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31"/>
  </p:notesMasterIdLst>
  <p:handoutMasterIdLst>
    <p:handoutMasterId r:id="rId32"/>
  </p:handoutMasterIdLst>
  <p:sldIdLst>
    <p:sldId id="393" r:id="rId2"/>
    <p:sldId id="414" r:id="rId3"/>
    <p:sldId id="426" r:id="rId4"/>
    <p:sldId id="427" r:id="rId5"/>
    <p:sldId id="431" r:id="rId6"/>
    <p:sldId id="432" r:id="rId7"/>
    <p:sldId id="433" r:id="rId8"/>
    <p:sldId id="434" r:id="rId9"/>
    <p:sldId id="428" r:id="rId10"/>
    <p:sldId id="415" r:id="rId11"/>
    <p:sldId id="416" r:id="rId12"/>
    <p:sldId id="418" r:id="rId13"/>
    <p:sldId id="419" r:id="rId14"/>
    <p:sldId id="435" r:id="rId15"/>
    <p:sldId id="436" r:id="rId16"/>
    <p:sldId id="437" r:id="rId17"/>
    <p:sldId id="438" r:id="rId18"/>
    <p:sldId id="429" r:id="rId19"/>
    <p:sldId id="420" r:id="rId20"/>
    <p:sldId id="430" r:id="rId21"/>
    <p:sldId id="422" r:id="rId22"/>
    <p:sldId id="440" r:id="rId23"/>
    <p:sldId id="441" r:id="rId24"/>
    <p:sldId id="442" r:id="rId25"/>
    <p:sldId id="444" r:id="rId26"/>
    <p:sldId id="425" r:id="rId27"/>
    <p:sldId id="423" r:id="rId28"/>
    <p:sldId id="439" r:id="rId29"/>
    <p:sldId id="424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2667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A1C68D05-2BC2-407B-8F15-A91904BA46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2DEFBAA9-A332-479E-B7BF-9E9F044FD8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53B367C4-B89B-4450-8E81-D8B050F060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23578FF1-9428-47B3-8D73-B7605111F7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4D839F-7CFE-4A3A-84F0-A28D0477A4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2C7215F0-59CA-48D3-AD2B-A92427963D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8E2EA386-0EA0-4D0B-B08E-FD1B84A974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1CD5D6E-BCA3-48AD-A5E8-13EFEF62C78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>
            <a:extLst>
              <a:ext uri="{FF2B5EF4-FFF2-40B4-BE49-F238E27FC236}">
                <a16:creationId xmlns:a16="http://schemas.microsoft.com/office/drawing/2014/main" id="{19437363-309D-4E90-B1A6-6229C77F4C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4070" name="Rectangle 6">
            <a:extLst>
              <a:ext uri="{FF2B5EF4-FFF2-40B4-BE49-F238E27FC236}">
                <a16:creationId xmlns:a16="http://schemas.microsoft.com/office/drawing/2014/main" id="{D20B33CB-99D5-495B-A887-9A24B1DE07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4071" name="Rectangle 7">
            <a:extLst>
              <a:ext uri="{FF2B5EF4-FFF2-40B4-BE49-F238E27FC236}">
                <a16:creationId xmlns:a16="http://schemas.microsoft.com/office/drawing/2014/main" id="{9D955804-D488-4F4F-8BD9-11BA96A191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99F9DC-60D4-4735-8A2D-89E6FF5E91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60EEF721-B76D-43BF-A387-A218DFBDC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CBD3E0E9-AF22-47AF-89D6-453A77235C54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840C1E91-DC16-43EC-9203-0A90C4C33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026D2AB1-C649-4329-B394-AD575FEE0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92E80783-B5B2-4178-AD64-10636E174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633E85C8-FF90-4C04-9B82-419DB3C74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F5272E08-5858-4ACF-9CCE-5AE1E13A9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A0AA3452-AA11-4A85-B567-84BB6447F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6770ACA4-B790-4580-A94B-B9DE40BB9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A2948FAF-9E68-4DCC-9D78-A69E3AC87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6520CD71-5AA2-4516-B248-44EE0AF08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B08A1AB8-D933-4B27-9672-BE0B5D816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AD1F5E99-CFD7-4D69-944D-1F2A72D7F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460B8059-A64D-4ADC-BE10-4EFEB38CC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77D02313-1B8D-4F7F-962D-7092F24D7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28BC5984-5DDD-43E4-8EC3-382B5D8CE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57404A1F-D7C9-439C-BAC0-11F99205C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E331B078-FAE1-4B78-8A84-9B36332F8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A51F42D8-DB6E-40E9-9127-16C13AEDF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2812DFD2-6143-4391-AC5B-85D24DC0C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8DDB8C0C-658E-454B-B7B7-633378DAC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4C887B89-643B-47F2-8B20-115E58363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1F85E43E-BC92-44DA-B16A-C8E453625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977185BE-C0C8-4E63-810F-B0D43E752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A61062CE-97BA-4EE0-BAE6-0D924FD7E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7A066E31-C32A-4760-A6F5-48F12341E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28360FE9-C870-4EE7-B476-406EDB98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06392172-1B55-49B0-897B-B2A1E6204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2A1725F7-A65E-4365-BE6F-3B5DB5B63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D78E2736-C2BF-4136-8EA0-A45E50725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B3276849-ACB7-4131-8FB4-43D0665EC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925F6E5D-B34B-4414-BC8A-19DDF6DEB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C69F50BF-FE3D-4470-8920-C46E52C3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379CEEC8-A9B3-4108-8B71-822C7834A3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D77FFAAB-EF2E-4995-BE8C-4F29EC21B4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A5C179F9-047B-4563-B6F0-08606370DE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733862B9-FDBD-45CC-AE67-282EC08F56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8D30A-AABF-453B-A28F-F7E150AA7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32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66E24F-A46F-4441-A153-BA546C0715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CEA9B3-2D4C-4E1D-BD25-F22CFA358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1538416-3ECE-47A8-9617-9477B1F619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C79751-0868-496B-8D8C-0367B9CC0A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450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0AFEF5-C40E-4811-8625-ECC72E2011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58EDAE-D09F-48A9-A760-6AE2A5BD9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4956031-89C4-4173-8F79-DD0116404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2A16AA-3CB2-4DFC-ADA4-98DB0593D3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68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63EEC2-F44B-4D94-BA65-BA54AEE41A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39288B5-E5DA-4A09-9D27-D1135003B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FE2BB8D-BA7F-4E93-815A-0D02B4652F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AE571A-2526-4A89-A098-753086A856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51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61948D-BA15-4CEA-9DDE-ED4B3F5862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86C8ED-54AE-40C4-8631-7A877070DB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A5EACD1-32AE-40BA-BEC0-6FE43378D3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7BFD4F-F0EE-4739-9188-F5BEF6E09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46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F9FB4C4-4D79-40BE-BDA3-98D1330CBA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C43749-D8CD-4076-BF7E-378AF8DB54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0B05A25-A40C-464B-836B-793AFBED09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96638-3862-4912-932D-2F9AC2227D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98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99130A-456A-4864-9120-625EE47A73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92A62D-F570-486F-A8DC-EEF051D496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0D96894-FF95-484F-BEFA-6F9257D693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F3CF73-FB1F-4B77-BE86-4FF3EF8AD2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40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EB5F550-F429-4B25-BA17-496CE4359B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A9AA384-4720-45E4-AC6E-B887A81A68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DF3E786-1C14-4A66-8895-EF031A008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7D684-A40A-4EC6-BB3E-5062AC92D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35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8E3CE2-C101-4A24-BFB4-7EDD2F59C1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AC2AEF-18DE-4525-B73B-08BDF2C8AC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D1B45A5-795B-4A9A-ABB5-88F52C776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D77C9D-52AA-4A68-9F72-F1031B101D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5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BA0F8CA-D8D5-4023-AD8A-EB40128E17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7CB5DD0-E6C0-4816-BBA6-E2EF5362CF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C6D7FA9-8A60-4973-88F6-8281690CFE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66AD7-6CAE-4EE9-87AE-AC7FF6336B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90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472A66-0701-4BA9-AC32-667963E085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832088-2643-41C4-8A96-D0D337FF4E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E5B7388-6874-40EF-8103-3C99B9692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F2C08-64AD-47C9-9D40-49BD34CAC7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818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15443F-BC4E-4F82-BC80-B0E9E1AD0D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BE7E4D-0836-4AD5-9F2F-739C9102F7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5ACF44D-41C1-4A26-8EE7-69F2C180B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56528-B182-43B6-B572-FC9A881D34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48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40B9791E-82F4-4E47-B6F2-EB526336CE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0BF0A6-3F8E-47E4-BCF1-19C94025A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5039CBE-F107-4D35-B587-6025958206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0517" name="Rectangle 5">
            <a:extLst>
              <a:ext uri="{FF2B5EF4-FFF2-40B4-BE49-F238E27FC236}">
                <a16:creationId xmlns:a16="http://schemas.microsoft.com/office/drawing/2014/main" id="{9DDD2D7F-9422-4668-AACE-99F3A5B272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8" name="Rectangle 6">
            <a:extLst>
              <a:ext uri="{FF2B5EF4-FFF2-40B4-BE49-F238E27FC236}">
                <a16:creationId xmlns:a16="http://schemas.microsoft.com/office/drawing/2014/main" id="{4E858024-80A3-4D52-ABA8-848711B5AF2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0519" name="Rectangle 7">
            <a:extLst>
              <a:ext uri="{FF2B5EF4-FFF2-40B4-BE49-F238E27FC236}">
                <a16:creationId xmlns:a16="http://schemas.microsoft.com/office/drawing/2014/main" id="{B07A90A7-DE88-481D-A2D5-C5D3B11F64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74AD399-9007-446B-BA66-B6FC1E6DB72E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13A588F2-7671-4A7F-88E3-CE70E523DD33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63FCDB79-850A-42B1-85DF-B7F8CB6A1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3B789C7B-A6C3-42FF-9720-528AD02AD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FFC792CE-7DB5-4FC1-943D-E509912F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37C1E152-7636-4E20-886F-363A9CEC7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6BBED5D8-5EF2-4BA2-A867-C1FDAFDD7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ABDF23FB-058E-4BE8-8809-7C3361611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D9D86136-E835-4E27-9C63-7C51E80AB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BEEE2C74-7254-4FB4-9BD2-85AB5C432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833BAAC3-C888-484D-A76C-86E02D2D8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C8C3F3D5-D7A3-4BB4-AB65-A83CC9C4D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957A237D-F271-4074-B6EE-BEBAE81DD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4328D178-9764-44B8-B4AA-50AA0471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64912320-1029-4FD6-B1DF-FC47939C5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29FE343A-7AA6-402F-82EF-2A31C2B30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439532E5-BF57-41B8-B6FE-9ACA98A82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A07603BC-962A-48B2-BE11-05D51162F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46E90FA3-EF02-4218-99BF-2748C6CD5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BEC45EE4-2904-4BE4-BD8D-F2FFF04C6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2C6B95C9-C6C4-4749-AD25-08EE67EC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C594FE14-11B8-46A4-941B-4A59FE42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A6D19C92-F4BB-4E31-988E-7908498B0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91590DFA-6361-40A5-BAE3-2A937273E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E9DE3AAF-3480-4C75-9CF3-301F9B349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8DC5F63E-C15C-42BD-BF12-DFB35FE0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A872725C-0034-467B-B79B-518E7F6B7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238C9150-C03C-42E0-9B50-DFF64F576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12F3E274-421F-437A-A6AD-D0DC64235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5438F5EB-E1C2-458E-8362-6F1D913C8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014621DB-EAF9-4525-B751-D288A9A82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8163683D-D3FC-4F17-AD66-068824433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428C75B6-2371-44ED-B991-246F41B20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EFFAEE9-C222-47B7-A375-D4D6CFDFA7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en-US"/>
              <a:t>Exceptions in Java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9F74234-2FB3-471C-80A3-C058DC628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875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Exception Handling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8D65445-5633-4843-878B-DDAB6D3F1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9530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/>
              <a:t>Java has a predefined set of exceptions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that can occur during execution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program can deal with an exception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in one of three ways:</a:t>
            </a:r>
          </a:p>
          <a:p>
            <a:pPr lvl="2">
              <a:spcBef>
                <a:spcPct val="70000"/>
              </a:spcBef>
            </a:pPr>
            <a:r>
              <a:rPr lang="en-US" altLang="en-US"/>
              <a:t>ignore it</a:t>
            </a:r>
          </a:p>
          <a:p>
            <a:pPr lvl="2"/>
            <a:r>
              <a:rPr lang="en-US" altLang="en-US"/>
              <a:t>handle it where it occurs</a:t>
            </a:r>
          </a:p>
          <a:p>
            <a:pPr lvl="2"/>
            <a:r>
              <a:rPr lang="en-US" altLang="en-US"/>
              <a:t>handle it an another place in the program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manner in which an exception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is processed is an important design consideration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8CAF15C-D508-4837-B960-F4FB3906A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Exception Handling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1CFF746-52C6-4F8E-9599-3667215C8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839200" cy="53340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/>
              <a:t>If an exception is ignored by the program,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the program will terminate abnormally and </a:t>
            </a:r>
          </a:p>
          <a:p>
            <a:pPr lvl="2">
              <a:spcBef>
                <a:spcPct val="70000"/>
              </a:spcBef>
            </a:pPr>
            <a:r>
              <a:rPr lang="en-US" altLang="en-US"/>
              <a:t>produce an appropriate message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message includes a </a:t>
            </a:r>
            <a:r>
              <a:rPr lang="en-US" altLang="en-US" i="1"/>
              <a:t>call stack trace</a:t>
            </a:r>
            <a:r>
              <a:rPr lang="en-US" altLang="en-US"/>
              <a:t> that: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indicates the line on which the exception occurred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shows the method call trail that lead to </a:t>
            </a:r>
          </a:p>
          <a:p>
            <a:pPr lvl="2">
              <a:spcBef>
                <a:spcPct val="70000"/>
              </a:spcBef>
            </a:pPr>
            <a:r>
              <a:rPr lang="en-US" altLang="en-US"/>
              <a:t>the attempted execution of the offending line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859A79D-EEC8-4E14-B300-E8FBE3C13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The try-catch Statement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91B7765-3D43-4BDC-BDEF-B907CE4DA0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53340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/>
              <a:t>To handle an exception in a program,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the line throwing exception is executed within a </a:t>
            </a:r>
            <a:r>
              <a:rPr lang="en-US" altLang="en-US" i="1"/>
              <a:t>try block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try block is followed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by one or more </a:t>
            </a:r>
            <a:r>
              <a:rPr lang="en-US" altLang="en-US" i="1"/>
              <a:t>catch</a:t>
            </a:r>
            <a:r>
              <a:rPr lang="en-US" altLang="en-US"/>
              <a:t> clauses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Each catch clause has an associated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exception type and is called an </a:t>
            </a:r>
            <a:r>
              <a:rPr lang="en-US" altLang="en-US" i="1"/>
              <a:t>exception handler</a:t>
            </a:r>
            <a:endParaRPr lang="en-US" altLang="en-US"/>
          </a:p>
          <a:p>
            <a:pPr>
              <a:spcBef>
                <a:spcPct val="70000"/>
              </a:spcBef>
            </a:pPr>
            <a:r>
              <a:rPr lang="en-US" altLang="en-US"/>
              <a:t>When an exception occurs, processing continues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at the first catch clause that matches the exception type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C2625FD-B50C-4175-A2F0-994243535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0638"/>
            <a:ext cx="7924800" cy="6858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The finally Clause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5CB3F78-B9EF-4655-BB2C-F43BB222E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7924800" cy="61722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/>
              <a:t>A try statement can have an optional clause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 following the catch clauses, designated by </a:t>
            </a:r>
          </a:p>
          <a:p>
            <a:pPr lvl="2">
              <a:spcBef>
                <a:spcPct val="70000"/>
              </a:spcBef>
            </a:pPr>
            <a:r>
              <a:rPr lang="en-US" altLang="en-US"/>
              <a:t>the reserved word </a:t>
            </a:r>
            <a:r>
              <a:rPr lang="en-US" altLang="en-US">
                <a:latin typeface="Courier New" panose="02070309020205020404" pitchFamily="49" charset="0"/>
              </a:rPr>
              <a:t>finally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statements in finally are always executed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If no exception is generated,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the statements in the finally clause are executed </a:t>
            </a:r>
          </a:p>
          <a:p>
            <a:pPr lvl="2">
              <a:spcBef>
                <a:spcPct val="70000"/>
              </a:spcBef>
            </a:pPr>
            <a:r>
              <a:rPr lang="en-US" altLang="en-US"/>
              <a:t>after the statements in the try block complete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If an exception is generated,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the statements in the finally clause are executed after </a:t>
            </a:r>
          </a:p>
          <a:p>
            <a:pPr lvl="2">
              <a:spcBef>
                <a:spcPct val="70000"/>
              </a:spcBef>
            </a:pPr>
            <a:r>
              <a:rPr lang="en-US" altLang="en-US"/>
              <a:t>the statements in the appropriate catch clause complete</a:t>
            </a:r>
          </a:p>
          <a:p>
            <a:pPr lvl="2">
              <a:spcBef>
                <a:spcPct val="70000"/>
              </a:spcBef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CE599BC-2B8F-4B0A-82EF-3F2B9286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295400"/>
          </a:xfrm>
        </p:spPr>
        <p:txBody>
          <a:bodyPr/>
          <a:lstStyle/>
          <a:p>
            <a:r>
              <a:rPr lang="en-US" altLang="en-US"/>
              <a:t>Example: Divide by zero with Exception Handling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05854078-B529-4B5A-9B30-86E2068C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This example uses exception handling to process any </a:t>
            </a:r>
          </a:p>
          <a:p>
            <a:pPr lvl="1" eaLnBrk="1" hangingPunct="1"/>
            <a:r>
              <a:rPr lang="en-US" altLang="en-US" sz="2500">
                <a:solidFill>
                  <a:srgbClr val="000000"/>
                </a:solidFill>
                <a:latin typeface="Courier" pitchFamily="49" charset="0"/>
              </a:rPr>
              <a:t>ArithmeticException</a:t>
            </a:r>
            <a:r>
              <a:rPr lang="en-US" altLang="en-US" sz="2500">
                <a:solidFill>
                  <a:srgbClr val="000000"/>
                </a:solidFill>
              </a:rPr>
              <a:t> and </a:t>
            </a:r>
          </a:p>
          <a:p>
            <a:pPr lvl="1" eaLnBrk="1" hangingPunct="1"/>
            <a:endParaRPr lang="en-US" altLang="en-US" sz="25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sz="2500">
                <a:solidFill>
                  <a:srgbClr val="000000"/>
                </a:solidFill>
                <a:latin typeface="Courier" pitchFamily="49" charset="0"/>
              </a:rPr>
              <a:t>InputMistmatchException</a:t>
            </a:r>
            <a:r>
              <a:rPr lang="en-US" altLang="en-US" sz="2500">
                <a:solidFill>
                  <a:srgbClr val="000000"/>
                </a:solidFill>
              </a:rPr>
              <a:t> that arise. </a:t>
            </a:r>
          </a:p>
          <a:p>
            <a:pPr eaLnBrk="1" hangingPunct="1"/>
            <a:endParaRPr lang="en-US" altLang="en-US" sz="280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If the user makes a mistake, </a:t>
            </a:r>
          </a:p>
          <a:p>
            <a:pPr lvl="1" eaLnBrk="1" hangingPunct="1"/>
            <a:r>
              <a:rPr lang="en-US" altLang="en-US" sz="2500">
                <a:solidFill>
                  <a:srgbClr val="000000"/>
                </a:solidFill>
              </a:rPr>
              <a:t>the program catches and handles the exception</a:t>
            </a:r>
          </a:p>
          <a:p>
            <a:pPr lvl="2" eaLnBrk="1" hangingPunct="1"/>
            <a:r>
              <a:rPr lang="en-US" altLang="en-US" sz="2200">
                <a:solidFill>
                  <a:srgbClr val="000000"/>
                </a:solidFill>
              </a:rPr>
              <a:t>in this case, allowing the user to try to enter the input again.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BC2CD7C-CD01-4C32-9AC9-6F03E63A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295400"/>
          </a:xfrm>
        </p:spPr>
        <p:txBody>
          <a:bodyPr/>
          <a:lstStyle/>
          <a:p>
            <a:r>
              <a:rPr lang="en-US" altLang="en-US"/>
              <a:t>Example: Divide by zero with Exception Handling (Cont.)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21B2815-BF9C-4A9C-8FA8-D4E890C2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/>
            <a:r>
              <a:rPr lang="en-US" altLang="en-US"/>
              <a:t>try block </a:t>
            </a:r>
            <a:r>
              <a:rPr lang="en-US" altLang="en-US">
                <a:solidFill>
                  <a:srgbClr val="000000"/>
                </a:solidFill>
              </a:rPr>
              <a:t>encloses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code that might throw an exception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code that should not execute if an exception occurs. 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Consists of the keyword try followed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by a block of code enclosed in curly braces.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catch block </a:t>
            </a:r>
            <a:r>
              <a:rPr lang="en-US" altLang="en-US">
                <a:solidFill>
                  <a:srgbClr val="000000"/>
                </a:solidFill>
              </a:rPr>
              <a:t>(called a </a:t>
            </a:r>
            <a:r>
              <a:rPr lang="en-US" altLang="en-US"/>
              <a:t>catch clause </a:t>
            </a:r>
            <a:r>
              <a:rPr lang="en-US" altLang="en-US">
                <a:solidFill>
                  <a:srgbClr val="000000"/>
                </a:solidFill>
              </a:rPr>
              <a:t>or </a:t>
            </a:r>
            <a:r>
              <a:rPr lang="en-US" altLang="en-US"/>
              <a:t>exception handler</a:t>
            </a:r>
            <a:r>
              <a:rPr lang="en-US" altLang="en-US">
                <a:solidFill>
                  <a:srgbClr val="000000"/>
                </a:solidFill>
              </a:rPr>
              <a:t>)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catches and handles an exception.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Begins with the keyword catch and is followed 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</a:rPr>
              <a:t>by an exception parameter in parentheses and 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</a:rPr>
              <a:t>A block of code enclosed in curly braces.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7AA2D7B-F41F-4B57-921F-D1FF416D2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295400"/>
          </a:xfrm>
        </p:spPr>
        <p:txBody>
          <a:bodyPr/>
          <a:lstStyle/>
          <a:p>
            <a:r>
              <a:rPr lang="en-US" altLang="en-US"/>
              <a:t>Example: Divide by zero with Exception Handling (Cont.)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F9BF96F-2563-47D0-ABBD-267352E9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When an exception occurs in a try block,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the catch block that executes is the first one 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</a:rPr>
              <a:t>whose type matches the type of the exception that occurred.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If an exception occurs in a try block,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the try block terminates immediately and 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</a:rPr>
              <a:t>program control transfers to the first matching catch block.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After the exception is handled,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control resumes after the last catch block.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92AF8434-050A-423E-8682-7F3B8576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295400"/>
          </a:xfrm>
        </p:spPr>
        <p:txBody>
          <a:bodyPr/>
          <a:lstStyle/>
          <a:p>
            <a:r>
              <a:rPr lang="en-US" altLang="en-US"/>
              <a:t>Example: Divide by zero with Exception Handling (Cont.)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3B966C51-27AE-4D1D-A5BD-E216662A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If no exceptions are thrown in a try block,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the catch blocks are skipped and 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</a:rPr>
              <a:t>control continues with the first statement after the catch blocks 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When a try block terminates,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local variables declared in the block go out of scope.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The local variables of a try block are not accessible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in the corresponding catch blocks.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When a catch block terminates,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local variables declared within the catch block (including the exception parameter) also go out of scope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7B7CCEF-3A65-4F67-8A24-BE786788B1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en-US"/>
              <a:t>Exception Propagation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517C14B-B4E4-4C2B-B6D7-98E2685B6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Exception Propagation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68E357B-0923-47AF-9B5E-B6744F408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3340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/>
              <a:t>An exception can be handled at a higher level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if it is not appropriate to handle it where it occurs 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Exceptions </a:t>
            </a:r>
            <a:r>
              <a:rPr lang="en-US" altLang="en-US" i="1"/>
              <a:t>propagate</a:t>
            </a:r>
            <a:r>
              <a:rPr lang="en-US" altLang="en-US"/>
              <a:t> up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through the method calling hierarchy until </a:t>
            </a:r>
          </a:p>
          <a:p>
            <a:pPr lvl="2">
              <a:spcBef>
                <a:spcPct val="70000"/>
              </a:spcBef>
            </a:pPr>
            <a:r>
              <a:rPr lang="en-US" altLang="en-US"/>
              <a:t>they are caught and handled or until </a:t>
            </a:r>
          </a:p>
          <a:p>
            <a:pPr lvl="2">
              <a:spcBef>
                <a:spcPct val="70000"/>
              </a:spcBef>
            </a:pPr>
            <a:r>
              <a:rPr lang="en-US" altLang="en-US"/>
              <a:t>they reach the level of the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  <a:r>
              <a:rPr lang="en-US" altLang="en-US"/>
              <a:t> method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try block that contains a call to a method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in which an exception is thrown </a:t>
            </a:r>
          </a:p>
          <a:p>
            <a:pPr lvl="2">
              <a:spcBef>
                <a:spcPct val="70000"/>
              </a:spcBef>
            </a:pPr>
            <a:r>
              <a:rPr lang="en-US" altLang="en-US"/>
              <a:t>can be used to catch that exception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CB99EC0-CF90-402E-AE31-F03471E7F0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Exceptions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1BE11DA-786D-4678-B701-AE4B7FE93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/>
              <a:t>An </a:t>
            </a:r>
            <a:r>
              <a:rPr lang="en-US" altLang="en-US" i="1"/>
              <a:t>exception</a:t>
            </a:r>
            <a:r>
              <a:rPr lang="en-US" altLang="en-US"/>
              <a:t> is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an object describing an unusual or erroneous situation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Exceptions are </a:t>
            </a:r>
            <a:r>
              <a:rPr lang="en-US" altLang="en-US" i="1"/>
              <a:t>thrown</a:t>
            </a:r>
            <a:r>
              <a:rPr lang="en-US" altLang="en-US"/>
              <a:t> by a program, and may be </a:t>
            </a:r>
          </a:p>
          <a:p>
            <a:pPr lvl="1">
              <a:spcBef>
                <a:spcPct val="70000"/>
              </a:spcBef>
            </a:pPr>
            <a:r>
              <a:rPr lang="en-US" altLang="en-US" i="1"/>
              <a:t>caught</a:t>
            </a:r>
            <a:r>
              <a:rPr lang="en-US" altLang="en-US"/>
              <a:t> and </a:t>
            </a:r>
            <a:r>
              <a:rPr lang="en-US" altLang="en-US" i="1"/>
              <a:t>handled</a:t>
            </a:r>
            <a:r>
              <a:rPr lang="en-US" altLang="en-US"/>
              <a:t> by another part of the program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program can be separated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into a normal execution flow and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an </a:t>
            </a:r>
            <a:r>
              <a:rPr lang="en-US" altLang="en-US" i="1"/>
              <a:t>exception execution flow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179B2D9-AC09-4075-8F15-9138320F3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en-US"/>
              <a:t>Exception class hierarchy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E525C6A-BFC3-4A0D-8588-3C1E91F35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35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The Exception Class Hierarchy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D767794-14B7-406E-9873-21BF2217E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0638" y="1371600"/>
            <a:ext cx="8229601" cy="4411663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/>
              <a:t>Classes that define exceptions are related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by inheritance, forming an exception class hierarchy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All error and exception classes are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descendants of the </a:t>
            </a:r>
            <a:r>
              <a:rPr lang="en-US" altLang="en-US">
                <a:latin typeface="Courier New" panose="02070309020205020404" pitchFamily="49" charset="0"/>
              </a:rPr>
              <a:t>Throwable</a:t>
            </a:r>
            <a:r>
              <a:rPr lang="en-US" altLang="en-US"/>
              <a:t> class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programmer can define an exception by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extending the </a:t>
            </a:r>
            <a:r>
              <a:rPr lang="en-US" altLang="en-US">
                <a:latin typeface="Courier New" panose="02070309020205020404" pitchFamily="49" charset="0"/>
              </a:rPr>
              <a:t>Exception</a:t>
            </a:r>
            <a:r>
              <a:rPr lang="en-US" altLang="en-US"/>
              <a:t> class or one of its descendants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parent class used depends on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how the new exception will be used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D50C2E7-12BB-4A2E-A9BE-CB127236D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35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The Exception Class Hierarchy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AB97C6C-4B02-4029-9A4B-D74C3670CB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0638" y="1371600"/>
            <a:ext cx="9164638" cy="5486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Exception classes inherit directly or indirectly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from class </a:t>
            </a:r>
            <a:r>
              <a:rPr lang="en-US" altLang="en-US">
                <a:latin typeface="Courier" pitchFamily="49" charset="0"/>
              </a:rPr>
              <a:t>Exception</a:t>
            </a:r>
            <a:r>
              <a:rPr lang="en-US" altLang="en-US">
                <a:solidFill>
                  <a:srgbClr val="000000"/>
                </a:solidFill>
              </a:rPr>
              <a:t>, forming an inheritance hierarchy.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Can extend this hierarchy with your own exception classes.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" pitchFamily="49" charset="0"/>
              </a:rPr>
              <a:t>Throwable</a:t>
            </a:r>
            <a:r>
              <a:rPr lang="en-US" altLang="en-US">
                <a:solidFill>
                  <a:srgbClr val="000000"/>
                </a:solidFill>
              </a:rPr>
              <a:t> is the superclass of class Exception.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Only Throwable objects can be used with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the exception-handling mechanism. 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Class </a:t>
            </a:r>
            <a:r>
              <a:rPr lang="en-US" altLang="en-US">
                <a:solidFill>
                  <a:srgbClr val="000000"/>
                </a:solidFill>
                <a:latin typeface="Courier" pitchFamily="49" charset="0"/>
              </a:rPr>
              <a:t>Throwable</a:t>
            </a:r>
            <a:r>
              <a:rPr lang="en-US" altLang="en-US">
                <a:solidFill>
                  <a:srgbClr val="000000"/>
                </a:solidFill>
              </a:rPr>
              <a:t> has two subclasses: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latin typeface="Courier" pitchFamily="49" charset="0"/>
              </a:rPr>
              <a:t>Exception</a:t>
            </a:r>
            <a:r>
              <a:rPr lang="en-US" altLang="en-US">
                <a:solidFill>
                  <a:srgbClr val="000000"/>
                </a:solidFill>
              </a:rPr>
              <a:t>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latin typeface="Courier" pitchFamily="49" charset="0"/>
              </a:rPr>
              <a:t>Error</a:t>
            </a:r>
            <a:r>
              <a:rPr lang="en-US" altLang="en-US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7825411-6002-4120-A904-11E99D62B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35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The Exception Class Hierarchy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64B49FB-1F86-4BCC-94B4-D479633A7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0638" y="1371600"/>
            <a:ext cx="9164638" cy="5486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Class </a:t>
            </a:r>
            <a:r>
              <a:rPr lang="en-US" altLang="en-US">
                <a:solidFill>
                  <a:srgbClr val="000000"/>
                </a:solidFill>
                <a:latin typeface="Courier" pitchFamily="49" charset="0"/>
              </a:rPr>
              <a:t>Exception</a:t>
            </a:r>
            <a:r>
              <a:rPr lang="en-US" altLang="en-US">
                <a:solidFill>
                  <a:srgbClr val="000000"/>
                </a:solidFill>
              </a:rPr>
              <a:t> and its subclasses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represent exceptional situations that can 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</a:rPr>
              <a:t>occur in a Java program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These can be caught and handled by the application. 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Class </a:t>
            </a:r>
            <a:r>
              <a:rPr lang="en-US" altLang="en-US">
                <a:latin typeface="Courier" pitchFamily="49" charset="0"/>
              </a:rPr>
              <a:t>Error</a:t>
            </a:r>
            <a:r>
              <a:rPr lang="en-US" altLang="en-US">
                <a:solidFill>
                  <a:srgbClr val="000000"/>
                </a:solidFill>
              </a:rPr>
              <a:t> and its subclasses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represent abnormal situations that 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</a:rPr>
              <a:t>happen in the JVM.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Errors happen infrequently.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These should not be caught by applications.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Applications usually cannot recover from Errors. 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4D654ED-3B4D-40C2-98C3-FAC1C402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35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The Exception Class Hierarchy</a:t>
            </a:r>
          </a:p>
        </p:txBody>
      </p:sp>
      <p:pic>
        <p:nvPicPr>
          <p:cNvPr id="26627" name="Picture 1" descr="ch11imageslides_Page_20.png">
            <a:extLst>
              <a:ext uri="{FF2B5EF4-FFF2-40B4-BE49-F238E27FC236}">
                <a16:creationId xmlns:a16="http://schemas.microsoft.com/office/drawing/2014/main" id="{3D88AA9F-D31A-42D8-B8C8-02C03955AED9}"/>
              </a:ext>
            </a:extLst>
          </p:cNvPr>
          <p:cNvPicPr>
            <a:picLocks noGrp="1" noChangeAspect="1"/>
          </p:cNvPicPr>
          <p:nvPr isPhoto="1"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8213" y="1719263"/>
            <a:ext cx="7267575" cy="4411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2">
            <a:extLst>
              <a:ext uri="{FF2B5EF4-FFF2-40B4-BE49-F238E27FC236}">
                <a16:creationId xmlns:a16="http://schemas.microsoft.com/office/drawing/2014/main" id="{4AF05E85-CABC-43E3-9DB1-93195B8CD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38800"/>
            <a:ext cx="37338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1296F2A-8322-4DDF-B780-5DA75DF9B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635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The Exception Class Hierarchy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24042E4-9018-4DC1-BE57-35FB5EA13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20638" y="1371600"/>
            <a:ext cx="9164638" cy="5486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300"/>
              <a:t>Checked exceptions </a:t>
            </a:r>
            <a:r>
              <a:rPr lang="en-US" altLang="en-US" sz="2300">
                <a:solidFill>
                  <a:srgbClr val="000000"/>
                </a:solidFill>
              </a:rPr>
              <a:t>vs. </a:t>
            </a:r>
            <a:r>
              <a:rPr lang="en-US" altLang="en-US" sz="2300"/>
              <a:t>unchecked exceptions.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Compiler enforces a catch-or-declare requirement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700"/>
              <a:t>for checked exceptions</a:t>
            </a:r>
            <a:r>
              <a:rPr lang="en-US" altLang="en-US" sz="1700">
                <a:solidFill>
                  <a:srgbClr val="000000"/>
                </a:solidFill>
              </a:rPr>
              <a:t>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3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300">
                <a:solidFill>
                  <a:srgbClr val="000000"/>
                </a:solidFill>
              </a:rPr>
              <a:t>An exception’s type determines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whether it is checked or unchecked.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3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300">
                <a:solidFill>
                  <a:srgbClr val="000000"/>
                </a:solidFill>
              </a:rPr>
              <a:t>Direct or indirect subclasses of class </a:t>
            </a:r>
            <a:r>
              <a:rPr lang="en-US" altLang="en-US" sz="2300">
                <a:latin typeface="Courier" pitchFamily="49" charset="0"/>
              </a:rPr>
              <a:t>RuntimeException</a:t>
            </a:r>
            <a:r>
              <a:rPr lang="en-US" altLang="en-US" sz="2300">
                <a:solidFill>
                  <a:srgbClr val="000000"/>
                </a:solidFill>
                <a:latin typeface="Courier" pitchFamily="49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are </a:t>
            </a:r>
            <a:r>
              <a:rPr lang="en-US" altLang="en-US" sz="2000" i="1">
                <a:solidFill>
                  <a:srgbClr val="000000"/>
                </a:solidFill>
              </a:rPr>
              <a:t>unchecked </a:t>
            </a:r>
            <a:r>
              <a:rPr lang="en-US" altLang="en-US" sz="2000">
                <a:solidFill>
                  <a:srgbClr val="000000"/>
                </a:solidFill>
              </a:rPr>
              <a:t>exceptions.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30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300">
                <a:solidFill>
                  <a:srgbClr val="000000"/>
                </a:solidFill>
              </a:rPr>
              <a:t>Subclasses of Exception but not </a:t>
            </a:r>
            <a:r>
              <a:rPr lang="en-US" altLang="en-US" sz="2300">
                <a:solidFill>
                  <a:srgbClr val="000000"/>
                </a:solidFill>
                <a:latin typeface="Courier" pitchFamily="49" charset="0"/>
              </a:rPr>
              <a:t>RuntimeException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000000"/>
                </a:solidFill>
              </a:rPr>
              <a:t>are </a:t>
            </a:r>
            <a:r>
              <a:rPr lang="en-US" altLang="en-US" sz="2000" i="1">
                <a:solidFill>
                  <a:srgbClr val="000000"/>
                </a:solidFill>
              </a:rPr>
              <a:t>checked</a:t>
            </a:r>
            <a:r>
              <a:rPr lang="en-US" altLang="en-US" sz="2000">
                <a:solidFill>
                  <a:srgbClr val="000000"/>
                </a:solidFill>
              </a:rPr>
              <a:t> exceptions. 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0668241-921B-4039-8DBC-8ED2D032B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288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The throw Statement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1F80256-F4F9-4C87-BCED-7EA923304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/>
              <a:t>Exceptions are thrown using the </a:t>
            </a:r>
            <a:r>
              <a:rPr lang="en-US" altLang="en-US" i="1"/>
              <a:t>throw</a:t>
            </a:r>
            <a:r>
              <a:rPr lang="en-US" altLang="en-US"/>
              <a:t> statement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spcBef>
                <a:spcPct val="70000"/>
              </a:spcBef>
            </a:pPr>
            <a:r>
              <a:rPr lang="en-US" altLang="en-US"/>
              <a:t>Usually a throw statement is executed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inside an if statement that evaluates a condition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to see if the exception should be thrown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CC55089-D08F-40BF-8240-B2FEA45DE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Checked Exceptions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5DFDD90-BB8F-4BC2-BCA0-F865FFF57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3" y="1371600"/>
            <a:ext cx="9132887" cy="54864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en-US"/>
              <a:t>An exception is either </a:t>
            </a:r>
            <a:r>
              <a:rPr lang="en-US" altLang="en-US" i="1"/>
              <a:t>checked</a:t>
            </a:r>
            <a:r>
              <a:rPr lang="en-US" altLang="en-US"/>
              <a:t> or </a:t>
            </a:r>
            <a:r>
              <a:rPr lang="en-US" altLang="en-US" i="1"/>
              <a:t>unchecked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</a:t>
            </a:r>
            <a:r>
              <a:rPr lang="en-US" altLang="en-US" i="1"/>
              <a:t>checked exception</a:t>
            </a:r>
            <a:r>
              <a:rPr lang="en-US" altLang="en-US"/>
              <a:t>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either must be caught by a method, or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must be listed in the </a:t>
            </a:r>
            <a:r>
              <a:rPr lang="en-US" altLang="en-US" i="1"/>
              <a:t>throws clause</a:t>
            </a:r>
            <a:r>
              <a:rPr lang="en-US" altLang="en-US"/>
              <a:t> </a:t>
            </a:r>
          </a:p>
          <a:p>
            <a:pPr lvl="2">
              <a:spcBef>
                <a:spcPct val="70000"/>
              </a:spcBef>
            </a:pPr>
            <a:r>
              <a:rPr lang="en-US" altLang="en-US"/>
              <a:t>of any method that may throw or propagate it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A throws clause is appended to the method header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compiler will issue an error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if a checked exception is not caught or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asserted in a throws clause</a:t>
            </a:r>
          </a:p>
          <a:p>
            <a:pPr>
              <a:spcBef>
                <a:spcPct val="70000"/>
              </a:spcBef>
            </a:pPr>
            <a:endParaRPr lang="en-US" altLang="en-US"/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FD9A62C-417E-4C0D-BB1B-407692E74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" y="0"/>
            <a:ext cx="7543800" cy="1295400"/>
          </a:xfrm>
          <a:noFill/>
        </p:spPr>
        <p:txBody>
          <a:bodyPr lIns="92075" tIns="46038" rIns="92075" bIns="46038"/>
          <a:lstStyle/>
          <a:p>
            <a:r>
              <a:rPr lang="en-US" altLang="en-US"/>
              <a:t>The throws Statement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3AAC39A-B776-4498-AAE5-A2E8C6934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410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throws clause</a:t>
            </a:r>
            <a:endParaRPr lang="en-US" altLang="en-US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specifies the exceptions a method throws.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Appears after the method’s parameter list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and before the method’s body.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Contains a comma-separated list of the exceptions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that the method will throw if various problems occur.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Method can throw exceptions of the classes listed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in its throws clause or of their subclasses.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Clients of a method with a throws clause are thus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informed that the method may throw exceptions. 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061FF7E-BB05-4F62-BA0B-65567C540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1750"/>
            <a:ext cx="7543800" cy="1295400"/>
          </a:xfrm>
        </p:spPr>
        <p:txBody>
          <a:bodyPr/>
          <a:lstStyle/>
          <a:p>
            <a:r>
              <a:rPr lang="en-US" altLang="en-US"/>
              <a:t>Unchecked Exceptions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2884E23-76BD-4EC6-B878-E2411D17D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70000"/>
              </a:spcBef>
            </a:pPr>
            <a:r>
              <a:rPr lang="en-US" altLang="en-US"/>
              <a:t>An unchecked exception does not require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explicit handling, though it could be processed that way</a:t>
            </a:r>
          </a:p>
          <a:p>
            <a:pPr>
              <a:spcBef>
                <a:spcPct val="70000"/>
              </a:spcBef>
            </a:pPr>
            <a:r>
              <a:rPr lang="en-US" altLang="en-US"/>
              <a:t>The only unchecked exceptions in Java are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objects of type </a:t>
            </a:r>
            <a:r>
              <a:rPr lang="en-US" altLang="en-US">
                <a:latin typeface="Courier New" panose="02070309020205020404" pitchFamily="49" charset="0"/>
              </a:rPr>
              <a:t>RuntimeException</a:t>
            </a:r>
            <a:r>
              <a:rPr lang="en-US" altLang="en-US"/>
              <a:t> or </a:t>
            </a:r>
          </a:p>
          <a:p>
            <a:pPr lvl="1">
              <a:spcBef>
                <a:spcPct val="70000"/>
              </a:spcBef>
            </a:pPr>
            <a:r>
              <a:rPr lang="en-US" altLang="en-US"/>
              <a:t>any of its descendants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52CB844-5E54-4174-AF36-75E02A078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8EA6754-F0AB-4CC6-B123-0DBE0448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an indication of a problem occurring during program’s execution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The name “exception” implies that the problem occurs infrequently 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With exception handling,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a program can continue executing (rather than terminating)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after dealing with a problem.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Robust </a:t>
            </a:r>
            <a:r>
              <a:rPr lang="en-US" altLang="en-US">
                <a:solidFill>
                  <a:srgbClr val="000000"/>
                </a:solidFill>
              </a:rPr>
              <a:t>and </a:t>
            </a:r>
            <a:r>
              <a:rPr lang="en-US" altLang="en-US"/>
              <a:t>fault-tolerant programs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(i.e., programs that can deal with problems as they arise and continue executing).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BB214BE-3EF1-4A34-8770-7585AD4E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43800" cy="1295400"/>
          </a:xfrm>
        </p:spPr>
        <p:txBody>
          <a:bodyPr/>
          <a:lstStyle/>
          <a:p>
            <a:r>
              <a:rPr lang="en-US" altLang="en-US"/>
              <a:t>Examples of Exceptions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27BA2E28-BDD9-400E-B299-5D2C73B01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latin typeface="Courier" pitchFamily="49" charset="0"/>
              </a:rPr>
              <a:t>ArrayIndexOutOfBoundsException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occurs when an attempt is made to access an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element past either end of an array. 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latin typeface="Courier" pitchFamily="49" charset="0"/>
              </a:rPr>
              <a:t>ClassCastException</a:t>
            </a:r>
            <a:r>
              <a:rPr lang="en-US" altLang="en-US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occurs when an attempt is made to cast an object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that does not have an </a:t>
            </a:r>
            <a:r>
              <a:rPr lang="en-US" altLang="en-US" i="1">
                <a:solidFill>
                  <a:srgbClr val="000000"/>
                </a:solidFill>
              </a:rPr>
              <a:t>is-a </a:t>
            </a:r>
            <a:r>
              <a:rPr lang="en-US" altLang="en-US">
                <a:solidFill>
                  <a:srgbClr val="000000"/>
                </a:solidFill>
              </a:rPr>
              <a:t>relationship with the type specified in the cast operator. 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  <a:latin typeface="Courier" pitchFamily="49" charset="0"/>
              </a:rPr>
              <a:t>NullPointerException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occurs when a null reference is used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where an object is expected.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CB18B01-000A-4F47-9874-82122E00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" y="0"/>
            <a:ext cx="7543800" cy="1295400"/>
          </a:xfrm>
        </p:spPr>
        <p:txBody>
          <a:bodyPr/>
          <a:lstStyle/>
          <a:p>
            <a:r>
              <a:rPr lang="en-US" altLang="en-US"/>
              <a:t>Example: Divide by zero without Exception Handling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879B151-633A-436E-95E1-B779BAD89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Exceptions are </a:t>
            </a:r>
            <a:r>
              <a:rPr lang="en-US" altLang="en-US"/>
              <a:t>thrown</a:t>
            </a:r>
            <a:r>
              <a:rPr lang="en-US" altLang="en-US">
                <a:solidFill>
                  <a:srgbClr val="000000"/>
                </a:solidFill>
              </a:rPr>
              <a:t> (i.e., the exception occurs)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when a method detects a problem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and is unable to handle it.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FF"/>
                </a:solidFill>
              </a:rPr>
              <a:t>Stack trace</a:t>
            </a:r>
            <a:endParaRPr lang="en-US" altLang="en-US">
              <a:solidFill>
                <a:srgbClr val="0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information displayed when an exception occurs and is not handled.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Information includes: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The name of the exception in a descriptive message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that indicates the problem that occurred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The method-call stack (i.e., the call chain) at the time it occurred.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Represents the path of execution that led to the exception method by method.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solidFill>
                  <a:srgbClr val="000000"/>
                </a:solidFill>
              </a:rPr>
              <a:t>This information helps you debug the program.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4F854B9-69A3-4E75-8757-01B0B249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295400"/>
          </a:xfrm>
        </p:spPr>
        <p:txBody>
          <a:bodyPr/>
          <a:lstStyle/>
          <a:p>
            <a:r>
              <a:rPr lang="en-US" altLang="en-US"/>
              <a:t>Example: Divide by zero without Exception Handling (Cont.)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6BBFF74-358F-43B0-9E03-E03048E95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/>
            <a:r>
              <a:rPr lang="en-US" altLang="en-US" sz="2500">
                <a:solidFill>
                  <a:srgbClr val="000000"/>
                </a:solidFill>
              </a:rPr>
              <a:t>Java does not allow division by zero in integer arithmetic. </a:t>
            </a:r>
          </a:p>
          <a:p>
            <a:pPr lvl="1" eaLnBrk="1" hangingPunct="1"/>
            <a:r>
              <a:rPr lang="en-US" altLang="en-US" sz="2100">
                <a:solidFill>
                  <a:srgbClr val="000000"/>
                </a:solidFill>
              </a:rPr>
              <a:t>Throws an</a:t>
            </a:r>
            <a:r>
              <a:rPr lang="en-US" altLang="en-US" sz="2100"/>
              <a:t> ArithmeticException</a:t>
            </a:r>
            <a:r>
              <a:rPr lang="en-US" altLang="en-US" sz="2100">
                <a:solidFill>
                  <a:srgbClr val="000000"/>
                </a:solidFill>
              </a:rPr>
              <a:t>.</a:t>
            </a:r>
          </a:p>
          <a:p>
            <a:pPr lvl="1" eaLnBrk="1" hangingPunct="1"/>
            <a:r>
              <a:rPr lang="en-US" altLang="en-US" sz="2100">
                <a:solidFill>
                  <a:srgbClr val="000000"/>
                </a:solidFill>
              </a:rPr>
              <a:t>Can arise from a several problems, </a:t>
            </a:r>
          </a:p>
          <a:p>
            <a:pPr lvl="2" eaLnBrk="1" hangingPunct="1"/>
            <a:r>
              <a:rPr lang="en-US" altLang="en-US" sz="1800">
                <a:solidFill>
                  <a:srgbClr val="000000"/>
                </a:solidFill>
              </a:rPr>
              <a:t>so an error message (e.g., “/ by zero”) provides more specific information. </a:t>
            </a:r>
          </a:p>
          <a:p>
            <a:pPr eaLnBrk="1" hangingPunct="1"/>
            <a:endParaRPr lang="en-US" altLang="en-US" sz="250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500">
                <a:solidFill>
                  <a:srgbClr val="000000"/>
                </a:solidFill>
              </a:rPr>
              <a:t>Java </a:t>
            </a:r>
            <a:r>
              <a:rPr lang="en-US" altLang="en-US" sz="2500" i="1">
                <a:solidFill>
                  <a:srgbClr val="000000"/>
                </a:solidFill>
              </a:rPr>
              <a:t>does </a:t>
            </a:r>
            <a:r>
              <a:rPr lang="en-US" altLang="en-US" sz="2500">
                <a:solidFill>
                  <a:srgbClr val="000000"/>
                </a:solidFill>
              </a:rPr>
              <a:t>allow division by zero with floating-point values. </a:t>
            </a:r>
          </a:p>
          <a:p>
            <a:pPr lvl="1" eaLnBrk="1" hangingPunct="1"/>
            <a:r>
              <a:rPr lang="en-US" altLang="en-US" sz="2100">
                <a:solidFill>
                  <a:srgbClr val="000000"/>
                </a:solidFill>
              </a:rPr>
              <a:t>Such a calculation results in the value positive or negative infinity</a:t>
            </a:r>
          </a:p>
          <a:p>
            <a:pPr lvl="1" eaLnBrk="1" hangingPunct="1"/>
            <a:endParaRPr lang="en-US" altLang="en-US" sz="21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sz="2100">
                <a:solidFill>
                  <a:srgbClr val="000000"/>
                </a:solidFill>
              </a:rPr>
              <a:t>Floating-point value that displays as Infinity or -Infinity. </a:t>
            </a:r>
          </a:p>
          <a:p>
            <a:pPr lvl="1" eaLnBrk="1" hangingPunct="1"/>
            <a:endParaRPr lang="en-US" altLang="en-US" sz="2100">
              <a:solidFill>
                <a:srgbClr val="000000"/>
              </a:solidFill>
            </a:endParaRPr>
          </a:p>
          <a:p>
            <a:pPr lvl="1" eaLnBrk="1" hangingPunct="1"/>
            <a:r>
              <a:rPr lang="en-US" altLang="en-US" sz="2100">
                <a:solidFill>
                  <a:srgbClr val="000000"/>
                </a:solidFill>
              </a:rPr>
              <a:t>If 0.0 is divided by 0.0, </a:t>
            </a:r>
          </a:p>
          <a:p>
            <a:pPr lvl="2" eaLnBrk="1" hangingPunct="1"/>
            <a:r>
              <a:rPr lang="en-US" altLang="en-US" sz="1800">
                <a:solidFill>
                  <a:srgbClr val="000000"/>
                </a:solidFill>
              </a:rPr>
              <a:t>the result is NaN (not a number), </a:t>
            </a:r>
          </a:p>
          <a:p>
            <a:pPr lvl="3" eaLnBrk="1" hangingPunct="1"/>
            <a:r>
              <a:rPr lang="en-US" altLang="en-US" sz="1800">
                <a:solidFill>
                  <a:srgbClr val="000000"/>
                </a:solidFill>
              </a:rPr>
              <a:t>which is represented as a floating-point value that displays as NaN.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D8AD1D3D-EDDB-46E3-AA4F-FABADDA9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295400"/>
          </a:xfrm>
        </p:spPr>
        <p:txBody>
          <a:bodyPr/>
          <a:lstStyle/>
          <a:p>
            <a:r>
              <a:rPr lang="en-US" altLang="en-US"/>
              <a:t>Example: Divide by zero without Exception Handling (Cont.)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77394F3-57FC-40B4-8F39-91C529AE4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Last “at” line in the stack trace started the call chain. 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Each line contains the class name and method followed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by the file name and line number. 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The top “at” line of the call chain indicates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the </a:t>
            </a:r>
            <a:r>
              <a:rPr lang="en-US" altLang="en-US"/>
              <a:t>throw point</a:t>
            </a:r>
            <a:r>
              <a:rPr lang="en-US" altLang="en-US">
                <a:solidFill>
                  <a:srgbClr val="000000"/>
                </a:solidFill>
              </a:rPr>
              <a:t>—the initial point at which the exception occurs. </a:t>
            </a:r>
          </a:p>
          <a:p>
            <a:pPr eaLnBrk="1" hangingPunct="1"/>
            <a:endParaRPr lang="en-US" altLang="en-US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>
                <a:solidFill>
                  <a:srgbClr val="000000"/>
                </a:solidFill>
              </a:rPr>
              <a:t>As you read a stack trace top to bottom, the first “at” line </a:t>
            </a:r>
          </a:p>
          <a:p>
            <a:pPr lvl="1" eaLnBrk="1" hangingPunct="1"/>
            <a:r>
              <a:rPr lang="en-US" altLang="en-US">
                <a:solidFill>
                  <a:srgbClr val="000000"/>
                </a:solidFill>
              </a:rPr>
              <a:t>that contains your class name and method name is typically </a:t>
            </a:r>
          </a:p>
          <a:p>
            <a:pPr lvl="2" eaLnBrk="1" hangingPunct="1"/>
            <a:r>
              <a:rPr lang="en-US" altLang="en-US">
                <a:solidFill>
                  <a:srgbClr val="000000"/>
                </a:solidFill>
              </a:rPr>
              <a:t>the point in the program that led to the exception.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D835373-44A1-4E41-9EB0-65E44AC7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24800" cy="1295400"/>
          </a:xfrm>
        </p:spPr>
        <p:txBody>
          <a:bodyPr/>
          <a:lstStyle/>
          <a:p>
            <a:r>
              <a:rPr lang="en-US" altLang="en-US"/>
              <a:t>Example: Divide by zero without Exception Handling (Cont.)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6A3ABFD-E6CA-4B70-A420-006B7B14D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Prior examples that read numeric values from the user </a:t>
            </a:r>
          </a:p>
          <a:p>
            <a:pPr lvl="1" eaLnBrk="1" hangingPunct="1"/>
            <a:r>
              <a:rPr lang="en-US" altLang="en-US" sz="2500">
                <a:solidFill>
                  <a:srgbClr val="000000"/>
                </a:solidFill>
              </a:rPr>
              <a:t>assumed that the user would input a proper integer value. </a:t>
            </a:r>
          </a:p>
          <a:p>
            <a:pPr eaLnBrk="1" hangingPunct="1"/>
            <a:endParaRPr lang="en-US" altLang="en-US" sz="280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Users sometimes make mistakes and </a:t>
            </a:r>
          </a:p>
          <a:p>
            <a:pPr lvl="1" eaLnBrk="1" hangingPunct="1"/>
            <a:r>
              <a:rPr lang="en-US" altLang="en-US" sz="2500">
                <a:solidFill>
                  <a:srgbClr val="000000"/>
                </a:solidFill>
              </a:rPr>
              <a:t>input noninteger values. </a:t>
            </a:r>
          </a:p>
          <a:p>
            <a:pPr eaLnBrk="1" hangingPunct="1"/>
            <a:endParaRPr lang="en-US" altLang="en-US" sz="280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sz="2800">
                <a:solidFill>
                  <a:srgbClr val="000000"/>
                </a:solidFill>
              </a:rPr>
              <a:t>An </a:t>
            </a:r>
            <a:r>
              <a:rPr lang="en-US" altLang="en-US" sz="2800">
                <a:latin typeface="Courier" pitchFamily="49" charset="0"/>
              </a:rPr>
              <a:t>InputMismatchException</a:t>
            </a:r>
            <a:r>
              <a:rPr lang="en-US" altLang="en-US" sz="2800">
                <a:solidFill>
                  <a:srgbClr val="000000"/>
                </a:solidFill>
              </a:rPr>
              <a:t> occurs when </a:t>
            </a:r>
          </a:p>
          <a:p>
            <a:pPr lvl="1" eaLnBrk="1" hangingPunct="1"/>
            <a:r>
              <a:rPr lang="en-US" altLang="en-US" sz="2500">
                <a:solidFill>
                  <a:srgbClr val="000000"/>
                </a:solidFill>
              </a:rPr>
              <a:t>Scanner method nextInt receives a String </a:t>
            </a:r>
          </a:p>
          <a:p>
            <a:pPr lvl="2" eaLnBrk="1" hangingPunct="1"/>
            <a:r>
              <a:rPr lang="en-US" altLang="en-US" sz="2200">
                <a:solidFill>
                  <a:srgbClr val="000000"/>
                </a:solidFill>
              </a:rPr>
              <a:t>that does not represent a valid integer.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0CF68E6-60E3-4011-AF96-01B643164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en-US"/>
              <a:t>Exception handling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1467</TotalTime>
  <Words>1625</Words>
  <Application>Microsoft Office PowerPoint</Application>
  <PresentationFormat>On-screen Show (4:3)</PresentationFormat>
  <Paragraphs>259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Wingdings</vt:lpstr>
      <vt:lpstr>Courier</vt:lpstr>
      <vt:lpstr>Courier New</vt:lpstr>
      <vt:lpstr>Times New Roman</vt:lpstr>
      <vt:lpstr>Network</vt:lpstr>
      <vt:lpstr>Exceptions in Java</vt:lpstr>
      <vt:lpstr>Exceptions</vt:lpstr>
      <vt:lpstr>Exceptions</vt:lpstr>
      <vt:lpstr>Examples of Exceptions</vt:lpstr>
      <vt:lpstr>Example: Divide by zero without Exception Handling</vt:lpstr>
      <vt:lpstr>Example: Divide by zero without Exception Handling (Cont.)</vt:lpstr>
      <vt:lpstr>Example: Divide by zero without Exception Handling (Cont.)</vt:lpstr>
      <vt:lpstr>Example: Divide by zero without Exception Handling (Cont.)</vt:lpstr>
      <vt:lpstr>Exception handling</vt:lpstr>
      <vt:lpstr>Exception Handling</vt:lpstr>
      <vt:lpstr>Exception Handling</vt:lpstr>
      <vt:lpstr>The try-catch Statement</vt:lpstr>
      <vt:lpstr>The finally Clause</vt:lpstr>
      <vt:lpstr>Example: Divide by zero with Exception Handling</vt:lpstr>
      <vt:lpstr>Example: Divide by zero with Exception Handling (Cont.)</vt:lpstr>
      <vt:lpstr>Example: Divide by zero with Exception Handling (Cont.)</vt:lpstr>
      <vt:lpstr>Example: Divide by zero with Exception Handling (Cont.)</vt:lpstr>
      <vt:lpstr>Exception Propagation</vt:lpstr>
      <vt:lpstr>Exception Propagation</vt:lpstr>
      <vt:lpstr>Exception class hierarchy</vt:lpstr>
      <vt:lpstr>The Exception Class Hierarchy</vt:lpstr>
      <vt:lpstr>The Exception Class Hierarchy</vt:lpstr>
      <vt:lpstr>The Exception Class Hierarchy</vt:lpstr>
      <vt:lpstr>The Exception Class Hierarchy</vt:lpstr>
      <vt:lpstr>The Exception Class Hierarchy</vt:lpstr>
      <vt:lpstr>The throw Statement</vt:lpstr>
      <vt:lpstr>Checked Exceptions</vt:lpstr>
      <vt:lpstr>The throws Statement</vt:lpstr>
      <vt:lpstr>Unchecked Exceptions</vt:lpstr>
    </vt:vector>
  </TitlesOfParts>
  <Company>Lebanese 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wissam</dc:creator>
  <cp:lastModifiedBy>wissam Fawaz</cp:lastModifiedBy>
  <cp:revision>408</cp:revision>
  <cp:lastPrinted>1601-01-01T00:00:00Z</cp:lastPrinted>
  <dcterms:created xsi:type="dcterms:W3CDTF">2006-10-15T06:08:27Z</dcterms:created>
  <dcterms:modified xsi:type="dcterms:W3CDTF">2020-10-01T05:27:25Z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