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56" r:id="rId4"/>
    <p:sldId id="257" r:id="rId5"/>
    <p:sldId id="260" r:id="rId6"/>
    <p:sldId id="261" r:id="rId7"/>
    <p:sldId id="262" r:id="rId8"/>
    <p:sldId id="265" r:id="rId9"/>
    <p:sldId id="264" r:id="rId10"/>
    <p:sldId id="269" r:id="rId11"/>
    <p:sldId id="268" r:id="rId12"/>
    <p:sldId id="267" r:id="rId13"/>
    <p:sldId id="266" r:id="rId14"/>
    <p:sldId id="263"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B83959-8AD0-49C2-BA43-265633F03115}"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94921-0B7A-4D83-BC0B-820D785FCCC4}" type="slidenum">
              <a:rPr lang="en-US" smtClean="0"/>
              <a:t>‹#›</a:t>
            </a:fld>
            <a:endParaRPr lang="en-US"/>
          </a:p>
        </p:txBody>
      </p:sp>
    </p:spTree>
    <p:extLst>
      <p:ext uri="{BB962C8B-B14F-4D97-AF65-F5344CB8AC3E}">
        <p14:creationId xmlns:p14="http://schemas.microsoft.com/office/powerpoint/2010/main" val="412625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83959-8AD0-49C2-BA43-265633F03115}"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94921-0B7A-4D83-BC0B-820D785FCCC4}" type="slidenum">
              <a:rPr lang="en-US" smtClean="0"/>
              <a:t>‹#›</a:t>
            </a:fld>
            <a:endParaRPr lang="en-US"/>
          </a:p>
        </p:txBody>
      </p:sp>
    </p:spTree>
    <p:extLst>
      <p:ext uri="{BB962C8B-B14F-4D97-AF65-F5344CB8AC3E}">
        <p14:creationId xmlns:p14="http://schemas.microsoft.com/office/powerpoint/2010/main" val="340682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B83959-8AD0-49C2-BA43-265633F03115}"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94921-0B7A-4D83-BC0B-820D785FCCC4}" type="slidenum">
              <a:rPr lang="en-US" smtClean="0"/>
              <a:t>‹#›</a:t>
            </a:fld>
            <a:endParaRPr lang="en-US"/>
          </a:p>
        </p:txBody>
      </p:sp>
    </p:spTree>
    <p:extLst>
      <p:ext uri="{BB962C8B-B14F-4D97-AF65-F5344CB8AC3E}">
        <p14:creationId xmlns:p14="http://schemas.microsoft.com/office/powerpoint/2010/main" val="3316887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B83959-8AD0-49C2-BA43-265633F03115}"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94921-0B7A-4D83-BC0B-820D785FCCC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56018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83959-8AD0-49C2-BA43-265633F03115}"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94921-0B7A-4D83-BC0B-820D785FCCC4}" type="slidenum">
              <a:rPr lang="en-US" smtClean="0"/>
              <a:t>‹#›</a:t>
            </a:fld>
            <a:endParaRPr lang="en-US"/>
          </a:p>
        </p:txBody>
      </p:sp>
    </p:spTree>
    <p:extLst>
      <p:ext uri="{BB962C8B-B14F-4D97-AF65-F5344CB8AC3E}">
        <p14:creationId xmlns:p14="http://schemas.microsoft.com/office/powerpoint/2010/main" val="253926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B83959-8AD0-49C2-BA43-265633F03115}" type="datetimeFigureOut">
              <a:rPr lang="en-US" smtClean="0"/>
              <a:t>11/28/2024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94921-0B7A-4D83-BC0B-820D785FCCC4}" type="slidenum">
              <a:rPr lang="en-US" smtClean="0"/>
              <a:t>‹#›</a:t>
            </a:fld>
            <a:endParaRPr lang="en-US"/>
          </a:p>
        </p:txBody>
      </p:sp>
    </p:spTree>
    <p:extLst>
      <p:ext uri="{BB962C8B-B14F-4D97-AF65-F5344CB8AC3E}">
        <p14:creationId xmlns:p14="http://schemas.microsoft.com/office/powerpoint/2010/main" val="1802042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B83959-8AD0-49C2-BA43-265633F03115}" type="datetimeFigureOut">
              <a:rPr lang="en-US" smtClean="0"/>
              <a:t>11/28/2024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94921-0B7A-4D83-BC0B-820D785FCCC4}" type="slidenum">
              <a:rPr lang="en-US" smtClean="0"/>
              <a:t>‹#›</a:t>
            </a:fld>
            <a:endParaRPr lang="en-US"/>
          </a:p>
        </p:txBody>
      </p:sp>
    </p:spTree>
    <p:extLst>
      <p:ext uri="{BB962C8B-B14F-4D97-AF65-F5344CB8AC3E}">
        <p14:creationId xmlns:p14="http://schemas.microsoft.com/office/powerpoint/2010/main" val="3704339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83959-8AD0-49C2-BA43-265633F03115}"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94921-0B7A-4D83-BC0B-820D785FCCC4}" type="slidenum">
              <a:rPr lang="en-US" smtClean="0"/>
              <a:t>‹#›</a:t>
            </a:fld>
            <a:endParaRPr lang="en-US"/>
          </a:p>
        </p:txBody>
      </p:sp>
    </p:spTree>
    <p:extLst>
      <p:ext uri="{BB962C8B-B14F-4D97-AF65-F5344CB8AC3E}">
        <p14:creationId xmlns:p14="http://schemas.microsoft.com/office/powerpoint/2010/main" val="4006768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83959-8AD0-49C2-BA43-265633F03115}"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94921-0B7A-4D83-BC0B-820D785FCCC4}" type="slidenum">
              <a:rPr lang="en-US" smtClean="0"/>
              <a:t>‹#›</a:t>
            </a:fld>
            <a:endParaRPr lang="en-US"/>
          </a:p>
        </p:txBody>
      </p:sp>
    </p:spTree>
    <p:extLst>
      <p:ext uri="{BB962C8B-B14F-4D97-AF65-F5344CB8AC3E}">
        <p14:creationId xmlns:p14="http://schemas.microsoft.com/office/powerpoint/2010/main" val="358615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6B83959-8AD0-49C2-BA43-265633F03115}"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94921-0B7A-4D83-BC0B-820D785FCCC4}" type="slidenum">
              <a:rPr lang="en-US" smtClean="0"/>
              <a:t>‹#›</a:t>
            </a:fld>
            <a:endParaRPr lang="en-US"/>
          </a:p>
        </p:txBody>
      </p:sp>
    </p:spTree>
    <p:extLst>
      <p:ext uri="{BB962C8B-B14F-4D97-AF65-F5344CB8AC3E}">
        <p14:creationId xmlns:p14="http://schemas.microsoft.com/office/powerpoint/2010/main" val="327173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83959-8AD0-49C2-BA43-265633F03115}"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94921-0B7A-4D83-BC0B-820D785FCCC4}" type="slidenum">
              <a:rPr lang="en-US" smtClean="0"/>
              <a:t>‹#›</a:t>
            </a:fld>
            <a:endParaRPr lang="en-US"/>
          </a:p>
        </p:txBody>
      </p:sp>
    </p:spTree>
    <p:extLst>
      <p:ext uri="{BB962C8B-B14F-4D97-AF65-F5344CB8AC3E}">
        <p14:creationId xmlns:p14="http://schemas.microsoft.com/office/powerpoint/2010/main" val="404729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B83959-8AD0-49C2-BA43-265633F03115}"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94921-0B7A-4D83-BC0B-820D785FCCC4}" type="slidenum">
              <a:rPr lang="en-US" smtClean="0"/>
              <a:t>‹#›</a:t>
            </a:fld>
            <a:endParaRPr lang="en-US"/>
          </a:p>
        </p:txBody>
      </p:sp>
    </p:spTree>
    <p:extLst>
      <p:ext uri="{BB962C8B-B14F-4D97-AF65-F5344CB8AC3E}">
        <p14:creationId xmlns:p14="http://schemas.microsoft.com/office/powerpoint/2010/main" val="25318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83959-8AD0-49C2-BA43-265633F03115}"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694921-0B7A-4D83-BC0B-820D785FCCC4}" type="slidenum">
              <a:rPr lang="en-US" smtClean="0"/>
              <a:t>‹#›</a:t>
            </a:fld>
            <a:endParaRPr lang="en-US"/>
          </a:p>
        </p:txBody>
      </p:sp>
    </p:spTree>
    <p:extLst>
      <p:ext uri="{BB962C8B-B14F-4D97-AF65-F5344CB8AC3E}">
        <p14:creationId xmlns:p14="http://schemas.microsoft.com/office/powerpoint/2010/main" val="3589960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6B83959-8AD0-49C2-BA43-265633F03115}" type="datetimeFigureOut">
              <a:rPr lang="en-US" smtClean="0"/>
              <a:t>11/28/2024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2694921-0B7A-4D83-BC0B-820D785FCCC4}" type="slidenum">
              <a:rPr lang="en-US" smtClean="0"/>
              <a:t>‹#›</a:t>
            </a:fld>
            <a:endParaRPr lang="en-US"/>
          </a:p>
        </p:txBody>
      </p:sp>
    </p:spTree>
    <p:extLst>
      <p:ext uri="{BB962C8B-B14F-4D97-AF65-F5344CB8AC3E}">
        <p14:creationId xmlns:p14="http://schemas.microsoft.com/office/powerpoint/2010/main" val="379661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B83959-8AD0-49C2-BA43-265633F03115}" type="datetimeFigureOut">
              <a:rPr lang="en-US" smtClean="0"/>
              <a:t>11/28/2024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2694921-0B7A-4D83-BC0B-820D785FCCC4}" type="slidenum">
              <a:rPr lang="en-US" smtClean="0"/>
              <a:t>‹#›</a:t>
            </a:fld>
            <a:endParaRPr lang="en-US"/>
          </a:p>
        </p:txBody>
      </p:sp>
    </p:spTree>
    <p:extLst>
      <p:ext uri="{BB962C8B-B14F-4D97-AF65-F5344CB8AC3E}">
        <p14:creationId xmlns:p14="http://schemas.microsoft.com/office/powerpoint/2010/main" val="341955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6B83959-8AD0-49C2-BA43-265633F03115}" type="datetimeFigureOut">
              <a:rPr lang="en-US" smtClean="0"/>
              <a:t>11/28/2024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2694921-0B7A-4D83-BC0B-820D785FCCC4}" type="slidenum">
              <a:rPr lang="en-US" smtClean="0"/>
              <a:t>‹#›</a:t>
            </a:fld>
            <a:endParaRPr lang="en-US"/>
          </a:p>
        </p:txBody>
      </p:sp>
    </p:spTree>
    <p:extLst>
      <p:ext uri="{BB962C8B-B14F-4D97-AF65-F5344CB8AC3E}">
        <p14:creationId xmlns:p14="http://schemas.microsoft.com/office/powerpoint/2010/main" val="393572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83959-8AD0-49C2-BA43-265633F03115}"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94921-0B7A-4D83-BC0B-820D785FCCC4}" type="slidenum">
              <a:rPr lang="en-US" smtClean="0"/>
              <a:t>‹#›</a:t>
            </a:fld>
            <a:endParaRPr lang="en-US"/>
          </a:p>
        </p:txBody>
      </p:sp>
    </p:spTree>
    <p:extLst>
      <p:ext uri="{BB962C8B-B14F-4D97-AF65-F5344CB8AC3E}">
        <p14:creationId xmlns:p14="http://schemas.microsoft.com/office/powerpoint/2010/main" val="1122731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B83959-8AD0-49C2-BA43-265633F03115}" type="datetimeFigureOut">
              <a:rPr lang="en-US" smtClean="0"/>
              <a:t>11/28/2024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2694921-0B7A-4D83-BC0B-820D785FCCC4}" type="slidenum">
              <a:rPr lang="en-US" smtClean="0"/>
              <a:t>‹#›</a:t>
            </a:fld>
            <a:endParaRPr lang="en-US"/>
          </a:p>
        </p:txBody>
      </p:sp>
    </p:spTree>
    <p:extLst>
      <p:ext uri="{BB962C8B-B14F-4D97-AF65-F5344CB8AC3E}">
        <p14:creationId xmlns:p14="http://schemas.microsoft.com/office/powerpoint/2010/main" val="37885917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6BBA-BE47-D1A5-4469-3E28C3881586}"/>
              </a:ext>
            </a:extLst>
          </p:cNvPr>
          <p:cNvSpPr>
            <a:spLocks noGrp="1"/>
          </p:cNvSpPr>
          <p:nvPr>
            <p:ph type="title"/>
          </p:nvPr>
        </p:nvSpPr>
        <p:spPr>
          <a:xfrm>
            <a:off x="264268" y="160844"/>
            <a:ext cx="4210455" cy="1006475"/>
          </a:xfrm>
        </p:spPr>
        <p:txBody>
          <a:bodyPr/>
          <a:lstStyle/>
          <a:p>
            <a:r>
              <a:rPr lang="en-US" dirty="0">
                <a:solidFill>
                  <a:schemeClr val="accent1">
                    <a:lumMod val="60000"/>
                    <a:lumOff val="40000"/>
                  </a:schemeClr>
                </a:solidFill>
              </a:rPr>
              <a:t>Car store analysis</a:t>
            </a:r>
          </a:p>
        </p:txBody>
      </p:sp>
      <p:sp>
        <p:nvSpPr>
          <p:cNvPr id="3" name="Content Placeholder 2">
            <a:extLst>
              <a:ext uri="{FF2B5EF4-FFF2-40B4-BE49-F238E27FC236}">
                <a16:creationId xmlns:a16="http://schemas.microsoft.com/office/drawing/2014/main" id="{351A5A3C-E4F1-8BEB-51C7-38595DAF7D40}"/>
              </a:ext>
            </a:extLst>
          </p:cNvPr>
          <p:cNvSpPr>
            <a:spLocks noGrp="1"/>
          </p:cNvSpPr>
          <p:nvPr>
            <p:ph idx="1"/>
          </p:nvPr>
        </p:nvSpPr>
        <p:spPr>
          <a:xfrm>
            <a:off x="838199" y="1825625"/>
            <a:ext cx="8052881" cy="2055711"/>
          </a:xfrm>
        </p:spPr>
        <p:txBody>
          <a:bodyPr>
            <a:normAutofit/>
          </a:bodyPr>
          <a:lstStyle/>
          <a:p>
            <a:pPr marL="0" indent="0">
              <a:buNone/>
            </a:pPr>
            <a:r>
              <a:rPr lang="en-US" dirty="0"/>
              <a:t>Prepared by </a:t>
            </a:r>
          </a:p>
          <a:p>
            <a:pPr lvl="1"/>
            <a:r>
              <a:rPr lang="en-US" dirty="0"/>
              <a:t>Mohamed abdelwahab Farid Ashmawy[Data cleaning SQL]</a:t>
            </a:r>
          </a:p>
          <a:p>
            <a:pPr lvl="1"/>
            <a:r>
              <a:rPr lang="en-US" dirty="0"/>
              <a:t>Mohamed Ayman </a:t>
            </a:r>
            <a:r>
              <a:rPr lang="en-US" dirty="0" err="1"/>
              <a:t>Abdelhakam</a:t>
            </a:r>
            <a:r>
              <a:rPr lang="en-US" dirty="0"/>
              <a:t> [EDA python]</a:t>
            </a:r>
          </a:p>
          <a:p>
            <a:pPr lvl="1"/>
            <a:r>
              <a:rPr lang="en-US" dirty="0"/>
              <a:t> Safaa Elsayed Dawood[Data visualization]</a:t>
            </a:r>
          </a:p>
          <a:p>
            <a:pPr lvl="1"/>
            <a:r>
              <a:rPr lang="en-US" dirty="0"/>
              <a:t>Aya Mahmoud Fouad [Tableau Dashboard &amp; data visualization]      </a:t>
            </a:r>
          </a:p>
        </p:txBody>
      </p:sp>
    </p:spTree>
    <p:extLst>
      <p:ext uri="{BB962C8B-B14F-4D97-AF65-F5344CB8AC3E}">
        <p14:creationId xmlns:p14="http://schemas.microsoft.com/office/powerpoint/2010/main" val="1604286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D06C-FF99-08FD-C6AD-D504CA085D05}"/>
              </a:ext>
            </a:extLst>
          </p:cNvPr>
          <p:cNvSpPr>
            <a:spLocks noGrp="1"/>
          </p:cNvSpPr>
          <p:nvPr>
            <p:ph type="title"/>
          </p:nvPr>
        </p:nvSpPr>
        <p:spPr>
          <a:xfrm>
            <a:off x="243191" y="257164"/>
            <a:ext cx="9146162" cy="704873"/>
          </a:xfrm>
        </p:spPr>
        <p:txBody>
          <a:bodyPr/>
          <a:lstStyle/>
          <a:p>
            <a:r>
              <a:rPr lang="en-US" u="sng" dirty="0"/>
              <a:t>EDA Analysis with python</a:t>
            </a:r>
          </a:p>
        </p:txBody>
      </p:sp>
      <p:pic>
        <p:nvPicPr>
          <p:cNvPr id="4" name="Picture 3" descr="A screenshot of a computer program&#10;&#10;Description automatically generated">
            <a:extLst>
              <a:ext uri="{FF2B5EF4-FFF2-40B4-BE49-F238E27FC236}">
                <a16:creationId xmlns:a16="http://schemas.microsoft.com/office/drawing/2014/main" id="{265E394E-B653-D8CB-156F-61FA49CAD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618" y="1293779"/>
            <a:ext cx="3825478" cy="5136204"/>
          </a:xfrm>
          <a:prstGeom prst="rect">
            <a:avLst/>
          </a:prstGeom>
        </p:spPr>
      </p:pic>
    </p:spTree>
    <p:extLst>
      <p:ext uri="{BB962C8B-B14F-4D97-AF65-F5344CB8AC3E}">
        <p14:creationId xmlns:p14="http://schemas.microsoft.com/office/powerpoint/2010/main" val="2939265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A screenshot of a computer program&#10;&#10;Description automatically generated">
            <a:extLst>
              <a:ext uri="{FF2B5EF4-FFF2-40B4-BE49-F238E27FC236}">
                <a16:creationId xmlns:a16="http://schemas.microsoft.com/office/drawing/2014/main" id="{BF4346BA-D5DE-3EBB-D9B9-BC646F94C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976" y="0"/>
            <a:ext cx="3804047" cy="6858000"/>
          </a:xfrm>
          <a:prstGeom prst="rect">
            <a:avLst/>
          </a:prstGeom>
        </p:spPr>
      </p:pic>
      <p:pic>
        <p:nvPicPr>
          <p:cNvPr id="31" name="Picture 30" descr="A screen shot of a computer code&#10;&#10;Description automatically generated">
            <a:extLst>
              <a:ext uri="{FF2B5EF4-FFF2-40B4-BE49-F238E27FC236}">
                <a16:creationId xmlns:a16="http://schemas.microsoft.com/office/drawing/2014/main" id="{BC0271EB-FD9A-69A8-7F09-7DF6D9967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7504" y="0"/>
            <a:ext cx="3820120" cy="6858000"/>
          </a:xfrm>
          <a:prstGeom prst="rect">
            <a:avLst/>
          </a:prstGeom>
        </p:spPr>
      </p:pic>
      <p:pic>
        <p:nvPicPr>
          <p:cNvPr id="33" name="Picture 32" descr="A screenshot of a computer program&#10;&#10;Description automatically generated">
            <a:extLst>
              <a:ext uri="{FF2B5EF4-FFF2-40B4-BE49-F238E27FC236}">
                <a16:creationId xmlns:a16="http://schemas.microsoft.com/office/drawing/2014/main" id="{29F39627-9664-80B8-2A2F-411BCFE151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376" y="0"/>
            <a:ext cx="3825478" cy="6858000"/>
          </a:xfrm>
          <a:prstGeom prst="rect">
            <a:avLst/>
          </a:prstGeom>
        </p:spPr>
      </p:pic>
    </p:spTree>
    <p:extLst>
      <p:ext uri="{BB962C8B-B14F-4D97-AF65-F5344CB8AC3E}">
        <p14:creationId xmlns:p14="http://schemas.microsoft.com/office/powerpoint/2010/main" val="103870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1B91A130-A26B-3A7A-F872-4842E119F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297" y="0"/>
            <a:ext cx="3809405" cy="68580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E3325E79-FAA5-51F3-B03C-DD861B76A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865" y="0"/>
            <a:ext cx="3884414" cy="6858000"/>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4C7E92C2-F23D-DF8C-43FC-2C62FF99E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721" y="0"/>
            <a:ext cx="3793331" cy="6858000"/>
          </a:xfrm>
          <a:prstGeom prst="rect">
            <a:avLst/>
          </a:prstGeom>
        </p:spPr>
      </p:pic>
    </p:spTree>
    <p:extLst>
      <p:ext uri="{BB962C8B-B14F-4D97-AF65-F5344CB8AC3E}">
        <p14:creationId xmlns:p14="http://schemas.microsoft.com/office/powerpoint/2010/main" val="277317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64EC4D3-024D-29F3-2EA0-B118C1869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297" y="0"/>
            <a:ext cx="3809405" cy="68580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619BB54E-4941-346F-D32E-8F5B89804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0726" y="0"/>
            <a:ext cx="3830836" cy="6858000"/>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14768F18-85D3-C8CE-8E05-73113024CA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868" y="0"/>
            <a:ext cx="3809405" cy="6858000"/>
          </a:xfrm>
          <a:prstGeom prst="rect">
            <a:avLst/>
          </a:prstGeom>
        </p:spPr>
      </p:pic>
    </p:spTree>
    <p:extLst>
      <p:ext uri="{BB962C8B-B14F-4D97-AF65-F5344CB8AC3E}">
        <p14:creationId xmlns:p14="http://schemas.microsoft.com/office/powerpoint/2010/main" val="2270229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212020F-DABE-415B-1B3F-718A17DE2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976" y="0"/>
            <a:ext cx="3804047" cy="6858000"/>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047137D1-FCCD-DF56-CD10-E165280CA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3464" y="0"/>
            <a:ext cx="3814763" cy="6858000"/>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41C60F2E-D7DB-7758-B553-A5B2B51217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773" y="0"/>
            <a:ext cx="3809405" cy="6858000"/>
          </a:xfrm>
          <a:prstGeom prst="rect">
            <a:avLst/>
          </a:prstGeom>
        </p:spPr>
      </p:pic>
    </p:spTree>
    <p:extLst>
      <p:ext uri="{BB962C8B-B14F-4D97-AF65-F5344CB8AC3E}">
        <p14:creationId xmlns:p14="http://schemas.microsoft.com/office/powerpoint/2010/main" val="1024239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35D132-D737-C224-1A6F-49258D4BF154}"/>
              </a:ext>
            </a:extLst>
          </p:cNvPr>
          <p:cNvSpPr txBox="1"/>
          <p:nvPr/>
        </p:nvSpPr>
        <p:spPr>
          <a:xfrm>
            <a:off x="447474" y="262647"/>
            <a:ext cx="8464684" cy="830997"/>
          </a:xfrm>
          <a:prstGeom prst="rect">
            <a:avLst/>
          </a:prstGeom>
          <a:noFill/>
        </p:spPr>
        <p:txBody>
          <a:bodyPr wrap="square" rtlCol="0">
            <a:spAutoFit/>
          </a:bodyPr>
          <a:lstStyle/>
          <a:p>
            <a:r>
              <a:rPr lang="en-US" sz="4800" i="1" u="sng" dirty="0"/>
              <a:t>Dashboard</a:t>
            </a:r>
          </a:p>
        </p:txBody>
      </p:sp>
      <p:pic>
        <p:nvPicPr>
          <p:cNvPr id="10" name="Picture 9" descr="A screenshot of a graph">
            <a:extLst>
              <a:ext uri="{FF2B5EF4-FFF2-40B4-BE49-F238E27FC236}">
                <a16:creationId xmlns:a16="http://schemas.microsoft.com/office/drawing/2014/main" id="{2B80182D-C93B-A470-1EF9-B9F0491B3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25" y="1287763"/>
            <a:ext cx="10990843" cy="5307590"/>
          </a:xfrm>
          <a:prstGeom prst="rect">
            <a:avLst/>
          </a:prstGeom>
        </p:spPr>
      </p:pic>
      <p:pic>
        <p:nvPicPr>
          <p:cNvPr id="12" name="Graphic 11" descr="Bar chart with solid fill">
            <a:extLst>
              <a:ext uri="{FF2B5EF4-FFF2-40B4-BE49-F238E27FC236}">
                <a16:creationId xmlns:a16="http://schemas.microsoft.com/office/drawing/2014/main" id="{F85A018E-F66B-A243-E794-B3C1CB9981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36459" y="262647"/>
            <a:ext cx="914400" cy="914400"/>
          </a:xfrm>
          <a:prstGeom prst="rect">
            <a:avLst/>
          </a:prstGeom>
        </p:spPr>
      </p:pic>
    </p:spTree>
    <p:extLst>
      <p:ext uri="{BB962C8B-B14F-4D97-AF65-F5344CB8AC3E}">
        <p14:creationId xmlns:p14="http://schemas.microsoft.com/office/powerpoint/2010/main" val="422199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4E5A31F-F525-50CC-717E-C2A575002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27" y="1429966"/>
            <a:ext cx="11227733" cy="4795736"/>
          </a:xfrm>
          <a:prstGeom prst="rect">
            <a:avLst/>
          </a:prstGeom>
        </p:spPr>
      </p:pic>
    </p:spTree>
    <p:extLst>
      <p:ext uri="{BB962C8B-B14F-4D97-AF65-F5344CB8AC3E}">
        <p14:creationId xmlns:p14="http://schemas.microsoft.com/office/powerpoint/2010/main" val="1473637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9B7FB0-959A-988A-DF46-279912E55A18}"/>
              </a:ext>
            </a:extLst>
          </p:cNvPr>
          <p:cNvPicPr>
            <a:picLocks noChangeAspect="1"/>
          </p:cNvPicPr>
          <p:nvPr/>
        </p:nvPicPr>
        <p:blipFill>
          <a:blip r:embed="rId2">
            <a:duotone>
              <a:prstClr val="black"/>
              <a:srgbClr val="005E5C">
                <a:tint val="45000"/>
                <a:satMod val="400000"/>
              </a:srgbClr>
            </a:duotone>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626906" y="1578703"/>
            <a:ext cx="4938188" cy="3700593"/>
          </a:xfrm>
          <a:prstGeom prst="rect">
            <a:avLst/>
          </a:prstGeom>
          <a:ln>
            <a:noFill/>
          </a:ln>
          <a:effectLst>
            <a:softEdge rad="112500"/>
          </a:effectLst>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187259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8F74-4784-49BF-A624-4CC045A59B78}"/>
              </a:ext>
            </a:extLst>
          </p:cNvPr>
          <p:cNvSpPr>
            <a:spLocks noGrp="1"/>
          </p:cNvSpPr>
          <p:nvPr>
            <p:ph type="title"/>
          </p:nvPr>
        </p:nvSpPr>
        <p:spPr>
          <a:xfrm>
            <a:off x="301557" y="313986"/>
            <a:ext cx="10274030" cy="734101"/>
          </a:xfrm>
        </p:spPr>
        <p:txBody>
          <a:bodyPr/>
          <a:lstStyle/>
          <a:p>
            <a:r>
              <a:rPr lang="en-US" dirty="0"/>
              <a:t>About the project</a:t>
            </a:r>
          </a:p>
        </p:txBody>
      </p:sp>
      <p:sp>
        <p:nvSpPr>
          <p:cNvPr id="3" name="Content Placeholder 2">
            <a:extLst>
              <a:ext uri="{FF2B5EF4-FFF2-40B4-BE49-F238E27FC236}">
                <a16:creationId xmlns:a16="http://schemas.microsoft.com/office/drawing/2014/main" id="{32DF7BD6-28BA-BF5F-F7FE-38FE3C95CB0E}"/>
              </a:ext>
            </a:extLst>
          </p:cNvPr>
          <p:cNvSpPr>
            <a:spLocks noGrp="1"/>
          </p:cNvSpPr>
          <p:nvPr>
            <p:ph idx="1"/>
          </p:nvPr>
        </p:nvSpPr>
        <p:spPr>
          <a:xfrm>
            <a:off x="536642" y="1397608"/>
            <a:ext cx="10515600" cy="4351338"/>
          </a:xfrm>
        </p:spPr>
        <p:txBody>
          <a:bodyPr/>
          <a:lstStyle/>
          <a:p>
            <a:r>
              <a:rPr lang="en-US" dirty="0"/>
              <a:t>This is the Car sales data set which include information about different cars . This data set is being taken from the Analytixlabs for the purpose of prediction</a:t>
            </a:r>
            <a:br>
              <a:rPr lang="en-US" dirty="0"/>
            </a:br>
            <a:r>
              <a:rPr lang="en-US" dirty="0"/>
              <a:t>In this we have to see two things</a:t>
            </a:r>
            <a:br>
              <a:rPr lang="en-US" dirty="0"/>
            </a:br>
            <a:r>
              <a:rPr lang="en-US" dirty="0"/>
              <a:t>First, we have seen which feature has more impact on car sales and carry out result of this</a:t>
            </a:r>
            <a:br>
              <a:rPr lang="en-US" dirty="0"/>
            </a:br>
            <a:r>
              <a:rPr lang="en-US" dirty="0"/>
              <a:t>Secondly, we have to train the classifier and to predict car sales and check the accuracy of the prediction.</a:t>
            </a:r>
          </a:p>
        </p:txBody>
      </p:sp>
    </p:spTree>
    <p:extLst>
      <p:ext uri="{BB962C8B-B14F-4D97-AF65-F5344CB8AC3E}">
        <p14:creationId xmlns:p14="http://schemas.microsoft.com/office/powerpoint/2010/main" val="143014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A0C3-8451-9A53-ADE8-D1474F9967EF}"/>
              </a:ext>
            </a:extLst>
          </p:cNvPr>
          <p:cNvSpPr>
            <a:spLocks noGrp="1"/>
          </p:cNvSpPr>
          <p:nvPr>
            <p:ph type="ctrTitle"/>
          </p:nvPr>
        </p:nvSpPr>
        <p:spPr>
          <a:xfrm>
            <a:off x="424774" y="466927"/>
            <a:ext cx="9144000" cy="932133"/>
          </a:xfrm>
        </p:spPr>
        <p:txBody>
          <a:bodyPr/>
          <a:lstStyle/>
          <a:p>
            <a:pPr algn="l"/>
            <a:r>
              <a:rPr lang="en-US" sz="1800" kern="100" dirty="0">
                <a:solidFill>
                  <a:schemeClr val="accent1"/>
                </a:solidFill>
                <a:effectLst/>
                <a:latin typeface="Aptos" panose="020B0004020202020204" pitchFamily="34" charset="0"/>
                <a:ea typeface="Aptos" panose="020B0004020202020204" pitchFamily="34" charset="0"/>
                <a:cs typeface="Arial" panose="020B0604020202020204" pitchFamily="34" charset="0"/>
              </a:rPr>
              <a:t>When analyzing data for the car business, key insights often revolve around understanding customer preferences, market trends, operational efficiency, and profitability. Here are some of the most valuable insights you can derive from automotive data:</a:t>
            </a:r>
            <a:endParaRPr lang="en-US" dirty="0">
              <a:solidFill>
                <a:schemeClr val="accent1"/>
              </a:solidFill>
            </a:endParaRPr>
          </a:p>
        </p:txBody>
      </p:sp>
      <p:sp>
        <p:nvSpPr>
          <p:cNvPr id="3" name="Subtitle 2">
            <a:extLst>
              <a:ext uri="{FF2B5EF4-FFF2-40B4-BE49-F238E27FC236}">
                <a16:creationId xmlns:a16="http://schemas.microsoft.com/office/drawing/2014/main" id="{97D7DF36-3FFE-1DAA-887E-A262294586AD}"/>
              </a:ext>
            </a:extLst>
          </p:cNvPr>
          <p:cNvSpPr>
            <a:spLocks noGrp="1"/>
          </p:cNvSpPr>
          <p:nvPr>
            <p:ph type="subTitle" idx="1"/>
          </p:nvPr>
        </p:nvSpPr>
        <p:spPr>
          <a:xfrm>
            <a:off x="1134892" y="2055341"/>
            <a:ext cx="10548027" cy="4131450"/>
          </a:xfrm>
        </p:spPr>
        <p:txBody>
          <a:bodyPr>
            <a:noAutofit/>
          </a:bodyPr>
          <a:lstStyle/>
          <a:p>
            <a:pPr algn="l"/>
            <a:r>
              <a:rPr lang="en-US" sz="1600" dirty="0"/>
              <a:t>1. *Customer Preferences &amp; Buying Behavior*</a:t>
            </a:r>
          </a:p>
          <a:p>
            <a:pPr algn="l"/>
            <a:r>
              <a:rPr lang="en-US" sz="1600" dirty="0"/>
              <a:t>   - *Vehicle Type Preference*: Analyze trends in preferences for SUVs, sedans, trucks, electric vehicles (EVs), and hybrids. Understanding which models or segments are gaining popularity can guide inventory and marketing strategies.</a:t>
            </a:r>
          </a:p>
          <a:p>
            <a:pPr algn="l"/>
            <a:r>
              <a:rPr lang="en-US" sz="1600" dirty="0"/>
              <a:t>   - *Price Sensitivity*: Identify how price changes impact demand. Segment customers by budget to target pricing strategies more effectively.</a:t>
            </a:r>
          </a:p>
          <a:p>
            <a:pPr algn="l"/>
            <a:endParaRPr lang="en-US" sz="1600" dirty="0"/>
          </a:p>
          <a:p>
            <a:pPr algn="l"/>
            <a:r>
              <a:rPr lang="en-US" sz="1600" dirty="0"/>
              <a:t>2. *Market Trends*</a:t>
            </a:r>
          </a:p>
          <a:p>
            <a:pPr algn="l"/>
            <a:r>
              <a:rPr lang="en-US" sz="1600" dirty="0"/>
              <a:t>   - Brand Loyalty &amp; Switching*: Investigating customer retention rates, brand loyalty, and reasons for switching brands (e.g., reliability, cost of ownership, technology) can help improve long-term customer engagement.</a:t>
            </a:r>
          </a:p>
          <a:p>
            <a:pPr algn="l"/>
            <a:endParaRPr lang="en-US" sz="1600" dirty="0"/>
          </a:p>
        </p:txBody>
      </p:sp>
    </p:spTree>
    <p:extLst>
      <p:ext uri="{BB962C8B-B14F-4D97-AF65-F5344CB8AC3E}">
        <p14:creationId xmlns:p14="http://schemas.microsoft.com/office/powerpoint/2010/main" val="246117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1C53-36F0-B4B9-C9F2-E93EBEDAF99F}"/>
              </a:ext>
            </a:extLst>
          </p:cNvPr>
          <p:cNvSpPr>
            <a:spLocks noGrp="1"/>
          </p:cNvSpPr>
          <p:nvPr>
            <p:ph type="title"/>
          </p:nvPr>
        </p:nvSpPr>
        <p:spPr>
          <a:xfrm>
            <a:off x="838200" y="365125"/>
            <a:ext cx="10515600" cy="5714662"/>
          </a:xfrm>
        </p:spPr>
        <p:txBody>
          <a:bodyPr>
            <a:normAutofit/>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3. *Technological Advancements*</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100" dirty="0">
                <a:effectLst/>
                <a:latin typeface="Aptos" panose="020B0004020202020204" pitchFamily="34" charset="0"/>
                <a:ea typeface="Aptos" panose="020B0004020202020204" pitchFamily="34" charset="0"/>
                <a:cs typeface="Arial" panose="020B0604020202020204" pitchFamily="34" charset="0"/>
              </a:rPr>
              <a:t>   - *Connected Car Features*: The rise of in-car technology (e.g., infotainment systems, autonomous driving, connected car services) is shaping customer preferences. Tracking which features are most desired helps refine product offerings and marketing strategies.</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100" dirty="0">
                <a:effectLst/>
                <a:latin typeface="Aptos" panose="020B0004020202020204" pitchFamily="34" charset="0"/>
                <a:ea typeface="Aptos" panose="020B0004020202020204" pitchFamily="34" charset="0"/>
                <a:cs typeface="Arial" panose="020B0604020202020204" pitchFamily="34" charset="0"/>
              </a:rPr>
              <a:t>   - *Autonomous &amp; Semi-Autonomous Driving*: Analyzing the readiness of the market for autonomous features, consumer trust in these technologies, and regulatory developments is crucial for future planning.</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100" dirty="0">
                <a:effectLst/>
                <a:latin typeface="Aptos" panose="020B0004020202020204" pitchFamily="34" charset="0"/>
                <a:ea typeface="Aptos" panose="020B0004020202020204" pitchFamily="34" charset="0"/>
                <a:cs typeface="Arial" panose="020B0604020202020204" pitchFamily="34" charset="0"/>
              </a:rPr>
              <a:t>4. *Competitive Benchmarking*</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100" dirty="0">
                <a:effectLst/>
                <a:latin typeface="Aptos" panose="020B0004020202020204" pitchFamily="34" charset="0"/>
                <a:ea typeface="Aptos" panose="020B0004020202020204" pitchFamily="34" charset="0"/>
                <a:cs typeface="Arial" panose="020B0604020202020204" pitchFamily="34" charset="0"/>
              </a:rPr>
              <a:t>   - *Competitor Analysis*: Compare performance with competitors in terms of sales, customer satisfaction, and market share. Understanding competitor pricing, product offerings, and marketing strategies helps identify opportunities and threats.</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100" dirty="0">
                <a:effectLst/>
                <a:latin typeface="Aptos" panose="020B0004020202020204" pitchFamily="34" charset="0"/>
                <a:ea typeface="Aptos" panose="020B0004020202020204" pitchFamily="34" charset="0"/>
                <a:cs typeface="Arial" panose="020B0604020202020204" pitchFamily="34" charset="0"/>
              </a:rPr>
              <a:t>   - *New Entrants (EV-focused companies) *: Companies like Tesla have disrupted the market. Keeping track of new entrants, especially in the EV sector, and how they are shaping customer preferences is key to staying competitive.</a:t>
            </a: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2962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AA128-919D-FE1E-606C-4675E8EBCDB2}"/>
              </a:ext>
            </a:extLst>
          </p:cNvPr>
          <p:cNvSpPr>
            <a:spLocks noGrp="1"/>
          </p:cNvSpPr>
          <p:nvPr>
            <p:ph type="title"/>
          </p:nvPr>
        </p:nvSpPr>
        <p:spPr>
          <a:xfrm>
            <a:off x="233462" y="228938"/>
            <a:ext cx="10137843" cy="646552"/>
          </a:xfrm>
        </p:spPr>
        <p:txBody>
          <a:bodyPr>
            <a:normAutofit fontScale="90000"/>
          </a:bodyPr>
          <a:lstStyle/>
          <a:p>
            <a:r>
              <a:rPr lang="en-US" u="sng" dirty="0"/>
              <a:t>Cleaning data in SQL</a:t>
            </a:r>
          </a:p>
        </p:txBody>
      </p:sp>
      <p:pic>
        <p:nvPicPr>
          <p:cNvPr id="5" name="Picture 4">
            <a:extLst>
              <a:ext uri="{FF2B5EF4-FFF2-40B4-BE49-F238E27FC236}">
                <a16:creationId xmlns:a16="http://schemas.microsoft.com/office/drawing/2014/main" id="{14DDFDBA-82EB-9FCF-D46A-11C9DDC70B3C}"/>
              </a:ext>
            </a:extLst>
          </p:cNvPr>
          <p:cNvPicPr>
            <a:picLocks noChangeAspect="1"/>
          </p:cNvPicPr>
          <p:nvPr/>
        </p:nvPicPr>
        <p:blipFill>
          <a:blip r:embed="rId2"/>
          <a:stretch>
            <a:fillRect/>
          </a:stretch>
        </p:blipFill>
        <p:spPr>
          <a:xfrm>
            <a:off x="1368924" y="1362258"/>
            <a:ext cx="9002381" cy="4639322"/>
          </a:xfrm>
          <a:prstGeom prst="rect">
            <a:avLst/>
          </a:prstGeom>
        </p:spPr>
      </p:pic>
    </p:spTree>
    <p:extLst>
      <p:ext uri="{BB962C8B-B14F-4D97-AF65-F5344CB8AC3E}">
        <p14:creationId xmlns:p14="http://schemas.microsoft.com/office/powerpoint/2010/main" val="93714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82898A-14E1-DB74-B756-27FE85F2A2E4}"/>
              </a:ext>
            </a:extLst>
          </p:cNvPr>
          <p:cNvPicPr>
            <a:picLocks noChangeAspect="1"/>
          </p:cNvPicPr>
          <p:nvPr/>
        </p:nvPicPr>
        <p:blipFill>
          <a:blip r:embed="rId2"/>
          <a:stretch>
            <a:fillRect/>
          </a:stretch>
        </p:blipFill>
        <p:spPr>
          <a:xfrm>
            <a:off x="1280499" y="802546"/>
            <a:ext cx="7335274" cy="4143953"/>
          </a:xfrm>
          <a:prstGeom prst="rect">
            <a:avLst/>
          </a:prstGeom>
        </p:spPr>
      </p:pic>
    </p:spTree>
    <p:extLst>
      <p:ext uri="{BB962C8B-B14F-4D97-AF65-F5344CB8AC3E}">
        <p14:creationId xmlns:p14="http://schemas.microsoft.com/office/powerpoint/2010/main" val="1129388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C4D8A1-34C9-6FF5-75D2-08E04DFFC47A}"/>
              </a:ext>
            </a:extLst>
          </p:cNvPr>
          <p:cNvPicPr>
            <a:picLocks noChangeAspect="1"/>
          </p:cNvPicPr>
          <p:nvPr/>
        </p:nvPicPr>
        <p:blipFill>
          <a:blip r:embed="rId2"/>
          <a:stretch>
            <a:fillRect/>
          </a:stretch>
        </p:blipFill>
        <p:spPr>
          <a:xfrm>
            <a:off x="1790232" y="223390"/>
            <a:ext cx="8164064" cy="6411220"/>
          </a:xfrm>
          <a:prstGeom prst="rect">
            <a:avLst/>
          </a:prstGeom>
        </p:spPr>
      </p:pic>
    </p:spTree>
    <p:extLst>
      <p:ext uri="{BB962C8B-B14F-4D97-AF65-F5344CB8AC3E}">
        <p14:creationId xmlns:p14="http://schemas.microsoft.com/office/powerpoint/2010/main" val="108018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F7BFBD-01F2-F000-438C-48204A391C97}"/>
              </a:ext>
            </a:extLst>
          </p:cNvPr>
          <p:cNvPicPr>
            <a:picLocks noChangeAspect="1"/>
          </p:cNvPicPr>
          <p:nvPr/>
        </p:nvPicPr>
        <p:blipFill>
          <a:blip r:embed="rId2"/>
          <a:stretch>
            <a:fillRect/>
          </a:stretch>
        </p:blipFill>
        <p:spPr>
          <a:xfrm>
            <a:off x="2809416" y="156706"/>
            <a:ext cx="6573167" cy="6544588"/>
          </a:xfrm>
          <a:prstGeom prst="rect">
            <a:avLst/>
          </a:prstGeom>
        </p:spPr>
      </p:pic>
    </p:spTree>
    <p:extLst>
      <p:ext uri="{BB962C8B-B14F-4D97-AF65-F5344CB8AC3E}">
        <p14:creationId xmlns:p14="http://schemas.microsoft.com/office/powerpoint/2010/main" val="355815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1D0D66-70BF-F4E8-42B0-AD32BBD4E2E6}"/>
              </a:ext>
            </a:extLst>
          </p:cNvPr>
          <p:cNvPicPr>
            <a:picLocks noChangeAspect="1"/>
          </p:cNvPicPr>
          <p:nvPr/>
        </p:nvPicPr>
        <p:blipFill>
          <a:blip r:embed="rId2"/>
          <a:stretch>
            <a:fillRect/>
          </a:stretch>
        </p:blipFill>
        <p:spPr>
          <a:xfrm>
            <a:off x="2414073" y="956917"/>
            <a:ext cx="7363853" cy="4944165"/>
          </a:xfrm>
          <a:prstGeom prst="rect">
            <a:avLst/>
          </a:prstGeom>
        </p:spPr>
      </p:pic>
    </p:spTree>
    <p:extLst>
      <p:ext uri="{BB962C8B-B14F-4D97-AF65-F5344CB8AC3E}">
        <p14:creationId xmlns:p14="http://schemas.microsoft.com/office/powerpoint/2010/main" val="2931245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TotalTime>
  <Words>471</Words>
  <Application>Microsoft Office PowerPoint</Application>
  <PresentationFormat>Widescreen</PresentationFormat>
  <Paragraphs>19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Century Gothic</vt:lpstr>
      <vt:lpstr>Wingdings 3</vt:lpstr>
      <vt:lpstr>Ion</vt:lpstr>
      <vt:lpstr>Car store analysis</vt:lpstr>
      <vt:lpstr>About the project</vt:lpstr>
      <vt:lpstr>When analyzing data for the car business, key insights often revolve around understanding customer preferences, market trends, operational efficiency, and profitability. Here are some of the most valuable insights you can derive from automotive data:</vt:lpstr>
      <vt:lpstr>3. *Technological Advancements*    - *Connected Car Features*: The rise of in-car technology (e.g., infotainment systems, autonomous driving, connected car services) is shaping customer preferences. Tracking which features are most desired helps refine product offerings and marketing strategies.    - *Autonomous &amp; Semi-Autonomous Driving*: Analyzing the readiness of the market for autonomous features, consumer trust in these technologies, and regulatory developments is crucial for future planning.   4. *Competitive Benchmarking*    - *Competitor Analysis*: Compare performance with competitors in terms of sales, customer satisfaction, and market share. Understanding competitor pricing, product offerings, and marketing strategies helps identify opportunities and threats.    - *New Entrants (EV-focused companies) *: Companies like Tesla have disrupted the market. Keeping track of new entrants, especially in the EV sector, and how they are shaping customer preferences is key to staying competitive. </vt:lpstr>
      <vt:lpstr>Cleaning data in SQL</vt:lpstr>
      <vt:lpstr>PowerPoint Presentation</vt:lpstr>
      <vt:lpstr>PowerPoint Presentation</vt:lpstr>
      <vt:lpstr>PowerPoint Presentation</vt:lpstr>
      <vt:lpstr>PowerPoint Presentation</vt:lpstr>
      <vt:lpstr>EDA Analysis with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Abdelwahab Farid</dc:creator>
  <cp:lastModifiedBy>Aya Mahmoud Fouad</cp:lastModifiedBy>
  <cp:revision>6</cp:revision>
  <dcterms:created xsi:type="dcterms:W3CDTF">2024-10-11T12:56:49Z</dcterms:created>
  <dcterms:modified xsi:type="dcterms:W3CDTF">2024-11-28T04:17:30Z</dcterms:modified>
</cp:coreProperties>
</file>