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7" r:id="rId9"/>
    <p:sldId id="261" r:id="rId10"/>
    <p:sldId id="277" r:id="rId11"/>
    <p:sldId id="270" r:id="rId12"/>
    <p:sldId id="263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3" r:id="rId26"/>
    <p:sldId id="294" r:id="rId27"/>
    <p:sldId id="295" r:id="rId28"/>
    <p:sldId id="296" r:id="rId29"/>
    <p:sldId id="297" r:id="rId30"/>
    <p:sldId id="290" r:id="rId31"/>
    <p:sldId id="291" r:id="rId32"/>
    <p:sldId id="292" r:id="rId33"/>
    <p:sldId id="29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125C64"/>
    <a:srgbClr val="DC8230"/>
    <a:srgbClr val="49E3B0"/>
    <a:srgbClr val="A12407"/>
    <a:srgbClr val="E8BE26"/>
    <a:srgbClr val="A39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BA783-ADCD-4944-A3FB-28C14631360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00F6CF-E99D-4F29-9A96-C282079CC3C7}">
      <dgm:prSet phldrT="[Text]" custT="1"/>
      <dgm:spPr>
        <a:solidFill>
          <a:srgbClr val="E8BE2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Asmaa Anwer </a:t>
          </a:r>
          <a:endParaRPr lang="en-US" sz="2000" b="1" dirty="0">
            <a:solidFill>
              <a:schemeClr val="bg1"/>
            </a:solidFill>
          </a:endParaRPr>
        </a:p>
      </dgm:t>
    </dgm:pt>
    <dgm:pt modelId="{C6E3DE8E-907B-43B8-ADD1-003F2971F0AE}" type="parTrans" cxnId="{57FBAEAE-70F9-4B80-A596-88D5FC703A77}">
      <dgm:prSet/>
      <dgm:spPr/>
      <dgm:t>
        <a:bodyPr/>
        <a:lstStyle/>
        <a:p>
          <a:endParaRPr lang="en-US"/>
        </a:p>
      </dgm:t>
    </dgm:pt>
    <dgm:pt modelId="{9949AF16-A6B4-4BD7-B75F-ACA707F2CA2B}" type="sibTrans" cxnId="{57FBAEAE-70F9-4B80-A596-88D5FC703A77}">
      <dgm:prSet/>
      <dgm:spPr/>
      <dgm:t>
        <a:bodyPr/>
        <a:lstStyle/>
        <a:p>
          <a:endParaRPr lang="en-US"/>
        </a:p>
      </dgm:t>
    </dgm:pt>
    <dgm:pt modelId="{A54A7776-5CB4-4C5E-B9C9-9AAA765B4AB4}">
      <dgm:prSet phldrT="[Text]" custT="1"/>
      <dgm:spPr>
        <a:solidFill>
          <a:srgbClr val="E8BE2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Aya Ramzy</a:t>
          </a:r>
          <a:endParaRPr lang="en-US" sz="2000" b="1" dirty="0">
            <a:solidFill>
              <a:schemeClr val="bg1"/>
            </a:solidFill>
          </a:endParaRPr>
        </a:p>
      </dgm:t>
    </dgm:pt>
    <dgm:pt modelId="{494F30CF-B62C-44FA-AA09-4C2CF835C986}" type="sibTrans" cxnId="{294B1F2E-0BBE-4225-8A16-FB90428629AD}">
      <dgm:prSet/>
      <dgm:spPr/>
      <dgm:t>
        <a:bodyPr/>
        <a:lstStyle/>
        <a:p>
          <a:endParaRPr lang="en-US"/>
        </a:p>
      </dgm:t>
    </dgm:pt>
    <dgm:pt modelId="{D348B528-234C-433E-9452-8C7C5D226AC2}" type="parTrans" cxnId="{294B1F2E-0BBE-4225-8A16-FB90428629AD}">
      <dgm:prSet/>
      <dgm:spPr/>
      <dgm:t>
        <a:bodyPr/>
        <a:lstStyle/>
        <a:p>
          <a:endParaRPr lang="en-US"/>
        </a:p>
      </dgm:t>
    </dgm:pt>
    <dgm:pt modelId="{620EA47F-2ED0-41FD-9FF2-2FB1F8B3F856}" type="pres">
      <dgm:prSet presAssocID="{995BA783-ADCD-4944-A3FB-28C14631360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D94FB2-2CF2-4B72-84B7-D0753D019574}" type="pres">
      <dgm:prSet presAssocID="{A54A7776-5CB4-4C5E-B9C9-9AAA765B4AB4}" presName="centerShape" presStyleLbl="node0" presStyleIdx="0" presStyleCnt="1" custScaleX="89983" custScaleY="63779"/>
      <dgm:spPr/>
      <dgm:t>
        <a:bodyPr/>
        <a:lstStyle/>
        <a:p>
          <a:endParaRPr lang="en-US"/>
        </a:p>
      </dgm:t>
    </dgm:pt>
    <dgm:pt modelId="{27F8F7E1-40E9-4425-9A9C-A049946FDF2C}" type="pres">
      <dgm:prSet presAssocID="{C6E3DE8E-907B-43B8-ADD1-003F2971F0AE}" presName="Name9" presStyleLbl="parChTrans1D2" presStyleIdx="0" presStyleCnt="1"/>
      <dgm:spPr/>
      <dgm:t>
        <a:bodyPr/>
        <a:lstStyle/>
        <a:p>
          <a:endParaRPr lang="en-US"/>
        </a:p>
      </dgm:t>
    </dgm:pt>
    <dgm:pt modelId="{7242C42F-5E6C-4B22-AA49-BA563AD12A60}" type="pres">
      <dgm:prSet presAssocID="{C6E3DE8E-907B-43B8-ADD1-003F2971F0AE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2DA4E24-ABCA-4B1F-94E0-C273EB7C34C6}" type="pres">
      <dgm:prSet presAssocID="{9800F6CF-E99D-4F29-9A96-C282079CC3C7}" presName="node" presStyleLbl="node1" presStyleIdx="0" presStyleCnt="1" custScaleX="92618" custScaleY="63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FE586D-3A2E-4747-B57E-01F7BA58FE0A}" type="presOf" srcId="{995BA783-ADCD-4944-A3FB-28C146313606}" destId="{620EA47F-2ED0-41FD-9FF2-2FB1F8B3F856}" srcOrd="0" destOrd="0" presId="urn:microsoft.com/office/officeart/2005/8/layout/radial1"/>
    <dgm:cxn modelId="{7449187C-56D0-4486-9A58-656757445CDA}" type="presOf" srcId="{9800F6CF-E99D-4F29-9A96-C282079CC3C7}" destId="{C2DA4E24-ABCA-4B1F-94E0-C273EB7C34C6}" srcOrd="0" destOrd="0" presId="urn:microsoft.com/office/officeart/2005/8/layout/radial1"/>
    <dgm:cxn modelId="{F5EFD9F7-4718-469E-B699-D5B73A1F5807}" type="presOf" srcId="{C6E3DE8E-907B-43B8-ADD1-003F2971F0AE}" destId="{7242C42F-5E6C-4B22-AA49-BA563AD12A60}" srcOrd="1" destOrd="0" presId="urn:microsoft.com/office/officeart/2005/8/layout/radial1"/>
    <dgm:cxn modelId="{0CBAFFBC-804D-4571-B4B4-1F16919E88EA}" type="presOf" srcId="{A54A7776-5CB4-4C5E-B9C9-9AAA765B4AB4}" destId="{F2D94FB2-2CF2-4B72-84B7-D0753D019574}" srcOrd="0" destOrd="0" presId="urn:microsoft.com/office/officeart/2005/8/layout/radial1"/>
    <dgm:cxn modelId="{294B1F2E-0BBE-4225-8A16-FB90428629AD}" srcId="{995BA783-ADCD-4944-A3FB-28C146313606}" destId="{A54A7776-5CB4-4C5E-B9C9-9AAA765B4AB4}" srcOrd="0" destOrd="0" parTransId="{D348B528-234C-433E-9452-8C7C5D226AC2}" sibTransId="{494F30CF-B62C-44FA-AA09-4C2CF835C986}"/>
    <dgm:cxn modelId="{12FE03D8-1491-4643-AEEF-D8F16AA371C2}" type="presOf" srcId="{C6E3DE8E-907B-43B8-ADD1-003F2971F0AE}" destId="{27F8F7E1-40E9-4425-9A9C-A049946FDF2C}" srcOrd="0" destOrd="0" presId="urn:microsoft.com/office/officeart/2005/8/layout/radial1"/>
    <dgm:cxn modelId="{57FBAEAE-70F9-4B80-A596-88D5FC703A77}" srcId="{A54A7776-5CB4-4C5E-B9C9-9AAA765B4AB4}" destId="{9800F6CF-E99D-4F29-9A96-C282079CC3C7}" srcOrd="0" destOrd="0" parTransId="{C6E3DE8E-907B-43B8-ADD1-003F2971F0AE}" sibTransId="{9949AF16-A6B4-4BD7-B75F-ACA707F2CA2B}"/>
    <dgm:cxn modelId="{DDA52891-FC9F-433A-9D7C-12EB80BDB1EA}" type="presParOf" srcId="{620EA47F-2ED0-41FD-9FF2-2FB1F8B3F856}" destId="{F2D94FB2-2CF2-4B72-84B7-D0753D019574}" srcOrd="0" destOrd="0" presId="urn:microsoft.com/office/officeart/2005/8/layout/radial1"/>
    <dgm:cxn modelId="{4698723E-DCEB-497F-A409-59AEAAFD1500}" type="presParOf" srcId="{620EA47F-2ED0-41FD-9FF2-2FB1F8B3F856}" destId="{27F8F7E1-40E9-4425-9A9C-A049946FDF2C}" srcOrd="1" destOrd="0" presId="urn:microsoft.com/office/officeart/2005/8/layout/radial1"/>
    <dgm:cxn modelId="{70F84B91-F18E-4750-9304-19434850A797}" type="presParOf" srcId="{27F8F7E1-40E9-4425-9A9C-A049946FDF2C}" destId="{7242C42F-5E6C-4B22-AA49-BA563AD12A60}" srcOrd="0" destOrd="0" presId="urn:microsoft.com/office/officeart/2005/8/layout/radial1"/>
    <dgm:cxn modelId="{3D66FD95-D84D-40D4-AA55-2B78717367F5}" type="presParOf" srcId="{620EA47F-2ED0-41FD-9FF2-2FB1F8B3F856}" destId="{C2DA4E24-ABCA-4B1F-94E0-C273EB7C34C6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05025-7D3B-464B-8D5D-AFED84EBAC85}" type="doc">
      <dgm:prSet loTypeId="urn:microsoft.com/office/officeart/2005/8/layout/chart3" loCatId="cycle" qsTypeId="urn:microsoft.com/office/officeart/2005/8/quickstyle/simple5" qsCatId="simple" csTypeId="urn:microsoft.com/office/officeart/2005/8/colors/accent1_2" csCatId="accent1" phldr="1"/>
      <dgm:spPr/>
    </dgm:pt>
    <dgm:pt modelId="{BE31C800-2416-4F04-A8E4-01133D9A22E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MARKET</a:t>
          </a:r>
          <a:endParaRPr lang="en-US" dirty="0"/>
        </a:p>
      </dgm:t>
    </dgm:pt>
    <dgm:pt modelId="{3E7220ED-B278-4B16-B44E-688FA8F9F424}" type="parTrans" cxnId="{A78B1552-8E0F-4A1D-B7D0-6604840666C8}">
      <dgm:prSet/>
      <dgm:spPr/>
      <dgm:t>
        <a:bodyPr/>
        <a:lstStyle/>
        <a:p>
          <a:endParaRPr lang="en-US"/>
        </a:p>
      </dgm:t>
    </dgm:pt>
    <dgm:pt modelId="{0E6B3AD0-BC42-4EFF-91A2-3E908679EB27}" type="sibTrans" cxnId="{A78B1552-8E0F-4A1D-B7D0-6604840666C8}">
      <dgm:prSet/>
      <dgm:spPr/>
      <dgm:t>
        <a:bodyPr/>
        <a:lstStyle/>
        <a:p>
          <a:endParaRPr lang="en-US"/>
        </a:p>
      </dgm:t>
    </dgm:pt>
    <dgm:pt modelId="{00778991-3352-4054-86CE-10D849D0A9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SKILLS</a:t>
          </a:r>
          <a:endParaRPr lang="en-US" dirty="0"/>
        </a:p>
      </dgm:t>
    </dgm:pt>
    <dgm:pt modelId="{E465F575-0E0F-4778-B01E-DF197923B5EE}" type="parTrans" cxnId="{BA3C8EFA-2C9E-4AAD-B5BC-623B39896DDC}">
      <dgm:prSet/>
      <dgm:spPr/>
      <dgm:t>
        <a:bodyPr/>
        <a:lstStyle/>
        <a:p>
          <a:endParaRPr lang="en-US"/>
        </a:p>
      </dgm:t>
    </dgm:pt>
    <dgm:pt modelId="{6360360B-161B-4CE3-AC82-A35090FBAE4F}" type="sibTrans" cxnId="{BA3C8EFA-2C9E-4AAD-B5BC-623B39896DDC}">
      <dgm:prSet/>
      <dgm:spPr/>
      <dgm:t>
        <a:bodyPr/>
        <a:lstStyle/>
        <a:p>
          <a:endParaRPr lang="en-US"/>
        </a:p>
      </dgm:t>
    </dgm:pt>
    <dgm:pt modelId="{7D128AB3-5A70-4DA9-B15B-64AA0FC90915}">
      <dgm:prSet phldrT="[Text]"/>
      <dgm:spPr>
        <a:solidFill>
          <a:srgbClr val="125C64"/>
        </a:solidFill>
      </dgm:spPr>
      <dgm:t>
        <a:bodyPr/>
        <a:lstStyle/>
        <a:p>
          <a:r>
            <a:rPr lang="en-US" dirty="0" smtClean="0"/>
            <a:t>CAREER</a:t>
          </a:r>
          <a:endParaRPr lang="en-US" dirty="0"/>
        </a:p>
      </dgm:t>
    </dgm:pt>
    <dgm:pt modelId="{23746599-F832-42F5-85A2-0370E9DAF2E8}" type="parTrans" cxnId="{16727A27-FBAF-4EE8-B234-FAA9589314E7}">
      <dgm:prSet/>
      <dgm:spPr/>
      <dgm:t>
        <a:bodyPr/>
        <a:lstStyle/>
        <a:p>
          <a:endParaRPr lang="en-US"/>
        </a:p>
      </dgm:t>
    </dgm:pt>
    <dgm:pt modelId="{3D82A87C-566F-4B25-9FEF-9F79F01C069C}" type="sibTrans" cxnId="{16727A27-FBAF-4EE8-B234-FAA9589314E7}">
      <dgm:prSet/>
      <dgm:spPr/>
      <dgm:t>
        <a:bodyPr/>
        <a:lstStyle/>
        <a:p>
          <a:endParaRPr lang="en-US"/>
        </a:p>
      </dgm:t>
    </dgm:pt>
    <dgm:pt modelId="{DAD6C617-31B2-4EE9-ADBF-36B3F48D83EE}" type="pres">
      <dgm:prSet presAssocID="{08C05025-7D3B-464B-8D5D-AFED84EBAC85}" presName="compositeShape" presStyleCnt="0">
        <dgm:presLayoutVars>
          <dgm:chMax val="7"/>
          <dgm:dir/>
          <dgm:resizeHandles val="exact"/>
        </dgm:presLayoutVars>
      </dgm:prSet>
      <dgm:spPr/>
    </dgm:pt>
    <dgm:pt modelId="{CB0C7890-872E-4084-ACB9-CA1595665046}" type="pres">
      <dgm:prSet presAssocID="{08C05025-7D3B-464B-8D5D-AFED84EBAC85}" presName="wedge1" presStyleLbl="node1" presStyleIdx="0" presStyleCnt="3" custLinFactNeighborX="69744" custLinFactNeighborY="4613"/>
      <dgm:spPr/>
      <dgm:t>
        <a:bodyPr/>
        <a:lstStyle/>
        <a:p>
          <a:endParaRPr lang="en-US"/>
        </a:p>
      </dgm:t>
    </dgm:pt>
    <dgm:pt modelId="{C1F7FE03-25A1-41A8-A377-0F675D443652}" type="pres">
      <dgm:prSet presAssocID="{08C05025-7D3B-464B-8D5D-AFED84EBAC8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1C01A-EDF7-4246-9989-C8FAE59EA863}" type="pres">
      <dgm:prSet presAssocID="{08C05025-7D3B-464B-8D5D-AFED84EBAC85}" presName="wedge2" presStyleLbl="node1" presStyleIdx="1" presStyleCnt="3" custLinFactNeighborX="74899" custLinFactNeighborY="6101"/>
      <dgm:spPr/>
      <dgm:t>
        <a:bodyPr/>
        <a:lstStyle/>
        <a:p>
          <a:endParaRPr lang="en-US"/>
        </a:p>
      </dgm:t>
    </dgm:pt>
    <dgm:pt modelId="{9F978008-9DAE-4A27-9E01-50BEB354DB02}" type="pres">
      <dgm:prSet presAssocID="{08C05025-7D3B-464B-8D5D-AFED84EBAC8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1A926-520D-41B2-8EBE-DA3AB3641E81}" type="pres">
      <dgm:prSet presAssocID="{08C05025-7D3B-464B-8D5D-AFED84EBAC85}" presName="wedge3" presStyleLbl="node1" presStyleIdx="2" presStyleCnt="3" custLinFactNeighborX="72667" custLinFactNeighborY="4131"/>
      <dgm:spPr/>
      <dgm:t>
        <a:bodyPr/>
        <a:lstStyle/>
        <a:p>
          <a:endParaRPr lang="en-US"/>
        </a:p>
      </dgm:t>
    </dgm:pt>
    <dgm:pt modelId="{74F29889-902C-4D11-A888-5208C621DD6E}" type="pres">
      <dgm:prSet presAssocID="{08C05025-7D3B-464B-8D5D-AFED84EBAC8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F7DBEA-7291-4F8F-AFBE-B8895B3CABB9}" type="presOf" srcId="{BE31C800-2416-4F04-A8E4-01133D9A22E1}" destId="{CB0C7890-872E-4084-ACB9-CA1595665046}" srcOrd="0" destOrd="0" presId="urn:microsoft.com/office/officeart/2005/8/layout/chart3"/>
    <dgm:cxn modelId="{6A081C8F-311E-4D69-92A5-F303E4BDD597}" type="presOf" srcId="{7D128AB3-5A70-4DA9-B15B-64AA0FC90915}" destId="{74F29889-902C-4D11-A888-5208C621DD6E}" srcOrd="1" destOrd="0" presId="urn:microsoft.com/office/officeart/2005/8/layout/chart3"/>
    <dgm:cxn modelId="{BA3C8EFA-2C9E-4AAD-B5BC-623B39896DDC}" srcId="{08C05025-7D3B-464B-8D5D-AFED84EBAC85}" destId="{00778991-3352-4054-86CE-10D849D0A94F}" srcOrd="1" destOrd="0" parTransId="{E465F575-0E0F-4778-B01E-DF197923B5EE}" sibTransId="{6360360B-161B-4CE3-AC82-A35090FBAE4F}"/>
    <dgm:cxn modelId="{A78B1552-8E0F-4A1D-B7D0-6604840666C8}" srcId="{08C05025-7D3B-464B-8D5D-AFED84EBAC85}" destId="{BE31C800-2416-4F04-A8E4-01133D9A22E1}" srcOrd="0" destOrd="0" parTransId="{3E7220ED-B278-4B16-B44E-688FA8F9F424}" sibTransId="{0E6B3AD0-BC42-4EFF-91A2-3E908679EB27}"/>
    <dgm:cxn modelId="{5644EB58-8DB5-408A-A4E2-4FB3883C9BDB}" type="presOf" srcId="{00778991-3352-4054-86CE-10D849D0A94F}" destId="{2841C01A-EDF7-4246-9989-C8FAE59EA863}" srcOrd="0" destOrd="0" presId="urn:microsoft.com/office/officeart/2005/8/layout/chart3"/>
    <dgm:cxn modelId="{2310F0AC-7D27-4525-9E0D-8DA493675C87}" type="presOf" srcId="{7D128AB3-5A70-4DA9-B15B-64AA0FC90915}" destId="{D201A926-520D-41B2-8EBE-DA3AB3641E81}" srcOrd="0" destOrd="0" presId="urn:microsoft.com/office/officeart/2005/8/layout/chart3"/>
    <dgm:cxn modelId="{74069459-E2E0-4A70-9D21-9B75E8B6880E}" type="presOf" srcId="{08C05025-7D3B-464B-8D5D-AFED84EBAC85}" destId="{DAD6C617-31B2-4EE9-ADBF-36B3F48D83EE}" srcOrd="0" destOrd="0" presId="urn:microsoft.com/office/officeart/2005/8/layout/chart3"/>
    <dgm:cxn modelId="{16727A27-FBAF-4EE8-B234-FAA9589314E7}" srcId="{08C05025-7D3B-464B-8D5D-AFED84EBAC85}" destId="{7D128AB3-5A70-4DA9-B15B-64AA0FC90915}" srcOrd="2" destOrd="0" parTransId="{23746599-F832-42F5-85A2-0370E9DAF2E8}" sibTransId="{3D82A87C-566F-4B25-9FEF-9F79F01C069C}"/>
    <dgm:cxn modelId="{B4395E18-7434-4292-898A-7188585C22B6}" type="presOf" srcId="{BE31C800-2416-4F04-A8E4-01133D9A22E1}" destId="{C1F7FE03-25A1-41A8-A377-0F675D443652}" srcOrd="1" destOrd="0" presId="urn:microsoft.com/office/officeart/2005/8/layout/chart3"/>
    <dgm:cxn modelId="{498EAEB2-C488-4EA1-9F8E-AF08CDD365FD}" type="presOf" srcId="{00778991-3352-4054-86CE-10D849D0A94F}" destId="{9F978008-9DAE-4A27-9E01-50BEB354DB02}" srcOrd="1" destOrd="0" presId="urn:microsoft.com/office/officeart/2005/8/layout/chart3"/>
    <dgm:cxn modelId="{2C21EF03-9F98-4F1E-AE89-72A0822BA1B8}" type="presParOf" srcId="{DAD6C617-31B2-4EE9-ADBF-36B3F48D83EE}" destId="{CB0C7890-872E-4084-ACB9-CA1595665046}" srcOrd="0" destOrd="0" presId="urn:microsoft.com/office/officeart/2005/8/layout/chart3"/>
    <dgm:cxn modelId="{D5445D8B-1CB9-455F-879F-78932E4F6B09}" type="presParOf" srcId="{DAD6C617-31B2-4EE9-ADBF-36B3F48D83EE}" destId="{C1F7FE03-25A1-41A8-A377-0F675D443652}" srcOrd="1" destOrd="0" presId="urn:microsoft.com/office/officeart/2005/8/layout/chart3"/>
    <dgm:cxn modelId="{85E1B503-1EF2-4C22-8AF5-FA3A29B895DA}" type="presParOf" srcId="{DAD6C617-31B2-4EE9-ADBF-36B3F48D83EE}" destId="{2841C01A-EDF7-4246-9989-C8FAE59EA863}" srcOrd="2" destOrd="0" presId="urn:microsoft.com/office/officeart/2005/8/layout/chart3"/>
    <dgm:cxn modelId="{5B209DED-99F6-40CB-8F42-7F6FBC9C2DEE}" type="presParOf" srcId="{DAD6C617-31B2-4EE9-ADBF-36B3F48D83EE}" destId="{9F978008-9DAE-4A27-9E01-50BEB354DB02}" srcOrd="3" destOrd="0" presId="urn:microsoft.com/office/officeart/2005/8/layout/chart3"/>
    <dgm:cxn modelId="{FA757D54-74CD-4AE5-B237-DB6DAD8650BA}" type="presParOf" srcId="{DAD6C617-31B2-4EE9-ADBF-36B3F48D83EE}" destId="{D201A926-520D-41B2-8EBE-DA3AB3641E81}" srcOrd="4" destOrd="0" presId="urn:microsoft.com/office/officeart/2005/8/layout/chart3"/>
    <dgm:cxn modelId="{4E08128A-EA8A-44BB-90D0-AF7F262C9BD6}" type="presParOf" srcId="{DAD6C617-31B2-4EE9-ADBF-36B3F48D83EE}" destId="{74F29889-902C-4D11-A888-5208C621DD6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77FF2-64E1-462B-A0AF-811F3DDAE18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56D7A3-19C7-4C8E-AB7B-E6E5B10B6709}">
      <dgm:prSet phldrT="[Text]" custT="1"/>
      <dgm:spPr>
        <a:solidFill>
          <a:srgbClr val="125C64"/>
        </a:solidFill>
      </dgm:spPr>
      <dgm:t>
        <a:bodyPr/>
        <a:lstStyle/>
        <a:p>
          <a:pPr algn="l"/>
          <a:r>
            <a:rPr lang="en-US" sz="2400" b="1" dirty="0" smtClean="0"/>
            <a:t>GM</a:t>
          </a:r>
        </a:p>
        <a:p>
          <a:pPr algn="l"/>
          <a:r>
            <a:rPr lang="en-US" sz="2000" b="0" i="0" dirty="0" smtClean="0"/>
            <a:t>says it will make only electric vehicles by 2035</a:t>
          </a:r>
          <a:endParaRPr lang="en-US" sz="2400" b="1" dirty="0"/>
        </a:p>
      </dgm:t>
    </dgm:pt>
    <dgm:pt modelId="{C8FC8210-A044-4665-A3DC-F604D6A8F960}" type="parTrans" cxnId="{0EDBC137-91CB-4B08-820F-9AB46B997D14}">
      <dgm:prSet/>
      <dgm:spPr/>
      <dgm:t>
        <a:bodyPr/>
        <a:lstStyle/>
        <a:p>
          <a:endParaRPr lang="en-US"/>
        </a:p>
      </dgm:t>
    </dgm:pt>
    <dgm:pt modelId="{93BB46ED-1CFD-4B7F-B430-F816CF379CD4}" type="sibTrans" cxnId="{0EDBC137-91CB-4B08-820F-9AB46B997D14}">
      <dgm:prSet/>
      <dgm:spPr/>
      <dgm:t>
        <a:bodyPr/>
        <a:lstStyle/>
        <a:p>
          <a:endParaRPr lang="en-US"/>
        </a:p>
      </dgm:t>
    </dgm:pt>
    <dgm:pt modelId="{EC0A75C4-D5C0-414C-92E2-B5B88616769D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l"/>
          <a:r>
            <a:rPr lang="en-US" sz="2400" b="1" i="0" dirty="0" smtClean="0"/>
            <a:t>Ford</a:t>
          </a:r>
        </a:p>
        <a:p>
          <a:pPr algn="l"/>
          <a:r>
            <a:rPr lang="en-US" sz="2000" b="0" i="0" dirty="0" smtClean="0"/>
            <a:t>says all vehicles sold in Europe will be electric by 2030</a:t>
          </a:r>
          <a:endParaRPr lang="en-US" sz="2000" b="1" dirty="0"/>
        </a:p>
      </dgm:t>
    </dgm:pt>
    <dgm:pt modelId="{1422A9F1-1D09-4D6A-B00A-995F1DCDC3CB}" type="parTrans" cxnId="{23E86CDB-DA3A-499C-82C7-E36C059E5155}">
      <dgm:prSet/>
      <dgm:spPr/>
      <dgm:t>
        <a:bodyPr/>
        <a:lstStyle/>
        <a:p>
          <a:endParaRPr lang="en-US"/>
        </a:p>
      </dgm:t>
    </dgm:pt>
    <dgm:pt modelId="{8AE822D8-C80F-434F-872D-68E7DFCA5750}" type="sibTrans" cxnId="{23E86CDB-DA3A-499C-82C7-E36C059E5155}">
      <dgm:prSet/>
      <dgm:spPr/>
      <dgm:t>
        <a:bodyPr/>
        <a:lstStyle/>
        <a:p>
          <a:endParaRPr lang="en-US"/>
        </a:p>
      </dgm:t>
    </dgm:pt>
    <dgm:pt modelId="{C187E02B-F4C0-4181-832B-31AA25B40BA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2400" b="1" i="0" dirty="0" smtClean="0"/>
            <a:t>VW</a:t>
          </a:r>
        </a:p>
        <a:p>
          <a:pPr algn="l"/>
          <a:r>
            <a:rPr lang="en-US" sz="2000" b="0" i="0" dirty="0" smtClean="0"/>
            <a:t>says 70% of its sales will be electric by 2030</a:t>
          </a:r>
          <a:endParaRPr lang="en-US" sz="2000" b="1" dirty="0"/>
        </a:p>
      </dgm:t>
    </dgm:pt>
    <dgm:pt modelId="{E8F81897-8CF5-470F-BC3D-16EB4FEDFEBB}" type="parTrans" cxnId="{EAC212E1-9FC9-42B4-89FC-2465AA9E952F}">
      <dgm:prSet/>
      <dgm:spPr/>
      <dgm:t>
        <a:bodyPr/>
        <a:lstStyle/>
        <a:p>
          <a:endParaRPr lang="en-US"/>
        </a:p>
      </dgm:t>
    </dgm:pt>
    <dgm:pt modelId="{B5F06E6B-76E7-4410-A4B4-2FEC6A19DEBC}" type="sibTrans" cxnId="{EAC212E1-9FC9-42B4-89FC-2465AA9E952F}">
      <dgm:prSet/>
      <dgm:spPr/>
      <dgm:t>
        <a:bodyPr/>
        <a:lstStyle/>
        <a:p>
          <a:endParaRPr lang="en-US"/>
        </a:p>
      </dgm:t>
    </dgm:pt>
    <dgm:pt modelId="{322E1115-7707-4E6A-801A-1A723D430A03}" type="pres">
      <dgm:prSet presAssocID="{95177FF2-64E1-462B-A0AF-811F3DDAE1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91F64D-B8D0-40DA-97EC-F62DC46E6FD0}" type="pres">
      <dgm:prSet presAssocID="{6356D7A3-19C7-4C8E-AB7B-E6E5B10B6709}" presName="node" presStyleLbl="node1" presStyleIdx="0" presStyleCnt="3" custLinFactNeighborX="-513" custLinFactNeighborY="14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034E2-995D-4F02-BF37-0EF1C3916657}" type="pres">
      <dgm:prSet presAssocID="{93BB46ED-1CFD-4B7F-B430-F816CF379CD4}" presName="sibTrans" presStyleCnt="0"/>
      <dgm:spPr/>
    </dgm:pt>
    <dgm:pt modelId="{0CA557AA-796C-4D9A-B11E-BD52DE2C2B7D}" type="pres">
      <dgm:prSet presAssocID="{EC0A75C4-D5C0-414C-92E2-B5B88616769D}" presName="node" presStyleLbl="node1" presStyleIdx="1" presStyleCnt="3" custLinFactNeighborX="1" custLinFactNeighborY="1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595E2-1D49-4AD5-99E0-71789049BF28}" type="pres">
      <dgm:prSet presAssocID="{8AE822D8-C80F-434F-872D-68E7DFCA5750}" presName="sibTrans" presStyleCnt="0"/>
      <dgm:spPr/>
    </dgm:pt>
    <dgm:pt modelId="{842B6AC6-FC02-45F1-AE19-E39762AFE824}" type="pres">
      <dgm:prSet presAssocID="{C187E02B-F4C0-4181-832B-31AA25B40B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FA843-CAD5-42DF-B1D2-970149B28F38}" type="presOf" srcId="{6356D7A3-19C7-4C8E-AB7B-E6E5B10B6709}" destId="{7291F64D-B8D0-40DA-97EC-F62DC46E6FD0}" srcOrd="0" destOrd="0" presId="urn:microsoft.com/office/officeart/2005/8/layout/hList6"/>
    <dgm:cxn modelId="{23E86CDB-DA3A-499C-82C7-E36C059E5155}" srcId="{95177FF2-64E1-462B-A0AF-811F3DDAE18F}" destId="{EC0A75C4-D5C0-414C-92E2-B5B88616769D}" srcOrd="1" destOrd="0" parTransId="{1422A9F1-1D09-4D6A-B00A-995F1DCDC3CB}" sibTransId="{8AE822D8-C80F-434F-872D-68E7DFCA5750}"/>
    <dgm:cxn modelId="{0EDBC137-91CB-4B08-820F-9AB46B997D14}" srcId="{95177FF2-64E1-462B-A0AF-811F3DDAE18F}" destId="{6356D7A3-19C7-4C8E-AB7B-E6E5B10B6709}" srcOrd="0" destOrd="0" parTransId="{C8FC8210-A044-4665-A3DC-F604D6A8F960}" sibTransId="{93BB46ED-1CFD-4B7F-B430-F816CF379CD4}"/>
    <dgm:cxn modelId="{EAC212E1-9FC9-42B4-89FC-2465AA9E952F}" srcId="{95177FF2-64E1-462B-A0AF-811F3DDAE18F}" destId="{C187E02B-F4C0-4181-832B-31AA25B40BAB}" srcOrd="2" destOrd="0" parTransId="{E8F81897-8CF5-470F-BC3D-16EB4FEDFEBB}" sibTransId="{B5F06E6B-76E7-4410-A4B4-2FEC6A19DEBC}"/>
    <dgm:cxn modelId="{E839F23E-14AD-42B0-9A0C-C4710FAD7DDD}" type="presOf" srcId="{EC0A75C4-D5C0-414C-92E2-B5B88616769D}" destId="{0CA557AA-796C-4D9A-B11E-BD52DE2C2B7D}" srcOrd="0" destOrd="0" presId="urn:microsoft.com/office/officeart/2005/8/layout/hList6"/>
    <dgm:cxn modelId="{36E4FBF2-1784-4D8F-B216-849DC2DF122B}" type="presOf" srcId="{95177FF2-64E1-462B-A0AF-811F3DDAE18F}" destId="{322E1115-7707-4E6A-801A-1A723D430A03}" srcOrd="0" destOrd="0" presId="urn:microsoft.com/office/officeart/2005/8/layout/hList6"/>
    <dgm:cxn modelId="{0D7F04D1-7E3C-4AFB-8F62-9D9DAE781947}" type="presOf" srcId="{C187E02B-F4C0-4181-832B-31AA25B40BAB}" destId="{842B6AC6-FC02-45F1-AE19-E39762AFE824}" srcOrd="0" destOrd="0" presId="urn:microsoft.com/office/officeart/2005/8/layout/hList6"/>
    <dgm:cxn modelId="{A72BD8F7-67CD-4ADE-8207-0BAE5A76AA86}" type="presParOf" srcId="{322E1115-7707-4E6A-801A-1A723D430A03}" destId="{7291F64D-B8D0-40DA-97EC-F62DC46E6FD0}" srcOrd="0" destOrd="0" presId="urn:microsoft.com/office/officeart/2005/8/layout/hList6"/>
    <dgm:cxn modelId="{B8C5555F-DA7E-4CEC-AF7F-486CB80C77F5}" type="presParOf" srcId="{322E1115-7707-4E6A-801A-1A723D430A03}" destId="{C2C034E2-995D-4F02-BF37-0EF1C3916657}" srcOrd="1" destOrd="0" presId="urn:microsoft.com/office/officeart/2005/8/layout/hList6"/>
    <dgm:cxn modelId="{B2CB986C-C315-4B02-ADB7-BF312EE174D8}" type="presParOf" srcId="{322E1115-7707-4E6A-801A-1A723D430A03}" destId="{0CA557AA-796C-4D9A-B11E-BD52DE2C2B7D}" srcOrd="2" destOrd="0" presId="urn:microsoft.com/office/officeart/2005/8/layout/hList6"/>
    <dgm:cxn modelId="{C62235CE-8C39-4143-9A36-F607F40D8F79}" type="presParOf" srcId="{322E1115-7707-4E6A-801A-1A723D430A03}" destId="{9DE595E2-1D49-4AD5-99E0-71789049BF28}" srcOrd="3" destOrd="0" presId="urn:microsoft.com/office/officeart/2005/8/layout/hList6"/>
    <dgm:cxn modelId="{0EABBDC9-2EB8-4038-B5FC-DEB00BCBAFF2}" type="presParOf" srcId="{322E1115-7707-4E6A-801A-1A723D430A03}" destId="{842B6AC6-FC02-45F1-AE19-E39762AFE82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94FB2-2CF2-4B72-84B7-D0753D019574}">
      <dsp:nvSpPr>
        <dsp:cNvPr id="0" name=""/>
        <dsp:cNvSpPr/>
      </dsp:nvSpPr>
      <dsp:spPr>
        <a:xfrm>
          <a:off x="128391" y="1246189"/>
          <a:ext cx="2217330" cy="1571620"/>
        </a:xfrm>
        <a:prstGeom prst="ellipse">
          <a:avLst/>
        </a:prstGeom>
        <a:solidFill>
          <a:srgbClr val="E8BE2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Aya Ramzy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53111" y="1476347"/>
        <a:ext cx="1567890" cy="1111304"/>
      </dsp:txXfrm>
    </dsp:sp>
    <dsp:sp modelId="{27F8F7E1-40E9-4425-9A9C-A049946FDF2C}">
      <dsp:nvSpPr>
        <dsp:cNvPr id="0" name=""/>
        <dsp:cNvSpPr/>
      </dsp:nvSpPr>
      <dsp:spPr>
        <a:xfrm>
          <a:off x="2345722" y="1993194"/>
          <a:ext cx="958624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958624" y="388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1068" y="2008034"/>
        <a:ext cx="47931" cy="47931"/>
      </dsp:txXfrm>
    </dsp:sp>
    <dsp:sp modelId="{C2DA4E24-ABCA-4B1F-94E0-C273EB7C34C6}">
      <dsp:nvSpPr>
        <dsp:cNvPr id="0" name=""/>
        <dsp:cNvSpPr/>
      </dsp:nvSpPr>
      <dsp:spPr>
        <a:xfrm>
          <a:off x="3304347" y="1246189"/>
          <a:ext cx="2282261" cy="1571620"/>
        </a:xfrm>
        <a:prstGeom prst="ellipse">
          <a:avLst/>
        </a:prstGeom>
        <a:solidFill>
          <a:srgbClr val="E8BE2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Asmaa Anwer 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3638576" y="1476347"/>
        <a:ext cx="1613803" cy="1111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C7890-872E-4084-ACB9-CA1595665046}">
      <dsp:nvSpPr>
        <dsp:cNvPr id="0" name=""/>
        <dsp:cNvSpPr/>
      </dsp:nvSpPr>
      <dsp:spPr>
        <a:xfrm>
          <a:off x="3809998" y="431796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MARKET</a:t>
          </a:r>
          <a:endParaRPr lang="en-US" sz="2400" kern="1200" dirty="0"/>
        </a:p>
      </dsp:txBody>
      <dsp:txXfrm>
        <a:off x="5666027" y="1061716"/>
        <a:ext cx="1158240" cy="1137920"/>
      </dsp:txXfrm>
    </dsp:sp>
    <dsp:sp modelId="{2841C01A-EDF7-4246-9989-C8FAE59EA863}">
      <dsp:nvSpPr>
        <dsp:cNvPr id="0" name=""/>
        <dsp:cNvSpPr/>
      </dsp:nvSpPr>
      <dsp:spPr>
        <a:xfrm>
          <a:off x="3810006" y="584193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SKILLS</a:t>
          </a:r>
          <a:endParaRPr lang="en-US" sz="2400" kern="1200" dirty="0"/>
        </a:p>
      </dsp:txBody>
      <dsp:txXfrm>
        <a:off x="4744726" y="2738113"/>
        <a:ext cx="1544320" cy="1056640"/>
      </dsp:txXfrm>
    </dsp:sp>
    <dsp:sp modelId="{D201A926-520D-41B2-8EBE-DA3AB3641E81}">
      <dsp:nvSpPr>
        <dsp:cNvPr id="0" name=""/>
        <dsp:cNvSpPr/>
      </dsp:nvSpPr>
      <dsp:spPr>
        <a:xfrm>
          <a:off x="3733811" y="516942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rgbClr val="125C6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CAREER</a:t>
          </a:r>
          <a:endParaRPr lang="en-US" sz="2400" kern="1200" dirty="0"/>
        </a:p>
      </dsp:txBody>
      <dsp:txXfrm>
        <a:off x="4099571" y="1187502"/>
        <a:ext cx="1158240" cy="1137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F64D-B8D0-40DA-97EC-F62DC46E6FD0}">
      <dsp:nvSpPr>
        <dsp:cNvPr id="0" name=""/>
        <dsp:cNvSpPr/>
      </dsp:nvSpPr>
      <dsp:spPr>
        <a:xfrm rot="16200000">
          <a:off x="-756778" y="756778"/>
          <a:ext cx="3327400" cy="1813842"/>
        </a:xfrm>
        <a:prstGeom prst="flowChartManualOperation">
          <a:avLst/>
        </a:prstGeom>
        <a:solidFill>
          <a:srgbClr val="125C6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says it will make only electric vehicles by 2035</a:t>
          </a:r>
          <a:endParaRPr lang="en-US" sz="2400" b="1" kern="1200" dirty="0"/>
        </a:p>
      </dsp:txBody>
      <dsp:txXfrm rot="5400000">
        <a:off x="1" y="665479"/>
        <a:ext cx="1813842" cy="1996440"/>
      </dsp:txXfrm>
    </dsp:sp>
    <dsp:sp modelId="{0CA557AA-796C-4D9A-B11E-BD52DE2C2B7D}">
      <dsp:nvSpPr>
        <dsp:cNvPr id="0" name=""/>
        <dsp:cNvSpPr/>
      </dsp:nvSpPr>
      <dsp:spPr>
        <a:xfrm rot="16200000">
          <a:off x="1193801" y="756778"/>
          <a:ext cx="3327400" cy="1813842"/>
        </a:xfrm>
        <a:prstGeom prst="flowChartManualOperati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Ford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says all vehicles sold in Europe will be electric by 2030</a:t>
          </a:r>
          <a:endParaRPr lang="en-US" sz="2000" b="1" kern="1200" dirty="0"/>
        </a:p>
      </dsp:txBody>
      <dsp:txXfrm rot="5400000">
        <a:off x="1950580" y="665479"/>
        <a:ext cx="1813842" cy="1996440"/>
      </dsp:txXfrm>
    </dsp:sp>
    <dsp:sp modelId="{842B6AC6-FC02-45F1-AE19-E39762AFE824}">
      <dsp:nvSpPr>
        <dsp:cNvPr id="0" name=""/>
        <dsp:cNvSpPr/>
      </dsp:nvSpPr>
      <dsp:spPr>
        <a:xfrm rot="16200000">
          <a:off x="3143680" y="756778"/>
          <a:ext cx="3327400" cy="1813842"/>
        </a:xfrm>
        <a:prstGeom prst="flowChartManualOperation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VW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says 70% of its sales will be electric by 2030</a:t>
          </a:r>
          <a:endParaRPr lang="en-US" sz="2000" b="1" kern="1200" dirty="0"/>
        </a:p>
      </dsp:txBody>
      <dsp:txXfrm rot="5400000">
        <a:off x="3900459" y="665479"/>
        <a:ext cx="1813842" cy="199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68E25-F67F-4303-9321-7F90451B191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72CF-E160-47A0-A7FB-87CA6D1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659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195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6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58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20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872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732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36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674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574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088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D6FD-BB37-4AE7-A633-17F5BCF84BA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9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905000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Smart Charger For Electric Vehicles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ya Ramzy\Desktop\Project\لوجو الكلي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8600"/>
            <a:ext cx="1452563" cy="123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ya Ramzy\Desktop\Project\CORETE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9011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ya Ramzy\Desktop\Project\16367052181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08969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4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System Design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8BE26"/>
                </a:solidFill>
              </a:rPr>
              <a:t>Work Done</a:t>
            </a:r>
            <a:endParaRPr lang="en-US" sz="2400" b="1" dirty="0">
              <a:solidFill>
                <a:srgbClr val="E8BE2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057400"/>
            <a:ext cx="2209800" cy="1981200"/>
          </a:xfrm>
          <a:prstGeom prst="rect">
            <a:avLst/>
          </a:prstGeom>
          <a:solidFill>
            <a:srgbClr val="125C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2057400"/>
            <a:ext cx="2209800" cy="1981200"/>
          </a:xfrm>
          <a:prstGeom prst="rect">
            <a:avLst/>
          </a:prstGeom>
          <a:solidFill>
            <a:srgbClr val="125C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429000" y="2895600"/>
            <a:ext cx="2514600" cy="229178"/>
          </a:xfrm>
          <a:prstGeom prst="leftRightArrow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5131" y="24178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Pilot Contact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199" y="168600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166947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Charger</a:t>
            </a:r>
            <a:endParaRPr lang="en-US" sz="2400" b="1" dirty="0"/>
          </a:p>
        </p:txBody>
      </p:sp>
      <p:cxnSp>
        <p:nvCxnSpPr>
          <p:cNvPr id="3" name="Elbow Connector 2"/>
          <p:cNvCxnSpPr>
            <a:stCxn id="7" idx="2"/>
          </p:cNvCxnSpPr>
          <p:nvPr/>
        </p:nvCxnSpPr>
        <p:spPr>
          <a:xfrm rot="5400000">
            <a:off x="4305300" y="2057400"/>
            <a:ext cx="762000" cy="4724400"/>
          </a:xfrm>
          <a:prstGeom prst="bentConnector2">
            <a:avLst/>
          </a:prstGeom>
          <a:ln w="444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5400000">
            <a:off x="1933575" y="4422775"/>
            <a:ext cx="774700" cy="63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3086" y="496064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Signal</a:t>
            </a:r>
            <a:endParaRPr lang="en-US" dirty="0"/>
          </a:p>
        </p:txBody>
      </p:sp>
      <p:sp>
        <p:nvSpPr>
          <p:cNvPr id="34" name="Cloud Callout 33"/>
          <p:cNvSpPr/>
          <p:nvPr/>
        </p:nvSpPr>
        <p:spPr>
          <a:xfrm>
            <a:off x="3897089" y="684276"/>
            <a:ext cx="1521269" cy="612648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ya Ramzy\Desktop\Project\Final Components\Components\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86" y="1688256"/>
            <a:ext cx="738287" cy="7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ya Ramzy\Desktop\MC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59" y="2268624"/>
            <a:ext cx="990600" cy="155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Aya Ramzy\Desktop\MC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30813"/>
            <a:ext cx="990600" cy="155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  <p:bldP spid="27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06258" y="586641"/>
            <a:ext cx="1858835" cy="17085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DC-DC Converters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23454" y="1214479"/>
            <a:ext cx="547255" cy="2863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7208" y="658036"/>
            <a:ext cx="668079" cy="639593"/>
          </a:xfrm>
          <a:prstGeom prst="rect">
            <a:avLst/>
          </a:prstGeom>
          <a:noFill/>
        </p:spPr>
        <p:txBody>
          <a:bodyPr wrap="square" lIns="88890" tIns="44445" rIns="88890" bIns="44445" rtlCol="0">
            <a:spAutoFit/>
          </a:bodyPr>
          <a:lstStyle/>
          <a:p>
            <a:r>
              <a:rPr lang="en-US" dirty="0" smtClean="0"/>
              <a:t>        AC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52369" y="626943"/>
            <a:ext cx="237449" cy="3292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Battery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465094" y="1182351"/>
            <a:ext cx="831916" cy="23499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3471084" y="787011"/>
            <a:ext cx="1708597" cy="13078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r>
              <a:rPr lang="en-US" sz="1700" b="1" dirty="0">
                <a:solidFill>
                  <a:schemeClr val="bg1"/>
                </a:solidFill>
              </a:rPr>
              <a:t>Gate Driver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228789" y="586641"/>
            <a:ext cx="1611393" cy="1486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Rectifier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2921576" y="1177916"/>
            <a:ext cx="749879" cy="23942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51956" y="2940468"/>
            <a:ext cx="1473044" cy="28076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MCU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279427" y="2272353"/>
            <a:ext cx="1642547" cy="616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Voltage Sense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06258" y="2875782"/>
            <a:ext cx="2274794" cy="616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Sense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7653132" y="1334640"/>
            <a:ext cx="178865" cy="154938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6200" y="6332128"/>
            <a:ext cx="1178173" cy="285093"/>
          </a:xfrm>
          <a:prstGeom prst="rect">
            <a:avLst/>
          </a:prstGeom>
          <a:noFill/>
        </p:spPr>
        <p:txBody>
          <a:bodyPr wrap="none" lIns="84216" tIns="42108" rIns="84216" bIns="42108" rtlCol="0">
            <a:spAutoFit/>
          </a:bodyPr>
          <a:lstStyle/>
          <a:p>
            <a:r>
              <a:rPr lang="en-US" sz="1300" dirty="0"/>
              <a:t> Block Diagram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00114" y="5308971"/>
            <a:ext cx="1756233" cy="574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Display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5038528" y="5430507"/>
            <a:ext cx="336877" cy="26952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85972" y="4168028"/>
            <a:ext cx="2251144" cy="89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 Pilot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1575" y="4244434"/>
            <a:ext cx="633345" cy="285093"/>
          </a:xfrm>
          <a:prstGeom prst="rect">
            <a:avLst/>
          </a:prstGeom>
          <a:noFill/>
        </p:spPr>
        <p:txBody>
          <a:bodyPr wrap="none" lIns="84216" tIns="42108" rIns="84216" bIns="42108" rtlCol="0">
            <a:spAutoFit/>
          </a:bodyPr>
          <a:lstStyle/>
          <a:p>
            <a:r>
              <a:rPr lang="en-US" sz="1300" dirty="0"/>
              <a:t>PWM2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5038529" y="4560342"/>
            <a:ext cx="641919" cy="232847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86278" y="4799140"/>
            <a:ext cx="559414" cy="315871"/>
          </a:xfrm>
          <a:prstGeom prst="rect">
            <a:avLst/>
          </a:prstGeom>
          <a:noFill/>
        </p:spPr>
        <p:txBody>
          <a:bodyPr wrap="none" lIns="84216" tIns="42108" rIns="84216" bIns="42108" rtlCol="0">
            <a:spAutoFit/>
          </a:bodyPr>
          <a:lstStyle/>
          <a:p>
            <a:r>
              <a:rPr lang="en-US" sz="1500" dirty="0"/>
              <a:t>Read</a:t>
            </a:r>
          </a:p>
        </p:txBody>
      </p:sp>
      <p:sp>
        <p:nvSpPr>
          <p:cNvPr id="65" name="Bent Arrow 64"/>
          <p:cNvSpPr/>
          <p:nvPr/>
        </p:nvSpPr>
        <p:spPr>
          <a:xfrm rot="10800000">
            <a:off x="5038528" y="3498774"/>
            <a:ext cx="990185" cy="524838"/>
          </a:xfrm>
          <a:prstGeom prst="bentArrow">
            <a:avLst>
              <a:gd name="adj1" fmla="val 19432"/>
              <a:gd name="adj2" fmla="val 25000"/>
              <a:gd name="adj3" fmla="val 33411"/>
              <a:gd name="adj4" fmla="val 1590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9027" y="5167526"/>
            <a:ext cx="1631156" cy="8572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GFCI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2921975" y="5526267"/>
            <a:ext cx="622060" cy="2109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2780" y="5685326"/>
            <a:ext cx="461823" cy="315871"/>
          </a:xfrm>
          <a:prstGeom prst="rect">
            <a:avLst/>
          </a:prstGeom>
          <a:noFill/>
        </p:spPr>
        <p:txBody>
          <a:bodyPr wrap="none" lIns="84216" tIns="42108" rIns="84216" bIns="42108" rtlCol="0">
            <a:spAutoFit/>
          </a:bodyPr>
          <a:lstStyle/>
          <a:p>
            <a:r>
              <a:rPr lang="en-US" sz="1500" dirty="0"/>
              <a:t>Out</a:t>
            </a:r>
          </a:p>
        </p:txBody>
      </p:sp>
      <p:sp>
        <p:nvSpPr>
          <p:cNvPr id="24" name="Left Arrow 23"/>
          <p:cNvSpPr/>
          <p:nvPr/>
        </p:nvSpPr>
        <p:spPr>
          <a:xfrm>
            <a:off x="2888145" y="5249613"/>
            <a:ext cx="629981" cy="227171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02780" y="4923271"/>
            <a:ext cx="479392" cy="315871"/>
          </a:xfrm>
          <a:prstGeom prst="rect">
            <a:avLst/>
          </a:prstGeom>
          <a:noFill/>
        </p:spPr>
        <p:txBody>
          <a:bodyPr wrap="none" lIns="84216" tIns="42108" rIns="84216" bIns="42108" rtlCol="0">
            <a:spAutoFit/>
          </a:bodyPr>
          <a:lstStyle/>
          <a:p>
            <a:r>
              <a:rPr lang="en-US" sz="1500" dirty="0"/>
              <a:t>Test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503613" y="5542674"/>
            <a:ext cx="707272" cy="280903"/>
          </a:xfrm>
          <a:prstGeom prst="rightArrow">
            <a:avLst>
              <a:gd name="adj1" fmla="val 43064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7904" y="5331872"/>
            <a:ext cx="670214" cy="362037"/>
          </a:xfrm>
          <a:prstGeom prst="rect">
            <a:avLst/>
          </a:prstGeom>
          <a:noFill/>
        </p:spPr>
        <p:txBody>
          <a:bodyPr wrap="none" lIns="84216" tIns="42108" rIns="84216" bIns="42108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98025" y="6089536"/>
            <a:ext cx="1730145" cy="4851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Communication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4576934" y="5766196"/>
            <a:ext cx="591328" cy="725935"/>
          </a:xfrm>
          <a:prstGeom prst="bentArrow">
            <a:avLst>
              <a:gd name="adj1" fmla="val 17013"/>
              <a:gd name="adj2" fmla="val 25000"/>
              <a:gd name="adj3" fmla="val 25000"/>
              <a:gd name="adj4" fmla="val 102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1741" y="2486343"/>
            <a:ext cx="639757" cy="285093"/>
          </a:xfrm>
          <a:prstGeom prst="rect">
            <a:avLst/>
          </a:prstGeom>
          <a:noFill/>
        </p:spPr>
        <p:txBody>
          <a:bodyPr wrap="none" lIns="84216" tIns="42108" rIns="84216" bIns="42108" rtlCol="0">
            <a:spAutoFit/>
          </a:bodyPr>
          <a:lstStyle/>
          <a:p>
            <a:r>
              <a:rPr lang="en-US" sz="1300" b="1" dirty="0"/>
              <a:t>PWM1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62545" y="3492167"/>
            <a:ext cx="1437209" cy="842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Temperature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5008325" y="1177916"/>
            <a:ext cx="597933" cy="23942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90" tIns="44445" rIns="88890" bIns="44445" spcCol="0" rtlCol="0" anchor="ctr"/>
          <a:lstStyle/>
          <a:p>
            <a:pPr algn="ctr"/>
            <a:endParaRPr lang="en-US" dirty="0"/>
          </a:p>
        </p:txBody>
      </p:sp>
      <p:sp>
        <p:nvSpPr>
          <p:cNvPr id="3" name="Up Arrow 2"/>
          <p:cNvSpPr/>
          <p:nvPr/>
        </p:nvSpPr>
        <p:spPr>
          <a:xfrm>
            <a:off x="4228402" y="2323507"/>
            <a:ext cx="193963" cy="576143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flipV="1">
            <a:off x="2266309" y="4334683"/>
            <a:ext cx="1251817" cy="725935"/>
          </a:xfrm>
          <a:prstGeom prst="bentArrow">
            <a:avLst>
              <a:gd name="adj1" fmla="val 12894"/>
              <a:gd name="adj2" fmla="val 17448"/>
              <a:gd name="adj3" fmla="val 25000"/>
              <a:gd name="adj4" fmla="val 102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50047" y="542758"/>
            <a:ext cx="668079" cy="639593"/>
          </a:xfrm>
          <a:prstGeom prst="rect">
            <a:avLst/>
          </a:prstGeom>
          <a:noFill/>
        </p:spPr>
        <p:txBody>
          <a:bodyPr wrap="square" lIns="88890" tIns="44445" rIns="88890" bIns="44445" rtlCol="0">
            <a:spAutoFit/>
          </a:bodyPr>
          <a:lstStyle/>
          <a:p>
            <a:r>
              <a:rPr lang="en-US" dirty="0" smtClean="0"/>
              <a:t>        DC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962756" y="586641"/>
            <a:ext cx="793462" cy="365479"/>
          </a:xfrm>
          <a:prstGeom prst="rect">
            <a:avLst/>
          </a:prstGeom>
          <a:noFill/>
        </p:spPr>
        <p:txBody>
          <a:bodyPr wrap="square" lIns="88890" tIns="44445" rIns="88890" bIns="44445" rtlCol="0">
            <a:spAutoFit/>
          </a:bodyPr>
          <a:lstStyle/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497957" y="626944"/>
            <a:ext cx="668079" cy="366757"/>
          </a:xfrm>
          <a:prstGeom prst="rect">
            <a:avLst/>
          </a:prstGeom>
          <a:noFill/>
        </p:spPr>
        <p:txBody>
          <a:bodyPr wrap="square" lIns="88890" tIns="44445" rIns="88890" bIns="44445" rtlCol="0">
            <a:spAutoFit/>
          </a:bodyPr>
          <a:lstStyle/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40" name="Bent Arrow 39"/>
          <p:cNvSpPr/>
          <p:nvPr/>
        </p:nvSpPr>
        <p:spPr>
          <a:xfrm flipV="1">
            <a:off x="2413034" y="2940468"/>
            <a:ext cx="1105092" cy="418521"/>
          </a:xfrm>
          <a:prstGeom prst="bentArrow">
            <a:avLst>
              <a:gd name="adj1" fmla="val 22421"/>
              <a:gd name="adj2" fmla="val 23402"/>
              <a:gd name="adj3" fmla="val 25000"/>
              <a:gd name="adj4" fmla="val 102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Charger ECU </a:t>
            </a:r>
            <a:r>
              <a:rPr lang="en-US" sz="2800" b="1" dirty="0" smtClean="0">
                <a:solidFill>
                  <a:srgbClr val="FF0000"/>
                </a:solidFill>
              </a:rPr>
              <a:t>(Block Diagram)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6" grpId="0"/>
      <p:bldP spid="27" grpId="0" animBg="1"/>
      <p:bldP spid="28" grpId="0" animBg="1"/>
      <p:bldP spid="39" grpId="0" animBg="1"/>
      <p:bldP spid="47" grpId="0" animBg="1"/>
      <p:bldP spid="49" grpId="0" animBg="1"/>
      <p:bldP spid="53" grpId="0" animBg="1"/>
      <p:bldP spid="56" grpId="0" animBg="1"/>
      <p:bldP spid="57" grpId="0" animBg="1"/>
      <p:bldP spid="63" grpId="0" animBg="1"/>
      <p:bldP spid="74" grpId="0"/>
      <p:bldP spid="59" grpId="0" animBg="1"/>
      <p:bldP spid="67" grpId="0" animBg="1"/>
      <p:bldP spid="2" grpId="0" animBg="1"/>
      <p:bldP spid="10" grpId="0"/>
      <p:bldP spid="11" grpId="0" animBg="1"/>
      <p:bldP spid="12" grpId="0"/>
      <p:bldP spid="65" grpId="0" animBg="1"/>
      <p:bldP spid="19" grpId="0" animBg="1"/>
      <p:bldP spid="66" grpId="0" animBg="1"/>
      <p:bldP spid="22" grpId="0"/>
      <p:bldP spid="24" grpId="0" animBg="1"/>
      <p:bldP spid="30" grpId="0"/>
      <p:bldP spid="31" grpId="0" animBg="1"/>
      <p:bldP spid="32" grpId="0"/>
      <p:bldP spid="33" grpId="0" animBg="1"/>
      <p:bldP spid="34" grpId="0" animBg="1"/>
      <p:bldP spid="37" grpId="0"/>
      <p:bldP spid="54" grpId="0" animBg="1"/>
      <p:bldP spid="58" grpId="0" animBg="1"/>
      <p:bldP spid="3" grpId="0" animBg="1"/>
      <p:bldP spid="60" grpId="0" animBg="1"/>
      <p:bldP spid="61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Control Pilot Communication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Aya Ramzy\Desktop\Car 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" y="2438400"/>
            <a:ext cx="2514600" cy="1372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C:\Users\Aya Ramzy\Desktop\Expect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12" y="2061773"/>
            <a:ext cx="1896626" cy="191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3141784" y="3009322"/>
            <a:ext cx="3047999" cy="337228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Up Arrow 8"/>
          <p:cNvSpPr/>
          <p:nvPr/>
        </p:nvSpPr>
        <p:spPr>
          <a:xfrm>
            <a:off x="3352800" y="4267200"/>
            <a:ext cx="2836983" cy="609600"/>
          </a:xfrm>
          <a:prstGeom prst="curved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flipH="1">
            <a:off x="3276600" y="1524000"/>
            <a:ext cx="2891412" cy="762000"/>
          </a:xfrm>
          <a:prstGeom prst="curved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907028"/>
            <a:ext cx="282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PWM 1KHz, +-12V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0388" y="518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Load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5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Control Pilot Communication (States)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838200"/>
            <a:ext cx="320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97191"/>
              </p:ext>
            </p:extLst>
          </p:nvPr>
        </p:nvGraphicFramePr>
        <p:xfrm>
          <a:off x="533400" y="1397000"/>
          <a:ext cx="8381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757516"/>
                <a:gridCol w="1351935"/>
                <a:gridCol w="1081548"/>
                <a:gridCol w="1442065"/>
                <a:gridCol w="13519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Pilot High Voltage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Pilot Low Voltage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Resistance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84199"/>
              </p:ext>
            </p:extLst>
          </p:nvPr>
        </p:nvGraphicFramePr>
        <p:xfrm>
          <a:off x="533400" y="2286000"/>
          <a:ext cx="8381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757516"/>
                <a:gridCol w="1351935"/>
                <a:gridCol w="1081548"/>
                <a:gridCol w="1442065"/>
                <a:gridCol w="1351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Connected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889"/>
              </p:ext>
            </p:extLst>
          </p:nvPr>
        </p:nvGraphicFramePr>
        <p:xfrm>
          <a:off x="533400" y="2895600"/>
          <a:ext cx="8381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757516"/>
                <a:gridCol w="1351935"/>
                <a:gridCol w="1081548"/>
                <a:gridCol w="1442065"/>
                <a:gridCol w="1351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-12V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1KHz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2.74K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Connected and Ready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72751"/>
              </p:ext>
            </p:extLst>
          </p:nvPr>
        </p:nvGraphicFramePr>
        <p:xfrm>
          <a:off x="533400" y="3505200"/>
          <a:ext cx="8381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757516"/>
                <a:gridCol w="1351935"/>
                <a:gridCol w="1081548"/>
                <a:gridCol w="1442065"/>
                <a:gridCol w="1351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39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39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-12V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39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1KHz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39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882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397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EV Charging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3975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2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Control Pilot Communication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8BE26"/>
                </a:solidFill>
              </a:rPr>
              <a:t>Work Done</a:t>
            </a:r>
            <a:endParaRPr lang="en-US" sz="2400" b="1" dirty="0">
              <a:solidFill>
                <a:srgbClr val="E8BE2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057400"/>
            <a:ext cx="2209800" cy="19812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2057400"/>
            <a:ext cx="2209800" cy="19812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429000" y="3004198"/>
            <a:ext cx="2514600" cy="197358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9E3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14850" y="2961138"/>
            <a:ext cx="285750" cy="315462"/>
          </a:xfrm>
          <a:prstGeom prst="ellipse">
            <a:avLst/>
          </a:prstGeom>
          <a:solidFill>
            <a:srgbClr val="A124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5131" y="24178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Pilot Contact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199" y="168600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166947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Charger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4800600"/>
            <a:ext cx="3276600" cy="461665"/>
          </a:xfrm>
          <a:prstGeom prst="rect">
            <a:avLst/>
          </a:prstGeom>
          <a:solidFill>
            <a:srgbClr val="49E3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 EV is Connected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5000" y="3069994"/>
            <a:ext cx="76200" cy="5656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81200" y="3069994"/>
            <a:ext cx="34290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05050" y="2885328"/>
            <a:ext cx="342900" cy="18466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0945" y="3069994"/>
            <a:ext cx="808055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37290" y="3635605"/>
            <a:ext cx="415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59245" y="3733800"/>
            <a:ext cx="121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2107" y="3883688"/>
            <a:ext cx="8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84781" y="24178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9200" y="300255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882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219200" y="2057400"/>
            <a:ext cx="518090" cy="729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MCU</a:t>
            </a:r>
            <a:endParaRPr lang="en-US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873310" y="2648354"/>
            <a:ext cx="518090" cy="729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MCU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3775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6" grpId="0" animBg="1"/>
      <p:bldP spid="35" grpId="0"/>
      <p:bldP spid="36" grpId="0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Control Pilot Communication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8BE26"/>
                </a:solidFill>
              </a:rPr>
              <a:t>Work Done</a:t>
            </a:r>
            <a:endParaRPr lang="en-US" sz="2400" b="1" dirty="0">
              <a:solidFill>
                <a:srgbClr val="E8BE2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057400"/>
            <a:ext cx="2209800" cy="19812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2057400"/>
            <a:ext cx="2209800" cy="19812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429000" y="3004198"/>
            <a:ext cx="2514600" cy="197358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9E3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14850" y="2961138"/>
            <a:ext cx="285750" cy="315462"/>
          </a:xfrm>
          <a:prstGeom prst="ellipse">
            <a:avLst/>
          </a:prstGeom>
          <a:solidFill>
            <a:srgbClr val="A124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5131" y="24178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Pilot Contact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199" y="168600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166947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Charger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33700" y="5263102"/>
            <a:ext cx="3276600" cy="461665"/>
          </a:xfrm>
          <a:prstGeom prst="rect">
            <a:avLst/>
          </a:prstGeom>
          <a:solidFill>
            <a:srgbClr val="49E3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 Charging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5000" y="3069994"/>
            <a:ext cx="76200" cy="5656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81200" y="3069994"/>
            <a:ext cx="34290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05050" y="3069994"/>
            <a:ext cx="34290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0945" y="3069994"/>
            <a:ext cx="808055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37290" y="3635605"/>
            <a:ext cx="415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59245" y="3733800"/>
            <a:ext cx="121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2107" y="3883688"/>
            <a:ext cx="8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84781" y="24178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9200" y="300255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882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219200" y="2057400"/>
            <a:ext cx="518090" cy="729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MCU</a:t>
            </a:r>
            <a:endParaRPr lang="en-US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873310" y="2648354"/>
            <a:ext cx="518090" cy="729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MCU</a:t>
            </a:r>
            <a:endParaRPr lang="en-US" sz="1100" b="1" dirty="0"/>
          </a:p>
        </p:txBody>
      </p:sp>
      <p:sp>
        <p:nvSpPr>
          <p:cNvPr id="24" name="Curved Up Arrow 23"/>
          <p:cNvSpPr/>
          <p:nvPr/>
        </p:nvSpPr>
        <p:spPr>
          <a:xfrm flipH="1">
            <a:off x="2743200" y="4114800"/>
            <a:ext cx="3581400" cy="68580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9500" y="42730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PWM 1KHz,+-12v</a:t>
            </a:r>
            <a:endParaRPr lang="en-US" dirty="0"/>
          </a:p>
        </p:txBody>
      </p:sp>
      <p:cxnSp>
        <p:nvCxnSpPr>
          <p:cNvPr id="14" name="Elbow Connector 13"/>
          <p:cNvCxnSpPr>
            <a:endCxn id="45" idx="0"/>
          </p:cNvCxnSpPr>
          <p:nvPr/>
        </p:nvCxnSpPr>
        <p:spPr>
          <a:xfrm rot="10800000" flipV="1">
            <a:off x="7132355" y="2286000"/>
            <a:ext cx="452176" cy="362354"/>
          </a:xfrm>
          <a:prstGeom prst="bentConnector2">
            <a:avLst/>
          </a:prstGeom>
          <a:ln w="47625">
            <a:solidFill>
              <a:srgbClr val="A124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84531" y="2147667"/>
            <a:ext cx="340269" cy="2746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12636" y="738192"/>
            <a:ext cx="3604428" cy="5378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Battery</a:t>
            </a:r>
            <a:endParaRPr lang="en-US" b="1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6324600" y="1007125"/>
            <a:ext cx="1430066" cy="57027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7480025" y="1852037"/>
            <a:ext cx="549280" cy="1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737290" y="2286000"/>
            <a:ext cx="4663510" cy="0"/>
          </a:xfrm>
          <a:prstGeom prst="straightConnector1">
            <a:avLst/>
          </a:prstGeom>
          <a:ln w="41275">
            <a:solidFill>
              <a:srgbClr val="49E3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6210300" y="2284980"/>
            <a:ext cx="663010" cy="502209"/>
          </a:xfrm>
          <a:prstGeom prst="bentConnector3">
            <a:avLst>
              <a:gd name="adj1" fmla="val 50000"/>
            </a:avLst>
          </a:prstGeom>
          <a:ln w="38100">
            <a:solidFill>
              <a:srgbClr val="49E3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16983" y="1852037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UART Signal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55742" y="2961138"/>
            <a:ext cx="685800" cy="302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73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5" grpId="0"/>
      <p:bldP spid="21" grpId="0" animBg="1"/>
      <p:bldP spid="23" grpId="0" animBg="1"/>
      <p:bldP spid="58" grpId="0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System Diagram In Details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" y="2221369"/>
            <a:ext cx="2209800" cy="19812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242" y="2151209"/>
            <a:ext cx="2209800" cy="19812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2476500" y="3168167"/>
            <a:ext cx="2514600" cy="197358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9E3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62350" y="3125107"/>
            <a:ext cx="285750" cy="315462"/>
          </a:xfrm>
          <a:prstGeom prst="ellipse">
            <a:avLst/>
          </a:prstGeom>
          <a:solidFill>
            <a:srgbClr val="A124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12631" y="2581826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Pilot Contact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699" y="1849971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65142" y="171283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Charger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952500" y="3233963"/>
            <a:ext cx="76200" cy="5656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28700" y="3233963"/>
            <a:ext cx="34290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52550" y="3233963"/>
            <a:ext cx="34290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68445" y="3233963"/>
            <a:ext cx="808055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4790" y="3799574"/>
            <a:ext cx="415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06745" y="3897769"/>
            <a:ext cx="121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49607" y="4047657"/>
            <a:ext cx="8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32281" y="258182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6700" y="316652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882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66700" y="2221369"/>
            <a:ext cx="518090" cy="729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MCU</a:t>
            </a:r>
            <a:endParaRPr lang="en-US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5894852" y="2723813"/>
            <a:ext cx="518090" cy="729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MCU</a:t>
            </a:r>
            <a:endParaRPr lang="en-US" sz="1100" b="1" dirty="0"/>
          </a:p>
        </p:txBody>
      </p:sp>
      <p:sp>
        <p:nvSpPr>
          <p:cNvPr id="24" name="Curved Up Arrow 23"/>
          <p:cNvSpPr/>
          <p:nvPr/>
        </p:nvSpPr>
        <p:spPr>
          <a:xfrm flipH="1">
            <a:off x="1790700" y="4278769"/>
            <a:ext cx="3581400" cy="68580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7000" y="443700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PWM 1KHz,+-12v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0800000" flipV="1">
            <a:off x="5960766" y="2337699"/>
            <a:ext cx="452176" cy="362354"/>
          </a:xfrm>
          <a:prstGeom prst="bentConnector2">
            <a:avLst/>
          </a:prstGeom>
          <a:ln w="47625">
            <a:solidFill>
              <a:srgbClr val="A124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88359" y="2151209"/>
            <a:ext cx="340269" cy="2746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0" y="706090"/>
            <a:ext cx="3604428" cy="5378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Battery</a:t>
            </a:r>
            <a:endParaRPr lang="en-US" b="1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5128428" y="994562"/>
            <a:ext cx="1430066" cy="57027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>
            <a:off x="6298135" y="1844724"/>
            <a:ext cx="559777" cy="1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84790" y="2449969"/>
            <a:ext cx="4561352" cy="0"/>
          </a:xfrm>
          <a:prstGeom prst="straightConnector1">
            <a:avLst/>
          </a:prstGeom>
          <a:ln w="41275">
            <a:solidFill>
              <a:srgbClr val="49E3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5213539" y="2448949"/>
            <a:ext cx="663010" cy="502209"/>
          </a:xfrm>
          <a:prstGeom prst="bentConnector3">
            <a:avLst>
              <a:gd name="adj1" fmla="val 50000"/>
            </a:avLst>
          </a:prstGeom>
          <a:ln w="38100">
            <a:solidFill>
              <a:srgbClr val="49E3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00350" y="1959552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UART Signal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003242" y="3125107"/>
            <a:ext cx="685800" cy="302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28628" y="3272747"/>
            <a:ext cx="484414" cy="584701"/>
          </a:xfrm>
          <a:prstGeom prst="rect">
            <a:avLst/>
          </a:prstGeom>
          <a:solidFill>
            <a:srgbClr val="DC82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ESP</a:t>
            </a:r>
          </a:p>
          <a:p>
            <a:pPr algn="ctr"/>
            <a:r>
              <a:rPr lang="en-US" sz="800" b="1" dirty="0" smtClean="0"/>
              <a:t>8266</a:t>
            </a:r>
            <a:endParaRPr lang="en-US" sz="800" b="1" dirty="0"/>
          </a:p>
        </p:txBody>
      </p:sp>
      <p:cxnSp>
        <p:nvCxnSpPr>
          <p:cNvPr id="30" name="Elbow Connector 29"/>
          <p:cNvCxnSpPr>
            <a:endCxn id="19" idx="0"/>
          </p:cNvCxnSpPr>
          <p:nvPr/>
        </p:nvCxnSpPr>
        <p:spPr>
          <a:xfrm>
            <a:off x="6412943" y="2951157"/>
            <a:ext cx="557892" cy="32159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58493" y="2581826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UART</a:t>
            </a:r>
            <a:endParaRPr lang="en-US" sz="1200" dirty="0"/>
          </a:p>
        </p:txBody>
      </p:sp>
      <p:sp>
        <p:nvSpPr>
          <p:cNvPr id="43" name="Cloud Callout 42"/>
          <p:cNvSpPr/>
          <p:nvPr/>
        </p:nvSpPr>
        <p:spPr>
          <a:xfrm>
            <a:off x="7696200" y="838200"/>
            <a:ext cx="914400" cy="612648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58000" y="706090"/>
            <a:ext cx="762000" cy="744758"/>
          </a:xfrm>
          <a:prstGeom prst="rect">
            <a:avLst/>
          </a:prstGeom>
          <a:solidFill>
            <a:srgbClr val="125C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Thingspeak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817428" y="4621096"/>
            <a:ext cx="1104900" cy="489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urved Connector 59"/>
          <p:cNvCxnSpPr>
            <a:endCxn id="43" idx="4"/>
          </p:cNvCxnSpPr>
          <p:nvPr/>
        </p:nvCxnSpPr>
        <p:spPr>
          <a:xfrm rot="5400000" flipH="1" flipV="1">
            <a:off x="6535866" y="2230564"/>
            <a:ext cx="2130171" cy="723903"/>
          </a:xfrm>
          <a:prstGeom prst="curvedConnector3">
            <a:avLst>
              <a:gd name="adj1" fmla="val 19338"/>
            </a:avLst>
          </a:prstGeom>
          <a:ln w="19050">
            <a:solidFill>
              <a:srgbClr val="49E3B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870309" y="250699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130870" y="4601550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TFT</a:t>
            </a:r>
            <a:endParaRPr lang="en-US" sz="1600" b="1" dirty="0"/>
          </a:p>
        </p:txBody>
      </p:sp>
      <p:cxnSp>
        <p:nvCxnSpPr>
          <p:cNvPr id="66" name="Elbow Connector 65"/>
          <p:cNvCxnSpPr/>
          <p:nvPr/>
        </p:nvCxnSpPr>
        <p:spPr>
          <a:xfrm rot="5400000">
            <a:off x="5519400" y="3881938"/>
            <a:ext cx="1160978" cy="278245"/>
          </a:xfrm>
          <a:prstGeom prst="bentConnector3">
            <a:avLst>
              <a:gd name="adj1" fmla="val 50000"/>
            </a:avLst>
          </a:prstGeom>
          <a:ln w="412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70594" y="35822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6" grpId="0" animBg="1"/>
      <p:bldP spid="35" grpId="0"/>
      <p:bldP spid="36" grpId="0"/>
      <p:bldP spid="44" grpId="0" animBg="1"/>
      <p:bldP spid="45" grpId="0" animBg="1"/>
      <p:bldP spid="24" grpId="0" animBg="1"/>
      <p:bldP spid="25" grpId="0"/>
      <p:bldP spid="21" grpId="0" animBg="1"/>
      <p:bldP spid="23" grpId="0" animBg="1"/>
      <p:bldP spid="58" grpId="0"/>
      <p:bldP spid="59" grpId="0" animBg="1"/>
      <p:bldP spid="19" grpId="0" animBg="1"/>
      <p:bldP spid="39" grpId="0"/>
      <p:bldP spid="43" grpId="0" animBg="1"/>
      <p:bldP spid="47" grpId="0" animBg="1"/>
      <p:bldP spid="54" grpId="0" animBg="1"/>
      <p:bldP spid="63" grpId="0"/>
      <p:bldP spid="64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Software Block Diagram 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599" y="851770"/>
            <a:ext cx="4909757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9333" y="825676"/>
            <a:ext cx="2826067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17771" y="1556197"/>
            <a:ext cx="1038750" cy="36358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5252" y="1065312"/>
            <a:ext cx="1513040" cy="45929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7965" y="1065311"/>
            <a:ext cx="1129835" cy="46531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8664" y="1125518"/>
            <a:ext cx="1032355" cy="45327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16169" y="941803"/>
            <a:ext cx="765131" cy="3674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STK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695" y="1909495"/>
            <a:ext cx="734929" cy="2725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APP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4312736"/>
            <a:ext cx="1142999" cy="10685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1164626"/>
            <a:ext cx="1219199" cy="12192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352800" y="2602284"/>
            <a:ext cx="1219199" cy="134913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644" y="2601780"/>
            <a:ext cx="1002606" cy="13496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3644" y="1219200"/>
            <a:ext cx="1002606" cy="12192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8024" y="1905000"/>
            <a:ext cx="724161" cy="167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ADC</a:t>
            </a:r>
            <a:endParaRPr lang="en-US" sz="1200" b="1" i="1" dirty="0"/>
          </a:p>
        </p:txBody>
      </p:sp>
      <p:sp>
        <p:nvSpPr>
          <p:cNvPr id="29" name="Rectangle 28"/>
          <p:cNvSpPr/>
          <p:nvPr/>
        </p:nvSpPr>
        <p:spPr>
          <a:xfrm>
            <a:off x="371323" y="4191000"/>
            <a:ext cx="994928" cy="140395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5064175" y="2737148"/>
            <a:ext cx="1179818" cy="4846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366250" y="2993371"/>
            <a:ext cx="62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366250" y="2000910"/>
            <a:ext cx="62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722368" y="1556198"/>
            <a:ext cx="341807" cy="2870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</a:rPr>
              <a:t>USART</a:t>
            </a:r>
            <a:endParaRPr lang="en-US" sz="1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58000" y="929127"/>
            <a:ext cx="765131" cy="3674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STK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952201" y="2601780"/>
            <a:ext cx="838200" cy="1589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723624" y="3036519"/>
            <a:ext cx="629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02214" y="2150513"/>
            <a:ext cx="724161" cy="23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TEMP</a:t>
            </a:r>
            <a:endParaRPr lang="en-US" sz="12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504171" y="1647611"/>
            <a:ext cx="722856" cy="170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81" name="Rectangle 80"/>
          <p:cNvSpPr/>
          <p:nvPr/>
        </p:nvSpPr>
        <p:spPr>
          <a:xfrm>
            <a:off x="466101" y="3559486"/>
            <a:ext cx="752735" cy="2770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VOLT</a:t>
            </a:r>
            <a:endParaRPr lang="en-US" sz="1200" b="1" i="1" dirty="0"/>
          </a:p>
        </p:txBody>
      </p:sp>
      <p:sp>
        <p:nvSpPr>
          <p:cNvPr id="82" name="Rectangle 81"/>
          <p:cNvSpPr/>
          <p:nvPr/>
        </p:nvSpPr>
        <p:spPr>
          <a:xfrm>
            <a:off x="472334" y="3300494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ADC</a:t>
            </a:r>
            <a:endParaRPr lang="en-US" sz="1200" b="1" i="1" dirty="0"/>
          </a:p>
        </p:txBody>
      </p:sp>
      <p:sp>
        <p:nvSpPr>
          <p:cNvPr id="84" name="Rectangle 83"/>
          <p:cNvSpPr/>
          <p:nvPr/>
        </p:nvSpPr>
        <p:spPr>
          <a:xfrm>
            <a:off x="473639" y="2993371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85" name="Rectangle 84"/>
          <p:cNvSpPr/>
          <p:nvPr/>
        </p:nvSpPr>
        <p:spPr>
          <a:xfrm>
            <a:off x="481041" y="2682849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86" name="Rectangle 85"/>
          <p:cNvSpPr/>
          <p:nvPr/>
        </p:nvSpPr>
        <p:spPr>
          <a:xfrm>
            <a:off x="485231" y="1309233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88" name="Rectangle 87"/>
          <p:cNvSpPr/>
          <p:nvPr/>
        </p:nvSpPr>
        <p:spPr>
          <a:xfrm>
            <a:off x="502214" y="5242757"/>
            <a:ext cx="788848" cy="2770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CURRENT</a:t>
            </a:r>
            <a:endParaRPr lang="en-US" sz="1200" b="1" i="1" dirty="0"/>
          </a:p>
        </p:txBody>
      </p:sp>
      <p:sp>
        <p:nvSpPr>
          <p:cNvPr id="90" name="Rectangle 89"/>
          <p:cNvSpPr/>
          <p:nvPr/>
        </p:nvSpPr>
        <p:spPr>
          <a:xfrm>
            <a:off x="498024" y="4312736"/>
            <a:ext cx="793038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91" name="Rectangle 90"/>
          <p:cNvSpPr/>
          <p:nvPr/>
        </p:nvSpPr>
        <p:spPr>
          <a:xfrm>
            <a:off x="502866" y="4892980"/>
            <a:ext cx="788196" cy="2762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ADC</a:t>
            </a:r>
            <a:endParaRPr lang="en-US" sz="1200" b="1" i="1" dirty="0"/>
          </a:p>
        </p:txBody>
      </p:sp>
      <p:sp>
        <p:nvSpPr>
          <p:cNvPr id="92" name="Rectangle 91"/>
          <p:cNvSpPr/>
          <p:nvPr/>
        </p:nvSpPr>
        <p:spPr>
          <a:xfrm>
            <a:off x="3563241" y="2111599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TFT</a:t>
            </a:r>
            <a:endParaRPr lang="en-US" sz="1200" b="1" i="1" dirty="0"/>
          </a:p>
        </p:txBody>
      </p:sp>
      <p:sp>
        <p:nvSpPr>
          <p:cNvPr id="93" name="Rectangle 92"/>
          <p:cNvSpPr/>
          <p:nvPr/>
        </p:nvSpPr>
        <p:spPr>
          <a:xfrm>
            <a:off x="3568895" y="1556197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94" name="Rectangle 93"/>
          <p:cNvSpPr/>
          <p:nvPr/>
        </p:nvSpPr>
        <p:spPr>
          <a:xfrm>
            <a:off x="3568895" y="1818081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SPI</a:t>
            </a:r>
            <a:endParaRPr lang="en-US" sz="1200" b="1" i="1" dirty="0"/>
          </a:p>
        </p:txBody>
      </p:sp>
      <p:sp>
        <p:nvSpPr>
          <p:cNvPr id="95" name="Rectangle 94"/>
          <p:cNvSpPr/>
          <p:nvPr/>
        </p:nvSpPr>
        <p:spPr>
          <a:xfrm>
            <a:off x="3556574" y="1272173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96" name="Rectangle 95"/>
          <p:cNvSpPr/>
          <p:nvPr/>
        </p:nvSpPr>
        <p:spPr>
          <a:xfrm>
            <a:off x="3556574" y="3674143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ESP</a:t>
            </a:r>
            <a:endParaRPr lang="en-US" sz="1200" b="1" i="1" dirty="0"/>
          </a:p>
        </p:txBody>
      </p:sp>
      <p:sp>
        <p:nvSpPr>
          <p:cNvPr id="97" name="Rectangle 96"/>
          <p:cNvSpPr/>
          <p:nvPr/>
        </p:nvSpPr>
        <p:spPr>
          <a:xfrm>
            <a:off x="3549691" y="3379223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USART</a:t>
            </a:r>
            <a:endParaRPr lang="en-US" sz="1200" b="1" i="1" dirty="0"/>
          </a:p>
        </p:txBody>
      </p:sp>
      <p:sp>
        <p:nvSpPr>
          <p:cNvPr id="98" name="Rectangle 97"/>
          <p:cNvSpPr/>
          <p:nvPr/>
        </p:nvSpPr>
        <p:spPr>
          <a:xfrm>
            <a:off x="3564320" y="3072490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99" name="Rectangle 98"/>
          <p:cNvSpPr/>
          <p:nvPr/>
        </p:nvSpPr>
        <p:spPr>
          <a:xfrm>
            <a:off x="3549691" y="2721044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108" name="Rectangle 107"/>
          <p:cNvSpPr/>
          <p:nvPr/>
        </p:nvSpPr>
        <p:spPr>
          <a:xfrm>
            <a:off x="8009873" y="3321681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109" name="Rectangle 108"/>
          <p:cNvSpPr/>
          <p:nvPr/>
        </p:nvSpPr>
        <p:spPr>
          <a:xfrm>
            <a:off x="3600971" y="4757993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110" name="Rectangle 109"/>
          <p:cNvSpPr/>
          <p:nvPr/>
        </p:nvSpPr>
        <p:spPr>
          <a:xfrm>
            <a:off x="3600971" y="4406397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1366251" y="4343927"/>
            <a:ext cx="622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723624" y="2013813"/>
            <a:ext cx="629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85715" y="5077815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PWM</a:t>
            </a:r>
            <a:endParaRPr lang="en-US" sz="1200" b="1" i="1" dirty="0"/>
          </a:p>
        </p:txBody>
      </p:sp>
      <p:sp>
        <p:nvSpPr>
          <p:cNvPr id="132" name="Rectangle 131"/>
          <p:cNvSpPr/>
          <p:nvPr/>
        </p:nvSpPr>
        <p:spPr>
          <a:xfrm>
            <a:off x="7997681" y="3651352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RELAY</a:t>
            </a:r>
            <a:endParaRPr lang="en-US" sz="1200" b="1" i="1" dirty="0"/>
          </a:p>
        </p:txBody>
      </p:sp>
      <p:sp>
        <p:nvSpPr>
          <p:cNvPr id="133" name="Rectangle 132"/>
          <p:cNvSpPr/>
          <p:nvPr/>
        </p:nvSpPr>
        <p:spPr>
          <a:xfrm>
            <a:off x="8019017" y="2979464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134" name="Rectangle 133"/>
          <p:cNvSpPr/>
          <p:nvPr/>
        </p:nvSpPr>
        <p:spPr>
          <a:xfrm>
            <a:off x="6243993" y="1556197"/>
            <a:ext cx="341807" cy="2833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</a:rPr>
              <a:t>USART</a:t>
            </a:r>
            <a:endParaRPr lang="en-US" sz="1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98024" y="4634806"/>
            <a:ext cx="793038" cy="212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139" name="Rectangle 138"/>
          <p:cNvSpPr/>
          <p:nvPr/>
        </p:nvSpPr>
        <p:spPr>
          <a:xfrm>
            <a:off x="6638002" y="1454238"/>
            <a:ext cx="1038750" cy="36358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789913" y="1897464"/>
            <a:ext cx="734929" cy="2725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APP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227027" y="6248400"/>
            <a:ext cx="3344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Charger ECU </a:t>
            </a:r>
            <a:endParaRPr lang="en-US" sz="3200" b="1" i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3993" y="6248400"/>
            <a:ext cx="249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Car ECU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6214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8" grpId="0" animBg="1"/>
      <p:bldP spid="9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63" grpId="0" animBg="1"/>
      <p:bldP spid="64" grpId="0" animBg="1"/>
      <p:bldP spid="67" grpId="0" animBg="1"/>
      <p:bldP spid="77" grpId="0" animBg="1"/>
      <p:bldP spid="78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8" grpId="0" animBg="1"/>
      <p:bldP spid="109" grpId="0" animBg="1"/>
      <p:bldP spid="110" grpId="0" animBg="1"/>
      <p:bldP spid="131" grpId="0" animBg="1"/>
      <p:bldP spid="132" grpId="0" animBg="1"/>
      <p:bldP spid="133" grpId="0" animBg="1"/>
      <p:bldP spid="134" grpId="0" animBg="1"/>
      <p:bldP spid="137" grpId="0" animBg="1"/>
      <p:bldP spid="139" grpId="0" animBg="1"/>
      <p:bldP spid="140" grpId="0" animBg="1"/>
      <p:bldP spid="141" grpId="0"/>
      <p:bldP spid="1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Files And Naming Convention</a:t>
            </a:r>
            <a:endParaRPr lang="en-US" sz="2400" b="1" i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6096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Files  Division Rules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159369"/>
            <a:ext cx="1600200" cy="9144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ModuleName_private.h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52791" y="891064"/>
            <a:ext cx="151345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305695" y="3191021"/>
            <a:ext cx="1482031" cy="9144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ModuleName_Interface.h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41" y="3191021"/>
            <a:ext cx="1600200" cy="9144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ModuleName_Config.h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2800" y="3149991"/>
            <a:ext cx="1600200" cy="914400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ModuleName_Program.c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267200" y="1805464"/>
            <a:ext cx="484632" cy="594657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371600" y="2157805"/>
            <a:ext cx="2895600" cy="99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3046711" y="2341857"/>
            <a:ext cx="1407824" cy="849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>
            <a:off x="4509516" y="2400121"/>
            <a:ext cx="557784" cy="79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4751832" y="2157805"/>
            <a:ext cx="3211069" cy="99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62800" y="4343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of the Functions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67200" y="43434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parameters that the user should select it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70760" y="4343400"/>
            <a:ext cx="148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the APIs that another modules use it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43434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 definition , Pins definitions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76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/>
              <a:t>Detailed Design </a:t>
            </a:r>
            <a:endParaRPr lang="en-US" sz="2000" b="1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14779"/>
              </p:ext>
            </p:extLst>
          </p:nvPr>
        </p:nvGraphicFramePr>
        <p:xfrm>
          <a:off x="381000" y="1143000"/>
          <a:ext cx="8534402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622590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2400" b="1" i="0" u="none" dirty="0" smtClean="0">
                          <a:solidFill>
                            <a:schemeClr val="tx1"/>
                          </a:solidFill>
                        </a:rPr>
                        <a:t>ESP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</a:p>
                    <a:p>
                      <a:pPr algn="just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ESP_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initialization</a:t>
                      </a:r>
                      <a:r>
                        <a:rPr lang="en-US" baseline="0" dirty="0" smtClean="0"/>
                        <a:t> function that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baseline="0" dirty="0" smtClean="0"/>
                        <a:t>     </a:t>
                      </a:r>
                      <a:r>
                        <a:rPr lang="en-US" baseline="0" dirty="0" err="1" smtClean="0"/>
                        <a:t>init</a:t>
                      </a:r>
                      <a:r>
                        <a:rPr lang="en-US" baseline="0" dirty="0" smtClean="0"/>
                        <a:t>  the </a:t>
                      </a:r>
                      <a:r>
                        <a:rPr lang="en-US" baseline="0" dirty="0" err="1" smtClean="0"/>
                        <a:t>esp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module </a:t>
                      </a:r>
                    </a:p>
                    <a:p>
                      <a:pPr algn="just"/>
                      <a:r>
                        <a:rPr lang="en-US" dirty="0" smtClean="0"/>
                        <a:t>-  It takes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void</a:t>
                      </a:r>
                      <a:r>
                        <a:rPr lang="en-US" dirty="0" smtClean="0"/>
                        <a:t> and return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void  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ESP_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ConnectAP(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SSIDName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SSIDPass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) ;</a:t>
                      </a:r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connect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with the internet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network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name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password</a:t>
                      </a:r>
                      <a:r>
                        <a:rPr lang="en-US" baseline="0" dirty="0" smtClean="0"/>
                        <a:t> and returns </a:t>
                      </a:r>
                      <a:r>
                        <a:rPr lang="en-US" b="1" baseline="0" dirty="0" smtClean="0">
                          <a:solidFill>
                            <a:schemeClr val="accent3"/>
                          </a:solidFill>
                        </a:rPr>
                        <a:t>u8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ESP_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ConnectServer(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connect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with the Server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IP</a:t>
                      </a:r>
                      <a:r>
                        <a:rPr lang="en-US" baseline="0" dirty="0" smtClean="0"/>
                        <a:t> of the server and returns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accent3"/>
                          </a:solidFill>
                        </a:rPr>
                        <a:t>u8 </a:t>
                      </a:r>
                      <a:endParaRPr lang="en-US" b="1" dirty="0" smtClean="0">
                        <a:solidFill>
                          <a:schemeClr val="accent3"/>
                        </a:solidFill>
                      </a:endParaRPr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784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Team Members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68695585"/>
              </p:ext>
            </p:extLst>
          </p:nvPr>
        </p:nvGraphicFramePr>
        <p:xfrm>
          <a:off x="1752600" y="1397000"/>
          <a:ext cx="5715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461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/>
              <a:t>Detailed Design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93019"/>
              </p:ext>
            </p:extLst>
          </p:nvPr>
        </p:nvGraphicFramePr>
        <p:xfrm>
          <a:off x="381000" y="1905000"/>
          <a:ext cx="8534402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622590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b="1" i="0" u="none" dirty="0" smtClean="0">
                          <a:solidFill>
                            <a:schemeClr val="tx1"/>
                          </a:solidFill>
                        </a:rPr>
                        <a:t>ESP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ESP8266_VoidSendHttpReq( </a:t>
                      </a:r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 *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Copy_u8Key ,  </a:t>
                      </a:r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 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*Copy_u8Data , 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*Copy_u8Length , </a:t>
                      </a:r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 *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 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send data to the internet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 takes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key</a:t>
                      </a:r>
                      <a:r>
                        <a:rPr lang="en-US" baseline="0" dirty="0" smtClean="0"/>
                        <a:t> of the channel ,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data</a:t>
                      </a:r>
                      <a:r>
                        <a:rPr lang="en-US" baseline="0" dirty="0" smtClean="0"/>
                        <a:t> the will be sent ,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r>
                        <a:rPr lang="en-US" baseline="0" dirty="0" smtClean="0"/>
                        <a:t> of the URL ,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Field</a:t>
                      </a:r>
                      <a:r>
                        <a:rPr lang="en-US" baseline="0" dirty="0" smtClean="0"/>
                        <a:t> that the data will sent to it .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988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/>
              <a:t>Detailed  Design</a:t>
            </a:r>
            <a:endParaRPr lang="en-US" sz="2000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47591"/>
              </p:ext>
            </p:extLst>
          </p:nvPr>
        </p:nvGraphicFramePr>
        <p:xfrm>
          <a:off x="304799" y="762000"/>
          <a:ext cx="8534402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622590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2400" b="1" i="0" u="none" dirty="0" smtClean="0">
                          <a:solidFill>
                            <a:schemeClr val="tx1"/>
                          </a:solidFill>
                        </a:rPr>
                        <a:t>TFT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</a:p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TFT_</a:t>
                      </a:r>
                      <a:r>
                        <a:rPr lang="en-US" sz="18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initialization</a:t>
                      </a:r>
                      <a:r>
                        <a:rPr lang="en-US" baseline="0" dirty="0" smtClean="0"/>
                        <a:t> function that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baseline="0" dirty="0" smtClean="0"/>
                        <a:t>     </a:t>
                      </a:r>
                      <a:r>
                        <a:rPr lang="en-US" baseline="0" dirty="0" err="1" smtClean="0"/>
                        <a:t>init</a:t>
                      </a:r>
                      <a:r>
                        <a:rPr lang="en-US" baseline="0" dirty="0" smtClean="0"/>
                        <a:t>  the Initialize TFT  module </a:t>
                      </a:r>
                    </a:p>
                    <a:p>
                      <a:pPr algn="just"/>
                      <a:r>
                        <a:rPr lang="en-US" dirty="0" smtClean="0"/>
                        <a:t>-  It takes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void</a:t>
                      </a:r>
                      <a:r>
                        <a:rPr lang="en-US" dirty="0" smtClean="0"/>
                        <a:t> and return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void  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TFT_voidPrintText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s8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*copy_s8Text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copy_u16X 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copy_u16Y,   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copy_u8Size  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copy_u16Color    ,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u16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copy_u16BackColor);</a:t>
                      </a:r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print text on the TFT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text</a:t>
                      </a:r>
                      <a:r>
                        <a:rPr lang="en-US" baseline="0" dirty="0" smtClean="0"/>
                        <a:t> that will be displayed , its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place</a:t>
                      </a:r>
                      <a:r>
                        <a:rPr lang="en-US" baseline="0" dirty="0" smtClean="0"/>
                        <a:t> (x ,y ) ,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Size</a:t>
                      </a:r>
                      <a:r>
                        <a:rPr lang="en-US" baseline="0" dirty="0" smtClean="0"/>
                        <a:t> of text ,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text </a:t>
                      </a:r>
                      <a:r>
                        <a:rPr lang="en-US" baseline="0" dirty="0" err="1" smtClean="0">
                          <a:solidFill>
                            <a:srgbClr val="92D050"/>
                          </a:solidFill>
                        </a:rPr>
                        <a:t>colour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back ground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colour</a:t>
                      </a:r>
                      <a:r>
                        <a:rPr lang="en-US" baseline="0" dirty="0" smtClean="0"/>
                        <a:t> .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TFT_voidPrintChar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copy_s8Char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copy_u16X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copy_u16Y,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u8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copy_u8Size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copy_u16Color,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copy_u16BackColor);</a:t>
                      </a:r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Print character on the display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Char</a:t>
                      </a:r>
                      <a:r>
                        <a:rPr lang="en-US" baseline="0" dirty="0" smtClean="0"/>
                        <a:t> that will be displayed , its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place</a:t>
                      </a:r>
                      <a:r>
                        <a:rPr lang="en-US" baseline="0" dirty="0" smtClean="0"/>
                        <a:t> (x ,y ) ,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Size</a:t>
                      </a:r>
                      <a:r>
                        <a:rPr lang="en-US" baseline="0" dirty="0" smtClean="0"/>
                        <a:t> of text ,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text </a:t>
                      </a:r>
                      <a:r>
                        <a:rPr lang="en-US" baseline="0" dirty="0" err="1" smtClean="0">
                          <a:solidFill>
                            <a:srgbClr val="92D050"/>
                          </a:solidFill>
                        </a:rPr>
                        <a:t>colour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back ground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colour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5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/>
              <a:t>Detailed  Design</a:t>
            </a:r>
            <a:endParaRPr lang="en-US" sz="2000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73585"/>
              </p:ext>
            </p:extLst>
          </p:nvPr>
        </p:nvGraphicFramePr>
        <p:xfrm>
          <a:off x="304799" y="762000"/>
          <a:ext cx="8534402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46389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2000" b="1" i="0" u="none" dirty="0" smtClean="0">
                          <a:solidFill>
                            <a:schemeClr val="tx1"/>
                          </a:solidFill>
                        </a:rPr>
                        <a:t>USART</a:t>
                      </a:r>
                      <a:r>
                        <a:rPr lang="en-US" sz="20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1" i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USART_voidInit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sUART_Config_t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UART_Config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Its an initialization</a:t>
                      </a:r>
                      <a:r>
                        <a:rPr lang="en-US" sz="1600" baseline="0" dirty="0" smtClean="0"/>
                        <a:t> function that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aseline="0" dirty="0" smtClean="0"/>
                        <a:t>     </a:t>
                      </a:r>
                      <a:r>
                        <a:rPr lang="en-US" sz="1600" baseline="0" dirty="0" err="1" smtClean="0"/>
                        <a:t>init</a:t>
                      </a:r>
                      <a:r>
                        <a:rPr lang="en-US" sz="1600" baseline="0" dirty="0" smtClean="0"/>
                        <a:t>  the Initialize USART  module </a:t>
                      </a:r>
                    </a:p>
                    <a:p>
                      <a:pPr algn="just"/>
                      <a:r>
                        <a:rPr lang="en-US" sz="1600" dirty="0" smtClean="0"/>
                        <a:t>-  It takes </a:t>
                      </a:r>
                      <a:r>
                        <a:rPr lang="en-US" sz="1600" b="1" dirty="0" err="1" smtClean="0">
                          <a:solidFill>
                            <a:schemeClr val="accent3"/>
                          </a:solidFill>
                        </a:rPr>
                        <a:t>struct</a:t>
                      </a:r>
                      <a:r>
                        <a:rPr lang="en-US" sz="1600" b="1" baseline="0" dirty="0" smtClean="0">
                          <a:solidFill>
                            <a:schemeClr val="accent3"/>
                          </a:solidFill>
                        </a:rPr>
                        <a:t> that hold the USART </a:t>
                      </a:r>
                      <a:r>
                        <a:rPr lang="en-US" sz="1600" b="1" baseline="0" dirty="0" err="1" smtClean="0">
                          <a:solidFill>
                            <a:schemeClr val="accent3"/>
                          </a:solidFill>
                        </a:rPr>
                        <a:t>config</a:t>
                      </a:r>
                      <a:r>
                        <a:rPr lang="en-US" sz="1600" dirty="0" smtClean="0"/>
                        <a:t> and return </a:t>
                      </a: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void  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USART_voidSendCharSynch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eUSART_Num_t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USART_Number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copy_u8Char);</a:t>
                      </a:r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send character using </a:t>
                      </a:r>
                      <a:r>
                        <a:rPr lang="en-US" baseline="0" dirty="0" err="1" smtClean="0"/>
                        <a:t>uart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UART </a:t>
                      </a:r>
                      <a:r>
                        <a:rPr lang="en-US" baseline="0" dirty="0" smtClean="0"/>
                        <a:t> that will send the data , </a:t>
                      </a:r>
                      <a:r>
                        <a:rPr lang="en-US" dirty="0" smtClean="0"/>
                        <a:t>character that will be sent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USART_u8ReceiveCharSynch(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eUSART_Num_t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USART_Number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receive char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returns the character 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UART </a:t>
                      </a:r>
                      <a:r>
                        <a:rPr lang="en-US" baseline="0" dirty="0" smtClean="0"/>
                        <a:t> that will receive the data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6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20286"/>
              </p:ext>
            </p:extLst>
          </p:nvPr>
        </p:nvGraphicFramePr>
        <p:xfrm>
          <a:off x="304799" y="762000"/>
          <a:ext cx="853440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46389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62000">
                <a:tc rowSpan="2">
                  <a:txBody>
                    <a:bodyPr/>
                    <a:lstStyle/>
                    <a:p>
                      <a:r>
                        <a:rPr lang="en-US" sz="2000" b="1" i="0" u="none" dirty="0" smtClean="0">
                          <a:solidFill>
                            <a:schemeClr val="tx1"/>
                          </a:solidFill>
                        </a:rPr>
                        <a:t>USART</a:t>
                      </a:r>
                      <a:r>
                        <a:rPr lang="en-US" sz="20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1" i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USART_voidSendStringSynch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eUSART_Num_t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USART_Number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Pu8Char);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Its an interface function</a:t>
                      </a:r>
                      <a:r>
                        <a:rPr lang="en-US" sz="1600" baseline="0" dirty="0" smtClean="0"/>
                        <a:t> , another  modules can use it to send String using </a:t>
                      </a:r>
                      <a:r>
                        <a:rPr lang="en-US" sz="1600" baseline="0" dirty="0" err="1" smtClean="0"/>
                        <a:t>uart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 takes 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solidFill>
                            <a:srgbClr val="92D050"/>
                          </a:solidFill>
                        </a:rPr>
                        <a:t>UART </a:t>
                      </a:r>
                      <a:r>
                        <a:rPr lang="en-US" sz="1600" baseline="0" dirty="0" smtClean="0"/>
                        <a:t> that will send the data , </a:t>
                      </a:r>
                      <a:r>
                        <a:rPr lang="en-US" sz="1600" dirty="0" smtClean="0">
                          <a:solidFill>
                            <a:srgbClr val="92D050"/>
                          </a:solidFill>
                        </a:rPr>
                        <a:t>Text</a:t>
                      </a:r>
                      <a:r>
                        <a:rPr lang="en-US" sz="1600" dirty="0" smtClean="0"/>
                        <a:t> that will be sent 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USART_voidReceiveStringSynch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eUSART_Num_t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USART_Number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Pu8String);</a:t>
                      </a:r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receive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Tex</a:t>
                      </a:r>
                      <a:r>
                        <a:rPr lang="en-US" baseline="0" dirty="0" smtClean="0"/>
                        <a:t>t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UART </a:t>
                      </a:r>
                      <a:r>
                        <a:rPr lang="en-US" baseline="0" dirty="0" smtClean="0"/>
                        <a:t> that will receive the data , pointer that will hold the string .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/>
              <a:t>Detailed  Design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9990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/>
              <a:t>Detailed Design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23285"/>
              </p:ext>
            </p:extLst>
          </p:nvPr>
        </p:nvGraphicFramePr>
        <p:xfrm>
          <a:off x="304799" y="762000"/>
          <a:ext cx="8534402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46389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2000" b="1" i="0" u="none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r>
                        <a:rPr lang="en-US" sz="2000" b="1" i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1" i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SPI_u8ConfigureCh(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SPI_Ch_t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copy_channel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SPI_config_t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copy_config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Its an initialization</a:t>
                      </a:r>
                      <a:r>
                        <a:rPr lang="en-US" sz="1600" baseline="0" dirty="0" smtClean="0"/>
                        <a:t> function that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aseline="0" dirty="0" smtClean="0"/>
                        <a:t>     </a:t>
                      </a:r>
                      <a:r>
                        <a:rPr lang="en-US" sz="1600" baseline="0" dirty="0" err="1" smtClean="0"/>
                        <a:t>init</a:t>
                      </a:r>
                      <a:r>
                        <a:rPr lang="en-US" sz="1600" baseline="0" dirty="0" smtClean="0"/>
                        <a:t>  the Initialize SPI module </a:t>
                      </a:r>
                    </a:p>
                    <a:p>
                      <a:pPr algn="just"/>
                      <a:r>
                        <a:rPr lang="en-US" sz="1600" dirty="0" smtClean="0"/>
                        <a:t>-  It takes </a:t>
                      </a:r>
                      <a:r>
                        <a:rPr lang="en-US" sz="1600" b="1" dirty="0" err="1" smtClean="0">
                          <a:solidFill>
                            <a:schemeClr val="accent3"/>
                          </a:solidFill>
                        </a:rPr>
                        <a:t>struct</a:t>
                      </a:r>
                      <a:r>
                        <a:rPr lang="en-US" sz="1600" b="1" baseline="0" dirty="0" smtClean="0">
                          <a:solidFill>
                            <a:schemeClr val="accent3"/>
                          </a:solidFill>
                        </a:rPr>
                        <a:t> that hold the SPI </a:t>
                      </a:r>
                      <a:r>
                        <a:rPr lang="en-US" sz="1600" b="1" baseline="0" dirty="0" err="1" smtClean="0">
                          <a:solidFill>
                            <a:schemeClr val="accent3"/>
                          </a:solidFill>
                        </a:rPr>
                        <a:t>config</a:t>
                      </a:r>
                      <a:r>
                        <a:rPr lang="en-US" sz="1600" dirty="0" smtClean="0"/>
                        <a:t> and SPI that will send data 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SPI_voidSendRecSynch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SPI_Ch_t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copy_channel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copy_u16SendData)</a:t>
                      </a:r>
                    </a:p>
                    <a:p>
                      <a:pPr algn="just"/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Its an interface function</a:t>
                      </a:r>
                      <a:r>
                        <a:rPr lang="en-US" sz="1600" baseline="0" dirty="0" smtClean="0"/>
                        <a:t> , another  modules can use it to send character and receive data using SPI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 takes 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solidFill>
                            <a:srgbClr val="92D050"/>
                          </a:solidFill>
                        </a:rPr>
                        <a:t>SPI </a:t>
                      </a:r>
                      <a:r>
                        <a:rPr lang="en-US" sz="1600" baseline="0" dirty="0" smtClean="0"/>
                        <a:t>that will send the data , </a:t>
                      </a:r>
                      <a:r>
                        <a:rPr lang="en-US" sz="1600" dirty="0" smtClean="0">
                          <a:solidFill>
                            <a:srgbClr val="92D050"/>
                          </a:solidFill>
                        </a:rPr>
                        <a:t>DATA</a:t>
                      </a:r>
                      <a:r>
                        <a:rPr lang="en-US" sz="1600" dirty="0" smtClean="0"/>
                        <a:t> that will be sent 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SPI_voidSendRecAsynch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SPI_Ch_t</a:t>
                      </a: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copy_channel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copy_u16SendData , </a:t>
                      </a: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(*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 ;</a:t>
                      </a:r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dirty="0" smtClean="0"/>
                        <a:t>Its an interface function</a:t>
                      </a:r>
                      <a:r>
                        <a:rPr lang="en-US" sz="1800" baseline="0" dirty="0" smtClean="0"/>
                        <a:t> , another  modules can use it to send character and receive data using SPI but using interrupt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dirty="0" smtClean="0"/>
                        <a:t>It takes the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olidFill>
                            <a:srgbClr val="92D050"/>
                          </a:solidFill>
                        </a:rPr>
                        <a:t>SPI </a:t>
                      </a:r>
                      <a:r>
                        <a:rPr lang="en-US" sz="1800" baseline="0" dirty="0" smtClean="0"/>
                        <a:t>that will send the data , </a:t>
                      </a:r>
                      <a:r>
                        <a:rPr lang="en-US" sz="1800" dirty="0" smtClean="0">
                          <a:solidFill>
                            <a:srgbClr val="92D050"/>
                          </a:solidFill>
                        </a:rPr>
                        <a:t>DATA</a:t>
                      </a:r>
                      <a:r>
                        <a:rPr lang="en-US" sz="1800" dirty="0" smtClean="0"/>
                        <a:t> that will be sent , and pointer to a function</a:t>
                      </a:r>
                      <a:r>
                        <a:rPr lang="en-US" sz="1800" baseline="0" dirty="0" smtClean="0"/>
                        <a:t> .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65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/>
              <a:t>Application </a:t>
            </a:r>
            <a:endParaRPr lang="en-US" sz="2000" b="1" i="1" dirty="0"/>
          </a:p>
        </p:txBody>
      </p:sp>
      <p:pic>
        <p:nvPicPr>
          <p:cNvPr id="4100" name="Picture 4" descr="C:\Users\Aya Ramzy\Desktop\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9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/>
              <a:t>Application </a:t>
            </a:r>
            <a:endParaRPr lang="en-US" sz="2000" b="1" i="1" dirty="0"/>
          </a:p>
        </p:txBody>
      </p:sp>
      <p:pic>
        <p:nvPicPr>
          <p:cNvPr id="5122" name="Picture 2" descr="C:\Users\Aya Ramzy\Desktop\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08672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7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/>
              <a:t>Application </a:t>
            </a:r>
            <a:endParaRPr lang="en-US" sz="2000" b="1" i="1" dirty="0"/>
          </a:p>
        </p:txBody>
      </p:sp>
      <p:pic>
        <p:nvPicPr>
          <p:cNvPr id="6146" name="Picture 2" descr="C:\Users\Aya Ramzy\Desktop\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581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0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/>
              <a:t>Application </a:t>
            </a:r>
            <a:endParaRPr lang="en-US" sz="2000" b="1" i="1" dirty="0"/>
          </a:p>
        </p:txBody>
      </p:sp>
      <p:pic>
        <p:nvPicPr>
          <p:cNvPr id="7170" name="Picture 2" descr="C:\Users\Aya Ramzy\Desktop\M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914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18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/>
              <a:t>Application </a:t>
            </a:r>
            <a:endParaRPr lang="en-US" sz="2000" b="1" i="1" dirty="0"/>
          </a:p>
        </p:txBody>
      </p:sp>
      <p:pic>
        <p:nvPicPr>
          <p:cNvPr id="8194" name="Picture 2" descr="C:\Users\Aya Ramzy\Desktop\M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0275"/>
            <a:ext cx="8000999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746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ya Ramzy\Desktop\Project\T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3220"/>
            <a:ext cx="9144000" cy="37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Our Sponsors &amp; Mentors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ya Ramzy\Desktop\Project\CORETE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5818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ya Ramzy\Desktop\Project\16367052181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49" y="555506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46482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Supervised By: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dirty="0" smtClean="0"/>
              <a:t>Dr. Ali Rashed</a:t>
            </a:r>
          </a:p>
          <a:p>
            <a:r>
              <a:rPr lang="en-US" sz="2400" dirty="0" smtClean="0"/>
              <a:t>Dr. Maha Medhat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4618474"/>
            <a:ext cx="2362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Mentored By:</a:t>
            </a:r>
          </a:p>
          <a:p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000" dirty="0" smtClean="0"/>
              <a:t>Eng. Ahmed Assaf</a:t>
            </a:r>
          </a:p>
          <a:p>
            <a:r>
              <a:rPr lang="en-US" sz="2000" dirty="0" smtClean="0"/>
              <a:t>Eng. Alaa Nofal</a:t>
            </a:r>
          </a:p>
          <a:p>
            <a:r>
              <a:rPr lang="en-US" sz="2000" dirty="0" smtClean="0"/>
              <a:t>Eng. Omar Mekkawy</a:t>
            </a:r>
          </a:p>
          <a:p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34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Protection and Some Challenges?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48400" y="1609021"/>
            <a:ext cx="1508690" cy="287906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MCU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907245" y="1998812"/>
            <a:ext cx="279423" cy="758232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78645" y="1424354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Volt (6)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07244" y="2985644"/>
            <a:ext cx="279423" cy="758232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5" idx="2"/>
            <a:endCxn id="30" idx="0"/>
          </p:cNvCxnSpPr>
          <p:nvPr/>
        </p:nvCxnSpPr>
        <p:spPr>
          <a:xfrm rot="5400000">
            <a:off x="4932657" y="2871344"/>
            <a:ext cx="228600" cy="1"/>
          </a:xfrm>
          <a:prstGeom prst="bentConnector3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0" idx="2"/>
          </p:cNvCxnSpPr>
          <p:nvPr/>
        </p:nvCxnSpPr>
        <p:spPr>
          <a:xfrm rot="16200000" flipH="1">
            <a:off x="4816473" y="3974359"/>
            <a:ext cx="460968" cy="2"/>
          </a:xfrm>
          <a:prstGeom prst="bentConnector3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4907244" y="4204844"/>
            <a:ext cx="27942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59860" y="44435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65285" y="216981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78701" y="31979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5" idx="0"/>
          </p:cNvCxnSpPr>
          <p:nvPr/>
        </p:nvCxnSpPr>
        <p:spPr>
          <a:xfrm flipV="1">
            <a:off x="5046957" y="1793686"/>
            <a:ext cx="1" cy="20512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39673" y="2574213"/>
            <a:ext cx="762000" cy="3791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70095" y="2317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en-US" dirty="0"/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5053308" y="2686678"/>
            <a:ext cx="1195092" cy="191016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ya Ramzy\Desktop\pi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2" y="790287"/>
            <a:ext cx="4283844" cy="241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Elbow Connector 55"/>
          <p:cNvCxnSpPr/>
          <p:nvPr/>
        </p:nvCxnSpPr>
        <p:spPr>
          <a:xfrm flipV="1">
            <a:off x="1828800" y="1793686"/>
            <a:ext cx="3218155" cy="1413652"/>
          </a:xfrm>
          <a:prstGeom prst="bentConnector3">
            <a:avLst>
              <a:gd name="adj1" fmla="val 74979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4800" y="790287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Voltage Divider</a:t>
            </a:r>
            <a:endParaRPr lang="en-US" b="1" dirty="0"/>
          </a:p>
        </p:txBody>
      </p:sp>
      <p:pic>
        <p:nvPicPr>
          <p:cNvPr id="2051" name="Picture 3" descr="C:\Users\Aya Ramzy\Desktop\pi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3" y="4217544"/>
            <a:ext cx="2511074" cy="138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5" grpId="0" animBg="1"/>
      <p:bldP spid="17" grpId="0"/>
      <p:bldP spid="30" grpId="0" animBg="1"/>
      <p:bldP spid="34" grpId="0"/>
      <p:bldP spid="37" grpId="0"/>
      <p:bldP spid="38" grpId="0"/>
      <p:bldP spid="43" grpId="0" animBg="1"/>
      <p:bldP spid="48" grpId="0"/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Volt Driver with Solution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162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#include "STD_TYPES.h"</a:t>
            </a:r>
          </a:p>
          <a:p>
            <a:r>
              <a:rPr lang="en-US" sz="1400" b="1" dirty="0"/>
              <a:t>#include "BIT_MATH.h"</a:t>
            </a:r>
          </a:p>
          <a:p>
            <a:endParaRPr lang="en-US" sz="1400" dirty="0"/>
          </a:p>
          <a:p>
            <a:r>
              <a:rPr lang="en-US" sz="1400" b="1" dirty="0"/>
              <a:t>#include "ADC_Interface.h"</a:t>
            </a:r>
          </a:p>
          <a:p>
            <a:r>
              <a:rPr lang="en-US" sz="1400" b="1" dirty="0"/>
              <a:t>#include "VOLT_Interface.h"</a:t>
            </a:r>
          </a:p>
          <a:p>
            <a:r>
              <a:rPr lang="en-US" sz="1400" b="1" dirty="0"/>
              <a:t>#include "VOLT_Config.h"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float VOLT_f32ReadValue 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u16 Local_u16ReadValue = 0 ;</a:t>
            </a:r>
          </a:p>
          <a:p>
            <a:r>
              <a:rPr lang="en-US" sz="1400" b="1" dirty="0"/>
              <a:t>float Local_f32ReadVolt =0.0;</a:t>
            </a:r>
          </a:p>
          <a:p>
            <a:r>
              <a:rPr lang="en-US" sz="1400" dirty="0"/>
              <a:t>//Read ADC Value </a:t>
            </a:r>
          </a:p>
          <a:p>
            <a:r>
              <a:rPr lang="en-US" sz="1400" dirty="0"/>
              <a:t>Local_u16ReadValue =( u16 )ADC_u16Read(</a:t>
            </a:r>
            <a:r>
              <a:rPr lang="en-US" sz="1400" i="1" dirty="0"/>
              <a:t>ADC1,0);</a:t>
            </a:r>
          </a:p>
          <a:p>
            <a:r>
              <a:rPr lang="en-US" sz="1400" dirty="0"/>
              <a:t>//Calculate the voltage value from the ADC value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Local_f32ReadVolt = ((float)(Local_u16ReadValue))*(3.3/4096)*((100000+100000)/100000) ;</a:t>
            </a:r>
          </a:p>
          <a:p>
            <a:r>
              <a:rPr lang="en-US" sz="1400" b="1" dirty="0"/>
              <a:t>return Local_f32ReadVolt;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4355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Providing 5v to relay for Switching (Know How)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1609021"/>
            <a:ext cx="1508690" cy="287906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MCU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4723563" y="2590800"/>
            <a:ext cx="6096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02522" y="2133600"/>
            <a:ext cx="1359877" cy="153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4693" y="1644134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31807" y="1288200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Transistor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7107" y="221021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2334" y="17642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314322" y="2895600"/>
            <a:ext cx="934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" idx="2"/>
          </p:cNvCxnSpPr>
          <p:nvPr/>
        </p:nvCxnSpPr>
        <p:spPr>
          <a:xfrm rot="5400000">
            <a:off x="4381080" y="2781719"/>
            <a:ext cx="228603" cy="10659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5369" y="2216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23467" y="30485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03842" y="34993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54693" y="32004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135483" y="3385066"/>
            <a:ext cx="467039" cy="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3962399" y="2133600"/>
            <a:ext cx="304801" cy="267120"/>
          </a:xfrm>
          <a:prstGeom prst="bentConnector3">
            <a:avLst>
              <a:gd name="adj1" fmla="val 1027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4799" y="160103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3" idx="3"/>
          </p:cNvCxnSpPr>
          <p:nvPr/>
        </p:nvCxnSpPr>
        <p:spPr>
          <a:xfrm flipV="1">
            <a:off x="3962399" y="2900010"/>
            <a:ext cx="3048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00080" y="258538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048552"/>
            <a:ext cx="123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83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  <p:bldP spid="7" grpId="0"/>
      <p:bldP spid="8" grpId="0"/>
      <p:bldP spid="12" grpId="0"/>
      <p:bldP spid="23" grpId="0"/>
      <p:bldP spid="24" grpId="0"/>
      <p:bldP spid="25" grpId="0"/>
      <p:bldP spid="26" grpId="0"/>
      <p:bldP spid="20" grpId="0"/>
      <p:bldP spid="29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Prototype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370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go videos and our hardware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0438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Our Thought During Idea Searching Phase(why)?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2907342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9906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CAREER:</a:t>
            </a:r>
          </a:p>
          <a:p>
            <a:r>
              <a:rPr lang="en-US" dirty="0" smtClean="0"/>
              <a:t>Our jobs requirements and meets our team intended learning objectives through graduation project.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8956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SKILLS:</a:t>
            </a:r>
          </a:p>
          <a:p>
            <a:r>
              <a:rPr lang="en-US" dirty="0" smtClean="0"/>
              <a:t>Choose idea which assembles different technical skills in our team.</a:t>
            </a:r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4643" y="48768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MARKET:</a:t>
            </a:r>
          </a:p>
          <a:p>
            <a:r>
              <a:rPr lang="en-US" dirty="0" smtClean="0"/>
              <a:t>Trend idea which is competitive and meets up to date market requirement.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How We Got The Idea ? (Process)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ya Ramzy\Desktop\Project\Ide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17173" r="25666" b="25645"/>
          <a:stretch/>
        </p:blipFill>
        <p:spPr bwMode="auto">
          <a:xfrm>
            <a:off x="3581400" y="2133600"/>
            <a:ext cx="2286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/>
          <p:nvPr/>
        </p:nvCxnSpPr>
        <p:spPr>
          <a:xfrm rot="10800000">
            <a:off x="2743200" y="1676400"/>
            <a:ext cx="990600" cy="6096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rgbClr val="FFC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1430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ENGINEERS</a:t>
            </a:r>
          </a:p>
          <a:p>
            <a:r>
              <a:rPr lang="en-US" dirty="0" smtClean="0"/>
              <a:t>Communication with different experienced engineers in our scope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0800000" flipH="1">
            <a:off x="5372100" y="1671150"/>
            <a:ext cx="990600" cy="6096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rgbClr val="FFC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000" y="12954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SEARCHING</a:t>
            </a:r>
          </a:p>
          <a:p>
            <a:r>
              <a:rPr lang="en-US" dirty="0" smtClean="0"/>
              <a:t>Searching for innovative market trends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2755760" y="4076281"/>
            <a:ext cx="990600" cy="6096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rgbClr val="FFC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799" y="4387334"/>
            <a:ext cx="236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Linkedin</a:t>
            </a:r>
            <a:r>
              <a:rPr lang="en-US" b="1" dirty="0" smtClean="0"/>
              <a:t> TALKS</a:t>
            </a:r>
          </a:p>
          <a:p>
            <a:r>
              <a:rPr lang="en-US" dirty="0" smtClean="0"/>
              <a:t>Getting in touch with different connections and Engineers.</a:t>
            </a:r>
            <a:endParaRPr lang="en-US" dirty="0"/>
          </a:p>
        </p:txBody>
      </p:sp>
      <p:cxnSp>
        <p:nvCxnSpPr>
          <p:cNvPr id="19" name="Elbow Connector 18"/>
          <p:cNvCxnSpPr/>
          <p:nvPr/>
        </p:nvCxnSpPr>
        <p:spPr>
          <a:xfrm rot="10800000" flipH="1" flipV="1">
            <a:off x="5715000" y="3962400"/>
            <a:ext cx="990600" cy="6096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rgbClr val="FFC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0" y="4381081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FORMER COLLEAGUES</a:t>
            </a:r>
          </a:p>
          <a:p>
            <a:r>
              <a:rPr lang="en-US" dirty="0" smtClean="0"/>
              <a:t>Getting in touch with our former colleagues in order to learn more about their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1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Problem Definition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>
            <a:off x="0" y="914400"/>
            <a:ext cx="914400" cy="685800"/>
          </a:xfrm>
          <a:prstGeom prst="bentConnector3">
            <a:avLst>
              <a:gd name="adj1" fmla="val 56594"/>
            </a:avLst>
          </a:prstGeom>
          <a:ln w="38100">
            <a:solidFill>
              <a:schemeClr val="accent6"/>
            </a:solidFill>
            <a:tailEnd type="arrow"/>
          </a:ln>
          <a:effectLst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3000" y="143356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NEED EVs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9425937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65253814"/>
              </p:ext>
            </p:extLst>
          </p:nvPr>
        </p:nvGraphicFramePr>
        <p:xfrm>
          <a:off x="1905000" y="2133600"/>
          <a:ext cx="57150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32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Suppliers in Egypt 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>
            <a:off x="0" y="914400"/>
            <a:ext cx="914400" cy="685800"/>
          </a:xfrm>
          <a:prstGeom prst="bentConnector3">
            <a:avLst>
              <a:gd name="adj1" fmla="val 56594"/>
            </a:avLst>
          </a:prstGeom>
          <a:ln w="38100">
            <a:solidFill>
              <a:schemeClr val="accent6"/>
            </a:solidFill>
            <a:tailEnd type="arrow"/>
          </a:ln>
          <a:effectLst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71600" y="1447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CoreTech Innovations</a:t>
            </a:r>
            <a:endParaRPr lang="en-US" b="1" dirty="0"/>
          </a:p>
        </p:txBody>
      </p:sp>
      <p:pic>
        <p:nvPicPr>
          <p:cNvPr id="4098" name="Picture 2" descr="C:\Users\Aya Ramzy\Desktop\Core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29228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/>
          <p:nvPr/>
        </p:nvCxnSpPr>
        <p:spPr>
          <a:xfrm>
            <a:off x="0" y="2590800"/>
            <a:ext cx="914400" cy="685800"/>
          </a:xfrm>
          <a:prstGeom prst="bentConnector3">
            <a:avLst>
              <a:gd name="adj1" fmla="val 56594"/>
            </a:avLst>
          </a:prstGeom>
          <a:ln w="38100">
            <a:solidFill>
              <a:schemeClr val="accent6"/>
            </a:solidFill>
            <a:tailEnd type="arrow"/>
          </a:ln>
          <a:effectLst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7800" y="30726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Siemens</a:t>
            </a:r>
            <a:endParaRPr lang="en-US" b="1" dirty="0"/>
          </a:p>
        </p:txBody>
      </p:sp>
      <p:pic>
        <p:nvPicPr>
          <p:cNvPr id="4099" name="Picture 3" descr="C:\Users\Aya Ramzy\Desktop\sieme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463" y="2685841"/>
            <a:ext cx="1126971" cy="9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1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Our Project Scope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67378"/>
            <a:ext cx="665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Smart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</a:rPr>
              <a:t>WallBox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 Charger For Electric Vehicles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752600"/>
            <a:ext cx="1295400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1752600" y="1983432"/>
            <a:ext cx="914400" cy="685800"/>
          </a:xfrm>
          <a:prstGeom prst="bentConnector3">
            <a:avLst>
              <a:gd name="adj1" fmla="val 56594"/>
            </a:avLst>
          </a:prstGeom>
          <a:ln w="38100">
            <a:solidFill>
              <a:schemeClr val="accent6"/>
            </a:solidFill>
            <a:tailEnd type="arrow"/>
          </a:ln>
          <a:effectLst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1752600" y="2668430"/>
            <a:ext cx="914400" cy="685800"/>
          </a:xfrm>
          <a:prstGeom prst="bentConnector3">
            <a:avLst>
              <a:gd name="adj1" fmla="val 56594"/>
            </a:avLst>
          </a:prstGeom>
          <a:ln w="38100">
            <a:solidFill>
              <a:schemeClr val="accent6"/>
            </a:solidFill>
            <a:tailEnd type="arrow"/>
          </a:ln>
          <a:effectLst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752600" y="3359572"/>
            <a:ext cx="914400" cy="685800"/>
          </a:xfrm>
          <a:prstGeom prst="bentConnector3">
            <a:avLst>
              <a:gd name="adj1" fmla="val 56594"/>
            </a:avLst>
          </a:prstGeom>
          <a:ln w="38100">
            <a:solidFill>
              <a:schemeClr val="accent6"/>
            </a:solidFill>
            <a:tailEnd type="arrow"/>
          </a:ln>
          <a:effectLst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1752600" y="4060489"/>
            <a:ext cx="914400" cy="685800"/>
          </a:xfrm>
          <a:prstGeom prst="bentConnector3">
            <a:avLst>
              <a:gd name="adj1" fmla="val 56594"/>
            </a:avLst>
          </a:prstGeom>
          <a:ln w="38100">
            <a:solidFill>
              <a:schemeClr val="accent6"/>
            </a:solidFill>
            <a:tailEnd type="arrow"/>
          </a:ln>
          <a:effectLst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752600" y="4746289"/>
            <a:ext cx="914400" cy="685800"/>
          </a:xfrm>
          <a:prstGeom prst="bentConnector3">
            <a:avLst>
              <a:gd name="adj1" fmla="val 56594"/>
            </a:avLst>
          </a:prstGeom>
          <a:ln w="38100">
            <a:solidFill>
              <a:schemeClr val="accent6"/>
            </a:solidFill>
            <a:tailEnd type="arrow"/>
          </a:ln>
          <a:effectLst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5212" y="2470086"/>
            <a:ext cx="420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Charging For EVs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35212" y="3169564"/>
            <a:ext cx="627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Controlling the Voltage and Current using switch mode regulator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28513" y="386070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by display the values of voltage, current, temp and progress on web application for mentoring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35212" y="4648200"/>
            <a:ext cx="519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 users to charge their EV from home or job place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73659" y="5225652"/>
            <a:ext cx="535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Providing real communication between EV and Charger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1752600" y="5446860"/>
            <a:ext cx="914400" cy="685800"/>
          </a:xfrm>
          <a:prstGeom prst="bentConnector3">
            <a:avLst>
              <a:gd name="adj1" fmla="val 56594"/>
            </a:avLst>
          </a:prstGeom>
          <a:ln w="38100">
            <a:solidFill>
              <a:schemeClr val="accent6"/>
            </a:solidFill>
            <a:tailEnd type="arrow"/>
          </a:ln>
          <a:effectLst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74936" y="5947994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78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1" grpId="0"/>
      <p:bldP spid="12" grpId="0"/>
      <p:bldP spid="19" grpId="0"/>
      <p:bldP spid="21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Expected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85" y="2057400"/>
            <a:ext cx="3615266" cy="3337168"/>
          </a:xfrm>
          <a:prstGeom prst="rect">
            <a:avLst/>
          </a:prstGeom>
        </p:spPr>
      </p:pic>
      <p:pic>
        <p:nvPicPr>
          <p:cNvPr id="2050" name="Picture 2" descr="C:\Users\Aya Ramzy\Desktop\Expec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5" y="801076"/>
            <a:ext cx="4191001" cy="54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68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1290</Words>
  <Application>Microsoft Office PowerPoint</Application>
  <PresentationFormat>On-screen Show (4:3)</PresentationFormat>
  <Paragraphs>350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314</cp:revision>
  <dcterms:created xsi:type="dcterms:W3CDTF">2022-07-16T15:43:12Z</dcterms:created>
  <dcterms:modified xsi:type="dcterms:W3CDTF">2022-08-09T15:59:24Z</dcterms:modified>
</cp:coreProperties>
</file>