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43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9" r:id="rId15"/>
    <p:sldId id="317" r:id="rId16"/>
    <p:sldId id="318" r:id="rId17"/>
    <p:sldId id="344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1" r:id="rId29"/>
    <p:sldId id="330" r:id="rId30"/>
    <p:sldId id="345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46" r:id="rId39"/>
    <p:sldId id="339" r:id="rId40"/>
    <p:sldId id="340" r:id="rId41"/>
    <p:sldId id="341" r:id="rId42"/>
    <p:sldId id="342" r:id="rId43"/>
    <p:sldId id="34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05/8/layout/hProcess11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 custT="1"/>
      <dgm:spPr/>
      <dgm:t>
        <a:bodyPr/>
        <a:lstStyle/>
        <a:p>
          <a:pPr algn="ctr"/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Definition of </a:t>
          </a:r>
          <a:r>
            <a:rPr lang="en-US" sz="2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SEDS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pPr algn="l"/>
          <a:endParaRPr lang="en-US"/>
        </a:p>
      </dgm:t>
    </dgm:pt>
    <dgm:pt modelId="{23210C7F-6847-491E-BE1F-A79529AF2B8B}" type="sibTrans" cxnId="{0A7DA706-17DD-412A-8BE0-4F6529274E66}">
      <dgm:prSet phldrT="01" phldr="0"/>
      <dgm:spPr/>
    </dgm:pt>
    <dgm:pt modelId="{CA9D674E-4FF1-45DC-82E4-0B2DB6A5363F}">
      <dgm:prSet custT="1"/>
      <dgm:spPr/>
      <dgm:t>
        <a:bodyPr/>
        <a:lstStyle/>
        <a:p>
          <a:pPr algn="l"/>
          <a:r>
            <a: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Results</a:t>
          </a:r>
          <a:r>
            <a:rPr lang="en-US" sz="3000" b="1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3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6DA4DC-9DD2-4A39-8A3A-D367BFE5A8BA}" type="sibTrans" cxnId="{C5BD0B3A-2D82-4EC1-9975-05076C4418DA}">
      <dgm:prSet phldrT="03" phldr="0"/>
      <dgm:spPr/>
    </dgm:pt>
    <dgm:pt modelId="{F1F10F9B-925A-4787-9D00-91106497A02E}" type="parTrans" cxnId="{C5BD0B3A-2D82-4EC1-9975-05076C4418DA}">
      <dgm:prSet/>
      <dgm:spPr/>
      <dgm:t>
        <a:bodyPr/>
        <a:lstStyle/>
        <a:p>
          <a:pPr algn="l"/>
          <a:endParaRPr lang="en-US"/>
        </a:p>
      </dgm:t>
    </dgm:pt>
    <dgm:pt modelId="{B2B879BD-3840-400C-92BD-B2C2383358D7}">
      <dgm:prSet/>
      <dgm:spPr/>
      <dgm:t>
        <a:bodyPr/>
        <a:lstStyle/>
        <a:p>
          <a:pPr algn="ctr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RTL Model </a:t>
          </a:r>
        </a:p>
        <a:p>
          <a:pPr algn="ctr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 Netlist</a:t>
          </a:r>
        </a:p>
      </dgm:t>
    </dgm:pt>
    <dgm:pt modelId="{FBAA44FF-54DE-45C8-9FAC-512C40277233}" type="sibTrans" cxnId="{42CDCACA-F394-4044-BBF6-522A0005ABCB}">
      <dgm:prSet phldrT="02" phldr="0"/>
      <dgm:spPr/>
    </dgm:pt>
    <dgm:pt modelId="{09440D86-F3E6-4A3C-9E78-1AFC56348641}" type="parTrans" cxnId="{42CDCACA-F394-4044-BBF6-522A0005ABCB}">
      <dgm:prSet/>
      <dgm:spPr/>
      <dgm:t>
        <a:bodyPr/>
        <a:lstStyle/>
        <a:p>
          <a:pPr algn="l"/>
          <a:endParaRPr lang="en-US"/>
        </a:p>
      </dgm:t>
    </dgm:pt>
    <dgm:pt modelId="{0448A627-A81F-41BB-B91E-0E16388CC61D}">
      <dgm:prSet/>
      <dgm:spPr/>
      <dgm:t>
        <a:bodyPr/>
        <a:lstStyle/>
        <a:p>
          <a:endParaRPr lang="en-US"/>
        </a:p>
      </dgm:t>
    </dgm:pt>
    <dgm:pt modelId="{347D3811-39B0-488D-A260-B256D08C45E8}" type="parTrans" cxnId="{51C8A006-1D1B-49AC-8381-18E0AC941BBE}">
      <dgm:prSet/>
      <dgm:spPr/>
      <dgm:t>
        <a:bodyPr/>
        <a:lstStyle/>
        <a:p>
          <a:endParaRPr lang="en-US"/>
        </a:p>
      </dgm:t>
    </dgm:pt>
    <dgm:pt modelId="{14672628-010D-4B45-8169-DA6FBD4493F0}" type="sibTrans" cxnId="{51C8A006-1D1B-49AC-8381-18E0AC941BBE}">
      <dgm:prSet phldrT="03" phldr="0"/>
      <dgm:spPr/>
    </dgm:pt>
    <dgm:pt modelId="{3B35F083-D4EC-4D4E-87A8-4247E43F89DB}" type="pres">
      <dgm:prSet presAssocID="{15509919-36B5-4162-8899-417A9F9347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6B85F-0EBC-463A-B386-5D846450D26C}" type="pres">
      <dgm:prSet presAssocID="{15509919-36B5-4162-8899-417A9F93473B}" presName="arrow" presStyleLbl="bgShp" presStyleIdx="0" presStyleCnt="1"/>
      <dgm:spPr/>
      <dgm:t>
        <a:bodyPr/>
        <a:lstStyle/>
        <a:p>
          <a:endParaRPr lang="en-US"/>
        </a:p>
      </dgm:t>
    </dgm:pt>
    <dgm:pt modelId="{396255FD-0A7A-4246-B0D5-528440C90FF7}" type="pres">
      <dgm:prSet presAssocID="{15509919-36B5-4162-8899-417A9F93473B}" presName="points" presStyleCnt="0"/>
      <dgm:spPr/>
      <dgm:t>
        <a:bodyPr/>
        <a:lstStyle/>
        <a:p>
          <a:endParaRPr lang="en-US"/>
        </a:p>
      </dgm:t>
    </dgm:pt>
    <dgm:pt modelId="{5155F9B1-7C01-4FD4-857E-3901AB89877F}" type="pres">
      <dgm:prSet presAssocID="{AAF9DEE3-8444-4CA1-8BC2-D834D3ED6C74}" presName="compositeA" presStyleCnt="0"/>
      <dgm:spPr/>
      <dgm:t>
        <a:bodyPr/>
        <a:lstStyle/>
        <a:p>
          <a:endParaRPr lang="en-US"/>
        </a:p>
      </dgm:t>
    </dgm:pt>
    <dgm:pt modelId="{498F500F-29E1-4B1B-A6EE-7F1356368632}" type="pres">
      <dgm:prSet presAssocID="{AAF9DEE3-8444-4CA1-8BC2-D834D3ED6C74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BBFDD-7243-4B48-A793-F4B35A014B26}" type="pres">
      <dgm:prSet presAssocID="{AAF9DEE3-8444-4CA1-8BC2-D834D3ED6C74}" presName="circleA" presStyleLbl="node1" presStyleIdx="0" presStyleCnt="4"/>
      <dgm:spPr/>
      <dgm:t>
        <a:bodyPr/>
        <a:lstStyle/>
        <a:p>
          <a:endParaRPr lang="en-US"/>
        </a:p>
      </dgm:t>
    </dgm:pt>
    <dgm:pt modelId="{558BA245-D047-4009-95F1-E16B3CD62F7B}" type="pres">
      <dgm:prSet presAssocID="{AAF9DEE3-8444-4CA1-8BC2-D834D3ED6C74}" presName="spaceA" presStyleCnt="0"/>
      <dgm:spPr/>
      <dgm:t>
        <a:bodyPr/>
        <a:lstStyle/>
        <a:p>
          <a:endParaRPr lang="en-US"/>
        </a:p>
      </dgm:t>
    </dgm:pt>
    <dgm:pt modelId="{A8780788-7BB7-4084-B2DF-931A3E23EA22}" type="pres">
      <dgm:prSet presAssocID="{23210C7F-6847-491E-BE1F-A79529AF2B8B}" presName="space" presStyleCnt="0"/>
      <dgm:spPr/>
      <dgm:t>
        <a:bodyPr/>
        <a:lstStyle/>
        <a:p>
          <a:endParaRPr lang="en-US"/>
        </a:p>
      </dgm:t>
    </dgm:pt>
    <dgm:pt modelId="{A8E16AD9-77E7-46E5-A170-BDF54D6D1BC2}" type="pres">
      <dgm:prSet presAssocID="{B2B879BD-3840-400C-92BD-B2C2383358D7}" presName="compositeB" presStyleCnt="0"/>
      <dgm:spPr/>
      <dgm:t>
        <a:bodyPr/>
        <a:lstStyle/>
        <a:p>
          <a:endParaRPr lang="en-US"/>
        </a:p>
      </dgm:t>
    </dgm:pt>
    <dgm:pt modelId="{AA5FA570-C78B-4A68-B91E-EDE30A6577B6}" type="pres">
      <dgm:prSet presAssocID="{B2B879BD-3840-400C-92BD-B2C2383358D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D30A4-5B88-4CB9-9151-9B5F0D567A70}" type="pres">
      <dgm:prSet presAssocID="{B2B879BD-3840-400C-92BD-B2C2383358D7}" presName="circleB" presStyleLbl="node1" presStyleIdx="1" presStyleCnt="4"/>
      <dgm:spPr/>
      <dgm:t>
        <a:bodyPr/>
        <a:lstStyle/>
        <a:p>
          <a:endParaRPr lang="en-US"/>
        </a:p>
      </dgm:t>
    </dgm:pt>
    <dgm:pt modelId="{AFF5A660-BFA8-47F7-B46C-702A5AC8F6E9}" type="pres">
      <dgm:prSet presAssocID="{B2B879BD-3840-400C-92BD-B2C2383358D7}" presName="spaceB" presStyleCnt="0"/>
      <dgm:spPr/>
      <dgm:t>
        <a:bodyPr/>
        <a:lstStyle/>
        <a:p>
          <a:endParaRPr lang="en-US"/>
        </a:p>
      </dgm:t>
    </dgm:pt>
    <dgm:pt modelId="{4C26C19A-AEE7-4488-9880-1EA56D9688F5}" type="pres">
      <dgm:prSet presAssocID="{FBAA44FF-54DE-45C8-9FAC-512C40277233}" presName="space" presStyleCnt="0"/>
      <dgm:spPr/>
      <dgm:t>
        <a:bodyPr/>
        <a:lstStyle/>
        <a:p>
          <a:endParaRPr lang="en-US"/>
        </a:p>
      </dgm:t>
    </dgm:pt>
    <dgm:pt modelId="{9593DC0F-18B1-49A9-98B6-1641B4FB493A}" type="pres">
      <dgm:prSet presAssocID="{CA9D674E-4FF1-45DC-82E4-0B2DB6A5363F}" presName="compositeA" presStyleCnt="0"/>
      <dgm:spPr/>
      <dgm:t>
        <a:bodyPr/>
        <a:lstStyle/>
        <a:p>
          <a:endParaRPr lang="en-US"/>
        </a:p>
      </dgm:t>
    </dgm:pt>
    <dgm:pt modelId="{08AF70ED-F1F6-4FE6-887C-A35B2B4923AC}" type="pres">
      <dgm:prSet presAssocID="{CA9D674E-4FF1-45DC-82E4-0B2DB6A5363F}" presName="textA" presStyleLbl="revTx" presStyleIdx="2" presStyleCnt="4" custLinFactNeighborX="20579" custLinFactNeighborY="27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3F4AB-9FE0-4C4B-B547-A526346F506B}" type="pres">
      <dgm:prSet presAssocID="{CA9D674E-4FF1-45DC-82E4-0B2DB6A5363F}" presName="circleA" presStyleLbl="node1" presStyleIdx="2" presStyleCnt="4"/>
      <dgm:spPr/>
      <dgm:t>
        <a:bodyPr/>
        <a:lstStyle/>
        <a:p>
          <a:endParaRPr lang="en-US"/>
        </a:p>
      </dgm:t>
    </dgm:pt>
    <dgm:pt modelId="{9285D1A6-6891-474F-8982-79C58F57B3F3}" type="pres">
      <dgm:prSet presAssocID="{CA9D674E-4FF1-45DC-82E4-0B2DB6A5363F}" presName="spaceA" presStyleCnt="0"/>
      <dgm:spPr/>
      <dgm:t>
        <a:bodyPr/>
        <a:lstStyle/>
        <a:p>
          <a:endParaRPr lang="en-US"/>
        </a:p>
      </dgm:t>
    </dgm:pt>
    <dgm:pt modelId="{DB14F3D8-8BD7-447E-9EF3-40C55A5AF97C}" type="pres">
      <dgm:prSet presAssocID="{196DA4DC-9DD2-4A39-8A3A-D367BFE5A8BA}" presName="space" presStyleCnt="0"/>
      <dgm:spPr/>
      <dgm:t>
        <a:bodyPr/>
        <a:lstStyle/>
        <a:p>
          <a:endParaRPr lang="en-US"/>
        </a:p>
      </dgm:t>
    </dgm:pt>
    <dgm:pt modelId="{2A2BFF81-5CEA-4452-A4BE-68842673EEFD}" type="pres">
      <dgm:prSet presAssocID="{0448A627-A81F-41BB-B91E-0E16388CC61D}" presName="compositeB" presStyleCnt="0"/>
      <dgm:spPr/>
      <dgm:t>
        <a:bodyPr/>
        <a:lstStyle/>
        <a:p>
          <a:endParaRPr lang="en-US"/>
        </a:p>
      </dgm:t>
    </dgm:pt>
    <dgm:pt modelId="{19949962-0064-48B2-AC10-46086923BCA3}" type="pres">
      <dgm:prSet presAssocID="{0448A627-A81F-41BB-B91E-0E16388CC61D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5C5D8-6AC3-492F-AAC4-8FDE18D1455E}" type="pres">
      <dgm:prSet presAssocID="{0448A627-A81F-41BB-B91E-0E16388CC61D}" presName="circleB" presStyleLbl="node1" presStyleIdx="3" presStyleCnt="4"/>
      <dgm:spPr/>
      <dgm:t>
        <a:bodyPr/>
        <a:lstStyle/>
        <a:p>
          <a:endParaRPr lang="en-US"/>
        </a:p>
      </dgm:t>
    </dgm:pt>
    <dgm:pt modelId="{C7CE9A07-39A8-497A-A46C-759B4C220F78}" type="pres">
      <dgm:prSet presAssocID="{0448A627-A81F-41BB-B91E-0E16388CC61D}" presName="spaceB" presStyleCnt="0"/>
      <dgm:spPr/>
      <dgm:t>
        <a:bodyPr/>
        <a:lstStyle/>
        <a:p>
          <a:endParaRPr lang="en-US"/>
        </a:p>
      </dgm:t>
    </dgm:pt>
  </dgm:ptLst>
  <dgm:cxnLst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2E68550E-66B3-4BB7-8E8C-71BD2100596D}" type="presOf" srcId="{B2B879BD-3840-400C-92BD-B2C2383358D7}" destId="{AA5FA570-C78B-4A68-B91E-EDE30A6577B6}" srcOrd="0" destOrd="0" presId="urn:microsoft.com/office/officeart/2005/8/layout/hProcess11"/>
    <dgm:cxn modelId="{9CC96D79-B03F-4D42-B91A-853A1A856F9A}" type="presOf" srcId="{0448A627-A81F-41BB-B91E-0E16388CC61D}" destId="{19949962-0064-48B2-AC10-46086923BCA3}" srcOrd="0" destOrd="0" presId="urn:microsoft.com/office/officeart/2005/8/layout/hProcess11"/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F275C4B7-F6B5-468B-9173-C9D9E260C9F2}" type="presOf" srcId="{CA9D674E-4FF1-45DC-82E4-0B2DB6A5363F}" destId="{08AF70ED-F1F6-4FE6-887C-A35B2B4923AC}" srcOrd="0" destOrd="0" presId="urn:microsoft.com/office/officeart/2005/8/layout/hProcess1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51C8A006-1D1B-49AC-8381-18E0AC941BBE}" srcId="{15509919-36B5-4162-8899-417A9F93473B}" destId="{0448A627-A81F-41BB-B91E-0E16388CC61D}" srcOrd="3" destOrd="0" parTransId="{347D3811-39B0-488D-A260-B256D08C45E8}" sibTransId="{14672628-010D-4B45-8169-DA6FBD4493F0}"/>
    <dgm:cxn modelId="{893F199D-BAA4-4003-8DA4-8BD761264763}" type="presOf" srcId="{15509919-36B5-4162-8899-417A9F93473B}" destId="{3B35F083-D4EC-4D4E-87A8-4247E43F89DB}" srcOrd="0" destOrd="0" presId="urn:microsoft.com/office/officeart/2005/8/layout/hProcess11"/>
    <dgm:cxn modelId="{468EE270-6CF7-4938-93AB-2972AB6C9480}" type="presOf" srcId="{AAF9DEE3-8444-4CA1-8BC2-D834D3ED6C74}" destId="{498F500F-29E1-4B1B-A6EE-7F1356368632}" srcOrd="0" destOrd="0" presId="urn:microsoft.com/office/officeart/2005/8/layout/hProcess11"/>
    <dgm:cxn modelId="{0C566A78-B034-444B-85E7-C2FEC72ADB10}" type="presParOf" srcId="{3B35F083-D4EC-4D4E-87A8-4247E43F89DB}" destId="{3DC6B85F-0EBC-463A-B386-5D846450D26C}" srcOrd="0" destOrd="0" presId="urn:microsoft.com/office/officeart/2005/8/layout/hProcess11"/>
    <dgm:cxn modelId="{F3C68143-2524-4492-AB2B-0B94109754D6}" type="presParOf" srcId="{3B35F083-D4EC-4D4E-87A8-4247E43F89DB}" destId="{396255FD-0A7A-4246-B0D5-528440C90FF7}" srcOrd="1" destOrd="0" presId="urn:microsoft.com/office/officeart/2005/8/layout/hProcess11"/>
    <dgm:cxn modelId="{937DBC32-A695-4519-8746-A84F8925D4BB}" type="presParOf" srcId="{396255FD-0A7A-4246-B0D5-528440C90FF7}" destId="{5155F9B1-7C01-4FD4-857E-3901AB89877F}" srcOrd="0" destOrd="0" presId="urn:microsoft.com/office/officeart/2005/8/layout/hProcess11"/>
    <dgm:cxn modelId="{1E948979-04D5-4DB8-A6A1-1B1D64089700}" type="presParOf" srcId="{5155F9B1-7C01-4FD4-857E-3901AB89877F}" destId="{498F500F-29E1-4B1B-A6EE-7F1356368632}" srcOrd="0" destOrd="0" presId="urn:microsoft.com/office/officeart/2005/8/layout/hProcess11"/>
    <dgm:cxn modelId="{8EDBF32A-8953-46C0-87AB-385429E4B333}" type="presParOf" srcId="{5155F9B1-7C01-4FD4-857E-3901AB89877F}" destId="{40BBBFDD-7243-4B48-A793-F4B35A014B26}" srcOrd="1" destOrd="0" presId="urn:microsoft.com/office/officeart/2005/8/layout/hProcess11"/>
    <dgm:cxn modelId="{AAAB450E-E72D-454C-A4E9-5FE887CCDF95}" type="presParOf" srcId="{5155F9B1-7C01-4FD4-857E-3901AB89877F}" destId="{558BA245-D047-4009-95F1-E16B3CD62F7B}" srcOrd="2" destOrd="0" presId="urn:microsoft.com/office/officeart/2005/8/layout/hProcess11"/>
    <dgm:cxn modelId="{7D24EBCB-78A2-49B1-A663-4BC5597DAA28}" type="presParOf" srcId="{396255FD-0A7A-4246-B0D5-528440C90FF7}" destId="{A8780788-7BB7-4084-B2DF-931A3E23EA22}" srcOrd="1" destOrd="0" presId="urn:microsoft.com/office/officeart/2005/8/layout/hProcess11"/>
    <dgm:cxn modelId="{5E3D73CF-42CC-4E86-9073-663D3026715B}" type="presParOf" srcId="{396255FD-0A7A-4246-B0D5-528440C90FF7}" destId="{A8E16AD9-77E7-46E5-A170-BDF54D6D1BC2}" srcOrd="2" destOrd="0" presId="urn:microsoft.com/office/officeart/2005/8/layout/hProcess11"/>
    <dgm:cxn modelId="{7558B1D9-81B5-4DFA-99CA-477F6C298139}" type="presParOf" srcId="{A8E16AD9-77E7-46E5-A170-BDF54D6D1BC2}" destId="{AA5FA570-C78B-4A68-B91E-EDE30A6577B6}" srcOrd="0" destOrd="0" presId="urn:microsoft.com/office/officeart/2005/8/layout/hProcess11"/>
    <dgm:cxn modelId="{4CEFE28E-848B-4E2F-A070-E722A1856DC2}" type="presParOf" srcId="{A8E16AD9-77E7-46E5-A170-BDF54D6D1BC2}" destId="{843D30A4-5B88-4CB9-9151-9B5F0D567A70}" srcOrd="1" destOrd="0" presId="urn:microsoft.com/office/officeart/2005/8/layout/hProcess11"/>
    <dgm:cxn modelId="{7D3B2CDA-C31B-410D-92D4-A2687FDFDE28}" type="presParOf" srcId="{A8E16AD9-77E7-46E5-A170-BDF54D6D1BC2}" destId="{AFF5A660-BFA8-47F7-B46C-702A5AC8F6E9}" srcOrd="2" destOrd="0" presId="urn:microsoft.com/office/officeart/2005/8/layout/hProcess11"/>
    <dgm:cxn modelId="{3329158C-D425-4E33-A377-B76BB2469DA3}" type="presParOf" srcId="{396255FD-0A7A-4246-B0D5-528440C90FF7}" destId="{4C26C19A-AEE7-4488-9880-1EA56D9688F5}" srcOrd="3" destOrd="0" presId="urn:microsoft.com/office/officeart/2005/8/layout/hProcess11"/>
    <dgm:cxn modelId="{7B1BEC18-726B-4A92-B87F-907D03BFF366}" type="presParOf" srcId="{396255FD-0A7A-4246-B0D5-528440C90FF7}" destId="{9593DC0F-18B1-49A9-98B6-1641B4FB493A}" srcOrd="4" destOrd="0" presId="urn:microsoft.com/office/officeart/2005/8/layout/hProcess11"/>
    <dgm:cxn modelId="{2FB5F613-6A2D-4474-85CE-D99718C1C50C}" type="presParOf" srcId="{9593DC0F-18B1-49A9-98B6-1641B4FB493A}" destId="{08AF70ED-F1F6-4FE6-887C-A35B2B4923AC}" srcOrd="0" destOrd="0" presId="urn:microsoft.com/office/officeart/2005/8/layout/hProcess11"/>
    <dgm:cxn modelId="{5BA72C4F-7940-4787-8B03-FAC210A900A6}" type="presParOf" srcId="{9593DC0F-18B1-49A9-98B6-1641B4FB493A}" destId="{3443F4AB-9FE0-4C4B-B547-A526346F506B}" srcOrd="1" destOrd="0" presId="urn:microsoft.com/office/officeart/2005/8/layout/hProcess11"/>
    <dgm:cxn modelId="{D6B5FD94-90E2-4BF7-A567-ABFD9528DE51}" type="presParOf" srcId="{9593DC0F-18B1-49A9-98B6-1641B4FB493A}" destId="{9285D1A6-6891-474F-8982-79C58F57B3F3}" srcOrd="2" destOrd="0" presId="urn:microsoft.com/office/officeart/2005/8/layout/hProcess11"/>
    <dgm:cxn modelId="{0D1D0D5A-770C-4EE4-A069-3A53FA316BFC}" type="presParOf" srcId="{396255FD-0A7A-4246-B0D5-528440C90FF7}" destId="{DB14F3D8-8BD7-447E-9EF3-40C55A5AF97C}" srcOrd="5" destOrd="0" presId="urn:microsoft.com/office/officeart/2005/8/layout/hProcess11"/>
    <dgm:cxn modelId="{B1E14B66-078F-4139-BD9F-E85BD598B321}" type="presParOf" srcId="{396255FD-0A7A-4246-B0D5-528440C90FF7}" destId="{2A2BFF81-5CEA-4452-A4BE-68842673EEFD}" srcOrd="6" destOrd="0" presId="urn:microsoft.com/office/officeart/2005/8/layout/hProcess11"/>
    <dgm:cxn modelId="{E8A35A0A-9955-4F58-9A4B-07EE22C1AB60}" type="presParOf" srcId="{2A2BFF81-5CEA-4452-A4BE-68842673EEFD}" destId="{19949962-0064-48B2-AC10-46086923BCA3}" srcOrd="0" destOrd="0" presId="urn:microsoft.com/office/officeart/2005/8/layout/hProcess11"/>
    <dgm:cxn modelId="{2D516DDB-ED78-4416-B3F0-58E00D62E451}" type="presParOf" srcId="{2A2BFF81-5CEA-4452-A4BE-68842673EEFD}" destId="{5845C5D8-6AC3-492F-AAC4-8FDE18D1455E}" srcOrd="1" destOrd="0" presId="urn:microsoft.com/office/officeart/2005/8/layout/hProcess11"/>
    <dgm:cxn modelId="{42012DCC-B6ED-40F5-8FF1-14F2482675BA}" type="presParOf" srcId="{2A2BFF81-5CEA-4452-A4BE-68842673EEFD}" destId="{C7CE9A07-39A8-497A-A46C-759B4C220F7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6B85F-0EBC-463A-B386-5D846450D26C}">
      <dsp:nvSpPr>
        <dsp:cNvPr id="0" name=""/>
        <dsp:cNvSpPr/>
      </dsp:nvSpPr>
      <dsp:spPr>
        <a:xfrm>
          <a:off x="0" y="1117683"/>
          <a:ext cx="10058399" cy="1490244"/>
        </a:xfrm>
        <a:prstGeom prst="notchedRightArrow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98F500F-29E1-4B1B-A6EE-7F1356368632}">
      <dsp:nvSpPr>
        <dsp:cNvPr id="0" name=""/>
        <dsp:cNvSpPr/>
      </dsp:nvSpPr>
      <dsp:spPr>
        <a:xfrm>
          <a:off x="4530" y="0"/>
          <a:ext cx="2179156" cy="149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Definition of </a:t>
          </a:r>
          <a:r>
            <a:rPr lang="en-US" sz="2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SEDS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0" y="0"/>
        <a:ext cx="2179156" cy="1490244"/>
      </dsp:txXfrm>
    </dsp:sp>
    <dsp:sp modelId="{40BBBFDD-7243-4B48-A793-F4B35A014B26}">
      <dsp:nvSpPr>
        <dsp:cNvPr id="0" name=""/>
        <dsp:cNvSpPr/>
      </dsp:nvSpPr>
      <dsp:spPr>
        <a:xfrm>
          <a:off x="907828" y="1676525"/>
          <a:ext cx="372561" cy="37256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5FA570-C78B-4A68-B91E-EDE30A6577B6}">
      <dsp:nvSpPr>
        <dsp:cNvPr id="0" name=""/>
        <dsp:cNvSpPr/>
      </dsp:nvSpPr>
      <dsp:spPr>
        <a:xfrm>
          <a:off x="2292644" y="2235367"/>
          <a:ext cx="2179156" cy="149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RTL Model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 Netlist</a:t>
          </a:r>
        </a:p>
      </dsp:txBody>
      <dsp:txXfrm>
        <a:off x="2292644" y="2235367"/>
        <a:ext cx="2179156" cy="1490244"/>
      </dsp:txXfrm>
    </dsp:sp>
    <dsp:sp modelId="{843D30A4-5B88-4CB9-9151-9B5F0D567A70}">
      <dsp:nvSpPr>
        <dsp:cNvPr id="0" name=""/>
        <dsp:cNvSpPr/>
      </dsp:nvSpPr>
      <dsp:spPr>
        <a:xfrm>
          <a:off x="3195942" y="1676525"/>
          <a:ext cx="372561" cy="37256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AF70ED-F1F6-4FE6-887C-A35B2B4923AC}">
      <dsp:nvSpPr>
        <dsp:cNvPr id="0" name=""/>
        <dsp:cNvSpPr/>
      </dsp:nvSpPr>
      <dsp:spPr>
        <a:xfrm>
          <a:off x="5029207" y="40937"/>
          <a:ext cx="2179156" cy="149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Results</a:t>
          </a:r>
          <a:r>
            <a:rPr lang="en-US" sz="3000" b="1" kern="120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29207" y="40937"/>
        <a:ext cx="2179156" cy="1490244"/>
      </dsp:txXfrm>
    </dsp:sp>
    <dsp:sp modelId="{3443F4AB-9FE0-4C4B-B547-A526346F506B}">
      <dsp:nvSpPr>
        <dsp:cNvPr id="0" name=""/>
        <dsp:cNvSpPr/>
      </dsp:nvSpPr>
      <dsp:spPr>
        <a:xfrm>
          <a:off x="5484056" y="1676525"/>
          <a:ext cx="372561" cy="37256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949962-0064-48B2-AC10-46086923BCA3}">
      <dsp:nvSpPr>
        <dsp:cNvPr id="0" name=""/>
        <dsp:cNvSpPr/>
      </dsp:nvSpPr>
      <dsp:spPr>
        <a:xfrm>
          <a:off x="6868873" y="2235367"/>
          <a:ext cx="2179156" cy="149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868873" y="2235367"/>
        <a:ext cx="2179156" cy="1490244"/>
      </dsp:txXfrm>
    </dsp:sp>
    <dsp:sp modelId="{5845C5D8-6AC3-492F-AAC4-8FDE18D1455E}">
      <dsp:nvSpPr>
        <dsp:cNvPr id="0" name=""/>
        <dsp:cNvSpPr/>
      </dsp:nvSpPr>
      <dsp:spPr>
        <a:xfrm>
          <a:off x="7772170" y="1676525"/>
          <a:ext cx="372561" cy="37256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Simplified Data Encryption Standard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0180"/>
    </mc:Choice>
    <mc:Fallback xmlns="">
      <p:transition spd="slow" advTm="101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89347-40E0-402C-BE63-F72B8C587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7" t="18858" r="29500" b="13181"/>
          <a:stretch/>
        </p:blipFill>
        <p:spPr>
          <a:xfrm>
            <a:off x="5850340" y="1842739"/>
            <a:ext cx="5486400" cy="43405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BF44213-F961-170B-0909-40784004521E}"/>
              </a:ext>
            </a:extLst>
          </p:cNvPr>
          <p:cNvSpPr txBox="1">
            <a:spLocks/>
          </p:cNvSpPr>
          <p:nvPr/>
        </p:nvSpPr>
        <p:spPr>
          <a:xfrm>
            <a:off x="1066800" y="2047354"/>
            <a:ext cx="10058400" cy="367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/>
              <a:t>Complex function (</a:t>
            </a:r>
            <a:r>
              <a:rPr lang="en-US" sz="3200" dirty="0" err="1"/>
              <a:t>fk</a:t>
            </a:r>
            <a:r>
              <a:rPr lang="en-US" sz="3200" dirty="0" smtClean="0"/>
              <a:t>)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400" dirty="0" smtClean="0"/>
              <a:t>Consists of:</a:t>
            </a:r>
            <a:endParaRPr lang="en-US" sz="20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Expanded </a:t>
            </a:r>
            <a:r>
              <a:rPr lang="en-US" sz="2000" b="1" dirty="0"/>
              <a:t>Permutation (EP)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S-boxes (S0 and S1)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Permutation P4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CCE3ED-479C-F77D-BF62-7DE3F63C8C8B}"/>
              </a:ext>
            </a:extLst>
          </p:cNvPr>
          <p:cNvSpPr txBox="1">
            <a:spLocks/>
          </p:cNvSpPr>
          <p:nvPr/>
        </p:nvSpPr>
        <p:spPr>
          <a:xfrm>
            <a:off x="1066800" y="52367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41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7"/>
    </mc:Choice>
    <mc:Fallback xmlns="">
      <p:transition spd="slow" advTm="841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B597-A064-40A7-E7D2-A2B4E5F1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Expanded </a:t>
            </a:r>
            <a:r>
              <a:rPr lang="en-US" sz="2000" b="1" dirty="0"/>
              <a:t>Permutation (EP) </a:t>
            </a:r>
          </a:p>
          <a:p>
            <a:r>
              <a:rPr lang="en-US" sz="2000" b="1" dirty="0" smtClean="0"/>
              <a:t>S-boxes </a:t>
            </a:r>
            <a:r>
              <a:rPr lang="en-US" sz="2000" b="1" dirty="0"/>
              <a:t>(S0 and S1)</a:t>
            </a:r>
          </a:p>
          <a:p>
            <a:r>
              <a:rPr lang="en-US" sz="2000" b="1" dirty="0"/>
              <a:t>Permutation P4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22825-399A-48F8-6857-E034565A6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3" t="56209" r="26961" b="13182"/>
          <a:stretch/>
        </p:blipFill>
        <p:spPr>
          <a:xfrm>
            <a:off x="6655191" y="1056133"/>
            <a:ext cx="4761914" cy="1869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6A652-D13B-BE09-958D-54F089C82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3" t="52310" r="26386" b="24910"/>
          <a:stretch/>
        </p:blipFill>
        <p:spPr>
          <a:xfrm>
            <a:off x="6879235" y="3020569"/>
            <a:ext cx="4391918" cy="1279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5D463-2C89-D79A-2B93-C335545CAC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62" t="43814" r="40769" b="31503"/>
          <a:stretch/>
        </p:blipFill>
        <p:spPr>
          <a:xfrm>
            <a:off x="7861162" y="4434753"/>
            <a:ext cx="2428064" cy="16133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CCE3ED-479C-F77D-BF62-7DE3F63C8C8B}"/>
              </a:ext>
            </a:extLst>
          </p:cNvPr>
          <p:cNvSpPr txBox="1">
            <a:spLocks/>
          </p:cNvSpPr>
          <p:nvPr/>
        </p:nvSpPr>
        <p:spPr>
          <a:xfrm>
            <a:off x="1066800" y="52367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9630" y="2007735"/>
            <a:ext cx="415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b="1" dirty="0"/>
              <a:t>Complex function (</a:t>
            </a:r>
            <a:r>
              <a:rPr lang="en-US" sz="2800" b="1" dirty="0" err="1"/>
              <a:t>fk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43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D301-E17A-5E70-16E5-9FFF2902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402" y="2839885"/>
            <a:ext cx="10058400" cy="1371600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(SW)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209ED-DEEA-2A5C-BB85-7212951F9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05" t="34659" r="42410" b="44612"/>
          <a:stretch/>
        </p:blipFill>
        <p:spPr>
          <a:xfrm>
            <a:off x="5986462" y="2232558"/>
            <a:ext cx="4672013" cy="32437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6CCE3ED-479C-F77D-BF62-7DE3F63C8C8B}"/>
              </a:ext>
            </a:extLst>
          </p:cNvPr>
          <p:cNvSpPr txBox="1">
            <a:spLocks/>
          </p:cNvSpPr>
          <p:nvPr/>
        </p:nvSpPr>
        <p:spPr>
          <a:xfrm>
            <a:off x="1066800" y="52367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65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94FAE5-2D71-08B7-9F93-E057676F5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6" t="32811" r="26848" b="35173"/>
          <a:stretch/>
        </p:blipFill>
        <p:spPr>
          <a:xfrm>
            <a:off x="1773476" y="3174254"/>
            <a:ext cx="8645048" cy="31074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BF44213-F961-170B-0909-40784004521E}"/>
              </a:ext>
            </a:extLst>
          </p:cNvPr>
          <p:cNvSpPr txBox="1">
            <a:spLocks/>
          </p:cNvSpPr>
          <p:nvPr/>
        </p:nvSpPr>
        <p:spPr>
          <a:xfrm>
            <a:off x="1298811" y="1774399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/>
              <a:t>Inverse of Initial Permutation (IP-1)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CCE3ED-479C-F77D-BF62-7DE3F63C8C8B}"/>
              </a:ext>
            </a:extLst>
          </p:cNvPr>
          <p:cNvSpPr txBox="1">
            <a:spLocks/>
          </p:cNvSpPr>
          <p:nvPr/>
        </p:nvSpPr>
        <p:spPr>
          <a:xfrm>
            <a:off x="1066800" y="52367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94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236" y="835116"/>
            <a:ext cx="4836479" cy="1630906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RTL</a:t>
            </a:r>
            <a:b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15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0"/>
    </mc:Choice>
    <mc:Fallback xmlns="">
      <p:transition spd="slow" advTm="1018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19E7-114C-B010-AFF6-79FFF705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9097-8F5A-84F8-7D49-C2E3391D7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03120"/>
            <a:ext cx="9258300" cy="3849624"/>
          </a:xfrm>
        </p:spPr>
        <p:txBody>
          <a:bodyPr>
            <a:normAutofit/>
          </a:bodyPr>
          <a:lstStyle/>
          <a:p>
            <a:r>
              <a:rPr lang="en-US" sz="2400" b="1" dirty="0"/>
              <a:t>IP</a:t>
            </a:r>
          </a:p>
          <a:p>
            <a:r>
              <a:rPr lang="en-US" sz="2400" b="1" dirty="0"/>
              <a:t>Key Generation </a:t>
            </a:r>
          </a:p>
          <a:p>
            <a:r>
              <a:rPr lang="en-US" sz="2400" b="1" dirty="0"/>
              <a:t>Complex Function</a:t>
            </a:r>
          </a:p>
          <a:p>
            <a:r>
              <a:rPr lang="en-US" sz="2400" b="1" dirty="0"/>
              <a:t>Swap </a:t>
            </a:r>
          </a:p>
          <a:p>
            <a:r>
              <a:rPr lang="en-US" sz="2400" b="1" dirty="0"/>
              <a:t>IP inverse </a:t>
            </a:r>
          </a:p>
          <a:p>
            <a:r>
              <a:rPr lang="en-US" sz="2400" b="1" dirty="0"/>
              <a:t>SDES</a:t>
            </a:r>
          </a:p>
        </p:txBody>
      </p:sp>
    </p:spTree>
    <p:extLst>
      <p:ext uri="{BB962C8B-B14F-4D97-AF65-F5344CB8AC3E}">
        <p14:creationId xmlns:p14="http://schemas.microsoft.com/office/powerpoint/2010/main" val="29473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98DE-4D92-81FF-C4FF-07D52469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70C46A-F247-604F-D334-CCDEF1254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9723813" cy="33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6DD1-81B7-6B50-279F-D67E618E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Key Generation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102465-9F35-6E98-ABED-E391B43E0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" y="2094644"/>
            <a:ext cx="10209813" cy="37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F7D-5F72-E228-3F01-613F22C5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Complex </a:t>
            </a:r>
            <a:r>
              <a:rPr lang="en-US" dirty="0" smtClean="0"/>
              <a:t>Function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3D51C-306F-ECCD-39AE-B18493C23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" y="1734165"/>
            <a:ext cx="10398369" cy="44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E15D-D8E1-E89D-FF9E-7AB9E5A3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Swap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7D8D0-FE43-9FFF-0951-1915B2372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0" y="2309616"/>
            <a:ext cx="10948739" cy="2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78114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47713" y="4926842"/>
            <a:ext cx="256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8"/>
    </mc:Choice>
    <mc:Fallback xmlns="">
      <p:transition spd="slow" advTm="984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DB32-AD47-BF0C-BD44-B6A92777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IP inverse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FAB3A-EDA1-8C12-A221-6BE78BEF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" y="2625599"/>
            <a:ext cx="10570472" cy="28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4D15-1964-48CC-9740-B6B365BB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SDES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D0EC5-7734-05C4-1889-8383B411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18214"/>
            <a:ext cx="9564114" cy="39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7DB6-6672-57A5-CA0F-CD7D2CFE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7294"/>
            <a:ext cx="10058400" cy="640296"/>
          </a:xfrm>
        </p:spPr>
        <p:txBody>
          <a:bodyPr>
            <a:no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91806-0593-E471-C91C-C831CED84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85" y="2285156"/>
            <a:ext cx="9566030" cy="42012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74042" y="1314634"/>
            <a:ext cx="8607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Plain Text : 10010111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Key sample 1 : 1010000010		Cipher Text : 00111000	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key </a:t>
            </a:r>
            <a:r>
              <a:rPr lang="en-US" dirty="0"/>
              <a:t>sample 2 : </a:t>
            </a:r>
            <a:r>
              <a:rPr lang="en-US" dirty="0" smtClean="0"/>
              <a:t>1010000010		Cipher Text : 00011000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7995-3C8E-9A5A-5521-55F3EA31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Netlist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D07F-47C7-B6D8-7B7C-0FE8EAC6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SDES: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364A8-6643-1FA5-151D-941A7BB78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02" y="2859917"/>
            <a:ext cx="9532796" cy="27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E727-A6E1-93CE-A0CE-FA2A2F8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4" y="2775707"/>
            <a:ext cx="10058400" cy="1371600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Complex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66391-B5B7-7F9C-F9D7-48E1B6621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3"/>
          <a:stretch/>
        </p:blipFill>
        <p:spPr>
          <a:xfrm>
            <a:off x="4602656" y="2014194"/>
            <a:ext cx="6984294" cy="42662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C47995-3C8E-9A5A-5521-55F3EA312A26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Netlist Results: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37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076F-35A1-78B4-F828-DA9C0196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58" y="2956897"/>
            <a:ext cx="10058400" cy="1371600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S0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E28B0-9B19-7911-37A6-AD61FBF71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6" y="2475814"/>
            <a:ext cx="8117380" cy="32868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C47995-3C8E-9A5A-5521-55F3EA312A26}"/>
              </a:ext>
            </a:extLst>
          </p:cNvPr>
          <p:cNvSpPr txBox="1">
            <a:spLocks/>
          </p:cNvSpPr>
          <p:nvPr/>
        </p:nvSpPr>
        <p:spPr>
          <a:xfrm>
            <a:off x="1205552" y="87220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Netlist Results: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3428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0884-5BA3-D6A4-4888-8827049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68" y="2883624"/>
            <a:ext cx="10058400" cy="1371600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S1 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5038F-A051-24C7-F529-C467CAEB7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66" y="2146163"/>
            <a:ext cx="7460776" cy="38854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C47995-3C8E-9A5A-5521-55F3EA312A26}"/>
              </a:ext>
            </a:extLst>
          </p:cNvPr>
          <p:cNvSpPr txBox="1">
            <a:spLocks/>
          </p:cNvSpPr>
          <p:nvPr/>
        </p:nvSpPr>
        <p:spPr>
          <a:xfrm>
            <a:off x="686937" y="55156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Netlist Results: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7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236" y="835116"/>
            <a:ext cx="4836479" cy="1630906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en-US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6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0"/>
    </mc:Choice>
    <mc:Fallback xmlns="">
      <p:transition spd="slow" advTm="1018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C52F-1A83-8F33-1774-CA09E95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4BC4-F76E-3E2A-8234-A4B6FCA2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Complex Function 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TB Block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11354-319B-D400-07E8-5290E145C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0367" r="17572" b="9822"/>
          <a:stretch/>
        </p:blipFill>
        <p:spPr>
          <a:xfrm>
            <a:off x="2658549" y="2538483"/>
            <a:ext cx="6874902" cy="39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2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3D9-A622-97C7-01F5-55F76AA2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9A89BD-BDCB-ABF5-EA0F-5B68CB23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3" t="13428" b="8934"/>
          <a:stretch/>
        </p:blipFill>
        <p:spPr>
          <a:xfrm>
            <a:off x="1517032" y="1733268"/>
            <a:ext cx="9157936" cy="44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2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236" y="835116"/>
            <a:ext cx="4836479" cy="163090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</a:t>
            </a:r>
            <a:b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SDES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9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0"/>
    </mc:Choice>
    <mc:Fallback xmlns="">
      <p:transition spd="slow" advTm="1018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0D8-7C1A-3104-BAD2-FFD9197A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Key </a:t>
            </a:r>
            <a:r>
              <a:rPr lang="en-US" dirty="0" smtClean="0"/>
              <a:t>Generation TB Block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5E9D8-4ACA-A8C9-AF64-E063DA00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23709" r="19822" b="11769"/>
          <a:stretch/>
        </p:blipFill>
        <p:spPr>
          <a:xfrm>
            <a:off x="2879676" y="1856761"/>
            <a:ext cx="6755644" cy="42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4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A26B-E21C-55B1-D9C8-7AF30096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3DBFBA-287E-C504-905C-25A36C3E3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4" t="12555" b="9451"/>
          <a:stretch/>
        </p:blipFill>
        <p:spPr>
          <a:xfrm>
            <a:off x="1615569" y="1746915"/>
            <a:ext cx="8960862" cy="43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84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36B-9950-6224-7D49-300165F7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S-DES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2F84C4-EFB0-83C4-7AD2-9790E1AD5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8" t="24418" r="17030" b="31268"/>
          <a:stretch/>
        </p:blipFill>
        <p:spPr>
          <a:xfrm>
            <a:off x="923387" y="1869743"/>
            <a:ext cx="10590886" cy="43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20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9E8C-690F-6587-A6F9-9D50A6F6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 err="1" smtClean="0"/>
              <a:t>Testbench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E5460B-4FF6-0AD1-1242-629239C4A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2" t="13428" b="10706"/>
          <a:stretch/>
        </p:blipFill>
        <p:spPr>
          <a:xfrm>
            <a:off x="1331035" y="1651379"/>
            <a:ext cx="9529930" cy="45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A28-E0AA-BA34-9DF9-704FB7E1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0D877-325F-A35C-4FEC-7A7F973AD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4" t="23354" r="14238" b="24532"/>
          <a:stretch/>
        </p:blipFill>
        <p:spPr>
          <a:xfrm>
            <a:off x="1699470" y="1644554"/>
            <a:ext cx="9293476" cy="47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66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898" y="862411"/>
            <a:ext cx="6706222" cy="1630906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  <a:endParaRPr lang="en-US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0"/>
    </mc:Choice>
    <mc:Fallback xmlns="">
      <p:transition spd="slow" advTm="1018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B576-B05F-EC0C-F46B-47942229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Layout DRC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559F1B-9541-6D95-D546-8CABA2621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77" y="1905079"/>
            <a:ext cx="7657646" cy="43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84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BDDF-987F-9C4D-B09E-C09D181E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Layout LVS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4403A9-5BDC-23CE-7372-B753F4EA1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77" y="1614820"/>
            <a:ext cx="8290046" cy="46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1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D8B4-F9ED-0C43-4CE0-3082FB25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6116"/>
            <a:ext cx="10058400" cy="1371600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Layout PEX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C3B194-B46C-5730-0020-81EAAC9EE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05" y="1568975"/>
            <a:ext cx="8511390" cy="47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94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5F90-355E-139A-751E-28D159EA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Post Layout Simulation: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2D3197-F973-6796-09E3-B51ACA8EA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2" t="13428" b="8578"/>
          <a:stretch/>
        </p:blipFill>
        <p:spPr>
          <a:xfrm>
            <a:off x="1572009" y="1760563"/>
            <a:ext cx="9047982" cy="44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0B15-38C4-DA82-4207-EFABAAAB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S-DES?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B84C-E7A3-3686-D091-FD909BB1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1926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simplified version of the Data Encryption Standard (DES) algorithm. It's primarily used for educational purposes due to its simplicity. S-DES operates on small blocks of data (8 bits) and uses a relatively short key (10 bits) compared to DES.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0CCBF-D8CB-D697-5E24-586EAB9E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4" t="25014" r="21769" b="10955"/>
          <a:stretch/>
        </p:blipFill>
        <p:spPr>
          <a:xfrm>
            <a:off x="3144894" y="2997049"/>
            <a:ext cx="5345134" cy="33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6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7"/>
    </mc:Choice>
    <mc:Fallback xmlns="">
      <p:transition spd="slow" advTm="39877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898" y="862411"/>
            <a:ext cx="6706222" cy="1630906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89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0"/>
    </mc:Choice>
    <mc:Fallback xmlns="">
      <p:transition spd="slow" advTm="101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8B2F-7BA4-871D-2A43-71F5135F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32453-6E56-65A2-B5C9-1DB536F1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87" t="17715" r="34119" b="11027"/>
          <a:stretch/>
        </p:blipFill>
        <p:spPr>
          <a:xfrm>
            <a:off x="7069542" y="1634679"/>
            <a:ext cx="3671248" cy="444425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1940A-6151-B54F-8656-C9277DF0CC35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 3 Functions:</a:t>
            </a:r>
          </a:p>
          <a:p>
            <a:pPr marL="274320" lvl="1" indent="0">
              <a:buNone/>
            </a:pPr>
            <a:endParaRPr lang="en-US" sz="1600" dirty="0" smtClean="0"/>
          </a:p>
          <a:p>
            <a:pPr lvl="1"/>
            <a:r>
              <a:rPr lang="en-US" sz="1800" dirty="0" smtClean="0"/>
              <a:t>Permutation P10.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Permutation P8.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Shift Left.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pPr marL="0" indent="0">
              <a:buFont typeface="Garamond" pitchFamily="18" charset="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14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9"/>
    </mc:Choice>
    <mc:Fallback xmlns="">
      <p:transition spd="slow" advTm="310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940A-6151-B54F-8656-C9277DF0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Permutation P10:</a:t>
            </a:r>
          </a:p>
          <a:p>
            <a:pPr lvl="1"/>
            <a:endParaRPr lang="en-US" sz="18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Permutation </a:t>
            </a:r>
            <a:r>
              <a:rPr lang="en-US" sz="2000" dirty="0" smtClean="0"/>
              <a:t>P8: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81551-4524-E880-27F9-256CF8C3F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7" t="29360" r="23846" b="38456"/>
          <a:stretch/>
        </p:blipFill>
        <p:spPr>
          <a:xfrm>
            <a:off x="4963936" y="1692746"/>
            <a:ext cx="6682154" cy="2206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32E83-49F7-EE14-3F9F-53368F456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93" t="42047" r="27537" b="27989"/>
          <a:stretch/>
        </p:blipFill>
        <p:spPr>
          <a:xfrm>
            <a:off x="4963936" y="4143412"/>
            <a:ext cx="6682154" cy="20538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288B2F-7BA4-871D-2A43-71F5135FD733}"/>
              </a:ext>
            </a:extLst>
          </p:cNvPr>
          <p:cNvSpPr txBox="1">
            <a:spLocks/>
          </p:cNvSpPr>
          <p:nvPr/>
        </p:nvSpPr>
        <p:spPr>
          <a:xfrm>
            <a:off x="1066800" y="48696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Key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64"/>
    </mc:Choice>
    <mc:Fallback xmlns="">
      <p:transition spd="slow" advTm="2156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946E3-58A0-C640-B219-449C13DF7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227" t="27947" r="36125" b="24914"/>
          <a:stretch/>
        </p:blipFill>
        <p:spPr>
          <a:xfrm>
            <a:off x="6374144" y="1480047"/>
            <a:ext cx="4914900" cy="47115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288B2F-7BA4-871D-2A43-71F5135FD733}"/>
              </a:ext>
            </a:extLst>
          </p:cNvPr>
          <p:cNvSpPr txBox="1">
            <a:spLocks/>
          </p:cNvSpPr>
          <p:nvPr/>
        </p:nvSpPr>
        <p:spPr>
          <a:xfrm>
            <a:off x="1016798" y="48491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Key Generation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1940A-6151-B54F-8656-C9277DF0CC35}"/>
              </a:ext>
            </a:extLst>
          </p:cNvPr>
          <p:cNvSpPr txBox="1">
            <a:spLocks/>
          </p:cNvSpPr>
          <p:nvPr/>
        </p:nvSpPr>
        <p:spPr>
          <a:xfrm>
            <a:off x="1344944" y="3008376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Shift Left: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pPr marL="0" indent="0">
              <a:buFont typeface="Garamond" pitchFamily="18" charset="0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069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4"/>
    </mc:Choice>
    <mc:Fallback xmlns="">
      <p:transition spd="slow" advTm="911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E3ED-479C-F77D-BF62-7DE3F63C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1094-1AEC-E7D7-ADFF-BDE71870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11" y="2014194"/>
            <a:ext cx="10058400" cy="3849624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permutation(IP)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 function (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(SW)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of Initial Permutation (IP-1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82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73"/>
    </mc:Choice>
    <mc:Fallback xmlns="">
      <p:transition spd="slow" advTm="1497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4213-F961-170B-0909-40784004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811" y="1774399"/>
            <a:ext cx="10058400" cy="1371600"/>
          </a:xfrm>
        </p:spPr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 smtClean="0"/>
              <a:t>Initial </a:t>
            </a:r>
            <a:r>
              <a:rPr lang="en-US" sz="3200" dirty="0"/>
              <a:t>permutation(IP)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26F0D-EE72-F91E-E68D-7893873C6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08" t="43839" r="29731" b="26757"/>
          <a:stretch/>
        </p:blipFill>
        <p:spPr>
          <a:xfrm>
            <a:off x="2157046" y="3025124"/>
            <a:ext cx="7877908" cy="31793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6CCE3ED-479C-F77D-BF62-7DE3F63C8C8B}"/>
              </a:ext>
            </a:extLst>
          </p:cNvPr>
          <p:cNvSpPr txBox="1">
            <a:spLocks/>
          </p:cNvSpPr>
          <p:nvPr/>
        </p:nvSpPr>
        <p:spPr>
          <a:xfrm>
            <a:off x="1066800" y="52367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3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2"/>
    </mc:Choice>
    <mc:Fallback xmlns="">
      <p:transition spd="slow" advTm="10472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infopath/2007/PartnerControls"/>
    <ds:schemaRef ds:uri="16c05727-aa75-4e4a-9b5f-8a80a1165891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{823B5821-93B3-40AE-83E4-D791354BF854}tf78829772_win32</Template>
  <TotalTime>212</TotalTime>
  <Words>258</Words>
  <Application>Microsoft Office PowerPoint</Application>
  <PresentationFormat>Widescreen</PresentationFormat>
  <Paragraphs>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 New</vt:lpstr>
      <vt:lpstr>Garamond</vt:lpstr>
      <vt:lpstr>Sagona Book</vt:lpstr>
      <vt:lpstr>Sagona ExtraLight</vt:lpstr>
      <vt:lpstr>Söhne</vt:lpstr>
      <vt:lpstr>Times New Roman</vt:lpstr>
      <vt:lpstr>SavonVTI</vt:lpstr>
      <vt:lpstr>Simplified Data Encryption Standard</vt:lpstr>
      <vt:lpstr>OUTLINE</vt:lpstr>
      <vt:lpstr>Definition  of SDES</vt:lpstr>
      <vt:lpstr>What is S-DES?</vt:lpstr>
      <vt:lpstr>Key Generation</vt:lpstr>
      <vt:lpstr>PowerPoint Presentation</vt:lpstr>
      <vt:lpstr>PowerPoint Presentation</vt:lpstr>
      <vt:lpstr>Encryption</vt:lpstr>
      <vt:lpstr>Initial permutation(IP)</vt:lpstr>
      <vt:lpstr>PowerPoint Presentation</vt:lpstr>
      <vt:lpstr>PowerPoint Presentation</vt:lpstr>
      <vt:lpstr>Switch (SW)</vt:lpstr>
      <vt:lpstr>PowerPoint Presentation</vt:lpstr>
      <vt:lpstr>RTL MODEL</vt:lpstr>
      <vt:lpstr>RTL Model:</vt:lpstr>
      <vt:lpstr>IP</vt:lpstr>
      <vt:lpstr>Key Generation</vt:lpstr>
      <vt:lpstr>Complex Function </vt:lpstr>
      <vt:lpstr>Swap</vt:lpstr>
      <vt:lpstr>IP inverse  </vt:lpstr>
      <vt:lpstr>SDES</vt:lpstr>
      <vt:lpstr>Simulation </vt:lpstr>
      <vt:lpstr>Netlist Results:</vt:lpstr>
      <vt:lpstr>Complex Function</vt:lpstr>
      <vt:lpstr>S0 Box</vt:lpstr>
      <vt:lpstr>S1 Box</vt:lpstr>
      <vt:lpstr>LAYOUT</vt:lpstr>
      <vt:lpstr>Circuit Implementation</vt:lpstr>
      <vt:lpstr>Simulation Results</vt:lpstr>
      <vt:lpstr>Key Generation TB Block</vt:lpstr>
      <vt:lpstr>Simulation Results</vt:lpstr>
      <vt:lpstr>Final S-DES</vt:lpstr>
      <vt:lpstr>Testbench Results</vt:lpstr>
      <vt:lpstr>Layout</vt:lpstr>
      <vt:lpstr>verification</vt:lpstr>
      <vt:lpstr>Layout DRC</vt:lpstr>
      <vt:lpstr>Layout LVS</vt:lpstr>
      <vt:lpstr>Layout PEX</vt:lpstr>
      <vt:lpstr>Post Layout Simulation: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Data Encryption Standard</dc:title>
  <dc:creator>Hadeer Khaled Khalifa</dc:creator>
  <cp:lastModifiedBy>AYA</cp:lastModifiedBy>
  <cp:revision>15</cp:revision>
  <dcterms:created xsi:type="dcterms:W3CDTF">2024-05-19T17:54:23Z</dcterms:created>
  <dcterms:modified xsi:type="dcterms:W3CDTF">2024-05-24T17:50:03Z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