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4F21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4F21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4F21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45229" y="54235"/>
            <a:ext cx="4429125" cy="971550"/>
          </a:xfrm>
          <a:custGeom>
            <a:avLst/>
            <a:gdLst/>
            <a:ahLst/>
            <a:cxnLst/>
            <a:rect l="l" t="t" r="r" b="b"/>
            <a:pathLst>
              <a:path w="4429125" h="971550">
                <a:moveTo>
                  <a:pt x="4429124" y="971549"/>
                </a:moveTo>
                <a:lnTo>
                  <a:pt x="0" y="971549"/>
                </a:lnTo>
                <a:lnTo>
                  <a:pt x="0" y="0"/>
                </a:lnTo>
                <a:lnTo>
                  <a:pt x="4429124" y="0"/>
                </a:lnTo>
                <a:lnTo>
                  <a:pt x="4429124" y="971549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4F21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471360"/>
            <a:ext cx="12782275" cy="20625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4F21A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580" y="2589612"/>
            <a:ext cx="16708838" cy="571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mohetn-my.sharepoint.com/:u:/g/personal/mariem_mhadhbi_tbs_u-tunis_tn/EfGSC-Xy3u5FtPmtxyXg_RgBAw7d3vnz-YbjWvq4u6u0Gw?e=KR09k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936480" cy="10287000"/>
            <a:chOff x="0" y="0"/>
            <a:chExt cx="993648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936480" cy="10287000"/>
            </a:xfrm>
            <a:custGeom>
              <a:avLst/>
              <a:gdLst/>
              <a:ahLst/>
              <a:cxnLst/>
              <a:rect l="l" t="t" r="r" b="b"/>
              <a:pathLst>
                <a:path w="9936480" h="10287000">
                  <a:moveTo>
                    <a:pt x="771974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474536" y="0"/>
                  </a:lnTo>
                  <a:lnTo>
                    <a:pt x="7478959" y="12699"/>
                  </a:lnTo>
                  <a:lnTo>
                    <a:pt x="7598438" y="12699"/>
                  </a:lnTo>
                  <a:lnTo>
                    <a:pt x="7637734" y="139699"/>
                  </a:lnTo>
                  <a:lnTo>
                    <a:pt x="7715521" y="139699"/>
                  </a:lnTo>
                  <a:lnTo>
                    <a:pt x="7754008" y="266699"/>
                  </a:lnTo>
                  <a:lnTo>
                    <a:pt x="7867822" y="266699"/>
                  </a:lnTo>
                  <a:lnTo>
                    <a:pt x="7905206" y="393699"/>
                  </a:lnTo>
                  <a:lnTo>
                    <a:pt x="7979130" y="393699"/>
                  </a:lnTo>
                  <a:lnTo>
                    <a:pt x="8015667" y="520699"/>
                  </a:lnTo>
                  <a:lnTo>
                    <a:pt x="8123559" y="520699"/>
                  </a:lnTo>
                  <a:lnTo>
                    <a:pt x="8158944" y="647699"/>
                  </a:lnTo>
                  <a:lnTo>
                    <a:pt x="8228835" y="647699"/>
                  </a:lnTo>
                  <a:lnTo>
                    <a:pt x="8263337" y="774699"/>
                  </a:lnTo>
                  <a:lnTo>
                    <a:pt x="8331445" y="774699"/>
                  </a:lnTo>
                  <a:lnTo>
                    <a:pt x="8365049" y="901699"/>
                  </a:lnTo>
                  <a:lnTo>
                    <a:pt x="8431345" y="901699"/>
                  </a:lnTo>
                  <a:lnTo>
                    <a:pt x="8464034" y="1028699"/>
                  </a:lnTo>
                  <a:lnTo>
                    <a:pt x="8528485" y="1028699"/>
                  </a:lnTo>
                  <a:lnTo>
                    <a:pt x="8560244" y="1155699"/>
                  </a:lnTo>
                  <a:lnTo>
                    <a:pt x="8622819" y="1155699"/>
                  </a:lnTo>
                  <a:lnTo>
                    <a:pt x="8653632" y="1282699"/>
                  </a:lnTo>
                  <a:lnTo>
                    <a:pt x="8714300" y="1282699"/>
                  </a:lnTo>
                  <a:lnTo>
                    <a:pt x="8744151" y="1409699"/>
                  </a:lnTo>
                  <a:lnTo>
                    <a:pt x="8802879" y="1409699"/>
                  </a:lnTo>
                  <a:lnTo>
                    <a:pt x="8831753" y="1536699"/>
                  </a:lnTo>
                  <a:lnTo>
                    <a:pt x="8888511" y="1536699"/>
                  </a:lnTo>
                  <a:lnTo>
                    <a:pt x="8916391" y="1663699"/>
                  </a:lnTo>
                  <a:lnTo>
                    <a:pt x="8971147" y="1663699"/>
                  </a:lnTo>
                  <a:lnTo>
                    <a:pt x="8998019" y="1790699"/>
                  </a:lnTo>
                  <a:lnTo>
                    <a:pt x="9050740" y="1790699"/>
                  </a:lnTo>
                  <a:lnTo>
                    <a:pt x="9076587" y="1917699"/>
                  </a:lnTo>
                  <a:lnTo>
                    <a:pt x="9102089" y="1917699"/>
                  </a:lnTo>
                  <a:lnTo>
                    <a:pt x="9127244" y="2044699"/>
                  </a:lnTo>
                  <a:lnTo>
                    <a:pt x="9176506" y="2044699"/>
                  </a:lnTo>
                  <a:lnTo>
                    <a:pt x="9200610" y="2171699"/>
                  </a:lnTo>
                  <a:lnTo>
                    <a:pt x="9247754" y="2171699"/>
                  </a:lnTo>
                  <a:lnTo>
                    <a:pt x="9270791" y="2298699"/>
                  </a:lnTo>
                  <a:lnTo>
                    <a:pt x="9315786" y="2298699"/>
                  </a:lnTo>
                  <a:lnTo>
                    <a:pt x="9337740" y="2425699"/>
                  </a:lnTo>
                  <a:lnTo>
                    <a:pt x="9359330" y="2425699"/>
                  </a:lnTo>
                  <a:lnTo>
                    <a:pt x="9380554" y="2552699"/>
                  </a:lnTo>
                  <a:lnTo>
                    <a:pt x="9421896" y="2552699"/>
                  </a:lnTo>
                  <a:lnTo>
                    <a:pt x="9442011" y="2679699"/>
                  </a:lnTo>
                  <a:lnTo>
                    <a:pt x="9461753" y="2679699"/>
                  </a:lnTo>
                  <a:lnTo>
                    <a:pt x="9481120" y="2806699"/>
                  </a:lnTo>
                  <a:lnTo>
                    <a:pt x="9518723" y="2806699"/>
                  </a:lnTo>
                  <a:lnTo>
                    <a:pt x="9536955" y="2933699"/>
                  </a:lnTo>
                  <a:lnTo>
                    <a:pt x="9554804" y="2933699"/>
                  </a:lnTo>
                  <a:lnTo>
                    <a:pt x="9572271" y="3060699"/>
                  </a:lnTo>
                  <a:lnTo>
                    <a:pt x="9606045" y="3060699"/>
                  </a:lnTo>
                  <a:lnTo>
                    <a:pt x="9622350" y="3187699"/>
                  </a:lnTo>
                  <a:lnTo>
                    <a:pt x="9638265" y="3187699"/>
                  </a:lnTo>
                  <a:lnTo>
                    <a:pt x="9653786" y="3314699"/>
                  </a:lnTo>
                  <a:lnTo>
                    <a:pt x="9683646" y="3314699"/>
                  </a:lnTo>
                  <a:lnTo>
                    <a:pt x="9697980" y="3441699"/>
                  </a:lnTo>
                  <a:lnTo>
                    <a:pt x="9711915" y="3441699"/>
                  </a:lnTo>
                  <a:lnTo>
                    <a:pt x="9725448" y="3568699"/>
                  </a:lnTo>
                  <a:lnTo>
                    <a:pt x="9751305" y="3568699"/>
                  </a:lnTo>
                  <a:lnTo>
                    <a:pt x="9763624" y="3695699"/>
                  </a:lnTo>
                  <a:lnTo>
                    <a:pt x="9775536" y="3695699"/>
                  </a:lnTo>
                  <a:lnTo>
                    <a:pt x="9787037" y="3822699"/>
                  </a:lnTo>
                  <a:lnTo>
                    <a:pt x="9798127" y="3822699"/>
                  </a:lnTo>
                  <a:lnTo>
                    <a:pt x="9808803" y="3949699"/>
                  </a:lnTo>
                  <a:lnTo>
                    <a:pt x="9828908" y="3949699"/>
                  </a:lnTo>
                  <a:lnTo>
                    <a:pt x="9838334" y="4076699"/>
                  </a:lnTo>
                  <a:lnTo>
                    <a:pt x="9847339" y="4076699"/>
                  </a:lnTo>
                  <a:lnTo>
                    <a:pt x="9855922" y="4203699"/>
                  </a:lnTo>
                  <a:lnTo>
                    <a:pt x="9871814" y="4203699"/>
                  </a:lnTo>
                  <a:lnTo>
                    <a:pt x="9879120" y="4330699"/>
                  </a:lnTo>
                  <a:lnTo>
                    <a:pt x="9885996" y="4330699"/>
                  </a:lnTo>
                  <a:lnTo>
                    <a:pt x="9892442" y="4457699"/>
                  </a:lnTo>
                  <a:lnTo>
                    <a:pt x="9898455" y="4457699"/>
                  </a:lnTo>
                  <a:lnTo>
                    <a:pt x="9904033" y="4584699"/>
                  </a:lnTo>
                  <a:lnTo>
                    <a:pt x="9913880" y="4584699"/>
                  </a:lnTo>
                  <a:lnTo>
                    <a:pt x="9918145" y="4711699"/>
                  </a:lnTo>
                  <a:lnTo>
                    <a:pt x="9921968" y="4711699"/>
                  </a:lnTo>
                  <a:lnTo>
                    <a:pt x="9925348" y="4838699"/>
                  </a:lnTo>
                  <a:lnTo>
                    <a:pt x="9928282" y="4838699"/>
                  </a:lnTo>
                  <a:lnTo>
                    <a:pt x="9930771" y="4965699"/>
                  </a:lnTo>
                  <a:lnTo>
                    <a:pt x="9932810" y="4965699"/>
                  </a:lnTo>
                  <a:lnTo>
                    <a:pt x="9934400" y="5092699"/>
                  </a:lnTo>
                  <a:lnTo>
                    <a:pt x="9936221" y="5092699"/>
                  </a:lnTo>
                  <a:lnTo>
                    <a:pt x="9936449" y="5219699"/>
                  </a:lnTo>
                  <a:lnTo>
                    <a:pt x="9936221" y="5219699"/>
                  </a:lnTo>
                  <a:lnTo>
                    <a:pt x="9935538" y="5346699"/>
                  </a:lnTo>
                  <a:lnTo>
                    <a:pt x="9934400" y="5346699"/>
                  </a:lnTo>
                  <a:lnTo>
                    <a:pt x="9932810" y="5473699"/>
                  </a:lnTo>
                  <a:lnTo>
                    <a:pt x="9930771" y="5473699"/>
                  </a:lnTo>
                  <a:lnTo>
                    <a:pt x="9928282" y="5600699"/>
                  </a:lnTo>
                  <a:lnTo>
                    <a:pt x="9921968" y="5600699"/>
                  </a:lnTo>
                  <a:lnTo>
                    <a:pt x="9918145" y="5727699"/>
                  </a:lnTo>
                  <a:lnTo>
                    <a:pt x="9913880" y="5727699"/>
                  </a:lnTo>
                  <a:lnTo>
                    <a:pt x="9909176" y="5854699"/>
                  </a:lnTo>
                  <a:lnTo>
                    <a:pt x="9904033" y="5854699"/>
                  </a:lnTo>
                  <a:lnTo>
                    <a:pt x="9898455" y="5981699"/>
                  </a:lnTo>
                  <a:lnTo>
                    <a:pt x="9885996" y="5981699"/>
                  </a:lnTo>
                  <a:lnTo>
                    <a:pt x="9879120" y="6108699"/>
                  </a:lnTo>
                  <a:lnTo>
                    <a:pt x="9871814" y="6108699"/>
                  </a:lnTo>
                  <a:lnTo>
                    <a:pt x="9864081" y="6235699"/>
                  </a:lnTo>
                  <a:lnTo>
                    <a:pt x="9855922" y="6235699"/>
                  </a:lnTo>
                  <a:lnTo>
                    <a:pt x="9847339" y="6362699"/>
                  </a:lnTo>
                  <a:lnTo>
                    <a:pt x="9828908" y="6362699"/>
                  </a:lnTo>
                  <a:lnTo>
                    <a:pt x="9819064" y="6489699"/>
                  </a:lnTo>
                  <a:lnTo>
                    <a:pt x="9808803" y="6489699"/>
                  </a:lnTo>
                  <a:lnTo>
                    <a:pt x="9798127" y="6616699"/>
                  </a:lnTo>
                  <a:lnTo>
                    <a:pt x="9787037" y="6616699"/>
                  </a:lnTo>
                  <a:lnTo>
                    <a:pt x="9775536" y="6743699"/>
                  </a:lnTo>
                  <a:lnTo>
                    <a:pt x="9751305" y="6743699"/>
                  </a:lnTo>
                  <a:lnTo>
                    <a:pt x="9738579" y="6870699"/>
                  </a:lnTo>
                  <a:lnTo>
                    <a:pt x="9725448" y="6870699"/>
                  </a:lnTo>
                  <a:lnTo>
                    <a:pt x="9711915" y="6997699"/>
                  </a:lnTo>
                  <a:lnTo>
                    <a:pt x="9683646" y="6997699"/>
                  </a:lnTo>
                  <a:lnTo>
                    <a:pt x="9668914" y="7124699"/>
                  </a:lnTo>
                  <a:lnTo>
                    <a:pt x="9653786" y="7124699"/>
                  </a:lnTo>
                  <a:lnTo>
                    <a:pt x="9638265" y="7251699"/>
                  </a:lnTo>
                  <a:lnTo>
                    <a:pt x="9606045" y="7251699"/>
                  </a:lnTo>
                  <a:lnTo>
                    <a:pt x="9589352" y="7378699"/>
                  </a:lnTo>
                  <a:lnTo>
                    <a:pt x="9572271" y="7378699"/>
                  </a:lnTo>
                  <a:lnTo>
                    <a:pt x="9554804" y="7505699"/>
                  </a:lnTo>
                  <a:lnTo>
                    <a:pt x="9518723" y="7505699"/>
                  </a:lnTo>
                  <a:lnTo>
                    <a:pt x="9500111" y="7632699"/>
                  </a:lnTo>
                  <a:lnTo>
                    <a:pt x="9481120" y="7632699"/>
                  </a:lnTo>
                  <a:lnTo>
                    <a:pt x="9461753" y="7759699"/>
                  </a:lnTo>
                  <a:lnTo>
                    <a:pt x="9421896" y="7759699"/>
                  </a:lnTo>
                  <a:lnTo>
                    <a:pt x="9401410" y="7886699"/>
                  </a:lnTo>
                  <a:lnTo>
                    <a:pt x="9380554" y="7886699"/>
                  </a:lnTo>
                  <a:lnTo>
                    <a:pt x="9359330" y="8013699"/>
                  </a:lnTo>
                  <a:lnTo>
                    <a:pt x="9315786" y="8013699"/>
                  </a:lnTo>
                  <a:lnTo>
                    <a:pt x="9293469" y="8140699"/>
                  </a:lnTo>
                  <a:lnTo>
                    <a:pt x="9247754" y="8140699"/>
                  </a:lnTo>
                  <a:lnTo>
                    <a:pt x="9224360" y="8267699"/>
                  </a:lnTo>
                  <a:lnTo>
                    <a:pt x="9200610" y="8267699"/>
                  </a:lnTo>
                  <a:lnTo>
                    <a:pt x="9176506" y="8394699"/>
                  </a:lnTo>
                  <a:lnTo>
                    <a:pt x="9127244" y="8394699"/>
                  </a:lnTo>
                  <a:lnTo>
                    <a:pt x="9102089" y="8521699"/>
                  </a:lnTo>
                  <a:lnTo>
                    <a:pt x="9050740" y="8521699"/>
                  </a:lnTo>
                  <a:lnTo>
                    <a:pt x="9024550" y="8648699"/>
                  </a:lnTo>
                  <a:lnTo>
                    <a:pt x="8971147" y="8648699"/>
                  </a:lnTo>
                  <a:lnTo>
                    <a:pt x="8943937" y="8775699"/>
                  </a:lnTo>
                  <a:lnTo>
                    <a:pt x="8888511" y="8775699"/>
                  </a:lnTo>
                  <a:lnTo>
                    <a:pt x="8860298" y="8902699"/>
                  </a:lnTo>
                  <a:lnTo>
                    <a:pt x="8831753" y="8902699"/>
                  </a:lnTo>
                  <a:lnTo>
                    <a:pt x="8802879" y="9029699"/>
                  </a:lnTo>
                  <a:lnTo>
                    <a:pt x="8744151" y="9029699"/>
                  </a:lnTo>
                  <a:lnTo>
                    <a:pt x="8714300" y="9156699"/>
                  </a:lnTo>
                  <a:lnTo>
                    <a:pt x="8653632" y="9156699"/>
                  </a:lnTo>
                  <a:lnTo>
                    <a:pt x="8622819" y="9283699"/>
                  </a:lnTo>
                  <a:lnTo>
                    <a:pt x="8560244" y="9283699"/>
                  </a:lnTo>
                  <a:lnTo>
                    <a:pt x="8528485" y="9410699"/>
                  </a:lnTo>
                  <a:lnTo>
                    <a:pt x="8464034" y="9410699"/>
                  </a:lnTo>
                  <a:lnTo>
                    <a:pt x="8431345" y="9537699"/>
                  </a:lnTo>
                  <a:lnTo>
                    <a:pt x="8331445" y="9537699"/>
                  </a:lnTo>
                  <a:lnTo>
                    <a:pt x="8297541" y="9664699"/>
                  </a:lnTo>
                  <a:lnTo>
                    <a:pt x="8228835" y="9664699"/>
                  </a:lnTo>
                  <a:lnTo>
                    <a:pt x="8194037" y="9791699"/>
                  </a:lnTo>
                  <a:lnTo>
                    <a:pt x="8123559" y="9791699"/>
                  </a:lnTo>
                  <a:lnTo>
                    <a:pt x="8087884" y="9918699"/>
                  </a:lnTo>
                  <a:lnTo>
                    <a:pt x="8015667" y="9918699"/>
                  </a:lnTo>
                  <a:lnTo>
                    <a:pt x="7979130" y="10045699"/>
                  </a:lnTo>
                  <a:lnTo>
                    <a:pt x="7867822" y="10045699"/>
                  </a:lnTo>
                  <a:lnTo>
                    <a:pt x="7830160" y="10172699"/>
                  </a:lnTo>
                  <a:lnTo>
                    <a:pt x="7754008" y="10172699"/>
                  </a:lnTo>
                  <a:lnTo>
                    <a:pt x="7719740" y="1028699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2676524" cy="12763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7108" y="7982329"/>
            <a:ext cx="2676524" cy="12763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1971" y="3258147"/>
            <a:ext cx="1913255" cy="1913255"/>
          </a:xfrm>
          <a:custGeom>
            <a:avLst/>
            <a:gdLst/>
            <a:ahLst/>
            <a:cxnLst/>
            <a:rect l="l" t="t" r="r" b="b"/>
            <a:pathLst>
              <a:path w="1913255" h="1913254">
                <a:moveTo>
                  <a:pt x="956412" y="1912824"/>
                </a:moveTo>
                <a:lnTo>
                  <a:pt x="908677" y="1911653"/>
                </a:lnTo>
                <a:lnTo>
                  <a:pt x="861548" y="1908178"/>
                </a:lnTo>
                <a:lnTo>
                  <a:pt x="815080" y="1902454"/>
                </a:lnTo>
                <a:lnTo>
                  <a:pt x="769327" y="1894534"/>
                </a:lnTo>
                <a:lnTo>
                  <a:pt x="724345" y="1884475"/>
                </a:lnTo>
                <a:lnTo>
                  <a:pt x="680187" y="1872330"/>
                </a:lnTo>
                <a:lnTo>
                  <a:pt x="636909" y="1858155"/>
                </a:lnTo>
                <a:lnTo>
                  <a:pt x="594566" y="1842004"/>
                </a:lnTo>
                <a:lnTo>
                  <a:pt x="553212" y="1823932"/>
                </a:lnTo>
                <a:lnTo>
                  <a:pt x="512903" y="1803994"/>
                </a:lnTo>
                <a:lnTo>
                  <a:pt x="473692" y="1782245"/>
                </a:lnTo>
                <a:lnTo>
                  <a:pt x="435635" y="1758740"/>
                </a:lnTo>
                <a:lnTo>
                  <a:pt x="398787" y="1733532"/>
                </a:lnTo>
                <a:lnTo>
                  <a:pt x="363202" y="1706678"/>
                </a:lnTo>
                <a:lnTo>
                  <a:pt x="328935" y="1678232"/>
                </a:lnTo>
                <a:lnTo>
                  <a:pt x="296041" y="1648248"/>
                </a:lnTo>
                <a:lnTo>
                  <a:pt x="264575" y="1616782"/>
                </a:lnTo>
                <a:lnTo>
                  <a:pt x="234591" y="1583888"/>
                </a:lnTo>
                <a:lnTo>
                  <a:pt x="206145" y="1549621"/>
                </a:lnTo>
                <a:lnTo>
                  <a:pt x="179291" y="1514036"/>
                </a:lnTo>
                <a:lnTo>
                  <a:pt x="154083" y="1477188"/>
                </a:lnTo>
                <a:lnTo>
                  <a:pt x="130578" y="1439131"/>
                </a:lnTo>
                <a:lnTo>
                  <a:pt x="108829" y="1399921"/>
                </a:lnTo>
                <a:lnTo>
                  <a:pt x="88891" y="1359611"/>
                </a:lnTo>
                <a:lnTo>
                  <a:pt x="70819" y="1318257"/>
                </a:lnTo>
                <a:lnTo>
                  <a:pt x="54668" y="1275914"/>
                </a:lnTo>
                <a:lnTo>
                  <a:pt x="40493" y="1232636"/>
                </a:lnTo>
                <a:lnTo>
                  <a:pt x="28348" y="1188479"/>
                </a:lnTo>
                <a:lnTo>
                  <a:pt x="18289" y="1143496"/>
                </a:lnTo>
                <a:lnTo>
                  <a:pt x="10369" y="1097743"/>
                </a:lnTo>
                <a:lnTo>
                  <a:pt x="4645" y="1051275"/>
                </a:lnTo>
                <a:lnTo>
                  <a:pt x="1170" y="1004146"/>
                </a:lnTo>
                <a:lnTo>
                  <a:pt x="0" y="956412"/>
                </a:lnTo>
                <a:lnTo>
                  <a:pt x="1170" y="908677"/>
                </a:lnTo>
                <a:lnTo>
                  <a:pt x="4645" y="861548"/>
                </a:lnTo>
                <a:lnTo>
                  <a:pt x="10369" y="815080"/>
                </a:lnTo>
                <a:lnTo>
                  <a:pt x="18289" y="769327"/>
                </a:lnTo>
                <a:lnTo>
                  <a:pt x="28348" y="724345"/>
                </a:lnTo>
                <a:lnTo>
                  <a:pt x="40493" y="680187"/>
                </a:lnTo>
                <a:lnTo>
                  <a:pt x="54668" y="636910"/>
                </a:lnTo>
                <a:lnTo>
                  <a:pt x="70819" y="594566"/>
                </a:lnTo>
                <a:lnTo>
                  <a:pt x="88891" y="553213"/>
                </a:lnTo>
                <a:lnTo>
                  <a:pt x="108829" y="512903"/>
                </a:lnTo>
                <a:lnTo>
                  <a:pt x="130578" y="473692"/>
                </a:lnTo>
                <a:lnTo>
                  <a:pt x="154083" y="435635"/>
                </a:lnTo>
                <a:lnTo>
                  <a:pt x="179291" y="398787"/>
                </a:lnTo>
                <a:lnTo>
                  <a:pt x="206145" y="363202"/>
                </a:lnTo>
                <a:lnTo>
                  <a:pt x="234591" y="328935"/>
                </a:lnTo>
                <a:lnTo>
                  <a:pt x="264575" y="296041"/>
                </a:lnTo>
                <a:lnTo>
                  <a:pt x="296041" y="264575"/>
                </a:lnTo>
                <a:lnTo>
                  <a:pt x="328935" y="234591"/>
                </a:lnTo>
                <a:lnTo>
                  <a:pt x="363202" y="206145"/>
                </a:lnTo>
                <a:lnTo>
                  <a:pt x="398787" y="179291"/>
                </a:lnTo>
                <a:lnTo>
                  <a:pt x="435635" y="154083"/>
                </a:lnTo>
                <a:lnTo>
                  <a:pt x="473692" y="130578"/>
                </a:lnTo>
                <a:lnTo>
                  <a:pt x="512903" y="108829"/>
                </a:lnTo>
                <a:lnTo>
                  <a:pt x="553212" y="88891"/>
                </a:lnTo>
                <a:lnTo>
                  <a:pt x="594566" y="70819"/>
                </a:lnTo>
                <a:lnTo>
                  <a:pt x="636909" y="54668"/>
                </a:lnTo>
                <a:lnTo>
                  <a:pt x="680187" y="40493"/>
                </a:lnTo>
                <a:lnTo>
                  <a:pt x="724345" y="28348"/>
                </a:lnTo>
                <a:lnTo>
                  <a:pt x="769327" y="18289"/>
                </a:lnTo>
                <a:lnTo>
                  <a:pt x="815080" y="10369"/>
                </a:lnTo>
                <a:lnTo>
                  <a:pt x="861548" y="4645"/>
                </a:lnTo>
                <a:lnTo>
                  <a:pt x="908677" y="1170"/>
                </a:lnTo>
                <a:lnTo>
                  <a:pt x="956412" y="0"/>
                </a:lnTo>
                <a:lnTo>
                  <a:pt x="1004146" y="1170"/>
                </a:lnTo>
                <a:lnTo>
                  <a:pt x="1051275" y="4645"/>
                </a:lnTo>
                <a:lnTo>
                  <a:pt x="1097743" y="10369"/>
                </a:lnTo>
                <a:lnTo>
                  <a:pt x="1143496" y="18289"/>
                </a:lnTo>
                <a:lnTo>
                  <a:pt x="1188479" y="28348"/>
                </a:lnTo>
                <a:lnTo>
                  <a:pt x="1232636" y="40493"/>
                </a:lnTo>
                <a:lnTo>
                  <a:pt x="1275914" y="54668"/>
                </a:lnTo>
                <a:lnTo>
                  <a:pt x="1318257" y="70819"/>
                </a:lnTo>
                <a:lnTo>
                  <a:pt x="1359611" y="88891"/>
                </a:lnTo>
                <a:lnTo>
                  <a:pt x="1399921" y="108829"/>
                </a:lnTo>
                <a:lnTo>
                  <a:pt x="1439131" y="130578"/>
                </a:lnTo>
                <a:lnTo>
                  <a:pt x="1477188" y="154083"/>
                </a:lnTo>
                <a:lnTo>
                  <a:pt x="1514036" y="179291"/>
                </a:lnTo>
                <a:lnTo>
                  <a:pt x="1549621" y="206145"/>
                </a:lnTo>
                <a:lnTo>
                  <a:pt x="1583888" y="234591"/>
                </a:lnTo>
                <a:lnTo>
                  <a:pt x="1616782" y="264575"/>
                </a:lnTo>
                <a:lnTo>
                  <a:pt x="1648248" y="296041"/>
                </a:lnTo>
                <a:lnTo>
                  <a:pt x="1678232" y="328935"/>
                </a:lnTo>
                <a:lnTo>
                  <a:pt x="1706678" y="363202"/>
                </a:lnTo>
                <a:lnTo>
                  <a:pt x="1733533" y="398787"/>
                </a:lnTo>
                <a:lnTo>
                  <a:pt x="1758740" y="435635"/>
                </a:lnTo>
                <a:lnTo>
                  <a:pt x="1782246" y="473692"/>
                </a:lnTo>
                <a:lnTo>
                  <a:pt x="1803995" y="512903"/>
                </a:lnTo>
                <a:lnTo>
                  <a:pt x="1823933" y="553213"/>
                </a:lnTo>
                <a:lnTo>
                  <a:pt x="1842004" y="594566"/>
                </a:lnTo>
                <a:lnTo>
                  <a:pt x="1858155" y="636910"/>
                </a:lnTo>
                <a:lnTo>
                  <a:pt x="1872330" y="680187"/>
                </a:lnTo>
                <a:lnTo>
                  <a:pt x="1884475" y="724345"/>
                </a:lnTo>
                <a:lnTo>
                  <a:pt x="1894535" y="769327"/>
                </a:lnTo>
                <a:lnTo>
                  <a:pt x="1902454" y="815080"/>
                </a:lnTo>
                <a:lnTo>
                  <a:pt x="1908179" y="861548"/>
                </a:lnTo>
                <a:lnTo>
                  <a:pt x="1911653" y="908677"/>
                </a:lnTo>
                <a:lnTo>
                  <a:pt x="1912824" y="956412"/>
                </a:lnTo>
                <a:lnTo>
                  <a:pt x="1911653" y="1004146"/>
                </a:lnTo>
                <a:lnTo>
                  <a:pt x="1908179" y="1051275"/>
                </a:lnTo>
                <a:lnTo>
                  <a:pt x="1902454" y="1097743"/>
                </a:lnTo>
                <a:lnTo>
                  <a:pt x="1894535" y="1143496"/>
                </a:lnTo>
                <a:lnTo>
                  <a:pt x="1884475" y="1188479"/>
                </a:lnTo>
                <a:lnTo>
                  <a:pt x="1872330" y="1232636"/>
                </a:lnTo>
                <a:lnTo>
                  <a:pt x="1858155" y="1275914"/>
                </a:lnTo>
                <a:lnTo>
                  <a:pt x="1842004" y="1318257"/>
                </a:lnTo>
                <a:lnTo>
                  <a:pt x="1823933" y="1359611"/>
                </a:lnTo>
                <a:lnTo>
                  <a:pt x="1803995" y="1399921"/>
                </a:lnTo>
                <a:lnTo>
                  <a:pt x="1782246" y="1439131"/>
                </a:lnTo>
                <a:lnTo>
                  <a:pt x="1758740" y="1477188"/>
                </a:lnTo>
                <a:lnTo>
                  <a:pt x="1733533" y="1514036"/>
                </a:lnTo>
                <a:lnTo>
                  <a:pt x="1706678" y="1549621"/>
                </a:lnTo>
                <a:lnTo>
                  <a:pt x="1678232" y="1583888"/>
                </a:lnTo>
                <a:lnTo>
                  <a:pt x="1648248" y="1616782"/>
                </a:lnTo>
                <a:lnTo>
                  <a:pt x="1616782" y="1648248"/>
                </a:lnTo>
                <a:lnTo>
                  <a:pt x="1583888" y="1678232"/>
                </a:lnTo>
                <a:lnTo>
                  <a:pt x="1549621" y="1706678"/>
                </a:lnTo>
                <a:lnTo>
                  <a:pt x="1514036" y="1733532"/>
                </a:lnTo>
                <a:lnTo>
                  <a:pt x="1477188" y="1758740"/>
                </a:lnTo>
                <a:lnTo>
                  <a:pt x="1439131" y="1782245"/>
                </a:lnTo>
                <a:lnTo>
                  <a:pt x="1399921" y="1803994"/>
                </a:lnTo>
                <a:lnTo>
                  <a:pt x="1359611" y="1823932"/>
                </a:lnTo>
                <a:lnTo>
                  <a:pt x="1318257" y="1842004"/>
                </a:lnTo>
                <a:lnTo>
                  <a:pt x="1275914" y="1858155"/>
                </a:lnTo>
                <a:lnTo>
                  <a:pt x="1232636" y="1872330"/>
                </a:lnTo>
                <a:lnTo>
                  <a:pt x="1188479" y="1884475"/>
                </a:lnTo>
                <a:lnTo>
                  <a:pt x="1143496" y="1894534"/>
                </a:lnTo>
                <a:lnTo>
                  <a:pt x="1097743" y="1902454"/>
                </a:lnTo>
                <a:lnTo>
                  <a:pt x="1051275" y="1908178"/>
                </a:lnTo>
                <a:lnTo>
                  <a:pt x="1004146" y="1911653"/>
                </a:lnTo>
                <a:lnTo>
                  <a:pt x="956412" y="1912824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709365" y="0"/>
            <a:ext cx="2578735" cy="2092325"/>
            <a:chOff x="15709365" y="0"/>
            <a:chExt cx="2578735" cy="2092325"/>
          </a:xfrm>
        </p:grpSpPr>
        <p:sp>
          <p:nvSpPr>
            <p:cNvPr id="8" name="object 8"/>
            <p:cNvSpPr/>
            <p:nvPr/>
          </p:nvSpPr>
          <p:spPr>
            <a:xfrm>
              <a:off x="16371245" y="0"/>
              <a:ext cx="1917064" cy="2092325"/>
            </a:xfrm>
            <a:custGeom>
              <a:avLst/>
              <a:gdLst/>
              <a:ahLst/>
              <a:cxnLst/>
              <a:rect l="l" t="t" r="r" b="b"/>
              <a:pathLst>
                <a:path w="1917065" h="2092325">
                  <a:moveTo>
                    <a:pt x="1555645" y="2092156"/>
                  </a:moveTo>
                  <a:lnTo>
                    <a:pt x="1507190" y="2091416"/>
                  </a:lnTo>
                  <a:lnTo>
                    <a:pt x="1459105" y="2089209"/>
                  </a:lnTo>
                  <a:lnTo>
                    <a:pt x="1411410" y="2085558"/>
                  </a:lnTo>
                  <a:lnTo>
                    <a:pt x="1364127" y="2080484"/>
                  </a:lnTo>
                  <a:lnTo>
                    <a:pt x="1317278" y="2074008"/>
                  </a:lnTo>
                  <a:lnTo>
                    <a:pt x="1270884" y="2066152"/>
                  </a:lnTo>
                  <a:lnTo>
                    <a:pt x="1224966" y="2056937"/>
                  </a:lnTo>
                  <a:lnTo>
                    <a:pt x="1179546" y="2046386"/>
                  </a:lnTo>
                  <a:lnTo>
                    <a:pt x="1134646" y="2034518"/>
                  </a:lnTo>
                  <a:lnTo>
                    <a:pt x="1090287" y="2021357"/>
                  </a:lnTo>
                  <a:lnTo>
                    <a:pt x="1046491" y="2006923"/>
                  </a:lnTo>
                  <a:lnTo>
                    <a:pt x="1003278" y="1991238"/>
                  </a:lnTo>
                  <a:lnTo>
                    <a:pt x="960672" y="1974324"/>
                  </a:lnTo>
                  <a:lnTo>
                    <a:pt x="918692" y="1956201"/>
                  </a:lnTo>
                  <a:lnTo>
                    <a:pt x="877361" y="1936892"/>
                  </a:lnTo>
                  <a:lnTo>
                    <a:pt x="836701" y="1916418"/>
                  </a:lnTo>
                  <a:lnTo>
                    <a:pt x="796732" y="1894801"/>
                  </a:lnTo>
                  <a:lnTo>
                    <a:pt x="757476" y="1872062"/>
                  </a:lnTo>
                  <a:lnTo>
                    <a:pt x="718955" y="1848222"/>
                  </a:lnTo>
                  <a:lnTo>
                    <a:pt x="681190" y="1823303"/>
                  </a:lnTo>
                  <a:lnTo>
                    <a:pt x="644203" y="1797327"/>
                  </a:lnTo>
                  <a:lnTo>
                    <a:pt x="608015" y="1770315"/>
                  </a:lnTo>
                  <a:lnTo>
                    <a:pt x="572648" y="1742288"/>
                  </a:lnTo>
                  <a:lnTo>
                    <a:pt x="538123" y="1713269"/>
                  </a:lnTo>
                  <a:lnTo>
                    <a:pt x="504462" y="1683278"/>
                  </a:lnTo>
                  <a:lnTo>
                    <a:pt x="471686" y="1652338"/>
                  </a:lnTo>
                  <a:lnTo>
                    <a:pt x="439818" y="1620469"/>
                  </a:lnTo>
                  <a:lnTo>
                    <a:pt x="408877" y="1587693"/>
                  </a:lnTo>
                  <a:lnTo>
                    <a:pt x="378886" y="1554032"/>
                  </a:lnTo>
                  <a:lnTo>
                    <a:pt x="349867" y="1519507"/>
                  </a:lnTo>
                  <a:lnTo>
                    <a:pt x="321841" y="1484140"/>
                  </a:lnTo>
                  <a:lnTo>
                    <a:pt x="294828" y="1447952"/>
                  </a:lnTo>
                  <a:lnTo>
                    <a:pt x="268852" y="1410965"/>
                  </a:lnTo>
                  <a:lnTo>
                    <a:pt x="243934" y="1373200"/>
                  </a:lnTo>
                  <a:lnTo>
                    <a:pt x="220094" y="1334679"/>
                  </a:lnTo>
                  <a:lnTo>
                    <a:pt x="197354" y="1295423"/>
                  </a:lnTo>
                  <a:lnTo>
                    <a:pt x="175737" y="1255454"/>
                  </a:lnTo>
                  <a:lnTo>
                    <a:pt x="155263" y="1214794"/>
                  </a:lnTo>
                  <a:lnTo>
                    <a:pt x="135954" y="1173463"/>
                  </a:lnTo>
                  <a:lnTo>
                    <a:pt x="117832" y="1131483"/>
                  </a:lnTo>
                  <a:lnTo>
                    <a:pt x="100917" y="1088877"/>
                  </a:lnTo>
                  <a:lnTo>
                    <a:pt x="85232" y="1045665"/>
                  </a:lnTo>
                  <a:lnTo>
                    <a:pt x="70798" y="1001868"/>
                  </a:lnTo>
                  <a:lnTo>
                    <a:pt x="57637" y="957509"/>
                  </a:lnTo>
                  <a:lnTo>
                    <a:pt x="45770" y="912609"/>
                  </a:lnTo>
                  <a:lnTo>
                    <a:pt x="35218" y="867189"/>
                  </a:lnTo>
                  <a:lnTo>
                    <a:pt x="26003" y="821272"/>
                  </a:lnTo>
                  <a:lnTo>
                    <a:pt x="18147" y="774877"/>
                  </a:lnTo>
                  <a:lnTo>
                    <a:pt x="11672" y="728028"/>
                  </a:lnTo>
                  <a:lnTo>
                    <a:pt x="6597" y="680745"/>
                  </a:lnTo>
                  <a:lnTo>
                    <a:pt x="2946" y="633050"/>
                  </a:lnTo>
                  <a:lnTo>
                    <a:pt x="740" y="584965"/>
                  </a:lnTo>
                  <a:lnTo>
                    <a:pt x="0" y="536511"/>
                  </a:lnTo>
                  <a:lnTo>
                    <a:pt x="740" y="488056"/>
                  </a:lnTo>
                  <a:lnTo>
                    <a:pt x="2946" y="439971"/>
                  </a:lnTo>
                  <a:lnTo>
                    <a:pt x="6597" y="392276"/>
                  </a:lnTo>
                  <a:lnTo>
                    <a:pt x="11672" y="344993"/>
                  </a:lnTo>
                  <a:lnTo>
                    <a:pt x="18147" y="298144"/>
                  </a:lnTo>
                  <a:lnTo>
                    <a:pt x="26003" y="251750"/>
                  </a:lnTo>
                  <a:lnTo>
                    <a:pt x="35218" y="205832"/>
                  </a:lnTo>
                  <a:lnTo>
                    <a:pt x="45770" y="160412"/>
                  </a:lnTo>
                  <a:lnTo>
                    <a:pt x="57637" y="115512"/>
                  </a:lnTo>
                  <a:lnTo>
                    <a:pt x="70798" y="71153"/>
                  </a:lnTo>
                  <a:lnTo>
                    <a:pt x="85232" y="27357"/>
                  </a:lnTo>
                  <a:lnTo>
                    <a:pt x="95162" y="0"/>
                  </a:lnTo>
                  <a:lnTo>
                    <a:pt x="1916754" y="0"/>
                  </a:lnTo>
                  <a:lnTo>
                    <a:pt x="1916754" y="2049868"/>
                  </a:lnTo>
                  <a:lnTo>
                    <a:pt x="1886324" y="2056937"/>
                  </a:lnTo>
                  <a:lnTo>
                    <a:pt x="1840406" y="2066152"/>
                  </a:lnTo>
                  <a:lnTo>
                    <a:pt x="1794012" y="2074008"/>
                  </a:lnTo>
                  <a:lnTo>
                    <a:pt x="1747162" y="2080484"/>
                  </a:lnTo>
                  <a:lnTo>
                    <a:pt x="1699879" y="2085558"/>
                  </a:lnTo>
                  <a:lnTo>
                    <a:pt x="1652184" y="2089209"/>
                  </a:lnTo>
                  <a:lnTo>
                    <a:pt x="1604099" y="2091416"/>
                  </a:lnTo>
                  <a:lnTo>
                    <a:pt x="1555645" y="2092156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9365" y="0"/>
              <a:ext cx="1333499" cy="131168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360898" y="2579756"/>
            <a:ext cx="6684009" cy="5182235"/>
            <a:chOff x="10360898" y="2579756"/>
            <a:chExt cx="6684009" cy="51822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0898" y="2745553"/>
              <a:ext cx="6683613" cy="50162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652016" y="2924898"/>
              <a:ext cx="2887980" cy="394970"/>
            </a:xfrm>
            <a:custGeom>
              <a:avLst/>
              <a:gdLst/>
              <a:ahLst/>
              <a:cxnLst/>
              <a:rect l="l" t="t" r="r" b="b"/>
              <a:pathLst>
                <a:path w="2887980" h="394970">
                  <a:moveTo>
                    <a:pt x="2846939" y="394725"/>
                  </a:moveTo>
                  <a:lnTo>
                    <a:pt x="0" y="394725"/>
                  </a:lnTo>
                  <a:lnTo>
                    <a:pt x="51747" y="75988"/>
                  </a:lnTo>
                  <a:lnTo>
                    <a:pt x="68283" y="39879"/>
                  </a:lnTo>
                  <a:lnTo>
                    <a:pt x="102812" y="10517"/>
                  </a:lnTo>
                  <a:lnTo>
                    <a:pt x="141110" y="0"/>
                  </a:lnTo>
                  <a:lnTo>
                    <a:pt x="2797375" y="20"/>
                  </a:lnTo>
                  <a:lnTo>
                    <a:pt x="2836960" y="11858"/>
                  </a:lnTo>
                  <a:lnTo>
                    <a:pt x="2868177" y="38925"/>
                  </a:lnTo>
                  <a:lnTo>
                    <a:pt x="2885503" y="76434"/>
                  </a:lnTo>
                  <a:lnTo>
                    <a:pt x="2887886" y="97072"/>
                  </a:lnTo>
                  <a:lnTo>
                    <a:pt x="2887705" y="103977"/>
                  </a:lnTo>
                  <a:lnTo>
                    <a:pt x="2846939" y="394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28245" y="3024330"/>
              <a:ext cx="2562225" cy="189230"/>
            </a:xfrm>
            <a:custGeom>
              <a:avLst/>
              <a:gdLst/>
              <a:ahLst/>
              <a:cxnLst/>
              <a:rect l="l" t="t" r="r" b="b"/>
              <a:pathLst>
                <a:path w="2562225" h="189230">
                  <a:moveTo>
                    <a:pt x="100601" y="188805"/>
                  </a:moveTo>
                  <a:lnTo>
                    <a:pt x="88204" y="188805"/>
                  </a:lnTo>
                  <a:lnTo>
                    <a:pt x="82065" y="188200"/>
                  </a:lnTo>
                  <a:lnTo>
                    <a:pt x="36801" y="169451"/>
                  </a:lnTo>
                  <a:lnTo>
                    <a:pt x="9557" y="136255"/>
                  </a:lnTo>
                  <a:lnTo>
                    <a:pt x="0" y="100601"/>
                  </a:lnTo>
                  <a:lnTo>
                    <a:pt x="0" y="88203"/>
                  </a:lnTo>
                  <a:lnTo>
                    <a:pt x="12465" y="47109"/>
                  </a:lnTo>
                  <a:lnTo>
                    <a:pt x="47109" y="12465"/>
                  </a:lnTo>
                  <a:lnTo>
                    <a:pt x="88204" y="0"/>
                  </a:lnTo>
                  <a:lnTo>
                    <a:pt x="100601" y="0"/>
                  </a:lnTo>
                  <a:lnTo>
                    <a:pt x="141695" y="12465"/>
                  </a:lnTo>
                  <a:lnTo>
                    <a:pt x="176339" y="47109"/>
                  </a:lnTo>
                  <a:lnTo>
                    <a:pt x="188805" y="88203"/>
                  </a:lnTo>
                  <a:lnTo>
                    <a:pt x="188805" y="100601"/>
                  </a:lnTo>
                  <a:lnTo>
                    <a:pt x="176339" y="141695"/>
                  </a:lnTo>
                  <a:lnTo>
                    <a:pt x="141695" y="176339"/>
                  </a:lnTo>
                  <a:lnTo>
                    <a:pt x="100601" y="188805"/>
                  </a:lnTo>
                  <a:close/>
                </a:path>
                <a:path w="2562225" h="189230">
                  <a:moveTo>
                    <a:pt x="2415922" y="9636"/>
                  </a:moveTo>
                  <a:lnTo>
                    <a:pt x="2412918" y="9636"/>
                  </a:lnTo>
                  <a:lnTo>
                    <a:pt x="2414032" y="9326"/>
                  </a:lnTo>
                  <a:lnTo>
                    <a:pt x="2415922" y="9636"/>
                  </a:lnTo>
                  <a:close/>
                </a:path>
                <a:path w="2562225" h="189230">
                  <a:moveTo>
                    <a:pt x="2414032" y="22195"/>
                  </a:moveTo>
                  <a:lnTo>
                    <a:pt x="2412359" y="21730"/>
                  </a:lnTo>
                  <a:lnTo>
                    <a:pt x="2409441" y="19251"/>
                  </a:lnTo>
                  <a:lnTo>
                    <a:pt x="2408711" y="17675"/>
                  </a:lnTo>
                  <a:lnTo>
                    <a:pt x="2408711" y="13846"/>
                  </a:lnTo>
                  <a:lnTo>
                    <a:pt x="2409440" y="12270"/>
                  </a:lnTo>
                  <a:lnTo>
                    <a:pt x="2412541" y="9636"/>
                  </a:lnTo>
                  <a:lnTo>
                    <a:pt x="2557310" y="9636"/>
                  </a:lnTo>
                  <a:lnTo>
                    <a:pt x="2558838" y="10305"/>
                  </a:lnTo>
                  <a:lnTo>
                    <a:pt x="2561186" y="12716"/>
                  </a:lnTo>
                  <a:lnTo>
                    <a:pt x="2561772" y="14160"/>
                  </a:lnTo>
                  <a:lnTo>
                    <a:pt x="2561651" y="17675"/>
                  </a:lnTo>
                  <a:lnTo>
                    <a:pt x="2561124" y="18902"/>
                  </a:lnTo>
                  <a:lnTo>
                    <a:pt x="2558788" y="21237"/>
                  </a:lnTo>
                  <a:lnTo>
                    <a:pt x="2557641" y="21730"/>
                  </a:lnTo>
                  <a:lnTo>
                    <a:pt x="2416870" y="21730"/>
                  </a:lnTo>
                  <a:lnTo>
                    <a:pt x="2414032" y="22195"/>
                  </a:lnTo>
                  <a:close/>
                </a:path>
                <a:path w="2562225" h="189230">
                  <a:moveTo>
                    <a:pt x="2551223" y="88732"/>
                  </a:moveTo>
                  <a:lnTo>
                    <a:pt x="2408177" y="88732"/>
                  </a:lnTo>
                  <a:lnTo>
                    <a:pt x="2406718" y="88161"/>
                  </a:lnTo>
                  <a:lnTo>
                    <a:pt x="2404280" y="85788"/>
                  </a:lnTo>
                  <a:lnTo>
                    <a:pt x="2403671" y="84344"/>
                  </a:lnTo>
                  <a:lnTo>
                    <a:pt x="2403672" y="80929"/>
                  </a:lnTo>
                  <a:lnTo>
                    <a:pt x="2404278" y="79466"/>
                  </a:lnTo>
                  <a:lnTo>
                    <a:pt x="2406702" y="77042"/>
                  </a:lnTo>
                  <a:lnTo>
                    <a:pt x="2408164" y="76436"/>
                  </a:lnTo>
                  <a:lnTo>
                    <a:pt x="2551235" y="76436"/>
                  </a:lnTo>
                  <a:lnTo>
                    <a:pt x="2552698" y="77042"/>
                  </a:lnTo>
                  <a:lnTo>
                    <a:pt x="2555123" y="79466"/>
                  </a:lnTo>
                  <a:lnTo>
                    <a:pt x="2555728" y="80929"/>
                  </a:lnTo>
                  <a:lnTo>
                    <a:pt x="2555729" y="84344"/>
                  </a:lnTo>
                  <a:lnTo>
                    <a:pt x="2555120" y="85788"/>
                  </a:lnTo>
                  <a:lnTo>
                    <a:pt x="2552682" y="88161"/>
                  </a:lnTo>
                  <a:lnTo>
                    <a:pt x="2551223" y="88732"/>
                  </a:lnTo>
                  <a:close/>
                </a:path>
                <a:path w="2562225" h="189230">
                  <a:moveTo>
                    <a:pt x="2538253" y="167736"/>
                  </a:moveTo>
                  <a:lnTo>
                    <a:pt x="2398445" y="167736"/>
                  </a:lnTo>
                  <a:lnTo>
                    <a:pt x="2396945" y="167490"/>
                  </a:lnTo>
                  <a:lnTo>
                    <a:pt x="2395703" y="166787"/>
                  </a:lnTo>
                  <a:lnTo>
                    <a:pt x="2393734" y="164470"/>
                  </a:lnTo>
                  <a:lnTo>
                    <a:pt x="2393242" y="163131"/>
                  </a:lnTo>
                  <a:lnTo>
                    <a:pt x="2393283" y="159979"/>
                  </a:lnTo>
                  <a:lnTo>
                    <a:pt x="2393734" y="158751"/>
                  </a:lnTo>
                  <a:lnTo>
                    <a:pt x="2395703" y="156434"/>
                  </a:lnTo>
                  <a:lnTo>
                    <a:pt x="2396945" y="155732"/>
                  </a:lnTo>
                  <a:lnTo>
                    <a:pt x="2398445" y="155486"/>
                  </a:lnTo>
                  <a:lnTo>
                    <a:pt x="2539150" y="155486"/>
                  </a:lnTo>
                  <a:lnTo>
                    <a:pt x="2540613" y="156092"/>
                  </a:lnTo>
                  <a:lnTo>
                    <a:pt x="2543037" y="158516"/>
                  </a:lnTo>
                  <a:lnTo>
                    <a:pt x="2543643" y="159979"/>
                  </a:lnTo>
                  <a:lnTo>
                    <a:pt x="2543618" y="163131"/>
                  </a:lnTo>
                  <a:lnTo>
                    <a:pt x="2543129" y="164470"/>
                  </a:lnTo>
                  <a:lnTo>
                    <a:pt x="2541112" y="166787"/>
                  </a:lnTo>
                  <a:lnTo>
                    <a:pt x="2539858" y="167490"/>
                  </a:lnTo>
                  <a:lnTo>
                    <a:pt x="2540108" y="167490"/>
                  </a:lnTo>
                  <a:lnTo>
                    <a:pt x="2538253" y="16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26252" y="2579756"/>
              <a:ext cx="836294" cy="586740"/>
            </a:xfrm>
            <a:custGeom>
              <a:avLst/>
              <a:gdLst/>
              <a:ahLst/>
              <a:cxnLst/>
              <a:rect l="l" t="t" r="r" b="b"/>
              <a:pathLst>
                <a:path w="836295" h="586739">
                  <a:moveTo>
                    <a:pt x="744335" y="586504"/>
                  </a:moveTo>
                  <a:lnTo>
                    <a:pt x="737907" y="586504"/>
                  </a:lnTo>
                  <a:lnTo>
                    <a:pt x="91561" y="586504"/>
                  </a:lnTo>
                  <a:lnTo>
                    <a:pt x="54549" y="576582"/>
                  </a:lnTo>
                  <a:lnTo>
                    <a:pt x="24152" y="553252"/>
                  </a:lnTo>
                  <a:lnTo>
                    <a:pt x="4996" y="520065"/>
                  </a:lnTo>
                  <a:lnTo>
                    <a:pt x="0" y="494943"/>
                  </a:lnTo>
                  <a:lnTo>
                    <a:pt x="0" y="91561"/>
                  </a:lnTo>
                  <a:lnTo>
                    <a:pt x="9921" y="54549"/>
                  </a:lnTo>
                  <a:lnTo>
                    <a:pt x="33252" y="24152"/>
                  </a:lnTo>
                  <a:lnTo>
                    <a:pt x="66439" y="4997"/>
                  </a:lnTo>
                  <a:lnTo>
                    <a:pt x="91561" y="0"/>
                  </a:lnTo>
                  <a:lnTo>
                    <a:pt x="744342" y="0"/>
                  </a:lnTo>
                  <a:lnTo>
                    <a:pt x="781353" y="9921"/>
                  </a:lnTo>
                  <a:lnTo>
                    <a:pt x="811751" y="33252"/>
                  </a:lnTo>
                  <a:lnTo>
                    <a:pt x="830906" y="66439"/>
                  </a:lnTo>
                  <a:lnTo>
                    <a:pt x="835903" y="91561"/>
                  </a:lnTo>
                  <a:lnTo>
                    <a:pt x="835893" y="495099"/>
                  </a:lnTo>
                  <a:lnTo>
                    <a:pt x="825930" y="532058"/>
                  </a:lnTo>
                  <a:lnTo>
                    <a:pt x="802595" y="562401"/>
                  </a:lnTo>
                  <a:lnTo>
                    <a:pt x="769432" y="581517"/>
                  </a:lnTo>
                  <a:lnTo>
                    <a:pt x="744335" y="586504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2193" y="2819600"/>
              <a:ext cx="365760" cy="323850"/>
            </a:xfrm>
            <a:custGeom>
              <a:avLst/>
              <a:gdLst/>
              <a:ahLst/>
              <a:cxnLst/>
              <a:rect l="l" t="t" r="r" b="b"/>
              <a:pathLst>
                <a:path w="365759" h="323850">
                  <a:moveTo>
                    <a:pt x="325307" y="323794"/>
                  </a:moveTo>
                  <a:lnTo>
                    <a:pt x="40629" y="323794"/>
                  </a:lnTo>
                  <a:lnTo>
                    <a:pt x="17450" y="319269"/>
                  </a:lnTo>
                  <a:lnTo>
                    <a:pt x="3534" y="306951"/>
                  </a:lnTo>
                  <a:lnTo>
                    <a:pt x="0" y="288722"/>
                  </a:lnTo>
                  <a:lnTo>
                    <a:pt x="7964" y="266466"/>
                  </a:lnTo>
                  <a:lnTo>
                    <a:pt x="149731" y="23763"/>
                  </a:lnTo>
                  <a:lnTo>
                    <a:pt x="165454" y="5940"/>
                  </a:lnTo>
                  <a:lnTo>
                    <a:pt x="183397" y="0"/>
                  </a:lnTo>
                  <a:lnTo>
                    <a:pt x="201248" y="5940"/>
                  </a:lnTo>
                  <a:lnTo>
                    <a:pt x="216695" y="23763"/>
                  </a:lnTo>
                  <a:lnTo>
                    <a:pt x="357972" y="266466"/>
                  </a:lnTo>
                  <a:lnTo>
                    <a:pt x="365753" y="288722"/>
                  </a:lnTo>
                  <a:lnTo>
                    <a:pt x="362158" y="306951"/>
                  </a:lnTo>
                  <a:lnTo>
                    <a:pt x="348303" y="319269"/>
                  </a:lnTo>
                  <a:lnTo>
                    <a:pt x="325307" y="3237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3872" y="2682999"/>
              <a:ext cx="847725" cy="596265"/>
            </a:xfrm>
            <a:custGeom>
              <a:avLst/>
              <a:gdLst/>
              <a:ahLst/>
              <a:cxnLst/>
              <a:rect l="l" t="t" r="r" b="b"/>
              <a:pathLst>
                <a:path w="847725" h="596264">
                  <a:moveTo>
                    <a:pt x="663789" y="596074"/>
                  </a:moveTo>
                  <a:lnTo>
                    <a:pt x="104794" y="596074"/>
                  </a:lnTo>
                  <a:lnTo>
                    <a:pt x="96739" y="595271"/>
                  </a:lnTo>
                  <a:lnTo>
                    <a:pt x="97281" y="595271"/>
                  </a:lnTo>
                  <a:lnTo>
                    <a:pt x="83336" y="592481"/>
                  </a:lnTo>
                  <a:lnTo>
                    <a:pt x="43900" y="572998"/>
                  </a:lnTo>
                  <a:lnTo>
                    <a:pt x="14898" y="539928"/>
                  </a:lnTo>
                  <a:lnTo>
                    <a:pt x="729" y="498287"/>
                  </a:lnTo>
                  <a:lnTo>
                    <a:pt x="0" y="105283"/>
                  </a:lnTo>
                  <a:lnTo>
                    <a:pt x="729" y="97965"/>
                  </a:lnTo>
                  <a:lnTo>
                    <a:pt x="14893" y="56298"/>
                  </a:lnTo>
                  <a:lnTo>
                    <a:pt x="43888" y="23191"/>
                  </a:lnTo>
                  <a:lnTo>
                    <a:pt x="83325" y="3657"/>
                  </a:lnTo>
                  <a:lnTo>
                    <a:pt x="105131" y="0"/>
                  </a:lnTo>
                  <a:lnTo>
                    <a:pt x="742020" y="0"/>
                  </a:lnTo>
                  <a:lnTo>
                    <a:pt x="784504" y="11487"/>
                  </a:lnTo>
                  <a:lnTo>
                    <a:pt x="792279" y="15831"/>
                  </a:lnTo>
                  <a:lnTo>
                    <a:pt x="106164" y="15831"/>
                  </a:lnTo>
                  <a:lnTo>
                    <a:pt x="99870" y="16461"/>
                  </a:lnTo>
                  <a:lnTo>
                    <a:pt x="53467" y="35727"/>
                  </a:lnTo>
                  <a:lnTo>
                    <a:pt x="25521" y="69764"/>
                  </a:lnTo>
                  <a:lnTo>
                    <a:pt x="15782" y="105283"/>
                  </a:lnTo>
                  <a:lnTo>
                    <a:pt x="15782" y="490973"/>
                  </a:lnTo>
                  <a:lnTo>
                    <a:pt x="28513" y="532039"/>
                  </a:lnTo>
                  <a:lnTo>
                    <a:pt x="64047" y="567514"/>
                  </a:lnTo>
                  <a:lnTo>
                    <a:pt x="106168" y="580276"/>
                  </a:lnTo>
                  <a:lnTo>
                    <a:pt x="663625" y="580276"/>
                  </a:lnTo>
                  <a:lnTo>
                    <a:pt x="665473" y="581042"/>
                  </a:lnTo>
                  <a:lnTo>
                    <a:pt x="668534" y="584103"/>
                  </a:lnTo>
                  <a:lnTo>
                    <a:pt x="669300" y="585951"/>
                  </a:lnTo>
                  <a:lnTo>
                    <a:pt x="669346" y="590281"/>
                  </a:lnTo>
                  <a:lnTo>
                    <a:pt x="668619" y="592145"/>
                  </a:lnTo>
                  <a:lnTo>
                    <a:pt x="665621" y="595271"/>
                  </a:lnTo>
                  <a:lnTo>
                    <a:pt x="663789" y="596074"/>
                  </a:lnTo>
                  <a:close/>
                </a:path>
                <a:path w="847725" h="596264">
                  <a:moveTo>
                    <a:pt x="841487" y="425770"/>
                  </a:moveTo>
                  <a:lnTo>
                    <a:pt x="837143" y="425770"/>
                  </a:lnTo>
                  <a:lnTo>
                    <a:pt x="835273" y="425004"/>
                  </a:lnTo>
                  <a:lnTo>
                    <a:pt x="832157" y="421943"/>
                  </a:lnTo>
                  <a:lnTo>
                    <a:pt x="831364" y="420095"/>
                  </a:lnTo>
                  <a:lnTo>
                    <a:pt x="831327" y="163794"/>
                  </a:lnTo>
                  <a:lnTo>
                    <a:pt x="831217" y="105283"/>
                  </a:lnTo>
                  <a:lnTo>
                    <a:pt x="818548" y="64187"/>
                  </a:lnTo>
                  <a:lnTo>
                    <a:pt x="783072" y="28660"/>
                  </a:lnTo>
                  <a:lnTo>
                    <a:pt x="740983" y="15831"/>
                  </a:lnTo>
                  <a:lnTo>
                    <a:pt x="792279" y="15831"/>
                  </a:lnTo>
                  <a:lnTo>
                    <a:pt x="824049" y="44007"/>
                  </a:lnTo>
                  <a:lnTo>
                    <a:pt x="843526" y="83472"/>
                  </a:lnTo>
                  <a:lnTo>
                    <a:pt x="847162" y="420095"/>
                  </a:lnTo>
                  <a:lnTo>
                    <a:pt x="846397" y="421943"/>
                  </a:lnTo>
                  <a:lnTo>
                    <a:pt x="843335" y="425004"/>
                  </a:lnTo>
                  <a:lnTo>
                    <a:pt x="841487" y="425770"/>
                  </a:lnTo>
                  <a:close/>
                </a:path>
                <a:path w="847725" h="596264">
                  <a:moveTo>
                    <a:pt x="272511" y="468579"/>
                  </a:moveTo>
                  <a:lnTo>
                    <a:pt x="234987" y="447424"/>
                  </a:lnTo>
                  <a:lnTo>
                    <a:pt x="230036" y="428942"/>
                  </a:lnTo>
                  <a:lnTo>
                    <a:pt x="230102" y="425004"/>
                  </a:lnTo>
                  <a:lnTo>
                    <a:pt x="230217" y="421943"/>
                  </a:lnTo>
                  <a:lnTo>
                    <a:pt x="231050" y="416413"/>
                  </a:lnTo>
                  <a:lnTo>
                    <a:pt x="231118" y="415963"/>
                  </a:lnTo>
                  <a:lnTo>
                    <a:pt x="232935" y="409824"/>
                  </a:lnTo>
                  <a:lnTo>
                    <a:pt x="235595" y="404001"/>
                  </a:lnTo>
                  <a:lnTo>
                    <a:pt x="239098" y="398494"/>
                  </a:lnTo>
                  <a:lnTo>
                    <a:pt x="380866" y="155628"/>
                  </a:lnTo>
                  <a:lnTo>
                    <a:pt x="412582" y="128670"/>
                  </a:lnTo>
                  <a:lnTo>
                    <a:pt x="416846" y="128026"/>
                  </a:lnTo>
                  <a:lnTo>
                    <a:pt x="425569" y="128026"/>
                  </a:lnTo>
                  <a:lnTo>
                    <a:pt x="454816" y="144032"/>
                  </a:lnTo>
                  <a:lnTo>
                    <a:pt x="421207" y="144032"/>
                  </a:lnTo>
                  <a:lnTo>
                    <a:pt x="415306" y="144716"/>
                  </a:lnTo>
                  <a:lnTo>
                    <a:pt x="409965" y="146822"/>
                  </a:lnTo>
                  <a:lnTo>
                    <a:pt x="400404" y="153876"/>
                  </a:lnTo>
                  <a:lnTo>
                    <a:pt x="396817" y="158358"/>
                  </a:lnTo>
                  <a:lnTo>
                    <a:pt x="394422" y="163794"/>
                  </a:lnTo>
                  <a:lnTo>
                    <a:pt x="253308" y="406497"/>
                  </a:lnTo>
                  <a:lnTo>
                    <a:pt x="249706" y="411160"/>
                  </a:lnTo>
                  <a:lnTo>
                    <a:pt x="247525" y="416413"/>
                  </a:lnTo>
                  <a:lnTo>
                    <a:pt x="246006" y="428098"/>
                  </a:lnTo>
                  <a:lnTo>
                    <a:pt x="246771" y="433734"/>
                  </a:lnTo>
                  <a:lnTo>
                    <a:pt x="273583" y="452819"/>
                  </a:lnTo>
                  <a:lnTo>
                    <a:pt x="604033" y="452819"/>
                  </a:lnTo>
                  <a:lnTo>
                    <a:pt x="602757" y="454744"/>
                  </a:lnTo>
                  <a:lnTo>
                    <a:pt x="596434" y="460245"/>
                  </a:lnTo>
                  <a:lnTo>
                    <a:pt x="588599" y="463993"/>
                  </a:lnTo>
                  <a:lnTo>
                    <a:pt x="582627" y="466377"/>
                  </a:lnTo>
                  <a:lnTo>
                    <a:pt x="576525" y="467906"/>
                  </a:lnTo>
                  <a:lnTo>
                    <a:pt x="576746" y="467906"/>
                  </a:lnTo>
                  <a:lnTo>
                    <a:pt x="572036" y="468398"/>
                  </a:lnTo>
                  <a:lnTo>
                    <a:pt x="278950" y="468398"/>
                  </a:lnTo>
                  <a:lnTo>
                    <a:pt x="272511" y="468579"/>
                  </a:lnTo>
                  <a:close/>
                </a:path>
                <a:path w="847725" h="596264">
                  <a:moveTo>
                    <a:pt x="604033" y="452819"/>
                  </a:moveTo>
                  <a:lnTo>
                    <a:pt x="569485" y="452819"/>
                  </a:lnTo>
                  <a:lnTo>
                    <a:pt x="575131" y="452041"/>
                  </a:lnTo>
                  <a:lnTo>
                    <a:pt x="586002" y="447424"/>
                  </a:lnTo>
                  <a:lnTo>
                    <a:pt x="597062" y="428098"/>
                  </a:lnTo>
                  <a:lnTo>
                    <a:pt x="595543" y="416413"/>
                  </a:lnTo>
                  <a:lnTo>
                    <a:pt x="593362" y="411160"/>
                  </a:lnTo>
                  <a:lnTo>
                    <a:pt x="589760" y="406497"/>
                  </a:lnTo>
                  <a:lnTo>
                    <a:pt x="447993" y="163794"/>
                  </a:lnTo>
                  <a:lnTo>
                    <a:pt x="421207" y="144032"/>
                  </a:lnTo>
                  <a:lnTo>
                    <a:pt x="454816" y="144032"/>
                  </a:lnTo>
                  <a:lnTo>
                    <a:pt x="457824" y="147822"/>
                  </a:lnTo>
                  <a:lnTo>
                    <a:pt x="459969" y="151563"/>
                  </a:lnTo>
                  <a:lnTo>
                    <a:pt x="461549" y="155628"/>
                  </a:lnTo>
                  <a:lnTo>
                    <a:pt x="603479" y="398494"/>
                  </a:lnTo>
                  <a:lnTo>
                    <a:pt x="612489" y="428942"/>
                  </a:lnTo>
                  <a:lnTo>
                    <a:pt x="611724" y="435294"/>
                  </a:lnTo>
                  <a:lnTo>
                    <a:pt x="610082" y="441477"/>
                  </a:lnTo>
                  <a:lnTo>
                    <a:pt x="607591" y="447424"/>
                  </a:lnTo>
                  <a:lnTo>
                    <a:pt x="604033" y="452819"/>
                  </a:lnTo>
                  <a:close/>
                </a:path>
                <a:path w="847725" h="596264">
                  <a:moveTo>
                    <a:pt x="569484" y="452819"/>
                  </a:moveTo>
                  <a:lnTo>
                    <a:pt x="273583" y="452819"/>
                  </a:lnTo>
                  <a:lnTo>
                    <a:pt x="279625" y="452041"/>
                  </a:lnTo>
                  <a:lnTo>
                    <a:pt x="563443" y="452041"/>
                  </a:lnTo>
                  <a:lnTo>
                    <a:pt x="569484" y="452819"/>
                  </a:lnTo>
                  <a:close/>
                </a:path>
                <a:path w="847725" h="596264">
                  <a:moveTo>
                    <a:pt x="570299" y="468579"/>
                  </a:moveTo>
                  <a:lnTo>
                    <a:pt x="569325" y="468579"/>
                  </a:lnTo>
                  <a:lnTo>
                    <a:pt x="563628" y="468398"/>
                  </a:lnTo>
                  <a:lnTo>
                    <a:pt x="572036" y="468398"/>
                  </a:lnTo>
                  <a:lnTo>
                    <a:pt x="570299" y="468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2949575"/>
            <a:ext cx="80784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6000" spc="-220" dirty="0">
                <a:solidFill>
                  <a:srgbClr val="FFFFFF"/>
                </a:solidFill>
                <a:latin typeface="Verdana"/>
                <a:cs typeface="Verdana"/>
              </a:rPr>
              <a:t>Superstore</a:t>
            </a:r>
            <a:r>
              <a:rPr sz="6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spc="-650" dirty="0">
                <a:solidFill>
                  <a:srgbClr val="FFFFFF"/>
                </a:solidFill>
                <a:latin typeface="Verdana"/>
                <a:cs typeface="Verdana"/>
              </a:rPr>
              <a:t>BI </a:t>
            </a:r>
            <a:r>
              <a:rPr sz="6000" spc="-185" dirty="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r>
              <a:rPr sz="60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spc="-15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5683" y="5370543"/>
            <a:ext cx="6071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28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Tahoma"/>
                <a:cs typeface="Tahoma"/>
              </a:rPr>
              <a:t>Intelligence</a:t>
            </a:r>
            <a:r>
              <a:rPr sz="28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Tahoma"/>
                <a:cs typeface="Tahoma"/>
              </a:rPr>
              <a:t>Mini-</a:t>
            </a:r>
            <a:r>
              <a:rPr sz="2800" spc="17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7101207"/>
            <a:ext cx="7210425" cy="971550"/>
          </a:xfrm>
          <a:prstGeom prst="rect">
            <a:avLst/>
          </a:prstGeom>
          <a:solidFill>
            <a:srgbClr val="EFA221"/>
          </a:solidFill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ts val="3130"/>
              </a:lnSpc>
            </a:pPr>
            <a:r>
              <a:rPr sz="2800" b="1" spc="90" dirty="0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r>
              <a:rPr sz="28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Tahoma"/>
                <a:cs typeface="Tahoma"/>
              </a:rPr>
              <a:t>Aya</a:t>
            </a:r>
            <a:r>
              <a:rPr sz="28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ahoma"/>
                <a:cs typeface="Tahoma"/>
              </a:rPr>
              <a:t>Saadawi,</a:t>
            </a:r>
            <a:r>
              <a:rPr sz="2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70" dirty="0">
                <a:solidFill>
                  <a:srgbClr val="FFFFFF"/>
                </a:solidFill>
                <a:latin typeface="Tahoma"/>
                <a:cs typeface="Tahoma"/>
              </a:rPr>
              <a:t>Mariem</a:t>
            </a:r>
            <a:endParaRPr sz="2800">
              <a:latin typeface="Tahoma"/>
              <a:cs typeface="Tahoma"/>
            </a:endParaRPr>
          </a:p>
          <a:p>
            <a:pPr marL="260350">
              <a:lnSpc>
                <a:spcPct val="100000"/>
              </a:lnSpc>
              <a:spcBef>
                <a:spcPts val="540"/>
              </a:spcBef>
            </a:pPr>
            <a:r>
              <a:rPr sz="2800" spc="225" dirty="0">
                <a:solidFill>
                  <a:srgbClr val="FFFFFF"/>
                </a:solidFill>
                <a:latin typeface="Tahoma"/>
                <a:cs typeface="Tahoma"/>
              </a:rPr>
              <a:t>Mhadhbi,</a:t>
            </a:r>
            <a:r>
              <a:rPr sz="2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ahoma"/>
                <a:cs typeface="Tahoma"/>
              </a:rPr>
              <a:t>Eya</a:t>
            </a:r>
            <a:r>
              <a:rPr sz="2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ahoma"/>
                <a:cs typeface="Tahoma"/>
              </a:rPr>
              <a:t>Hadj</a:t>
            </a:r>
            <a:r>
              <a:rPr sz="2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0" dirty="0">
                <a:solidFill>
                  <a:srgbClr val="FFFFFF"/>
                </a:solidFill>
                <a:latin typeface="Tahoma"/>
                <a:cs typeface="Tahoma"/>
              </a:rPr>
              <a:t>Hassen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1706" y="9044602"/>
            <a:ext cx="1333499" cy="12423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91706" y="397014"/>
            <a:ext cx="1333499" cy="1552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1947" y="2417108"/>
            <a:ext cx="13677899" cy="6838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dirty="0"/>
              <a:t>Data</a:t>
            </a:r>
            <a:r>
              <a:rPr sz="7200" spc="-345" dirty="0"/>
              <a:t> </a:t>
            </a:r>
            <a:r>
              <a:rPr sz="7200" spc="100" dirty="0"/>
              <a:t>Warehouse</a:t>
            </a:r>
            <a:r>
              <a:rPr sz="7200" spc="-345" dirty="0"/>
              <a:t> </a:t>
            </a:r>
            <a:r>
              <a:rPr sz="7200" spc="150" dirty="0"/>
              <a:t>Model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630" y="3176092"/>
            <a:ext cx="114299" cy="114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49996" y="2901130"/>
            <a:ext cx="1519237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95" dirty="0">
                <a:latin typeface="Tahoma"/>
                <a:cs typeface="Tahoma"/>
              </a:rPr>
              <a:t>To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harness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insights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gleaned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from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our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comprehensive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model,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285" dirty="0">
                <a:latin typeface="Tahoma"/>
                <a:cs typeface="Tahoma"/>
              </a:rPr>
              <a:t>we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employed </a:t>
            </a:r>
            <a:r>
              <a:rPr sz="2800" spc="270" dirty="0">
                <a:latin typeface="Tahoma"/>
                <a:cs typeface="Tahoma"/>
              </a:rPr>
              <a:t>Power</a:t>
            </a:r>
            <a:r>
              <a:rPr sz="2800" spc="55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BI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as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our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325" dirty="0">
                <a:latin typeface="Tahoma"/>
                <a:cs typeface="Tahoma"/>
              </a:rPr>
              <a:t>ROLAP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Data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Visualization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tool.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This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powerful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tool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allowed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us</a:t>
            </a:r>
            <a:r>
              <a:rPr sz="2800" spc="56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to </a:t>
            </a:r>
            <a:r>
              <a:rPr sz="2800" spc="190" dirty="0">
                <a:latin typeface="Tahoma"/>
                <a:cs typeface="Tahoma"/>
              </a:rPr>
              <a:t>create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180" dirty="0">
                <a:latin typeface="Tahoma"/>
                <a:cs typeface="Tahoma"/>
              </a:rPr>
              <a:t>interactive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00" dirty="0">
                <a:latin typeface="Tahoma"/>
                <a:cs typeface="Tahoma"/>
              </a:rPr>
              <a:t>insightful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120" dirty="0">
                <a:latin typeface="Tahoma"/>
                <a:cs typeface="Tahoma"/>
              </a:rPr>
              <a:t>reports,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20" dirty="0">
                <a:latin typeface="Tahoma"/>
                <a:cs typeface="Tahoma"/>
              </a:rPr>
              <a:t>transforming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210" dirty="0">
                <a:latin typeface="Tahoma"/>
                <a:cs typeface="Tahoma"/>
              </a:rPr>
              <a:t>raw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210" dirty="0">
                <a:latin typeface="Tahoma"/>
                <a:cs typeface="Tahoma"/>
              </a:rPr>
              <a:t>into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45" dirty="0">
                <a:latin typeface="Tahoma"/>
                <a:cs typeface="Tahoma"/>
              </a:rPr>
              <a:t>meaningful </a:t>
            </a:r>
            <a:r>
              <a:rPr sz="2800" spc="125" dirty="0">
                <a:latin typeface="Tahoma"/>
                <a:cs typeface="Tahoma"/>
              </a:rPr>
              <a:t>visualizations.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270" dirty="0">
                <a:latin typeface="Tahoma"/>
                <a:cs typeface="Tahoma"/>
              </a:rPr>
              <a:t>Power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114" dirty="0">
                <a:latin typeface="Tahoma"/>
                <a:cs typeface="Tahoma"/>
              </a:rPr>
              <a:t>BI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180" dirty="0">
                <a:latin typeface="Tahoma"/>
                <a:cs typeface="Tahoma"/>
              </a:rPr>
              <a:t>seamlessly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40" dirty="0">
                <a:latin typeface="Tahoma"/>
                <a:cs typeface="Tahoma"/>
              </a:rPr>
              <a:t>connects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175" dirty="0">
                <a:latin typeface="Tahoma"/>
                <a:cs typeface="Tahoma"/>
              </a:rPr>
              <a:t>a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variety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135" dirty="0">
                <a:latin typeface="Tahoma"/>
                <a:cs typeface="Tahoma"/>
              </a:rPr>
              <a:t>of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130" dirty="0">
                <a:latin typeface="Tahoma"/>
                <a:cs typeface="Tahoma"/>
              </a:rPr>
              <a:t>sources.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390" dirty="0">
                <a:latin typeface="Tahoma"/>
                <a:cs typeface="Tahoma"/>
              </a:rPr>
              <a:t>We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225" dirty="0">
                <a:latin typeface="Tahoma"/>
                <a:cs typeface="Tahoma"/>
              </a:rPr>
              <a:t>linked</a:t>
            </a:r>
            <a:r>
              <a:rPr sz="2800" spc="-80" dirty="0">
                <a:latin typeface="Tahoma"/>
                <a:cs typeface="Tahoma"/>
              </a:rPr>
              <a:t>  </a:t>
            </a:r>
            <a:r>
              <a:rPr sz="2800" spc="210" dirty="0">
                <a:latin typeface="Tahoma"/>
                <a:cs typeface="Tahoma"/>
              </a:rPr>
              <a:t>our</a:t>
            </a:r>
            <a:r>
              <a:rPr sz="2800" spc="-85" dirty="0">
                <a:latin typeface="Tahoma"/>
                <a:cs typeface="Tahoma"/>
              </a:rPr>
              <a:t>  </a:t>
            </a:r>
            <a:r>
              <a:rPr sz="2800" spc="195" dirty="0">
                <a:latin typeface="Tahoma"/>
                <a:cs typeface="Tahoma"/>
              </a:rPr>
              <a:t>data </a:t>
            </a:r>
            <a:r>
              <a:rPr sz="2800" spc="170" dirty="0">
                <a:latin typeface="Tahoma"/>
                <a:cs typeface="Tahoma"/>
              </a:rPr>
              <a:t>warehouse,</a:t>
            </a:r>
            <a:r>
              <a:rPr sz="2800" spc="225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hosted </a:t>
            </a:r>
            <a:r>
              <a:rPr sz="2800" spc="275" dirty="0">
                <a:latin typeface="Tahoma"/>
                <a:cs typeface="Tahoma"/>
              </a:rPr>
              <a:t>on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70" dirty="0">
                <a:latin typeface="Tahoma"/>
                <a:cs typeface="Tahoma"/>
              </a:rPr>
              <a:t>MySQL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server,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70" dirty="0">
                <a:latin typeface="Tahoma"/>
                <a:cs typeface="Tahoma"/>
              </a:rPr>
              <a:t>Power</a:t>
            </a:r>
            <a:r>
              <a:rPr sz="2800" spc="2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BI,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ensuring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real-</a:t>
            </a:r>
            <a:r>
              <a:rPr sz="2800" spc="275" dirty="0">
                <a:latin typeface="Tahoma"/>
                <a:cs typeface="Tahoma"/>
              </a:rPr>
              <a:t>time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access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229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the </a:t>
            </a:r>
            <a:r>
              <a:rPr sz="2800" spc="280" dirty="0">
                <a:latin typeface="Tahoma"/>
                <a:cs typeface="Tahoma"/>
              </a:rPr>
              <a:t>most</a:t>
            </a:r>
            <a:r>
              <a:rPr sz="2800" spc="254" dirty="0">
                <a:latin typeface="Tahoma"/>
                <a:cs typeface="Tahoma"/>
              </a:rPr>
              <a:t>  </a:t>
            </a:r>
            <a:r>
              <a:rPr sz="2800" spc="225" dirty="0">
                <a:latin typeface="Tahoma"/>
                <a:cs typeface="Tahoma"/>
              </a:rPr>
              <a:t>up-</a:t>
            </a:r>
            <a:r>
              <a:rPr sz="2800" spc="150" dirty="0">
                <a:latin typeface="Tahoma"/>
                <a:cs typeface="Tahoma"/>
              </a:rPr>
              <a:t>to-</a:t>
            </a:r>
            <a:r>
              <a:rPr sz="2800" spc="225" dirty="0">
                <a:latin typeface="Tahoma"/>
                <a:cs typeface="Tahoma"/>
              </a:rPr>
              <a:t>date</a:t>
            </a:r>
            <a:r>
              <a:rPr sz="2800" spc="260" dirty="0">
                <a:latin typeface="Tahoma"/>
                <a:cs typeface="Tahoma"/>
              </a:rPr>
              <a:t>  </a:t>
            </a:r>
            <a:r>
              <a:rPr sz="2800" spc="180" dirty="0">
                <a:latin typeface="Tahoma"/>
                <a:cs typeface="Tahoma"/>
              </a:rPr>
              <a:t>information.</a:t>
            </a:r>
            <a:r>
              <a:rPr sz="2800" spc="254" dirty="0">
                <a:latin typeface="Tahoma"/>
                <a:cs typeface="Tahoma"/>
              </a:rPr>
              <a:t>  </a:t>
            </a:r>
            <a:r>
              <a:rPr sz="2800" spc="160" dirty="0">
                <a:latin typeface="Tahoma"/>
                <a:cs typeface="Tahoma"/>
              </a:rPr>
              <a:t>The</a:t>
            </a:r>
            <a:r>
              <a:rPr sz="2800" spc="260" dirty="0">
                <a:latin typeface="Tahoma"/>
                <a:cs typeface="Tahoma"/>
              </a:rPr>
              <a:t>  </a:t>
            </a:r>
            <a:r>
              <a:rPr sz="2800" spc="200" dirty="0">
                <a:latin typeface="Tahoma"/>
                <a:cs typeface="Tahoma"/>
              </a:rPr>
              <a:t>direct</a:t>
            </a:r>
            <a:r>
              <a:rPr sz="2800" spc="254" dirty="0">
                <a:latin typeface="Tahoma"/>
                <a:cs typeface="Tahoma"/>
              </a:rPr>
              <a:t>  </a:t>
            </a:r>
            <a:r>
              <a:rPr sz="2800" spc="204" dirty="0">
                <a:latin typeface="Tahoma"/>
                <a:cs typeface="Tahoma"/>
              </a:rPr>
              <a:t>connectivity</a:t>
            </a:r>
            <a:r>
              <a:rPr sz="2800" spc="260" dirty="0">
                <a:latin typeface="Tahoma"/>
                <a:cs typeface="Tahoma"/>
              </a:rPr>
              <a:t>  </a:t>
            </a:r>
            <a:r>
              <a:rPr sz="2800" spc="175" dirty="0">
                <a:latin typeface="Tahoma"/>
                <a:cs typeface="Tahoma"/>
              </a:rPr>
              <a:t>facilitated</a:t>
            </a:r>
            <a:r>
              <a:rPr sz="2800" spc="254" dirty="0">
                <a:latin typeface="Tahoma"/>
                <a:cs typeface="Tahoma"/>
              </a:rPr>
              <a:t>  </a:t>
            </a:r>
            <a:r>
              <a:rPr sz="2800" spc="280" dirty="0">
                <a:latin typeface="Tahoma"/>
                <a:cs typeface="Tahoma"/>
              </a:rPr>
              <a:t>smooth</a:t>
            </a:r>
            <a:r>
              <a:rPr sz="2800" spc="260" dirty="0">
                <a:latin typeface="Tahoma"/>
                <a:cs typeface="Tahoma"/>
              </a:rPr>
              <a:t>  </a:t>
            </a:r>
            <a:r>
              <a:rPr sz="2800" spc="195" dirty="0">
                <a:latin typeface="Tahoma"/>
                <a:cs typeface="Tahoma"/>
              </a:rPr>
              <a:t>data </a:t>
            </a:r>
            <a:r>
              <a:rPr sz="2800" spc="185" dirty="0">
                <a:latin typeface="Tahoma"/>
                <a:cs typeface="Tahoma"/>
              </a:rPr>
              <a:t>extraction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for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55" dirty="0">
                <a:latin typeface="Tahoma"/>
                <a:cs typeface="Tahoma"/>
              </a:rPr>
              <a:t>reporting.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285" dirty="0">
                <a:latin typeface="Tahoma"/>
                <a:cs typeface="Tahoma"/>
              </a:rPr>
              <a:t>Once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Connected,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85" dirty="0">
                <a:latin typeface="Tahoma"/>
                <a:cs typeface="Tahoma"/>
              </a:rPr>
              <a:t>we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imported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from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our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70" dirty="0">
                <a:latin typeface="Tahoma"/>
                <a:cs typeface="Tahoma"/>
              </a:rPr>
              <a:t>MySQL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server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into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PowerBI.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Allowing </a:t>
            </a:r>
            <a:r>
              <a:rPr sz="2800" spc="210" dirty="0">
                <a:latin typeface="Tahoma"/>
                <a:cs typeface="Tahoma"/>
              </a:rPr>
              <a:t>us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define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relationships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between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our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35" dirty="0">
                <a:latin typeface="Tahoma"/>
                <a:cs typeface="Tahoma"/>
              </a:rPr>
              <a:t>Fact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table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65" dirty="0">
                <a:latin typeface="Tahoma"/>
                <a:cs typeface="Tahoma"/>
              </a:rPr>
              <a:t>Dimension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tables.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160" dirty="0">
                <a:latin typeface="Tahoma"/>
                <a:cs typeface="Tahoma"/>
              </a:rPr>
              <a:t>These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relationships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enabled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us</a:t>
            </a:r>
            <a:r>
              <a:rPr sz="2800" spc="35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perform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in-</a:t>
            </a:r>
            <a:r>
              <a:rPr sz="2800" spc="275" dirty="0">
                <a:latin typeface="Tahoma"/>
                <a:cs typeface="Tahoma"/>
              </a:rPr>
              <a:t>depth</a:t>
            </a:r>
            <a:r>
              <a:rPr sz="2800" spc="35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analysis,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allowing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for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265" dirty="0">
                <a:latin typeface="Tahoma"/>
                <a:cs typeface="Tahoma"/>
              </a:rPr>
              <a:t>dynamic </a:t>
            </a:r>
            <a:r>
              <a:rPr sz="2800" spc="165" dirty="0">
                <a:latin typeface="Tahoma"/>
                <a:cs typeface="Tahoma"/>
              </a:rPr>
              <a:t>visualizations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insightful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metrics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165" dirty="0">
                <a:latin typeface="Tahoma"/>
                <a:cs typeface="Tahoma"/>
              </a:rPr>
              <a:t>across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different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dimensions.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630" y="5157292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630" y="7138492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630" y="8129092"/>
            <a:ext cx="114299" cy="1142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8592684"/>
            <a:ext cx="1905635" cy="1694814"/>
          </a:xfrm>
          <a:custGeom>
            <a:avLst/>
            <a:gdLst/>
            <a:ahLst/>
            <a:cxnLst/>
            <a:rect l="l" t="t" r="r" b="b"/>
            <a:pathLst>
              <a:path w="1905635" h="1694815">
                <a:moveTo>
                  <a:pt x="1899167" y="1694315"/>
                </a:moveTo>
                <a:lnTo>
                  <a:pt x="0" y="1694315"/>
                </a:lnTo>
                <a:lnTo>
                  <a:pt x="0" y="39635"/>
                </a:lnTo>
                <a:lnTo>
                  <a:pt x="64932" y="26003"/>
                </a:lnTo>
                <a:lnTo>
                  <a:pt x="111326" y="18147"/>
                </a:lnTo>
                <a:lnTo>
                  <a:pt x="158176" y="11672"/>
                </a:lnTo>
                <a:lnTo>
                  <a:pt x="205459" y="6597"/>
                </a:lnTo>
                <a:lnTo>
                  <a:pt x="253153" y="2946"/>
                </a:lnTo>
                <a:lnTo>
                  <a:pt x="301239" y="740"/>
                </a:lnTo>
                <a:lnTo>
                  <a:pt x="349693" y="0"/>
                </a:lnTo>
                <a:lnTo>
                  <a:pt x="398147" y="740"/>
                </a:lnTo>
                <a:lnTo>
                  <a:pt x="446233" y="2946"/>
                </a:lnTo>
                <a:lnTo>
                  <a:pt x="493928" y="6597"/>
                </a:lnTo>
                <a:lnTo>
                  <a:pt x="541210" y="11672"/>
                </a:lnTo>
                <a:lnTo>
                  <a:pt x="588060" y="18147"/>
                </a:lnTo>
                <a:lnTo>
                  <a:pt x="634454" y="26003"/>
                </a:lnTo>
                <a:lnTo>
                  <a:pt x="680372" y="35218"/>
                </a:lnTo>
                <a:lnTo>
                  <a:pt x="725791" y="45770"/>
                </a:lnTo>
                <a:lnTo>
                  <a:pt x="770692" y="57637"/>
                </a:lnTo>
                <a:lnTo>
                  <a:pt x="815051" y="70798"/>
                </a:lnTo>
                <a:lnTo>
                  <a:pt x="858847" y="85232"/>
                </a:lnTo>
                <a:lnTo>
                  <a:pt x="902059" y="100917"/>
                </a:lnTo>
                <a:lnTo>
                  <a:pt x="944666" y="117832"/>
                </a:lnTo>
                <a:lnTo>
                  <a:pt x="986645" y="135954"/>
                </a:lnTo>
                <a:lnTo>
                  <a:pt x="1027976" y="155263"/>
                </a:lnTo>
                <a:lnTo>
                  <a:pt x="1068637" y="175737"/>
                </a:lnTo>
                <a:lnTo>
                  <a:pt x="1108606" y="197354"/>
                </a:lnTo>
                <a:lnTo>
                  <a:pt x="1147862" y="220094"/>
                </a:lnTo>
                <a:lnTo>
                  <a:pt x="1186383" y="243934"/>
                </a:lnTo>
                <a:lnTo>
                  <a:pt x="1224148" y="268852"/>
                </a:lnTo>
                <a:lnTo>
                  <a:pt x="1261135" y="294829"/>
                </a:lnTo>
                <a:lnTo>
                  <a:pt x="1297323" y="321841"/>
                </a:lnTo>
                <a:lnTo>
                  <a:pt x="1332690" y="349867"/>
                </a:lnTo>
                <a:lnTo>
                  <a:pt x="1367215" y="378886"/>
                </a:lnTo>
                <a:lnTo>
                  <a:pt x="1400876" y="408877"/>
                </a:lnTo>
                <a:lnTo>
                  <a:pt x="1433651" y="439818"/>
                </a:lnTo>
                <a:lnTo>
                  <a:pt x="1465520" y="471687"/>
                </a:lnTo>
                <a:lnTo>
                  <a:pt x="1496461" y="504462"/>
                </a:lnTo>
                <a:lnTo>
                  <a:pt x="1526451" y="538123"/>
                </a:lnTo>
                <a:lnTo>
                  <a:pt x="1555471" y="572648"/>
                </a:lnTo>
                <a:lnTo>
                  <a:pt x="1583497" y="608015"/>
                </a:lnTo>
                <a:lnTo>
                  <a:pt x="1610509" y="644203"/>
                </a:lnTo>
                <a:lnTo>
                  <a:pt x="1636486" y="681190"/>
                </a:lnTo>
                <a:lnTo>
                  <a:pt x="1661404" y="718955"/>
                </a:lnTo>
                <a:lnTo>
                  <a:pt x="1685244" y="757476"/>
                </a:lnTo>
                <a:lnTo>
                  <a:pt x="1707984" y="796732"/>
                </a:lnTo>
                <a:lnTo>
                  <a:pt x="1729601" y="836701"/>
                </a:lnTo>
                <a:lnTo>
                  <a:pt x="1750075" y="877362"/>
                </a:lnTo>
                <a:lnTo>
                  <a:pt x="1769384" y="918692"/>
                </a:lnTo>
                <a:lnTo>
                  <a:pt x="1787506" y="960672"/>
                </a:lnTo>
                <a:lnTo>
                  <a:pt x="1804421" y="1003279"/>
                </a:lnTo>
                <a:lnTo>
                  <a:pt x="1820106" y="1046491"/>
                </a:lnTo>
                <a:lnTo>
                  <a:pt x="1834540" y="1090287"/>
                </a:lnTo>
                <a:lnTo>
                  <a:pt x="1847701" y="1134646"/>
                </a:lnTo>
                <a:lnTo>
                  <a:pt x="1859568" y="1179546"/>
                </a:lnTo>
                <a:lnTo>
                  <a:pt x="1870120" y="1224966"/>
                </a:lnTo>
                <a:lnTo>
                  <a:pt x="1879335" y="1270884"/>
                </a:lnTo>
                <a:lnTo>
                  <a:pt x="1887191" y="1317278"/>
                </a:lnTo>
                <a:lnTo>
                  <a:pt x="1893666" y="1364127"/>
                </a:lnTo>
                <a:lnTo>
                  <a:pt x="1898741" y="1411410"/>
                </a:lnTo>
                <a:lnTo>
                  <a:pt x="1902392" y="1459105"/>
                </a:lnTo>
                <a:lnTo>
                  <a:pt x="1904598" y="1507190"/>
                </a:lnTo>
                <a:lnTo>
                  <a:pt x="1905339" y="1555645"/>
                </a:lnTo>
                <a:lnTo>
                  <a:pt x="1904598" y="1604099"/>
                </a:lnTo>
                <a:lnTo>
                  <a:pt x="1902392" y="1652184"/>
                </a:lnTo>
                <a:lnTo>
                  <a:pt x="1899167" y="1694315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5623" y="260332"/>
            <a:ext cx="1834020" cy="263572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150" dirty="0"/>
              <a:t>ROLAP</a:t>
            </a:r>
            <a:r>
              <a:rPr sz="7200" spc="-345" dirty="0"/>
              <a:t> </a:t>
            </a:r>
            <a:r>
              <a:rPr sz="7200" dirty="0"/>
              <a:t>Data</a:t>
            </a:r>
            <a:r>
              <a:rPr sz="7200" spc="-340" dirty="0"/>
              <a:t> </a:t>
            </a:r>
            <a:r>
              <a:rPr sz="7200" spc="105" dirty="0"/>
              <a:t>Visualization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1706" y="251301"/>
            <a:ext cx="1333499" cy="1552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803" y="2302840"/>
            <a:ext cx="6438899" cy="3543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8186" y="2302840"/>
            <a:ext cx="6467473" cy="3543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4479" y="6245895"/>
            <a:ext cx="6515099" cy="3619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34757" y="6236847"/>
            <a:ext cx="6476999" cy="36290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28700" y="1447799"/>
            <a:ext cx="5123815" cy="85725"/>
          </a:xfrm>
          <a:custGeom>
            <a:avLst/>
            <a:gdLst/>
            <a:ahLst/>
            <a:cxnLst/>
            <a:rect l="l" t="t" r="r" b="b"/>
            <a:pathLst>
              <a:path w="5123815" h="85725">
                <a:moveTo>
                  <a:pt x="5123407" y="85724"/>
                </a:moveTo>
                <a:lnTo>
                  <a:pt x="0" y="85724"/>
                </a:lnTo>
                <a:lnTo>
                  <a:pt x="0" y="0"/>
                </a:lnTo>
                <a:lnTo>
                  <a:pt x="5123407" y="0"/>
                </a:lnTo>
                <a:lnTo>
                  <a:pt x="5123407" y="85724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471360"/>
            <a:ext cx="12782275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7200" spc="114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sz="7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511"/>
            <a:ext cx="1027017" cy="15525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709365" y="0"/>
            <a:ext cx="2578735" cy="2092325"/>
            <a:chOff x="15709365" y="0"/>
            <a:chExt cx="2578735" cy="2092325"/>
          </a:xfrm>
        </p:grpSpPr>
        <p:sp>
          <p:nvSpPr>
            <p:cNvPr id="4" name="object 4"/>
            <p:cNvSpPr/>
            <p:nvPr/>
          </p:nvSpPr>
          <p:spPr>
            <a:xfrm>
              <a:off x="16371245" y="0"/>
              <a:ext cx="1917064" cy="2092325"/>
            </a:xfrm>
            <a:custGeom>
              <a:avLst/>
              <a:gdLst/>
              <a:ahLst/>
              <a:cxnLst/>
              <a:rect l="l" t="t" r="r" b="b"/>
              <a:pathLst>
                <a:path w="1917065" h="2092325">
                  <a:moveTo>
                    <a:pt x="1555645" y="2092156"/>
                  </a:moveTo>
                  <a:lnTo>
                    <a:pt x="1507190" y="2091416"/>
                  </a:lnTo>
                  <a:lnTo>
                    <a:pt x="1459105" y="2089209"/>
                  </a:lnTo>
                  <a:lnTo>
                    <a:pt x="1411410" y="2085558"/>
                  </a:lnTo>
                  <a:lnTo>
                    <a:pt x="1364127" y="2080484"/>
                  </a:lnTo>
                  <a:lnTo>
                    <a:pt x="1317278" y="2074008"/>
                  </a:lnTo>
                  <a:lnTo>
                    <a:pt x="1270884" y="2066152"/>
                  </a:lnTo>
                  <a:lnTo>
                    <a:pt x="1224966" y="2056937"/>
                  </a:lnTo>
                  <a:lnTo>
                    <a:pt x="1179546" y="2046386"/>
                  </a:lnTo>
                  <a:lnTo>
                    <a:pt x="1134646" y="2034518"/>
                  </a:lnTo>
                  <a:lnTo>
                    <a:pt x="1090287" y="2021357"/>
                  </a:lnTo>
                  <a:lnTo>
                    <a:pt x="1046491" y="2006923"/>
                  </a:lnTo>
                  <a:lnTo>
                    <a:pt x="1003278" y="1991238"/>
                  </a:lnTo>
                  <a:lnTo>
                    <a:pt x="960672" y="1974324"/>
                  </a:lnTo>
                  <a:lnTo>
                    <a:pt x="918692" y="1956201"/>
                  </a:lnTo>
                  <a:lnTo>
                    <a:pt x="877361" y="1936892"/>
                  </a:lnTo>
                  <a:lnTo>
                    <a:pt x="836701" y="1916418"/>
                  </a:lnTo>
                  <a:lnTo>
                    <a:pt x="796732" y="1894801"/>
                  </a:lnTo>
                  <a:lnTo>
                    <a:pt x="757476" y="1872062"/>
                  </a:lnTo>
                  <a:lnTo>
                    <a:pt x="718955" y="1848222"/>
                  </a:lnTo>
                  <a:lnTo>
                    <a:pt x="681190" y="1823303"/>
                  </a:lnTo>
                  <a:lnTo>
                    <a:pt x="644203" y="1797327"/>
                  </a:lnTo>
                  <a:lnTo>
                    <a:pt x="608015" y="1770315"/>
                  </a:lnTo>
                  <a:lnTo>
                    <a:pt x="572648" y="1742288"/>
                  </a:lnTo>
                  <a:lnTo>
                    <a:pt x="538123" y="1713269"/>
                  </a:lnTo>
                  <a:lnTo>
                    <a:pt x="504462" y="1683278"/>
                  </a:lnTo>
                  <a:lnTo>
                    <a:pt x="471686" y="1652338"/>
                  </a:lnTo>
                  <a:lnTo>
                    <a:pt x="439818" y="1620469"/>
                  </a:lnTo>
                  <a:lnTo>
                    <a:pt x="408877" y="1587693"/>
                  </a:lnTo>
                  <a:lnTo>
                    <a:pt x="378886" y="1554032"/>
                  </a:lnTo>
                  <a:lnTo>
                    <a:pt x="349867" y="1519507"/>
                  </a:lnTo>
                  <a:lnTo>
                    <a:pt x="321841" y="1484140"/>
                  </a:lnTo>
                  <a:lnTo>
                    <a:pt x="294828" y="1447952"/>
                  </a:lnTo>
                  <a:lnTo>
                    <a:pt x="268852" y="1410965"/>
                  </a:lnTo>
                  <a:lnTo>
                    <a:pt x="243934" y="1373200"/>
                  </a:lnTo>
                  <a:lnTo>
                    <a:pt x="220094" y="1334679"/>
                  </a:lnTo>
                  <a:lnTo>
                    <a:pt x="197354" y="1295423"/>
                  </a:lnTo>
                  <a:lnTo>
                    <a:pt x="175737" y="1255454"/>
                  </a:lnTo>
                  <a:lnTo>
                    <a:pt x="155263" y="1214794"/>
                  </a:lnTo>
                  <a:lnTo>
                    <a:pt x="135954" y="1173463"/>
                  </a:lnTo>
                  <a:lnTo>
                    <a:pt x="117832" y="1131483"/>
                  </a:lnTo>
                  <a:lnTo>
                    <a:pt x="100917" y="1088877"/>
                  </a:lnTo>
                  <a:lnTo>
                    <a:pt x="85232" y="1045665"/>
                  </a:lnTo>
                  <a:lnTo>
                    <a:pt x="70798" y="1001868"/>
                  </a:lnTo>
                  <a:lnTo>
                    <a:pt x="57637" y="957509"/>
                  </a:lnTo>
                  <a:lnTo>
                    <a:pt x="45770" y="912609"/>
                  </a:lnTo>
                  <a:lnTo>
                    <a:pt x="35218" y="867189"/>
                  </a:lnTo>
                  <a:lnTo>
                    <a:pt x="26003" y="821272"/>
                  </a:lnTo>
                  <a:lnTo>
                    <a:pt x="18147" y="774877"/>
                  </a:lnTo>
                  <a:lnTo>
                    <a:pt x="11672" y="728028"/>
                  </a:lnTo>
                  <a:lnTo>
                    <a:pt x="6597" y="680745"/>
                  </a:lnTo>
                  <a:lnTo>
                    <a:pt x="2946" y="633050"/>
                  </a:lnTo>
                  <a:lnTo>
                    <a:pt x="740" y="584965"/>
                  </a:lnTo>
                  <a:lnTo>
                    <a:pt x="0" y="536511"/>
                  </a:lnTo>
                  <a:lnTo>
                    <a:pt x="740" y="488056"/>
                  </a:lnTo>
                  <a:lnTo>
                    <a:pt x="2946" y="439971"/>
                  </a:lnTo>
                  <a:lnTo>
                    <a:pt x="6597" y="392276"/>
                  </a:lnTo>
                  <a:lnTo>
                    <a:pt x="11672" y="344993"/>
                  </a:lnTo>
                  <a:lnTo>
                    <a:pt x="18147" y="298144"/>
                  </a:lnTo>
                  <a:lnTo>
                    <a:pt x="26003" y="251750"/>
                  </a:lnTo>
                  <a:lnTo>
                    <a:pt x="35218" y="205832"/>
                  </a:lnTo>
                  <a:lnTo>
                    <a:pt x="45770" y="160412"/>
                  </a:lnTo>
                  <a:lnTo>
                    <a:pt x="57637" y="115512"/>
                  </a:lnTo>
                  <a:lnTo>
                    <a:pt x="70798" y="71153"/>
                  </a:lnTo>
                  <a:lnTo>
                    <a:pt x="85232" y="27357"/>
                  </a:lnTo>
                  <a:lnTo>
                    <a:pt x="95162" y="0"/>
                  </a:lnTo>
                  <a:lnTo>
                    <a:pt x="1916754" y="0"/>
                  </a:lnTo>
                  <a:lnTo>
                    <a:pt x="1916754" y="2049868"/>
                  </a:lnTo>
                  <a:lnTo>
                    <a:pt x="1886324" y="2056937"/>
                  </a:lnTo>
                  <a:lnTo>
                    <a:pt x="1840406" y="2066152"/>
                  </a:lnTo>
                  <a:lnTo>
                    <a:pt x="1794012" y="2074008"/>
                  </a:lnTo>
                  <a:lnTo>
                    <a:pt x="1747162" y="2080484"/>
                  </a:lnTo>
                  <a:lnTo>
                    <a:pt x="1699879" y="2085558"/>
                  </a:lnTo>
                  <a:lnTo>
                    <a:pt x="1652184" y="2089209"/>
                  </a:lnTo>
                  <a:lnTo>
                    <a:pt x="1604099" y="2091416"/>
                  </a:lnTo>
                  <a:lnTo>
                    <a:pt x="1555645" y="2092156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9365" y="0"/>
              <a:ext cx="1333499" cy="131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1108" y="2519110"/>
            <a:ext cx="1001394" cy="1001394"/>
          </a:xfrm>
          <a:custGeom>
            <a:avLst/>
            <a:gdLst/>
            <a:ahLst/>
            <a:cxnLst/>
            <a:rect l="l" t="t" r="r" b="b"/>
            <a:pathLst>
              <a:path w="1001394" h="1001395">
                <a:moveTo>
                  <a:pt x="500503" y="1001007"/>
                </a:moveTo>
                <a:lnTo>
                  <a:pt x="452301" y="998716"/>
                </a:lnTo>
                <a:lnTo>
                  <a:pt x="405396" y="991982"/>
                </a:lnTo>
                <a:lnTo>
                  <a:pt x="359997" y="981016"/>
                </a:lnTo>
                <a:lnTo>
                  <a:pt x="316313" y="966026"/>
                </a:lnTo>
                <a:lnTo>
                  <a:pt x="274555" y="947224"/>
                </a:lnTo>
                <a:lnTo>
                  <a:pt x="234932" y="924817"/>
                </a:lnTo>
                <a:lnTo>
                  <a:pt x="197654" y="899017"/>
                </a:lnTo>
                <a:lnTo>
                  <a:pt x="162932" y="870033"/>
                </a:lnTo>
                <a:lnTo>
                  <a:pt x="130973" y="838075"/>
                </a:lnTo>
                <a:lnTo>
                  <a:pt x="101989" y="803352"/>
                </a:lnTo>
                <a:lnTo>
                  <a:pt x="76189" y="766075"/>
                </a:lnTo>
                <a:lnTo>
                  <a:pt x="53783" y="726452"/>
                </a:lnTo>
                <a:lnTo>
                  <a:pt x="34980" y="684694"/>
                </a:lnTo>
                <a:lnTo>
                  <a:pt x="19991" y="641010"/>
                </a:lnTo>
                <a:lnTo>
                  <a:pt x="9024" y="595611"/>
                </a:lnTo>
                <a:lnTo>
                  <a:pt x="2291" y="548705"/>
                </a:lnTo>
                <a:lnTo>
                  <a:pt x="0" y="500503"/>
                </a:lnTo>
                <a:lnTo>
                  <a:pt x="2291" y="452301"/>
                </a:lnTo>
                <a:lnTo>
                  <a:pt x="9024" y="405396"/>
                </a:lnTo>
                <a:lnTo>
                  <a:pt x="19991" y="359996"/>
                </a:lnTo>
                <a:lnTo>
                  <a:pt x="34980" y="316313"/>
                </a:lnTo>
                <a:lnTo>
                  <a:pt x="53783" y="274555"/>
                </a:lnTo>
                <a:lnTo>
                  <a:pt x="76189" y="234932"/>
                </a:lnTo>
                <a:lnTo>
                  <a:pt x="101989" y="197654"/>
                </a:lnTo>
                <a:lnTo>
                  <a:pt x="130973" y="162932"/>
                </a:lnTo>
                <a:lnTo>
                  <a:pt x="162932" y="130973"/>
                </a:lnTo>
                <a:lnTo>
                  <a:pt x="197654" y="101989"/>
                </a:lnTo>
                <a:lnTo>
                  <a:pt x="234932" y="76189"/>
                </a:lnTo>
                <a:lnTo>
                  <a:pt x="274555" y="53783"/>
                </a:lnTo>
                <a:lnTo>
                  <a:pt x="316313" y="34980"/>
                </a:lnTo>
                <a:lnTo>
                  <a:pt x="359997" y="19991"/>
                </a:lnTo>
                <a:lnTo>
                  <a:pt x="405396" y="9024"/>
                </a:lnTo>
                <a:lnTo>
                  <a:pt x="452301" y="2291"/>
                </a:lnTo>
                <a:lnTo>
                  <a:pt x="500503" y="0"/>
                </a:lnTo>
                <a:lnTo>
                  <a:pt x="548705" y="2291"/>
                </a:lnTo>
                <a:lnTo>
                  <a:pt x="595611" y="9024"/>
                </a:lnTo>
                <a:lnTo>
                  <a:pt x="641010" y="19991"/>
                </a:lnTo>
                <a:lnTo>
                  <a:pt x="684694" y="34980"/>
                </a:lnTo>
                <a:lnTo>
                  <a:pt x="726452" y="53783"/>
                </a:lnTo>
                <a:lnTo>
                  <a:pt x="766075" y="76189"/>
                </a:lnTo>
                <a:lnTo>
                  <a:pt x="803352" y="101989"/>
                </a:lnTo>
                <a:lnTo>
                  <a:pt x="838075" y="130973"/>
                </a:lnTo>
                <a:lnTo>
                  <a:pt x="870034" y="162932"/>
                </a:lnTo>
                <a:lnTo>
                  <a:pt x="899018" y="197654"/>
                </a:lnTo>
                <a:lnTo>
                  <a:pt x="924818" y="234932"/>
                </a:lnTo>
                <a:lnTo>
                  <a:pt x="947224" y="274555"/>
                </a:lnTo>
                <a:lnTo>
                  <a:pt x="966027" y="316313"/>
                </a:lnTo>
                <a:lnTo>
                  <a:pt x="981016" y="359996"/>
                </a:lnTo>
                <a:lnTo>
                  <a:pt x="991982" y="405396"/>
                </a:lnTo>
                <a:lnTo>
                  <a:pt x="998716" y="452301"/>
                </a:lnTo>
                <a:lnTo>
                  <a:pt x="1001007" y="500503"/>
                </a:lnTo>
                <a:lnTo>
                  <a:pt x="998716" y="548705"/>
                </a:lnTo>
                <a:lnTo>
                  <a:pt x="991982" y="595611"/>
                </a:lnTo>
                <a:lnTo>
                  <a:pt x="981016" y="641010"/>
                </a:lnTo>
                <a:lnTo>
                  <a:pt x="966027" y="684694"/>
                </a:lnTo>
                <a:lnTo>
                  <a:pt x="947224" y="726452"/>
                </a:lnTo>
                <a:lnTo>
                  <a:pt x="924818" y="766075"/>
                </a:lnTo>
                <a:lnTo>
                  <a:pt x="899018" y="803352"/>
                </a:lnTo>
                <a:lnTo>
                  <a:pt x="870034" y="838075"/>
                </a:lnTo>
                <a:lnTo>
                  <a:pt x="838075" y="870033"/>
                </a:lnTo>
                <a:lnTo>
                  <a:pt x="803352" y="899017"/>
                </a:lnTo>
                <a:lnTo>
                  <a:pt x="766075" y="924817"/>
                </a:lnTo>
                <a:lnTo>
                  <a:pt x="726452" y="947224"/>
                </a:lnTo>
                <a:lnTo>
                  <a:pt x="684694" y="966026"/>
                </a:lnTo>
                <a:lnTo>
                  <a:pt x="641010" y="981016"/>
                </a:lnTo>
                <a:lnTo>
                  <a:pt x="595611" y="991982"/>
                </a:lnTo>
                <a:lnTo>
                  <a:pt x="548705" y="998716"/>
                </a:lnTo>
                <a:lnTo>
                  <a:pt x="500503" y="1001007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8" y="5873057"/>
            <a:ext cx="1001394" cy="1001394"/>
          </a:xfrm>
          <a:custGeom>
            <a:avLst/>
            <a:gdLst/>
            <a:ahLst/>
            <a:cxnLst/>
            <a:rect l="l" t="t" r="r" b="b"/>
            <a:pathLst>
              <a:path w="1001394" h="1001395">
                <a:moveTo>
                  <a:pt x="500503" y="1001008"/>
                </a:moveTo>
                <a:lnTo>
                  <a:pt x="452301" y="998716"/>
                </a:lnTo>
                <a:lnTo>
                  <a:pt x="405396" y="991983"/>
                </a:lnTo>
                <a:lnTo>
                  <a:pt x="359997" y="981016"/>
                </a:lnTo>
                <a:lnTo>
                  <a:pt x="316313" y="966027"/>
                </a:lnTo>
                <a:lnTo>
                  <a:pt x="274555" y="947224"/>
                </a:lnTo>
                <a:lnTo>
                  <a:pt x="234932" y="924818"/>
                </a:lnTo>
                <a:lnTo>
                  <a:pt x="197654" y="899018"/>
                </a:lnTo>
                <a:lnTo>
                  <a:pt x="162932" y="870034"/>
                </a:lnTo>
                <a:lnTo>
                  <a:pt x="130973" y="838075"/>
                </a:lnTo>
                <a:lnTo>
                  <a:pt x="101989" y="803352"/>
                </a:lnTo>
                <a:lnTo>
                  <a:pt x="76189" y="766075"/>
                </a:lnTo>
                <a:lnTo>
                  <a:pt x="53783" y="726452"/>
                </a:lnTo>
                <a:lnTo>
                  <a:pt x="34980" y="684694"/>
                </a:lnTo>
                <a:lnTo>
                  <a:pt x="19991" y="641010"/>
                </a:lnTo>
                <a:lnTo>
                  <a:pt x="9024" y="595611"/>
                </a:lnTo>
                <a:lnTo>
                  <a:pt x="2291" y="548705"/>
                </a:lnTo>
                <a:lnTo>
                  <a:pt x="0" y="500504"/>
                </a:lnTo>
                <a:lnTo>
                  <a:pt x="2291" y="452302"/>
                </a:lnTo>
                <a:lnTo>
                  <a:pt x="9024" y="405396"/>
                </a:lnTo>
                <a:lnTo>
                  <a:pt x="19991" y="359997"/>
                </a:lnTo>
                <a:lnTo>
                  <a:pt x="34980" y="316313"/>
                </a:lnTo>
                <a:lnTo>
                  <a:pt x="53783" y="274555"/>
                </a:lnTo>
                <a:lnTo>
                  <a:pt x="76189" y="234932"/>
                </a:lnTo>
                <a:lnTo>
                  <a:pt x="101989" y="197654"/>
                </a:lnTo>
                <a:lnTo>
                  <a:pt x="130973" y="162931"/>
                </a:lnTo>
                <a:lnTo>
                  <a:pt x="162932" y="130973"/>
                </a:lnTo>
                <a:lnTo>
                  <a:pt x="197654" y="101989"/>
                </a:lnTo>
                <a:lnTo>
                  <a:pt x="234932" y="76189"/>
                </a:lnTo>
                <a:lnTo>
                  <a:pt x="274555" y="53783"/>
                </a:lnTo>
                <a:lnTo>
                  <a:pt x="316313" y="34980"/>
                </a:lnTo>
                <a:lnTo>
                  <a:pt x="359997" y="19991"/>
                </a:lnTo>
                <a:lnTo>
                  <a:pt x="405396" y="9024"/>
                </a:lnTo>
                <a:lnTo>
                  <a:pt x="452301" y="2291"/>
                </a:lnTo>
                <a:lnTo>
                  <a:pt x="500503" y="0"/>
                </a:lnTo>
                <a:lnTo>
                  <a:pt x="548705" y="2291"/>
                </a:lnTo>
                <a:lnTo>
                  <a:pt x="595611" y="9024"/>
                </a:lnTo>
                <a:lnTo>
                  <a:pt x="641010" y="19991"/>
                </a:lnTo>
                <a:lnTo>
                  <a:pt x="684694" y="34980"/>
                </a:lnTo>
                <a:lnTo>
                  <a:pt x="726452" y="53783"/>
                </a:lnTo>
                <a:lnTo>
                  <a:pt x="766075" y="76189"/>
                </a:lnTo>
                <a:lnTo>
                  <a:pt x="803352" y="101989"/>
                </a:lnTo>
                <a:lnTo>
                  <a:pt x="838075" y="130973"/>
                </a:lnTo>
                <a:lnTo>
                  <a:pt x="870034" y="162931"/>
                </a:lnTo>
                <a:lnTo>
                  <a:pt x="899018" y="197654"/>
                </a:lnTo>
                <a:lnTo>
                  <a:pt x="924818" y="234932"/>
                </a:lnTo>
                <a:lnTo>
                  <a:pt x="947224" y="274555"/>
                </a:lnTo>
                <a:lnTo>
                  <a:pt x="966027" y="316313"/>
                </a:lnTo>
                <a:lnTo>
                  <a:pt x="981016" y="359997"/>
                </a:lnTo>
                <a:lnTo>
                  <a:pt x="991982" y="405396"/>
                </a:lnTo>
                <a:lnTo>
                  <a:pt x="998716" y="452302"/>
                </a:lnTo>
                <a:lnTo>
                  <a:pt x="1001007" y="500504"/>
                </a:lnTo>
                <a:lnTo>
                  <a:pt x="998716" y="548705"/>
                </a:lnTo>
                <a:lnTo>
                  <a:pt x="991982" y="595611"/>
                </a:lnTo>
                <a:lnTo>
                  <a:pt x="981016" y="641010"/>
                </a:lnTo>
                <a:lnTo>
                  <a:pt x="966027" y="684694"/>
                </a:lnTo>
                <a:lnTo>
                  <a:pt x="947224" y="726452"/>
                </a:lnTo>
                <a:lnTo>
                  <a:pt x="924818" y="766075"/>
                </a:lnTo>
                <a:lnTo>
                  <a:pt x="899018" y="803352"/>
                </a:lnTo>
                <a:lnTo>
                  <a:pt x="870034" y="838075"/>
                </a:lnTo>
                <a:lnTo>
                  <a:pt x="838075" y="870034"/>
                </a:lnTo>
                <a:lnTo>
                  <a:pt x="803352" y="899018"/>
                </a:lnTo>
                <a:lnTo>
                  <a:pt x="766075" y="924818"/>
                </a:lnTo>
                <a:lnTo>
                  <a:pt x="726452" y="947224"/>
                </a:lnTo>
                <a:lnTo>
                  <a:pt x="684694" y="966027"/>
                </a:lnTo>
                <a:lnTo>
                  <a:pt x="641010" y="981016"/>
                </a:lnTo>
                <a:lnTo>
                  <a:pt x="595611" y="991983"/>
                </a:lnTo>
                <a:lnTo>
                  <a:pt x="548705" y="998716"/>
                </a:lnTo>
                <a:lnTo>
                  <a:pt x="500503" y="1001008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416317" y="6776126"/>
            <a:ext cx="2371725" cy="2477135"/>
            <a:chOff x="11416317" y="6776126"/>
            <a:chExt cx="2371725" cy="2477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6317" y="6776126"/>
              <a:ext cx="2371475" cy="24766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796641" y="6890031"/>
              <a:ext cx="718820" cy="1144905"/>
            </a:xfrm>
            <a:custGeom>
              <a:avLst/>
              <a:gdLst/>
              <a:ahLst/>
              <a:cxnLst/>
              <a:rect l="l" t="t" r="r" b="b"/>
              <a:pathLst>
                <a:path w="718819" h="1144904">
                  <a:moveTo>
                    <a:pt x="526132" y="1144866"/>
                  </a:moveTo>
                  <a:lnTo>
                    <a:pt x="191819" y="1144866"/>
                  </a:lnTo>
                  <a:lnTo>
                    <a:pt x="182221" y="1142910"/>
                  </a:lnTo>
                  <a:lnTo>
                    <a:pt x="174351" y="1137587"/>
                  </a:lnTo>
                  <a:lnTo>
                    <a:pt x="169029" y="1129718"/>
                  </a:lnTo>
                  <a:lnTo>
                    <a:pt x="167073" y="1120120"/>
                  </a:lnTo>
                  <a:lnTo>
                    <a:pt x="167073" y="494677"/>
                  </a:lnTo>
                  <a:lnTo>
                    <a:pt x="24905" y="494677"/>
                  </a:lnTo>
                  <a:lnTo>
                    <a:pt x="11630" y="490848"/>
                  </a:lnTo>
                  <a:lnTo>
                    <a:pt x="2767" y="480787"/>
                  </a:lnTo>
                  <a:lnTo>
                    <a:pt x="0" y="467725"/>
                  </a:lnTo>
                  <a:lnTo>
                    <a:pt x="5011" y="454889"/>
                  </a:lnTo>
                  <a:lnTo>
                    <a:pt x="339324" y="9461"/>
                  </a:lnTo>
                  <a:lnTo>
                    <a:pt x="348134" y="2365"/>
                  </a:lnTo>
                  <a:lnTo>
                    <a:pt x="359218" y="0"/>
                  </a:lnTo>
                  <a:lnTo>
                    <a:pt x="370302" y="2365"/>
                  </a:lnTo>
                  <a:lnTo>
                    <a:pt x="379112" y="9461"/>
                  </a:lnTo>
                  <a:lnTo>
                    <a:pt x="421357" y="65746"/>
                  </a:lnTo>
                  <a:lnTo>
                    <a:pt x="359218" y="65746"/>
                  </a:lnTo>
                  <a:lnTo>
                    <a:pt x="74882" y="445185"/>
                  </a:lnTo>
                  <a:lnTo>
                    <a:pt x="192304" y="445185"/>
                  </a:lnTo>
                  <a:lnTo>
                    <a:pt x="201902" y="447141"/>
                  </a:lnTo>
                  <a:lnTo>
                    <a:pt x="209772" y="452463"/>
                  </a:lnTo>
                  <a:lnTo>
                    <a:pt x="215094" y="460333"/>
                  </a:lnTo>
                  <a:lnTo>
                    <a:pt x="217050" y="469931"/>
                  </a:lnTo>
                  <a:lnTo>
                    <a:pt x="217050" y="1095374"/>
                  </a:lnTo>
                  <a:lnTo>
                    <a:pt x="551364" y="1095374"/>
                  </a:lnTo>
                  <a:lnTo>
                    <a:pt x="551364" y="1120120"/>
                  </a:lnTo>
                  <a:lnTo>
                    <a:pt x="549400" y="1129718"/>
                  </a:lnTo>
                  <a:lnTo>
                    <a:pt x="544025" y="1137587"/>
                  </a:lnTo>
                  <a:lnTo>
                    <a:pt x="536011" y="1142910"/>
                  </a:lnTo>
                  <a:lnTo>
                    <a:pt x="526132" y="1144866"/>
                  </a:lnTo>
                  <a:close/>
                </a:path>
                <a:path w="718819" h="1144904">
                  <a:moveTo>
                    <a:pt x="551364" y="1095374"/>
                  </a:moveTo>
                  <a:lnTo>
                    <a:pt x="501386" y="1095374"/>
                  </a:lnTo>
                  <a:lnTo>
                    <a:pt x="501386" y="469931"/>
                  </a:lnTo>
                  <a:lnTo>
                    <a:pt x="503342" y="460333"/>
                  </a:lnTo>
                  <a:lnTo>
                    <a:pt x="508665" y="452463"/>
                  </a:lnTo>
                  <a:lnTo>
                    <a:pt x="516534" y="447141"/>
                  </a:lnTo>
                  <a:lnTo>
                    <a:pt x="526132" y="445185"/>
                  </a:lnTo>
                  <a:lnTo>
                    <a:pt x="643555" y="445185"/>
                  </a:lnTo>
                  <a:lnTo>
                    <a:pt x="359218" y="65746"/>
                  </a:lnTo>
                  <a:lnTo>
                    <a:pt x="421357" y="65746"/>
                  </a:lnTo>
                  <a:lnTo>
                    <a:pt x="713426" y="454889"/>
                  </a:lnTo>
                  <a:lnTo>
                    <a:pt x="718232" y="467725"/>
                  </a:lnTo>
                  <a:lnTo>
                    <a:pt x="715488" y="480787"/>
                  </a:lnTo>
                  <a:lnTo>
                    <a:pt x="706739" y="490848"/>
                  </a:lnTo>
                  <a:lnTo>
                    <a:pt x="693532" y="494677"/>
                  </a:lnTo>
                  <a:lnTo>
                    <a:pt x="551364" y="494677"/>
                  </a:lnTo>
                  <a:lnTo>
                    <a:pt x="551364" y="1095374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7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Insights</a:t>
            </a:r>
            <a:r>
              <a:rPr spc="-395" dirty="0"/>
              <a:t> </a:t>
            </a:r>
            <a:r>
              <a:rPr spc="180" dirty="0"/>
              <a:t>and</a:t>
            </a:r>
            <a:r>
              <a:rPr spc="-390" dirty="0"/>
              <a:t> </a:t>
            </a:r>
            <a:r>
              <a:rPr spc="85" dirty="0"/>
              <a:t>Decision</a:t>
            </a:r>
            <a:r>
              <a:rPr spc="-395" dirty="0"/>
              <a:t> </a:t>
            </a:r>
            <a:r>
              <a:rPr spc="135" dirty="0"/>
              <a:t>Support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4769" y="2588386"/>
            <a:ext cx="5963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40" dirty="0">
                <a:latin typeface="Verdana"/>
                <a:cs typeface="Verdana"/>
              </a:rPr>
              <a:t>Geospatial</a:t>
            </a:r>
            <a:r>
              <a:rPr sz="4500" b="1" spc="-185" dirty="0">
                <a:latin typeface="Verdana"/>
                <a:cs typeface="Verdana"/>
              </a:rPr>
              <a:t> </a:t>
            </a:r>
            <a:r>
              <a:rPr sz="4500" b="1" spc="-114" dirty="0">
                <a:latin typeface="Verdana"/>
                <a:cs typeface="Verdana"/>
              </a:rPr>
              <a:t>Analysis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408" y="3918744"/>
            <a:ext cx="7870825" cy="15379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-9525" algn="just">
              <a:lnSpc>
                <a:spcPts val="2850"/>
              </a:lnSpc>
              <a:spcBef>
                <a:spcPts val="620"/>
              </a:spcBef>
              <a:buSzPct val="50000"/>
              <a:buChar char="•"/>
              <a:tabLst>
                <a:tab pos="128905" algn="l"/>
              </a:tabLst>
            </a:pPr>
            <a:r>
              <a:rPr sz="2800" b="1" spc="55" dirty="0">
                <a:latin typeface="Tahoma"/>
                <a:cs typeface="Tahoma"/>
              </a:rPr>
              <a:t>	Top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Markets: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The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U.S.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leads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in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sales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(13.8%), </a:t>
            </a:r>
            <a:r>
              <a:rPr sz="2800" spc="220" dirty="0">
                <a:latin typeface="Tahoma"/>
                <a:cs typeface="Tahoma"/>
              </a:rPr>
              <a:t>followed</a:t>
            </a:r>
            <a:r>
              <a:rPr sz="2800" spc="40" dirty="0">
                <a:latin typeface="Tahoma"/>
                <a:cs typeface="Tahoma"/>
              </a:rPr>
              <a:t>  </a:t>
            </a:r>
            <a:r>
              <a:rPr sz="2800" spc="210" dirty="0">
                <a:latin typeface="Tahoma"/>
                <a:cs typeface="Tahoma"/>
              </a:rPr>
              <a:t>by</a:t>
            </a:r>
            <a:r>
              <a:rPr sz="2800" spc="40" dirty="0">
                <a:latin typeface="Tahoma"/>
                <a:cs typeface="Tahoma"/>
              </a:rPr>
              <a:t>  </a:t>
            </a:r>
            <a:r>
              <a:rPr sz="2800" spc="135" dirty="0">
                <a:latin typeface="Tahoma"/>
                <a:cs typeface="Tahoma"/>
              </a:rPr>
              <a:t>Australia,</a:t>
            </a:r>
            <a:r>
              <a:rPr sz="2800" spc="40" dirty="0">
                <a:latin typeface="Tahoma"/>
                <a:cs typeface="Tahoma"/>
              </a:rPr>
              <a:t>  </a:t>
            </a:r>
            <a:r>
              <a:rPr sz="2800" spc="114" dirty="0">
                <a:latin typeface="Tahoma"/>
                <a:cs typeface="Tahoma"/>
              </a:rPr>
              <a:t>France,</a:t>
            </a:r>
            <a:r>
              <a:rPr sz="2800" spc="45" dirty="0">
                <a:latin typeface="Tahoma"/>
                <a:cs typeface="Tahoma"/>
              </a:rPr>
              <a:t>  </a:t>
            </a:r>
            <a:r>
              <a:rPr sz="2800" spc="145" dirty="0">
                <a:latin typeface="Tahoma"/>
                <a:cs typeface="Tahoma"/>
              </a:rPr>
              <a:t>China,</a:t>
            </a:r>
            <a:r>
              <a:rPr sz="2800" spc="40" dirty="0">
                <a:latin typeface="Tahoma"/>
                <a:cs typeface="Tahoma"/>
              </a:rPr>
              <a:t>  </a:t>
            </a:r>
            <a:r>
              <a:rPr sz="2800" spc="235" dirty="0">
                <a:latin typeface="Tahoma"/>
                <a:cs typeface="Tahoma"/>
              </a:rPr>
              <a:t>and </a:t>
            </a:r>
            <a:r>
              <a:rPr sz="2800" spc="155" dirty="0">
                <a:latin typeface="Tahoma"/>
                <a:cs typeface="Tahoma"/>
              </a:rPr>
              <a:t>Germany.</a:t>
            </a:r>
            <a:r>
              <a:rPr sz="2800" spc="385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The</a:t>
            </a:r>
            <a:r>
              <a:rPr sz="2800" spc="385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U.S.</a:t>
            </a:r>
            <a:r>
              <a:rPr sz="2800" spc="390" dirty="0">
                <a:latin typeface="Tahoma"/>
                <a:cs typeface="Tahoma"/>
              </a:rPr>
              <a:t>  </a:t>
            </a:r>
            <a:r>
              <a:rPr sz="2800" spc="150" dirty="0">
                <a:latin typeface="Tahoma"/>
                <a:cs typeface="Tahoma"/>
              </a:rPr>
              <a:t>also</a:t>
            </a:r>
            <a:r>
              <a:rPr sz="2800" spc="385" dirty="0">
                <a:latin typeface="Tahoma"/>
                <a:cs typeface="Tahoma"/>
              </a:rPr>
              <a:t>  </a:t>
            </a:r>
            <a:r>
              <a:rPr sz="2800" spc="180" dirty="0">
                <a:latin typeface="Tahoma"/>
                <a:cs typeface="Tahoma"/>
              </a:rPr>
              <a:t>leads</a:t>
            </a:r>
            <a:r>
              <a:rPr sz="2800" spc="390" dirty="0">
                <a:latin typeface="Tahoma"/>
                <a:cs typeface="Tahoma"/>
              </a:rPr>
              <a:t>  </a:t>
            </a:r>
            <a:r>
              <a:rPr sz="2800" spc="215" dirty="0">
                <a:latin typeface="Tahoma"/>
                <a:cs typeface="Tahoma"/>
              </a:rPr>
              <a:t>in</a:t>
            </a:r>
            <a:r>
              <a:rPr sz="2800" spc="385" dirty="0">
                <a:latin typeface="Tahoma"/>
                <a:cs typeface="Tahoma"/>
              </a:rPr>
              <a:t>  </a:t>
            </a:r>
            <a:r>
              <a:rPr sz="2800" spc="160" dirty="0">
                <a:latin typeface="Tahoma"/>
                <a:cs typeface="Tahoma"/>
              </a:rPr>
              <a:t>order </a:t>
            </a:r>
            <a:r>
              <a:rPr sz="2800" spc="240" dirty="0">
                <a:latin typeface="Tahoma"/>
                <a:cs typeface="Tahoma"/>
              </a:rPr>
              <a:t>volume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(9.98K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orders).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769" y="5942333"/>
            <a:ext cx="44564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95" dirty="0">
                <a:latin typeface="Verdana"/>
                <a:cs typeface="Verdana"/>
              </a:rPr>
              <a:t>Profit</a:t>
            </a:r>
            <a:r>
              <a:rPr sz="4500" b="1" spc="-254" dirty="0">
                <a:latin typeface="Verdana"/>
                <a:cs typeface="Verdana"/>
              </a:rPr>
              <a:t> </a:t>
            </a:r>
            <a:r>
              <a:rPr sz="4500" b="1" spc="-125" dirty="0">
                <a:latin typeface="Verdana"/>
                <a:cs typeface="Verdana"/>
              </a:rPr>
              <a:t>Analysis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408" y="7277194"/>
            <a:ext cx="8918575" cy="15379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-9525" algn="just">
              <a:lnSpc>
                <a:spcPts val="2850"/>
              </a:lnSpc>
              <a:spcBef>
                <a:spcPts val="620"/>
              </a:spcBef>
              <a:buSzPct val="50000"/>
              <a:buChar char="•"/>
              <a:tabLst>
                <a:tab pos="128905" algn="l"/>
              </a:tabLst>
            </a:pPr>
            <a:r>
              <a:rPr sz="2800" b="1" dirty="0">
                <a:latin typeface="Tahoma"/>
                <a:cs typeface="Tahoma"/>
              </a:rPr>
              <a:t>	Total</a:t>
            </a:r>
            <a:r>
              <a:rPr sz="2800" b="1" spc="-40" dirty="0">
                <a:latin typeface="Tahoma"/>
                <a:cs typeface="Tahoma"/>
              </a:rPr>
              <a:t>  </a:t>
            </a:r>
            <a:r>
              <a:rPr sz="2800" b="1" dirty="0">
                <a:latin typeface="Tahoma"/>
                <a:cs typeface="Tahoma"/>
              </a:rPr>
              <a:t>Profit:</a:t>
            </a:r>
            <a:r>
              <a:rPr sz="2800" b="1" spc="-5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The</a:t>
            </a:r>
            <a:r>
              <a:rPr sz="2800" spc="-55" dirty="0">
                <a:latin typeface="Tahoma"/>
                <a:cs typeface="Tahoma"/>
              </a:rPr>
              <a:t>  </a:t>
            </a:r>
            <a:r>
              <a:rPr sz="2800" spc="270" dirty="0">
                <a:latin typeface="Tahoma"/>
                <a:cs typeface="Tahoma"/>
              </a:rPr>
              <a:t>company</a:t>
            </a:r>
            <a:r>
              <a:rPr sz="2800" spc="-60" dirty="0">
                <a:latin typeface="Tahoma"/>
                <a:cs typeface="Tahoma"/>
              </a:rPr>
              <a:t>  </a:t>
            </a:r>
            <a:r>
              <a:rPr sz="2800" spc="195" dirty="0">
                <a:latin typeface="Tahoma"/>
                <a:cs typeface="Tahoma"/>
              </a:rPr>
              <a:t>generated</a:t>
            </a:r>
            <a:r>
              <a:rPr sz="2800" spc="-55" dirty="0">
                <a:latin typeface="Tahoma"/>
                <a:cs typeface="Tahoma"/>
              </a:rPr>
              <a:t>  </a:t>
            </a:r>
            <a:r>
              <a:rPr sz="2800" spc="55" dirty="0">
                <a:latin typeface="Tahoma"/>
                <a:cs typeface="Tahoma"/>
              </a:rPr>
              <a:t>2.37M</a:t>
            </a:r>
            <a:r>
              <a:rPr sz="2800" spc="-55" dirty="0">
                <a:latin typeface="Tahoma"/>
                <a:cs typeface="Tahoma"/>
              </a:rPr>
              <a:t>  </a:t>
            </a:r>
            <a:r>
              <a:rPr sz="2800" spc="190" dirty="0">
                <a:latin typeface="Tahoma"/>
                <a:cs typeface="Tahoma"/>
              </a:rPr>
              <a:t>in </a:t>
            </a:r>
            <a:r>
              <a:rPr sz="2800" spc="110" dirty="0">
                <a:latin typeface="Tahoma"/>
                <a:cs typeface="Tahoma"/>
              </a:rPr>
              <a:t>profit,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with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the</a:t>
            </a:r>
            <a:r>
              <a:rPr sz="2800" spc="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U.S.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contributing</a:t>
            </a:r>
            <a:r>
              <a:rPr sz="2800" spc="55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the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largest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share </a:t>
            </a:r>
            <a:r>
              <a:rPr sz="2800" dirty="0">
                <a:latin typeface="Tahoma"/>
                <a:cs typeface="Tahoma"/>
              </a:rPr>
              <a:t>(0.44M).</a:t>
            </a:r>
            <a:r>
              <a:rPr sz="2800" spc="380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The</a:t>
            </a:r>
            <a:r>
              <a:rPr sz="2800" spc="380" dirty="0">
                <a:latin typeface="Tahoma"/>
                <a:cs typeface="Tahoma"/>
              </a:rPr>
              <a:t>  </a:t>
            </a:r>
            <a:r>
              <a:rPr sz="2800" spc="229" dirty="0">
                <a:latin typeface="Tahoma"/>
                <a:cs typeface="Tahoma"/>
              </a:rPr>
              <a:t>Consumer</a:t>
            </a:r>
            <a:r>
              <a:rPr sz="2800" spc="385" dirty="0">
                <a:latin typeface="Tahoma"/>
                <a:cs typeface="Tahoma"/>
              </a:rPr>
              <a:t>  </a:t>
            </a:r>
            <a:r>
              <a:rPr sz="2800" spc="229" dirty="0">
                <a:latin typeface="Tahoma"/>
                <a:cs typeface="Tahoma"/>
              </a:rPr>
              <a:t>segment</a:t>
            </a:r>
            <a:r>
              <a:rPr sz="2800" spc="380" dirty="0">
                <a:latin typeface="Tahoma"/>
                <a:cs typeface="Tahoma"/>
              </a:rPr>
              <a:t>  </a:t>
            </a:r>
            <a:r>
              <a:rPr sz="2800" spc="180" dirty="0">
                <a:latin typeface="Tahoma"/>
                <a:cs typeface="Tahoma"/>
              </a:rPr>
              <a:t>leads</a:t>
            </a:r>
            <a:r>
              <a:rPr sz="2800" spc="385" dirty="0">
                <a:latin typeface="Tahoma"/>
                <a:cs typeface="Tahoma"/>
              </a:rPr>
              <a:t>  </a:t>
            </a:r>
            <a:r>
              <a:rPr sz="2800" spc="160" dirty="0">
                <a:latin typeface="Tahoma"/>
                <a:cs typeface="Tahoma"/>
              </a:rPr>
              <a:t>profit </a:t>
            </a:r>
            <a:r>
              <a:rPr sz="2800" spc="145" dirty="0">
                <a:latin typeface="Tahoma"/>
                <a:cs typeface="Tahoma"/>
              </a:rPr>
              <a:t>generation,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contributing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1.21M.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87164" y="2528617"/>
            <a:ext cx="6448425" cy="3464560"/>
            <a:chOff x="9387164" y="2528617"/>
            <a:chExt cx="6448425" cy="34645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7164" y="2528617"/>
              <a:ext cx="6448330" cy="346420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206" y="2776510"/>
              <a:ext cx="428624" cy="609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34805" y="4387775"/>
              <a:ext cx="428624" cy="609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33261" y="4139047"/>
              <a:ext cx="428624" cy="6095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5921" y="2776510"/>
              <a:ext cx="428624" cy="609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0379" y="2618825"/>
              <a:ext cx="428624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511"/>
            <a:ext cx="1027017" cy="15525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709365" y="0"/>
            <a:ext cx="2578735" cy="2092325"/>
            <a:chOff x="15709365" y="0"/>
            <a:chExt cx="2578735" cy="2092325"/>
          </a:xfrm>
        </p:grpSpPr>
        <p:sp>
          <p:nvSpPr>
            <p:cNvPr id="4" name="object 4"/>
            <p:cNvSpPr/>
            <p:nvPr/>
          </p:nvSpPr>
          <p:spPr>
            <a:xfrm>
              <a:off x="16371245" y="0"/>
              <a:ext cx="1917064" cy="2092325"/>
            </a:xfrm>
            <a:custGeom>
              <a:avLst/>
              <a:gdLst/>
              <a:ahLst/>
              <a:cxnLst/>
              <a:rect l="l" t="t" r="r" b="b"/>
              <a:pathLst>
                <a:path w="1917065" h="2092325">
                  <a:moveTo>
                    <a:pt x="1555645" y="2092156"/>
                  </a:moveTo>
                  <a:lnTo>
                    <a:pt x="1507190" y="2091416"/>
                  </a:lnTo>
                  <a:lnTo>
                    <a:pt x="1459105" y="2089209"/>
                  </a:lnTo>
                  <a:lnTo>
                    <a:pt x="1411410" y="2085558"/>
                  </a:lnTo>
                  <a:lnTo>
                    <a:pt x="1364127" y="2080484"/>
                  </a:lnTo>
                  <a:lnTo>
                    <a:pt x="1317278" y="2074008"/>
                  </a:lnTo>
                  <a:lnTo>
                    <a:pt x="1270884" y="2066152"/>
                  </a:lnTo>
                  <a:lnTo>
                    <a:pt x="1224966" y="2056937"/>
                  </a:lnTo>
                  <a:lnTo>
                    <a:pt x="1179546" y="2046386"/>
                  </a:lnTo>
                  <a:lnTo>
                    <a:pt x="1134646" y="2034518"/>
                  </a:lnTo>
                  <a:lnTo>
                    <a:pt x="1090287" y="2021357"/>
                  </a:lnTo>
                  <a:lnTo>
                    <a:pt x="1046491" y="2006923"/>
                  </a:lnTo>
                  <a:lnTo>
                    <a:pt x="1003278" y="1991238"/>
                  </a:lnTo>
                  <a:lnTo>
                    <a:pt x="960672" y="1974324"/>
                  </a:lnTo>
                  <a:lnTo>
                    <a:pt x="918692" y="1956201"/>
                  </a:lnTo>
                  <a:lnTo>
                    <a:pt x="877361" y="1936892"/>
                  </a:lnTo>
                  <a:lnTo>
                    <a:pt x="836701" y="1916418"/>
                  </a:lnTo>
                  <a:lnTo>
                    <a:pt x="796732" y="1894801"/>
                  </a:lnTo>
                  <a:lnTo>
                    <a:pt x="757476" y="1872062"/>
                  </a:lnTo>
                  <a:lnTo>
                    <a:pt x="718955" y="1848222"/>
                  </a:lnTo>
                  <a:lnTo>
                    <a:pt x="681190" y="1823303"/>
                  </a:lnTo>
                  <a:lnTo>
                    <a:pt x="644203" y="1797327"/>
                  </a:lnTo>
                  <a:lnTo>
                    <a:pt x="608015" y="1770315"/>
                  </a:lnTo>
                  <a:lnTo>
                    <a:pt x="572648" y="1742288"/>
                  </a:lnTo>
                  <a:lnTo>
                    <a:pt x="538123" y="1713269"/>
                  </a:lnTo>
                  <a:lnTo>
                    <a:pt x="504462" y="1683278"/>
                  </a:lnTo>
                  <a:lnTo>
                    <a:pt x="471686" y="1652338"/>
                  </a:lnTo>
                  <a:lnTo>
                    <a:pt x="439818" y="1620469"/>
                  </a:lnTo>
                  <a:lnTo>
                    <a:pt x="408877" y="1587693"/>
                  </a:lnTo>
                  <a:lnTo>
                    <a:pt x="378886" y="1554032"/>
                  </a:lnTo>
                  <a:lnTo>
                    <a:pt x="349867" y="1519507"/>
                  </a:lnTo>
                  <a:lnTo>
                    <a:pt x="321841" y="1484140"/>
                  </a:lnTo>
                  <a:lnTo>
                    <a:pt x="294828" y="1447952"/>
                  </a:lnTo>
                  <a:lnTo>
                    <a:pt x="268852" y="1410965"/>
                  </a:lnTo>
                  <a:lnTo>
                    <a:pt x="243934" y="1373200"/>
                  </a:lnTo>
                  <a:lnTo>
                    <a:pt x="220094" y="1334679"/>
                  </a:lnTo>
                  <a:lnTo>
                    <a:pt x="197354" y="1295423"/>
                  </a:lnTo>
                  <a:lnTo>
                    <a:pt x="175737" y="1255454"/>
                  </a:lnTo>
                  <a:lnTo>
                    <a:pt x="155263" y="1214794"/>
                  </a:lnTo>
                  <a:lnTo>
                    <a:pt x="135954" y="1173463"/>
                  </a:lnTo>
                  <a:lnTo>
                    <a:pt x="117832" y="1131483"/>
                  </a:lnTo>
                  <a:lnTo>
                    <a:pt x="100917" y="1088877"/>
                  </a:lnTo>
                  <a:lnTo>
                    <a:pt x="85232" y="1045665"/>
                  </a:lnTo>
                  <a:lnTo>
                    <a:pt x="70798" y="1001868"/>
                  </a:lnTo>
                  <a:lnTo>
                    <a:pt x="57637" y="957509"/>
                  </a:lnTo>
                  <a:lnTo>
                    <a:pt x="45770" y="912609"/>
                  </a:lnTo>
                  <a:lnTo>
                    <a:pt x="35218" y="867189"/>
                  </a:lnTo>
                  <a:lnTo>
                    <a:pt x="26003" y="821272"/>
                  </a:lnTo>
                  <a:lnTo>
                    <a:pt x="18147" y="774877"/>
                  </a:lnTo>
                  <a:lnTo>
                    <a:pt x="11672" y="728028"/>
                  </a:lnTo>
                  <a:lnTo>
                    <a:pt x="6597" y="680745"/>
                  </a:lnTo>
                  <a:lnTo>
                    <a:pt x="2946" y="633050"/>
                  </a:lnTo>
                  <a:lnTo>
                    <a:pt x="740" y="584965"/>
                  </a:lnTo>
                  <a:lnTo>
                    <a:pt x="0" y="536511"/>
                  </a:lnTo>
                  <a:lnTo>
                    <a:pt x="740" y="488056"/>
                  </a:lnTo>
                  <a:lnTo>
                    <a:pt x="2946" y="439971"/>
                  </a:lnTo>
                  <a:lnTo>
                    <a:pt x="6597" y="392276"/>
                  </a:lnTo>
                  <a:lnTo>
                    <a:pt x="11672" y="344993"/>
                  </a:lnTo>
                  <a:lnTo>
                    <a:pt x="18147" y="298144"/>
                  </a:lnTo>
                  <a:lnTo>
                    <a:pt x="26003" y="251750"/>
                  </a:lnTo>
                  <a:lnTo>
                    <a:pt x="35218" y="205832"/>
                  </a:lnTo>
                  <a:lnTo>
                    <a:pt x="45770" y="160412"/>
                  </a:lnTo>
                  <a:lnTo>
                    <a:pt x="57637" y="115512"/>
                  </a:lnTo>
                  <a:lnTo>
                    <a:pt x="70798" y="71153"/>
                  </a:lnTo>
                  <a:lnTo>
                    <a:pt x="85232" y="27357"/>
                  </a:lnTo>
                  <a:lnTo>
                    <a:pt x="95162" y="0"/>
                  </a:lnTo>
                  <a:lnTo>
                    <a:pt x="1916754" y="0"/>
                  </a:lnTo>
                  <a:lnTo>
                    <a:pt x="1916754" y="2049868"/>
                  </a:lnTo>
                  <a:lnTo>
                    <a:pt x="1886324" y="2056937"/>
                  </a:lnTo>
                  <a:lnTo>
                    <a:pt x="1840406" y="2066152"/>
                  </a:lnTo>
                  <a:lnTo>
                    <a:pt x="1794012" y="2074008"/>
                  </a:lnTo>
                  <a:lnTo>
                    <a:pt x="1747162" y="2080484"/>
                  </a:lnTo>
                  <a:lnTo>
                    <a:pt x="1699879" y="2085558"/>
                  </a:lnTo>
                  <a:lnTo>
                    <a:pt x="1652184" y="2089209"/>
                  </a:lnTo>
                  <a:lnTo>
                    <a:pt x="1604099" y="2091416"/>
                  </a:lnTo>
                  <a:lnTo>
                    <a:pt x="1555645" y="2092156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9365" y="0"/>
              <a:ext cx="1333499" cy="131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1108" y="2519110"/>
            <a:ext cx="1001394" cy="1001394"/>
          </a:xfrm>
          <a:custGeom>
            <a:avLst/>
            <a:gdLst/>
            <a:ahLst/>
            <a:cxnLst/>
            <a:rect l="l" t="t" r="r" b="b"/>
            <a:pathLst>
              <a:path w="1001394" h="1001395">
                <a:moveTo>
                  <a:pt x="500503" y="1001007"/>
                </a:moveTo>
                <a:lnTo>
                  <a:pt x="452301" y="998716"/>
                </a:lnTo>
                <a:lnTo>
                  <a:pt x="405396" y="991982"/>
                </a:lnTo>
                <a:lnTo>
                  <a:pt x="359997" y="981016"/>
                </a:lnTo>
                <a:lnTo>
                  <a:pt x="316313" y="966026"/>
                </a:lnTo>
                <a:lnTo>
                  <a:pt x="274555" y="947224"/>
                </a:lnTo>
                <a:lnTo>
                  <a:pt x="234932" y="924817"/>
                </a:lnTo>
                <a:lnTo>
                  <a:pt x="197654" y="899017"/>
                </a:lnTo>
                <a:lnTo>
                  <a:pt x="162932" y="870033"/>
                </a:lnTo>
                <a:lnTo>
                  <a:pt x="130973" y="838075"/>
                </a:lnTo>
                <a:lnTo>
                  <a:pt x="101989" y="803352"/>
                </a:lnTo>
                <a:lnTo>
                  <a:pt x="76189" y="766075"/>
                </a:lnTo>
                <a:lnTo>
                  <a:pt x="53783" y="726452"/>
                </a:lnTo>
                <a:lnTo>
                  <a:pt x="34980" y="684694"/>
                </a:lnTo>
                <a:lnTo>
                  <a:pt x="19991" y="641010"/>
                </a:lnTo>
                <a:lnTo>
                  <a:pt x="9024" y="595611"/>
                </a:lnTo>
                <a:lnTo>
                  <a:pt x="2291" y="548705"/>
                </a:lnTo>
                <a:lnTo>
                  <a:pt x="0" y="500503"/>
                </a:lnTo>
                <a:lnTo>
                  <a:pt x="2291" y="452301"/>
                </a:lnTo>
                <a:lnTo>
                  <a:pt x="9024" y="405396"/>
                </a:lnTo>
                <a:lnTo>
                  <a:pt x="19991" y="359996"/>
                </a:lnTo>
                <a:lnTo>
                  <a:pt x="34980" y="316313"/>
                </a:lnTo>
                <a:lnTo>
                  <a:pt x="53783" y="274555"/>
                </a:lnTo>
                <a:lnTo>
                  <a:pt x="76189" y="234932"/>
                </a:lnTo>
                <a:lnTo>
                  <a:pt x="101989" y="197654"/>
                </a:lnTo>
                <a:lnTo>
                  <a:pt x="130973" y="162932"/>
                </a:lnTo>
                <a:lnTo>
                  <a:pt x="162932" y="130973"/>
                </a:lnTo>
                <a:lnTo>
                  <a:pt x="197654" y="101989"/>
                </a:lnTo>
                <a:lnTo>
                  <a:pt x="234932" y="76189"/>
                </a:lnTo>
                <a:lnTo>
                  <a:pt x="274555" y="53783"/>
                </a:lnTo>
                <a:lnTo>
                  <a:pt x="316313" y="34980"/>
                </a:lnTo>
                <a:lnTo>
                  <a:pt x="359997" y="19991"/>
                </a:lnTo>
                <a:lnTo>
                  <a:pt x="405396" y="9024"/>
                </a:lnTo>
                <a:lnTo>
                  <a:pt x="452301" y="2291"/>
                </a:lnTo>
                <a:lnTo>
                  <a:pt x="500503" y="0"/>
                </a:lnTo>
                <a:lnTo>
                  <a:pt x="548705" y="2291"/>
                </a:lnTo>
                <a:lnTo>
                  <a:pt x="595611" y="9024"/>
                </a:lnTo>
                <a:lnTo>
                  <a:pt x="641010" y="19991"/>
                </a:lnTo>
                <a:lnTo>
                  <a:pt x="684694" y="34980"/>
                </a:lnTo>
                <a:lnTo>
                  <a:pt x="726452" y="53783"/>
                </a:lnTo>
                <a:lnTo>
                  <a:pt x="766075" y="76189"/>
                </a:lnTo>
                <a:lnTo>
                  <a:pt x="803352" y="101989"/>
                </a:lnTo>
                <a:lnTo>
                  <a:pt x="838075" y="130973"/>
                </a:lnTo>
                <a:lnTo>
                  <a:pt x="870034" y="162932"/>
                </a:lnTo>
                <a:lnTo>
                  <a:pt x="899018" y="197654"/>
                </a:lnTo>
                <a:lnTo>
                  <a:pt x="924818" y="234932"/>
                </a:lnTo>
                <a:lnTo>
                  <a:pt x="947224" y="274555"/>
                </a:lnTo>
                <a:lnTo>
                  <a:pt x="966027" y="316313"/>
                </a:lnTo>
                <a:lnTo>
                  <a:pt x="981016" y="359996"/>
                </a:lnTo>
                <a:lnTo>
                  <a:pt x="991982" y="405396"/>
                </a:lnTo>
                <a:lnTo>
                  <a:pt x="998716" y="452301"/>
                </a:lnTo>
                <a:lnTo>
                  <a:pt x="1001007" y="500503"/>
                </a:lnTo>
                <a:lnTo>
                  <a:pt x="998716" y="548705"/>
                </a:lnTo>
                <a:lnTo>
                  <a:pt x="991982" y="595611"/>
                </a:lnTo>
                <a:lnTo>
                  <a:pt x="981016" y="641010"/>
                </a:lnTo>
                <a:lnTo>
                  <a:pt x="966027" y="684694"/>
                </a:lnTo>
                <a:lnTo>
                  <a:pt x="947224" y="726452"/>
                </a:lnTo>
                <a:lnTo>
                  <a:pt x="924818" y="766075"/>
                </a:lnTo>
                <a:lnTo>
                  <a:pt x="899018" y="803352"/>
                </a:lnTo>
                <a:lnTo>
                  <a:pt x="870034" y="838075"/>
                </a:lnTo>
                <a:lnTo>
                  <a:pt x="838075" y="870033"/>
                </a:lnTo>
                <a:lnTo>
                  <a:pt x="803352" y="899017"/>
                </a:lnTo>
                <a:lnTo>
                  <a:pt x="766075" y="924817"/>
                </a:lnTo>
                <a:lnTo>
                  <a:pt x="726452" y="947224"/>
                </a:lnTo>
                <a:lnTo>
                  <a:pt x="684694" y="966026"/>
                </a:lnTo>
                <a:lnTo>
                  <a:pt x="641010" y="981016"/>
                </a:lnTo>
                <a:lnTo>
                  <a:pt x="595611" y="991982"/>
                </a:lnTo>
                <a:lnTo>
                  <a:pt x="548705" y="998716"/>
                </a:lnTo>
                <a:lnTo>
                  <a:pt x="500503" y="1001007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8" y="5996882"/>
            <a:ext cx="1001394" cy="1001394"/>
          </a:xfrm>
          <a:custGeom>
            <a:avLst/>
            <a:gdLst/>
            <a:ahLst/>
            <a:cxnLst/>
            <a:rect l="l" t="t" r="r" b="b"/>
            <a:pathLst>
              <a:path w="1001394" h="1001395">
                <a:moveTo>
                  <a:pt x="500503" y="1001008"/>
                </a:moveTo>
                <a:lnTo>
                  <a:pt x="452301" y="998716"/>
                </a:lnTo>
                <a:lnTo>
                  <a:pt x="405396" y="991983"/>
                </a:lnTo>
                <a:lnTo>
                  <a:pt x="359997" y="981016"/>
                </a:lnTo>
                <a:lnTo>
                  <a:pt x="316313" y="966027"/>
                </a:lnTo>
                <a:lnTo>
                  <a:pt x="274555" y="947224"/>
                </a:lnTo>
                <a:lnTo>
                  <a:pt x="234932" y="924818"/>
                </a:lnTo>
                <a:lnTo>
                  <a:pt x="197654" y="899018"/>
                </a:lnTo>
                <a:lnTo>
                  <a:pt x="162932" y="870034"/>
                </a:lnTo>
                <a:lnTo>
                  <a:pt x="130973" y="838075"/>
                </a:lnTo>
                <a:lnTo>
                  <a:pt x="101989" y="803352"/>
                </a:lnTo>
                <a:lnTo>
                  <a:pt x="76189" y="766075"/>
                </a:lnTo>
                <a:lnTo>
                  <a:pt x="53783" y="726452"/>
                </a:lnTo>
                <a:lnTo>
                  <a:pt x="34980" y="684694"/>
                </a:lnTo>
                <a:lnTo>
                  <a:pt x="19991" y="641010"/>
                </a:lnTo>
                <a:lnTo>
                  <a:pt x="9024" y="595611"/>
                </a:lnTo>
                <a:lnTo>
                  <a:pt x="2291" y="548705"/>
                </a:lnTo>
                <a:lnTo>
                  <a:pt x="0" y="500504"/>
                </a:lnTo>
                <a:lnTo>
                  <a:pt x="2291" y="452302"/>
                </a:lnTo>
                <a:lnTo>
                  <a:pt x="9024" y="405396"/>
                </a:lnTo>
                <a:lnTo>
                  <a:pt x="19991" y="359997"/>
                </a:lnTo>
                <a:lnTo>
                  <a:pt x="34980" y="316313"/>
                </a:lnTo>
                <a:lnTo>
                  <a:pt x="53783" y="274555"/>
                </a:lnTo>
                <a:lnTo>
                  <a:pt x="76189" y="234932"/>
                </a:lnTo>
                <a:lnTo>
                  <a:pt x="101989" y="197654"/>
                </a:lnTo>
                <a:lnTo>
                  <a:pt x="130973" y="162931"/>
                </a:lnTo>
                <a:lnTo>
                  <a:pt x="162932" y="130973"/>
                </a:lnTo>
                <a:lnTo>
                  <a:pt x="197654" y="101989"/>
                </a:lnTo>
                <a:lnTo>
                  <a:pt x="234932" y="76189"/>
                </a:lnTo>
                <a:lnTo>
                  <a:pt x="274555" y="53783"/>
                </a:lnTo>
                <a:lnTo>
                  <a:pt x="316313" y="34980"/>
                </a:lnTo>
                <a:lnTo>
                  <a:pt x="359997" y="19991"/>
                </a:lnTo>
                <a:lnTo>
                  <a:pt x="405396" y="9024"/>
                </a:lnTo>
                <a:lnTo>
                  <a:pt x="452301" y="2291"/>
                </a:lnTo>
                <a:lnTo>
                  <a:pt x="500503" y="0"/>
                </a:lnTo>
                <a:lnTo>
                  <a:pt x="548705" y="2291"/>
                </a:lnTo>
                <a:lnTo>
                  <a:pt x="595611" y="9024"/>
                </a:lnTo>
                <a:lnTo>
                  <a:pt x="641010" y="19991"/>
                </a:lnTo>
                <a:lnTo>
                  <a:pt x="684694" y="34980"/>
                </a:lnTo>
                <a:lnTo>
                  <a:pt x="726452" y="53783"/>
                </a:lnTo>
                <a:lnTo>
                  <a:pt x="766075" y="76189"/>
                </a:lnTo>
                <a:lnTo>
                  <a:pt x="803352" y="101989"/>
                </a:lnTo>
                <a:lnTo>
                  <a:pt x="838075" y="130973"/>
                </a:lnTo>
                <a:lnTo>
                  <a:pt x="870034" y="162931"/>
                </a:lnTo>
                <a:lnTo>
                  <a:pt x="899018" y="197654"/>
                </a:lnTo>
                <a:lnTo>
                  <a:pt x="924818" y="234932"/>
                </a:lnTo>
                <a:lnTo>
                  <a:pt x="947224" y="274555"/>
                </a:lnTo>
                <a:lnTo>
                  <a:pt x="966027" y="316313"/>
                </a:lnTo>
                <a:lnTo>
                  <a:pt x="981016" y="359997"/>
                </a:lnTo>
                <a:lnTo>
                  <a:pt x="991982" y="405396"/>
                </a:lnTo>
                <a:lnTo>
                  <a:pt x="998716" y="452302"/>
                </a:lnTo>
                <a:lnTo>
                  <a:pt x="1001007" y="500504"/>
                </a:lnTo>
                <a:lnTo>
                  <a:pt x="998716" y="548705"/>
                </a:lnTo>
                <a:lnTo>
                  <a:pt x="991982" y="595611"/>
                </a:lnTo>
                <a:lnTo>
                  <a:pt x="981016" y="641010"/>
                </a:lnTo>
                <a:lnTo>
                  <a:pt x="966027" y="684694"/>
                </a:lnTo>
                <a:lnTo>
                  <a:pt x="947224" y="726452"/>
                </a:lnTo>
                <a:lnTo>
                  <a:pt x="924818" y="766075"/>
                </a:lnTo>
                <a:lnTo>
                  <a:pt x="899018" y="803352"/>
                </a:lnTo>
                <a:lnTo>
                  <a:pt x="870034" y="838075"/>
                </a:lnTo>
                <a:lnTo>
                  <a:pt x="838075" y="870034"/>
                </a:lnTo>
                <a:lnTo>
                  <a:pt x="803352" y="899018"/>
                </a:lnTo>
                <a:lnTo>
                  <a:pt x="766075" y="924818"/>
                </a:lnTo>
                <a:lnTo>
                  <a:pt x="726452" y="947224"/>
                </a:lnTo>
                <a:lnTo>
                  <a:pt x="684694" y="966027"/>
                </a:lnTo>
                <a:lnTo>
                  <a:pt x="641010" y="981016"/>
                </a:lnTo>
                <a:lnTo>
                  <a:pt x="595611" y="991983"/>
                </a:lnTo>
                <a:lnTo>
                  <a:pt x="548705" y="998716"/>
                </a:lnTo>
                <a:lnTo>
                  <a:pt x="500503" y="1001008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35880" y="2731286"/>
            <a:ext cx="4120779" cy="27939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382555" y="6755741"/>
            <a:ext cx="2775585" cy="2660650"/>
          </a:xfrm>
          <a:custGeom>
            <a:avLst/>
            <a:gdLst/>
            <a:ahLst/>
            <a:cxnLst/>
            <a:rect l="l" t="t" r="r" b="b"/>
            <a:pathLst>
              <a:path w="2775584" h="2660650">
                <a:moveTo>
                  <a:pt x="1202090" y="2647792"/>
                </a:moveTo>
                <a:lnTo>
                  <a:pt x="1094370" y="2647792"/>
                </a:lnTo>
                <a:lnTo>
                  <a:pt x="1070991" y="2635092"/>
                </a:lnTo>
                <a:lnTo>
                  <a:pt x="1049446" y="2622392"/>
                </a:lnTo>
                <a:lnTo>
                  <a:pt x="1030322" y="2596992"/>
                </a:lnTo>
                <a:lnTo>
                  <a:pt x="1014205" y="2571592"/>
                </a:lnTo>
                <a:lnTo>
                  <a:pt x="433890" y="1606392"/>
                </a:lnTo>
                <a:lnTo>
                  <a:pt x="433405" y="1606392"/>
                </a:lnTo>
                <a:lnTo>
                  <a:pt x="432849" y="1593692"/>
                </a:lnTo>
                <a:lnTo>
                  <a:pt x="404547" y="1568292"/>
                </a:lnTo>
                <a:lnTo>
                  <a:pt x="375771" y="1530192"/>
                </a:lnTo>
                <a:lnTo>
                  <a:pt x="349037" y="1492092"/>
                </a:lnTo>
                <a:lnTo>
                  <a:pt x="326864" y="1441292"/>
                </a:lnTo>
                <a:lnTo>
                  <a:pt x="314285" y="1403192"/>
                </a:lnTo>
                <a:lnTo>
                  <a:pt x="307075" y="1365092"/>
                </a:lnTo>
                <a:lnTo>
                  <a:pt x="306358" y="1314292"/>
                </a:lnTo>
                <a:lnTo>
                  <a:pt x="313261" y="1276192"/>
                </a:lnTo>
                <a:lnTo>
                  <a:pt x="326507" y="1225392"/>
                </a:lnTo>
                <a:lnTo>
                  <a:pt x="339655" y="1187292"/>
                </a:lnTo>
                <a:lnTo>
                  <a:pt x="378913" y="1034892"/>
                </a:lnTo>
                <a:lnTo>
                  <a:pt x="392074" y="984092"/>
                </a:lnTo>
                <a:lnTo>
                  <a:pt x="405342" y="933292"/>
                </a:lnTo>
                <a:lnTo>
                  <a:pt x="418757" y="882492"/>
                </a:lnTo>
                <a:lnTo>
                  <a:pt x="432361" y="831692"/>
                </a:lnTo>
                <a:lnTo>
                  <a:pt x="446195" y="780892"/>
                </a:lnTo>
                <a:lnTo>
                  <a:pt x="460299" y="742792"/>
                </a:lnTo>
                <a:lnTo>
                  <a:pt x="474716" y="691992"/>
                </a:lnTo>
                <a:lnTo>
                  <a:pt x="489486" y="641192"/>
                </a:lnTo>
                <a:lnTo>
                  <a:pt x="506229" y="603092"/>
                </a:lnTo>
                <a:lnTo>
                  <a:pt x="557233" y="552292"/>
                </a:lnTo>
                <a:lnTo>
                  <a:pt x="589710" y="526892"/>
                </a:lnTo>
                <a:lnTo>
                  <a:pt x="625272" y="514192"/>
                </a:lnTo>
                <a:lnTo>
                  <a:pt x="756357" y="514192"/>
                </a:lnTo>
                <a:lnTo>
                  <a:pt x="770328" y="526892"/>
                </a:lnTo>
                <a:lnTo>
                  <a:pt x="784996" y="526892"/>
                </a:lnTo>
                <a:lnTo>
                  <a:pt x="799937" y="539592"/>
                </a:lnTo>
                <a:lnTo>
                  <a:pt x="814728" y="539592"/>
                </a:lnTo>
                <a:lnTo>
                  <a:pt x="833582" y="552292"/>
                </a:lnTo>
                <a:lnTo>
                  <a:pt x="850829" y="564992"/>
                </a:lnTo>
                <a:lnTo>
                  <a:pt x="865277" y="577692"/>
                </a:lnTo>
                <a:lnTo>
                  <a:pt x="875737" y="590392"/>
                </a:lnTo>
                <a:lnTo>
                  <a:pt x="1162667" y="907892"/>
                </a:lnTo>
                <a:lnTo>
                  <a:pt x="1494959" y="907892"/>
                </a:lnTo>
                <a:lnTo>
                  <a:pt x="1520705" y="920592"/>
                </a:lnTo>
                <a:lnTo>
                  <a:pt x="1565507" y="945992"/>
                </a:lnTo>
                <a:lnTo>
                  <a:pt x="1595373" y="984092"/>
                </a:lnTo>
                <a:lnTo>
                  <a:pt x="864771" y="984092"/>
                </a:lnTo>
                <a:lnTo>
                  <a:pt x="862966" y="996792"/>
                </a:lnTo>
                <a:lnTo>
                  <a:pt x="757190" y="1479392"/>
                </a:lnTo>
                <a:lnTo>
                  <a:pt x="1255950" y="2469992"/>
                </a:lnTo>
                <a:lnTo>
                  <a:pt x="1259768" y="2469992"/>
                </a:lnTo>
                <a:lnTo>
                  <a:pt x="1267653" y="2495392"/>
                </a:lnTo>
                <a:lnTo>
                  <a:pt x="1270847" y="2520792"/>
                </a:lnTo>
                <a:lnTo>
                  <a:pt x="1269577" y="2546192"/>
                </a:lnTo>
                <a:lnTo>
                  <a:pt x="1264071" y="2571592"/>
                </a:lnTo>
                <a:lnTo>
                  <a:pt x="1254308" y="2596992"/>
                </a:lnTo>
                <a:lnTo>
                  <a:pt x="1240577" y="2609692"/>
                </a:lnTo>
                <a:lnTo>
                  <a:pt x="1223097" y="2622392"/>
                </a:lnTo>
                <a:lnTo>
                  <a:pt x="1202090" y="2647792"/>
                </a:lnTo>
                <a:close/>
              </a:path>
              <a:path w="2775584" h="2660650">
                <a:moveTo>
                  <a:pt x="2645735" y="1009492"/>
                </a:moveTo>
                <a:lnTo>
                  <a:pt x="2085923" y="1009492"/>
                </a:lnTo>
                <a:lnTo>
                  <a:pt x="2362164" y="971392"/>
                </a:lnTo>
                <a:lnTo>
                  <a:pt x="2377551" y="971392"/>
                </a:lnTo>
                <a:lnTo>
                  <a:pt x="2389328" y="958692"/>
                </a:lnTo>
                <a:lnTo>
                  <a:pt x="2396354" y="945992"/>
                </a:lnTo>
                <a:lnTo>
                  <a:pt x="2397492" y="933292"/>
                </a:lnTo>
                <a:lnTo>
                  <a:pt x="2368757" y="717392"/>
                </a:lnTo>
                <a:lnTo>
                  <a:pt x="2367993" y="704692"/>
                </a:lnTo>
                <a:lnTo>
                  <a:pt x="2377641" y="704692"/>
                </a:lnTo>
                <a:lnTo>
                  <a:pt x="2590027" y="679292"/>
                </a:lnTo>
                <a:lnTo>
                  <a:pt x="2595650" y="666592"/>
                </a:lnTo>
                <a:lnTo>
                  <a:pt x="2600855" y="679292"/>
                </a:lnTo>
                <a:lnTo>
                  <a:pt x="2601619" y="679292"/>
                </a:lnTo>
                <a:lnTo>
                  <a:pt x="2645735" y="1009492"/>
                </a:lnTo>
                <a:close/>
              </a:path>
              <a:path w="2775584" h="2660650">
                <a:moveTo>
                  <a:pt x="2120418" y="920592"/>
                </a:moveTo>
                <a:lnTo>
                  <a:pt x="2114449" y="920592"/>
                </a:lnTo>
                <a:lnTo>
                  <a:pt x="2092516" y="755492"/>
                </a:lnTo>
                <a:lnTo>
                  <a:pt x="2091753" y="742792"/>
                </a:lnTo>
                <a:lnTo>
                  <a:pt x="2095778" y="742792"/>
                </a:lnTo>
                <a:lnTo>
                  <a:pt x="2281651" y="717392"/>
                </a:lnTo>
                <a:lnTo>
                  <a:pt x="2286857" y="717392"/>
                </a:lnTo>
                <a:lnTo>
                  <a:pt x="2287620" y="730092"/>
                </a:lnTo>
                <a:lnTo>
                  <a:pt x="2309553" y="882492"/>
                </a:lnTo>
                <a:lnTo>
                  <a:pt x="2310316" y="895192"/>
                </a:lnTo>
                <a:lnTo>
                  <a:pt x="2306291" y="895192"/>
                </a:lnTo>
                <a:lnTo>
                  <a:pt x="2120418" y="920592"/>
                </a:lnTo>
                <a:close/>
              </a:path>
              <a:path w="2775584" h="2660650">
                <a:moveTo>
                  <a:pt x="1869858" y="1403192"/>
                </a:moveTo>
                <a:lnTo>
                  <a:pt x="1864235" y="1403192"/>
                </a:lnTo>
                <a:lnTo>
                  <a:pt x="1859030" y="1390492"/>
                </a:lnTo>
                <a:lnTo>
                  <a:pt x="1777685" y="780892"/>
                </a:lnTo>
                <a:lnTo>
                  <a:pt x="1787332" y="780892"/>
                </a:lnTo>
                <a:lnTo>
                  <a:pt x="1999719" y="755492"/>
                </a:lnTo>
                <a:lnTo>
                  <a:pt x="2010546" y="755492"/>
                </a:lnTo>
                <a:lnTo>
                  <a:pt x="2040044" y="971392"/>
                </a:lnTo>
                <a:lnTo>
                  <a:pt x="2045290" y="996792"/>
                </a:lnTo>
                <a:lnTo>
                  <a:pt x="2055670" y="996792"/>
                </a:lnTo>
                <a:lnTo>
                  <a:pt x="2069706" y="1009492"/>
                </a:lnTo>
                <a:lnTo>
                  <a:pt x="2645735" y="1009492"/>
                </a:lnTo>
                <a:lnTo>
                  <a:pt x="2681368" y="1276192"/>
                </a:lnTo>
                <a:lnTo>
                  <a:pt x="2682131" y="1288892"/>
                </a:lnTo>
                <a:lnTo>
                  <a:pt x="2672483" y="1288892"/>
                </a:lnTo>
                <a:lnTo>
                  <a:pt x="1869858" y="1403192"/>
                </a:lnTo>
                <a:close/>
              </a:path>
              <a:path w="2775584" h="2660650">
                <a:moveTo>
                  <a:pt x="1521108" y="1174592"/>
                </a:moveTo>
                <a:lnTo>
                  <a:pt x="1077462" y="1174592"/>
                </a:lnTo>
                <a:lnTo>
                  <a:pt x="1064109" y="1161892"/>
                </a:lnTo>
                <a:lnTo>
                  <a:pt x="1051700" y="1161892"/>
                </a:lnTo>
                <a:lnTo>
                  <a:pt x="1039747" y="1149192"/>
                </a:lnTo>
                <a:lnTo>
                  <a:pt x="1028366" y="1149192"/>
                </a:lnTo>
                <a:lnTo>
                  <a:pt x="1017675" y="1136492"/>
                </a:lnTo>
                <a:lnTo>
                  <a:pt x="880457" y="996792"/>
                </a:lnTo>
                <a:lnTo>
                  <a:pt x="874696" y="984092"/>
                </a:lnTo>
                <a:lnTo>
                  <a:pt x="1595373" y="984092"/>
                </a:lnTo>
                <a:lnTo>
                  <a:pt x="1600078" y="996792"/>
                </a:lnTo>
                <a:lnTo>
                  <a:pt x="1607082" y="1009492"/>
                </a:lnTo>
                <a:lnTo>
                  <a:pt x="1631835" y="1009492"/>
                </a:lnTo>
                <a:lnTo>
                  <a:pt x="1645872" y="1022192"/>
                </a:lnTo>
                <a:lnTo>
                  <a:pt x="1656252" y="1034892"/>
                </a:lnTo>
                <a:lnTo>
                  <a:pt x="1661497" y="1047592"/>
                </a:lnTo>
                <a:lnTo>
                  <a:pt x="1671728" y="1123792"/>
                </a:lnTo>
                <a:lnTo>
                  <a:pt x="1586676" y="1123792"/>
                </a:lnTo>
                <a:lnTo>
                  <a:pt x="1583483" y="1136492"/>
                </a:lnTo>
                <a:lnTo>
                  <a:pt x="1579944" y="1136492"/>
                </a:lnTo>
                <a:lnTo>
                  <a:pt x="1562934" y="1149192"/>
                </a:lnTo>
                <a:lnTo>
                  <a:pt x="1543192" y="1161892"/>
                </a:lnTo>
                <a:lnTo>
                  <a:pt x="1521108" y="1174592"/>
                </a:lnTo>
                <a:close/>
              </a:path>
              <a:path w="2775584" h="2660650">
                <a:moveTo>
                  <a:pt x="1748942" y="2127092"/>
                </a:moveTo>
                <a:lnTo>
                  <a:pt x="1722714" y="2127092"/>
                </a:lnTo>
                <a:lnTo>
                  <a:pt x="1721881" y="2114392"/>
                </a:lnTo>
                <a:lnTo>
                  <a:pt x="1589730" y="1123792"/>
                </a:lnTo>
                <a:lnTo>
                  <a:pt x="1671728" y="1123792"/>
                </a:lnTo>
                <a:lnTo>
                  <a:pt x="1803019" y="2101692"/>
                </a:lnTo>
                <a:lnTo>
                  <a:pt x="1803851" y="2114392"/>
                </a:lnTo>
                <a:lnTo>
                  <a:pt x="1756261" y="2114392"/>
                </a:lnTo>
                <a:lnTo>
                  <a:pt x="1748942" y="2127092"/>
                </a:lnTo>
                <a:close/>
              </a:path>
              <a:path w="2775584" h="2660650">
                <a:moveTo>
                  <a:pt x="2738551" y="1707992"/>
                </a:moveTo>
                <a:lnTo>
                  <a:pt x="2179276" y="1707992"/>
                </a:lnTo>
                <a:lnTo>
                  <a:pt x="2455517" y="1669892"/>
                </a:lnTo>
                <a:lnTo>
                  <a:pt x="2470904" y="1669892"/>
                </a:lnTo>
                <a:lnTo>
                  <a:pt x="2482681" y="1657192"/>
                </a:lnTo>
                <a:lnTo>
                  <a:pt x="2489707" y="1644492"/>
                </a:lnTo>
                <a:lnTo>
                  <a:pt x="2490845" y="1631792"/>
                </a:lnTo>
                <a:lnTo>
                  <a:pt x="2462110" y="1415892"/>
                </a:lnTo>
                <a:lnTo>
                  <a:pt x="2461347" y="1403192"/>
                </a:lnTo>
                <a:lnTo>
                  <a:pt x="2470994" y="1403192"/>
                </a:lnTo>
                <a:lnTo>
                  <a:pt x="2683381" y="1377792"/>
                </a:lnTo>
                <a:lnTo>
                  <a:pt x="2694902" y="1377792"/>
                </a:lnTo>
                <a:lnTo>
                  <a:pt x="2738551" y="1707992"/>
                </a:lnTo>
                <a:close/>
              </a:path>
              <a:path w="2775584" h="2660650">
                <a:moveTo>
                  <a:pt x="2219393" y="1619092"/>
                </a:moveTo>
                <a:lnTo>
                  <a:pt x="2208565" y="1619092"/>
                </a:lnTo>
                <a:lnTo>
                  <a:pt x="2185869" y="1453992"/>
                </a:lnTo>
                <a:lnTo>
                  <a:pt x="2185105" y="1441292"/>
                </a:lnTo>
                <a:lnTo>
                  <a:pt x="2189131" y="1441292"/>
                </a:lnTo>
                <a:lnTo>
                  <a:pt x="2375004" y="1415892"/>
                </a:lnTo>
                <a:lnTo>
                  <a:pt x="2380210" y="1415892"/>
                </a:lnTo>
                <a:lnTo>
                  <a:pt x="2380973" y="1428592"/>
                </a:lnTo>
                <a:lnTo>
                  <a:pt x="2402906" y="1593692"/>
                </a:lnTo>
                <a:lnTo>
                  <a:pt x="2399644" y="1593692"/>
                </a:lnTo>
                <a:lnTo>
                  <a:pt x="2219393" y="1619092"/>
                </a:lnTo>
                <a:close/>
              </a:path>
              <a:path w="2775584" h="2660650">
                <a:moveTo>
                  <a:pt x="1963141" y="2101692"/>
                </a:moveTo>
                <a:lnTo>
                  <a:pt x="1957519" y="2101692"/>
                </a:lnTo>
                <a:lnTo>
                  <a:pt x="1952314" y="2088992"/>
                </a:lnTo>
                <a:lnTo>
                  <a:pt x="1951550" y="2088992"/>
                </a:lnTo>
                <a:lnTo>
                  <a:pt x="1871801" y="1492092"/>
                </a:lnTo>
                <a:lnTo>
                  <a:pt x="1871038" y="1479392"/>
                </a:lnTo>
                <a:lnTo>
                  <a:pt x="1875063" y="1479392"/>
                </a:lnTo>
                <a:lnTo>
                  <a:pt x="2015335" y="1466692"/>
                </a:lnTo>
                <a:lnTo>
                  <a:pt x="2093072" y="1453992"/>
                </a:lnTo>
                <a:lnTo>
                  <a:pt x="2103899" y="1453992"/>
                </a:lnTo>
                <a:lnTo>
                  <a:pt x="2133398" y="1669892"/>
                </a:lnTo>
                <a:lnTo>
                  <a:pt x="2138643" y="1695292"/>
                </a:lnTo>
                <a:lnTo>
                  <a:pt x="2149023" y="1707992"/>
                </a:lnTo>
                <a:lnTo>
                  <a:pt x="2738551" y="1707992"/>
                </a:lnTo>
                <a:lnTo>
                  <a:pt x="2775484" y="1987392"/>
                </a:lnTo>
                <a:lnTo>
                  <a:pt x="2765836" y="1987392"/>
                </a:lnTo>
                <a:lnTo>
                  <a:pt x="1963141" y="2101692"/>
                </a:lnTo>
                <a:close/>
              </a:path>
              <a:path w="2775584" h="2660650">
                <a:moveTo>
                  <a:pt x="154665" y="2660492"/>
                </a:moveTo>
                <a:lnTo>
                  <a:pt x="129436" y="2660492"/>
                </a:lnTo>
                <a:lnTo>
                  <a:pt x="104215" y="2647792"/>
                </a:lnTo>
                <a:lnTo>
                  <a:pt x="79734" y="2635092"/>
                </a:lnTo>
                <a:lnTo>
                  <a:pt x="56731" y="2622392"/>
                </a:lnTo>
                <a:lnTo>
                  <a:pt x="52914" y="2622392"/>
                </a:lnTo>
                <a:lnTo>
                  <a:pt x="33547" y="2596992"/>
                </a:lnTo>
                <a:lnTo>
                  <a:pt x="18436" y="2584292"/>
                </a:lnTo>
                <a:lnTo>
                  <a:pt x="7723" y="2558892"/>
                </a:lnTo>
                <a:lnTo>
                  <a:pt x="1552" y="2533492"/>
                </a:lnTo>
                <a:lnTo>
                  <a:pt x="0" y="2508092"/>
                </a:lnTo>
                <a:lnTo>
                  <a:pt x="3548" y="2482692"/>
                </a:lnTo>
                <a:lnTo>
                  <a:pt x="12328" y="2457292"/>
                </a:lnTo>
                <a:lnTo>
                  <a:pt x="26470" y="2431892"/>
                </a:lnTo>
                <a:lnTo>
                  <a:pt x="390650" y="1961992"/>
                </a:lnTo>
                <a:lnTo>
                  <a:pt x="392801" y="1961992"/>
                </a:lnTo>
                <a:lnTo>
                  <a:pt x="377254" y="1707992"/>
                </a:lnTo>
                <a:lnTo>
                  <a:pt x="378809" y="1695292"/>
                </a:lnTo>
                <a:lnTo>
                  <a:pt x="396202" y="1695292"/>
                </a:lnTo>
                <a:lnTo>
                  <a:pt x="637670" y="2101692"/>
                </a:lnTo>
                <a:lnTo>
                  <a:pt x="577282" y="2177892"/>
                </a:lnTo>
                <a:lnTo>
                  <a:pt x="456615" y="2342992"/>
                </a:lnTo>
                <a:lnTo>
                  <a:pt x="274639" y="2571592"/>
                </a:lnTo>
                <a:lnTo>
                  <a:pt x="244062" y="2609692"/>
                </a:lnTo>
                <a:lnTo>
                  <a:pt x="225438" y="2622392"/>
                </a:lnTo>
                <a:lnTo>
                  <a:pt x="203814" y="2647792"/>
                </a:lnTo>
                <a:lnTo>
                  <a:pt x="179965" y="2647792"/>
                </a:lnTo>
                <a:lnTo>
                  <a:pt x="154665" y="2660492"/>
                </a:lnTo>
                <a:close/>
              </a:path>
              <a:path w="2775584" h="2660650">
                <a:moveTo>
                  <a:pt x="2584315" y="2457292"/>
                </a:moveTo>
                <a:lnTo>
                  <a:pt x="2552711" y="2457292"/>
                </a:lnTo>
                <a:lnTo>
                  <a:pt x="2538675" y="2444592"/>
                </a:lnTo>
                <a:lnTo>
                  <a:pt x="2528295" y="2444592"/>
                </a:lnTo>
                <a:lnTo>
                  <a:pt x="2523050" y="2419192"/>
                </a:lnTo>
                <a:lnTo>
                  <a:pt x="2506114" y="2292192"/>
                </a:lnTo>
                <a:lnTo>
                  <a:pt x="2014572" y="2292192"/>
                </a:lnTo>
                <a:lnTo>
                  <a:pt x="2012975" y="2279492"/>
                </a:lnTo>
                <a:lnTo>
                  <a:pt x="2023178" y="2279492"/>
                </a:lnTo>
                <a:lnTo>
                  <a:pt x="2655687" y="2190592"/>
                </a:lnTo>
                <a:lnTo>
                  <a:pt x="2671912" y="2190592"/>
                </a:lnTo>
                <a:lnTo>
                  <a:pt x="2685957" y="2203292"/>
                </a:lnTo>
                <a:lnTo>
                  <a:pt x="2696319" y="2203292"/>
                </a:lnTo>
                <a:lnTo>
                  <a:pt x="2701496" y="2228692"/>
                </a:lnTo>
                <a:lnTo>
                  <a:pt x="2700358" y="2241392"/>
                </a:lnTo>
                <a:lnTo>
                  <a:pt x="2693332" y="2254092"/>
                </a:lnTo>
                <a:lnTo>
                  <a:pt x="2681555" y="2266792"/>
                </a:lnTo>
                <a:lnTo>
                  <a:pt x="2666167" y="2266792"/>
                </a:lnTo>
                <a:lnTo>
                  <a:pt x="2586696" y="2279492"/>
                </a:lnTo>
                <a:lnTo>
                  <a:pt x="2604256" y="2419192"/>
                </a:lnTo>
                <a:lnTo>
                  <a:pt x="2603118" y="2431892"/>
                </a:lnTo>
                <a:lnTo>
                  <a:pt x="2596092" y="2444592"/>
                </a:lnTo>
                <a:lnTo>
                  <a:pt x="2584315" y="2457292"/>
                </a:lnTo>
                <a:close/>
              </a:path>
              <a:path w="2775584" h="2660650">
                <a:moveTo>
                  <a:pt x="1816275" y="2495392"/>
                </a:moveTo>
                <a:lnTo>
                  <a:pt x="1781496" y="2495392"/>
                </a:lnTo>
                <a:lnTo>
                  <a:pt x="1753878" y="2482692"/>
                </a:lnTo>
                <a:lnTo>
                  <a:pt x="1728135" y="2482692"/>
                </a:lnTo>
                <a:lnTo>
                  <a:pt x="1704877" y="2457292"/>
                </a:lnTo>
                <a:lnTo>
                  <a:pt x="1684242" y="2444592"/>
                </a:lnTo>
                <a:lnTo>
                  <a:pt x="1667544" y="2419192"/>
                </a:lnTo>
                <a:lnTo>
                  <a:pt x="1655440" y="2393792"/>
                </a:lnTo>
                <a:lnTo>
                  <a:pt x="1648587" y="2368392"/>
                </a:lnTo>
                <a:lnTo>
                  <a:pt x="1647633" y="2330292"/>
                </a:lnTo>
                <a:lnTo>
                  <a:pt x="1652457" y="2304892"/>
                </a:lnTo>
                <a:lnTo>
                  <a:pt x="1662564" y="2279492"/>
                </a:lnTo>
                <a:lnTo>
                  <a:pt x="1677461" y="2254092"/>
                </a:lnTo>
                <a:lnTo>
                  <a:pt x="1696573" y="2241392"/>
                </a:lnTo>
                <a:lnTo>
                  <a:pt x="1719426" y="2215992"/>
                </a:lnTo>
                <a:lnTo>
                  <a:pt x="1745520" y="2203292"/>
                </a:lnTo>
                <a:lnTo>
                  <a:pt x="1832508" y="2203292"/>
                </a:lnTo>
                <a:lnTo>
                  <a:pt x="1882907" y="2228692"/>
                </a:lnTo>
                <a:lnTo>
                  <a:pt x="1919536" y="2266792"/>
                </a:lnTo>
                <a:lnTo>
                  <a:pt x="1938779" y="2317592"/>
                </a:lnTo>
                <a:lnTo>
                  <a:pt x="1939126" y="2330292"/>
                </a:lnTo>
                <a:lnTo>
                  <a:pt x="1939612" y="2330292"/>
                </a:lnTo>
                <a:lnTo>
                  <a:pt x="1934997" y="2381092"/>
                </a:lnTo>
                <a:lnTo>
                  <a:pt x="1910392" y="2431892"/>
                </a:lnTo>
                <a:lnTo>
                  <a:pt x="1869528" y="2469992"/>
                </a:lnTo>
                <a:lnTo>
                  <a:pt x="1844216" y="2482692"/>
                </a:lnTo>
                <a:lnTo>
                  <a:pt x="1816275" y="2495392"/>
                </a:lnTo>
                <a:close/>
              </a:path>
              <a:path w="2775584" h="2660650">
                <a:moveTo>
                  <a:pt x="2034006" y="2355692"/>
                </a:moveTo>
                <a:lnTo>
                  <a:pt x="2022345" y="2355692"/>
                </a:lnTo>
                <a:lnTo>
                  <a:pt x="2022345" y="2342992"/>
                </a:lnTo>
                <a:lnTo>
                  <a:pt x="2022217" y="2342992"/>
                </a:lnTo>
                <a:lnTo>
                  <a:pt x="2021842" y="2330292"/>
                </a:lnTo>
                <a:lnTo>
                  <a:pt x="2021233" y="2317592"/>
                </a:lnTo>
                <a:lnTo>
                  <a:pt x="2020402" y="2317592"/>
                </a:lnTo>
                <a:lnTo>
                  <a:pt x="2019228" y="2304892"/>
                </a:lnTo>
                <a:lnTo>
                  <a:pt x="2017895" y="2304892"/>
                </a:lnTo>
                <a:lnTo>
                  <a:pt x="2016341" y="2292192"/>
                </a:lnTo>
                <a:lnTo>
                  <a:pt x="2495287" y="2292192"/>
                </a:lnTo>
                <a:lnTo>
                  <a:pt x="2034006" y="2355692"/>
                </a:lnTo>
                <a:close/>
              </a:path>
              <a:path w="2775584" h="2660650">
                <a:moveTo>
                  <a:pt x="1143450" y="2660492"/>
                </a:moveTo>
                <a:lnTo>
                  <a:pt x="1118542" y="2647792"/>
                </a:lnTo>
                <a:lnTo>
                  <a:pt x="1168578" y="2647792"/>
                </a:lnTo>
                <a:lnTo>
                  <a:pt x="1143450" y="2660492"/>
                </a:lnTo>
                <a:close/>
              </a:path>
              <a:path w="2775584" h="2660650">
                <a:moveTo>
                  <a:pt x="920436" y="464195"/>
                </a:moveTo>
                <a:lnTo>
                  <a:pt x="873766" y="459472"/>
                </a:lnTo>
                <a:lnTo>
                  <a:pt x="830258" y="445933"/>
                </a:lnTo>
                <a:lnTo>
                  <a:pt x="790837" y="424519"/>
                </a:lnTo>
                <a:lnTo>
                  <a:pt x="756342" y="396107"/>
                </a:lnTo>
                <a:lnTo>
                  <a:pt x="756148" y="396107"/>
                </a:lnTo>
                <a:lnTo>
                  <a:pt x="727776" y="361658"/>
                </a:lnTo>
                <a:lnTo>
                  <a:pt x="706366" y="322231"/>
                </a:lnTo>
                <a:lnTo>
                  <a:pt x="692843" y="278758"/>
                </a:lnTo>
                <a:lnTo>
                  <a:pt x="688319" y="234041"/>
                </a:lnTo>
                <a:lnTo>
                  <a:pt x="688136" y="232097"/>
                </a:lnTo>
                <a:lnTo>
                  <a:pt x="692859" y="185507"/>
                </a:lnTo>
                <a:lnTo>
                  <a:pt x="706392" y="142024"/>
                </a:lnTo>
                <a:lnTo>
                  <a:pt x="727806" y="102606"/>
                </a:lnTo>
                <a:lnTo>
                  <a:pt x="756218" y="68157"/>
                </a:lnTo>
                <a:lnTo>
                  <a:pt x="790807" y="39646"/>
                </a:lnTo>
                <a:lnTo>
                  <a:pt x="830241" y="18236"/>
                </a:lnTo>
                <a:lnTo>
                  <a:pt x="873735" y="4713"/>
                </a:lnTo>
                <a:lnTo>
                  <a:pt x="920366" y="0"/>
                </a:lnTo>
                <a:lnTo>
                  <a:pt x="966909" y="4713"/>
                </a:lnTo>
                <a:lnTo>
                  <a:pt x="1010425" y="18236"/>
                </a:lnTo>
                <a:lnTo>
                  <a:pt x="1049872" y="39646"/>
                </a:lnTo>
                <a:lnTo>
                  <a:pt x="1084306" y="68019"/>
                </a:lnTo>
                <a:lnTo>
                  <a:pt x="1112817" y="102606"/>
                </a:lnTo>
                <a:lnTo>
                  <a:pt x="1134223" y="142024"/>
                </a:lnTo>
                <a:lnTo>
                  <a:pt x="1147751" y="185507"/>
                </a:lnTo>
                <a:lnTo>
                  <a:pt x="1148272" y="190661"/>
                </a:lnTo>
                <a:lnTo>
                  <a:pt x="781413" y="190661"/>
                </a:lnTo>
                <a:lnTo>
                  <a:pt x="775027" y="194201"/>
                </a:lnTo>
                <a:lnTo>
                  <a:pt x="770377" y="232097"/>
                </a:lnTo>
                <a:lnTo>
                  <a:pt x="773412" y="262382"/>
                </a:lnTo>
                <a:lnTo>
                  <a:pt x="795881" y="316027"/>
                </a:lnTo>
                <a:lnTo>
                  <a:pt x="836367" y="356513"/>
                </a:lnTo>
                <a:lnTo>
                  <a:pt x="890012" y="378982"/>
                </a:lnTo>
                <a:lnTo>
                  <a:pt x="920297" y="382017"/>
                </a:lnTo>
                <a:lnTo>
                  <a:pt x="1097284" y="382017"/>
                </a:lnTo>
                <a:lnTo>
                  <a:pt x="1084439" y="396107"/>
                </a:lnTo>
                <a:lnTo>
                  <a:pt x="1049962" y="424519"/>
                </a:lnTo>
                <a:lnTo>
                  <a:pt x="1010548" y="445933"/>
                </a:lnTo>
                <a:lnTo>
                  <a:pt x="967058" y="459472"/>
                </a:lnTo>
                <a:lnTo>
                  <a:pt x="920436" y="464195"/>
                </a:lnTo>
                <a:close/>
              </a:path>
              <a:path w="2775584" h="2660650">
                <a:moveTo>
                  <a:pt x="1097284" y="382017"/>
                </a:moveTo>
                <a:lnTo>
                  <a:pt x="920297" y="382017"/>
                </a:lnTo>
                <a:lnTo>
                  <a:pt x="950581" y="378982"/>
                </a:lnTo>
                <a:lnTo>
                  <a:pt x="978764" y="370279"/>
                </a:lnTo>
                <a:lnTo>
                  <a:pt x="1026351" y="338291"/>
                </a:lnTo>
                <a:lnTo>
                  <a:pt x="1054739" y="298867"/>
                </a:lnTo>
                <a:lnTo>
                  <a:pt x="1057515" y="293315"/>
                </a:lnTo>
                <a:lnTo>
                  <a:pt x="1054739" y="286582"/>
                </a:lnTo>
                <a:lnTo>
                  <a:pt x="781413" y="190661"/>
                </a:lnTo>
                <a:lnTo>
                  <a:pt x="1148272" y="190661"/>
                </a:lnTo>
                <a:lnTo>
                  <a:pt x="1152464" y="232097"/>
                </a:lnTo>
                <a:lnTo>
                  <a:pt x="1152464" y="234041"/>
                </a:lnTo>
                <a:lnTo>
                  <a:pt x="1246025" y="266871"/>
                </a:lnTo>
                <a:lnTo>
                  <a:pt x="1260025" y="275152"/>
                </a:lnTo>
                <a:lnTo>
                  <a:pt x="1269424" y="287727"/>
                </a:lnTo>
                <a:lnTo>
                  <a:pt x="1273423" y="302906"/>
                </a:lnTo>
                <a:lnTo>
                  <a:pt x="1271626" y="316027"/>
                </a:lnTo>
                <a:lnTo>
                  <a:pt x="1271515" y="316844"/>
                </a:lnTo>
                <a:lnTo>
                  <a:pt x="1141081" y="316844"/>
                </a:lnTo>
                <a:lnTo>
                  <a:pt x="1135529" y="319412"/>
                </a:lnTo>
                <a:lnTo>
                  <a:pt x="1133308" y="324479"/>
                </a:lnTo>
                <a:lnTo>
                  <a:pt x="1123615" y="344112"/>
                </a:lnTo>
                <a:lnTo>
                  <a:pt x="1112191" y="362653"/>
                </a:lnTo>
                <a:lnTo>
                  <a:pt x="1099127" y="379996"/>
                </a:lnTo>
                <a:lnTo>
                  <a:pt x="1097284" y="382017"/>
                </a:lnTo>
                <a:close/>
              </a:path>
              <a:path w="2775584" h="2660650">
                <a:moveTo>
                  <a:pt x="1235185" y="346383"/>
                </a:moveTo>
                <a:lnTo>
                  <a:pt x="1218522" y="344112"/>
                </a:lnTo>
                <a:lnTo>
                  <a:pt x="1218873" y="344112"/>
                </a:lnTo>
                <a:lnTo>
                  <a:pt x="1141081" y="316844"/>
                </a:lnTo>
                <a:lnTo>
                  <a:pt x="1271515" y="316844"/>
                </a:lnTo>
                <a:lnTo>
                  <a:pt x="1271268" y="318648"/>
                </a:lnTo>
                <a:lnTo>
                  <a:pt x="1271220" y="318995"/>
                </a:lnTo>
                <a:lnTo>
                  <a:pt x="1262939" y="332966"/>
                </a:lnTo>
                <a:lnTo>
                  <a:pt x="1250363" y="342368"/>
                </a:lnTo>
                <a:lnTo>
                  <a:pt x="1235185" y="346383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7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Insights</a:t>
            </a:r>
            <a:r>
              <a:rPr spc="-395" dirty="0"/>
              <a:t> </a:t>
            </a:r>
            <a:r>
              <a:rPr spc="180" dirty="0"/>
              <a:t>and</a:t>
            </a:r>
            <a:r>
              <a:rPr spc="-390" dirty="0"/>
              <a:t> </a:t>
            </a:r>
            <a:r>
              <a:rPr spc="85" dirty="0"/>
              <a:t>Decision</a:t>
            </a:r>
            <a:r>
              <a:rPr spc="-395" dirty="0"/>
              <a:t> </a:t>
            </a:r>
            <a:r>
              <a:rPr spc="135" dirty="0"/>
              <a:t>Support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08" y="3815783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08" y="4901633"/>
            <a:ext cx="114300" cy="1142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4769" y="2588386"/>
            <a:ext cx="1137221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0" dirty="0">
                <a:latin typeface="Verdana"/>
                <a:cs typeface="Verdana"/>
              </a:rPr>
              <a:t>Product</a:t>
            </a:r>
            <a:r>
              <a:rPr sz="4500" b="1" spc="-280" dirty="0">
                <a:latin typeface="Verdana"/>
                <a:cs typeface="Verdana"/>
              </a:rPr>
              <a:t> </a:t>
            </a:r>
            <a:r>
              <a:rPr sz="4500" b="1" spc="-114" dirty="0">
                <a:latin typeface="Verdana"/>
                <a:cs typeface="Verdana"/>
              </a:rPr>
              <a:t>Categories</a:t>
            </a:r>
            <a:r>
              <a:rPr sz="4500" b="1" spc="-254" dirty="0">
                <a:latin typeface="Verdana"/>
                <a:cs typeface="Verdana"/>
              </a:rPr>
              <a:t> </a:t>
            </a:r>
            <a:r>
              <a:rPr sz="4500" b="1" spc="-85" dirty="0">
                <a:latin typeface="Verdana"/>
                <a:cs typeface="Verdana"/>
              </a:rPr>
              <a:t>and</a:t>
            </a:r>
            <a:r>
              <a:rPr sz="4500" b="1" spc="-254" dirty="0">
                <a:latin typeface="Verdana"/>
                <a:cs typeface="Verdana"/>
              </a:rPr>
              <a:t> </a:t>
            </a:r>
            <a:r>
              <a:rPr sz="4500" b="1" spc="-200" dirty="0">
                <a:latin typeface="Verdana"/>
                <a:cs typeface="Verdana"/>
              </a:rPr>
              <a:t>Sales</a:t>
            </a:r>
            <a:r>
              <a:rPr sz="4500" b="1" spc="-229" dirty="0">
                <a:latin typeface="Verdana"/>
                <a:cs typeface="Verdana"/>
              </a:rPr>
              <a:t> </a:t>
            </a:r>
            <a:r>
              <a:rPr sz="4500" b="1" spc="-110" dirty="0">
                <a:latin typeface="Verdana"/>
                <a:cs typeface="Verdana"/>
              </a:rPr>
              <a:t>Drivers</a:t>
            </a:r>
            <a:endParaRPr sz="4500">
              <a:latin typeface="Verdana"/>
              <a:cs typeface="Verdana"/>
            </a:endParaRPr>
          </a:p>
          <a:p>
            <a:pPr marL="300355" marR="96520" algn="just">
              <a:lnSpc>
                <a:spcPts val="2850"/>
              </a:lnSpc>
              <a:spcBef>
                <a:spcPts val="3234"/>
              </a:spcBef>
            </a:pPr>
            <a:r>
              <a:rPr sz="2800" b="1" spc="55" dirty="0">
                <a:latin typeface="Tahoma"/>
                <a:cs typeface="Tahoma"/>
              </a:rPr>
              <a:t>Top</a:t>
            </a:r>
            <a:r>
              <a:rPr sz="2800" b="1" spc="75" dirty="0">
                <a:latin typeface="Tahoma"/>
                <a:cs typeface="Tahoma"/>
              </a:rPr>
              <a:t>  </a:t>
            </a:r>
            <a:r>
              <a:rPr sz="2800" b="1" dirty="0">
                <a:latin typeface="Tahoma"/>
                <a:cs typeface="Tahoma"/>
              </a:rPr>
              <a:t>Categories:</a:t>
            </a:r>
            <a:r>
              <a:rPr sz="2800" b="1" spc="114" dirty="0">
                <a:latin typeface="Tahoma"/>
                <a:cs typeface="Tahoma"/>
              </a:rPr>
              <a:t>  </a:t>
            </a:r>
            <a:r>
              <a:rPr sz="2800" spc="185" dirty="0">
                <a:latin typeface="Tahoma"/>
                <a:cs typeface="Tahoma"/>
              </a:rPr>
              <a:t>Technology</a:t>
            </a:r>
            <a:r>
              <a:rPr sz="2800" spc="6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(37.56%)</a:t>
            </a:r>
            <a:r>
              <a:rPr sz="2800" spc="60" dirty="0">
                <a:latin typeface="Tahoma"/>
                <a:cs typeface="Tahoma"/>
              </a:rPr>
              <a:t>  </a:t>
            </a:r>
            <a:r>
              <a:rPr sz="2800" spc="260" dirty="0">
                <a:latin typeface="Tahoma"/>
                <a:cs typeface="Tahoma"/>
              </a:rPr>
              <a:t>and</a:t>
            </a:r>
            <a:r>
              <a:rPr sz="2800" spc="60" dirty="0">
                <a:latin typeface="Tahoma"/>
                <a:cs typeface="Tahoma"/>
              </a:rPr>
              <a:t>  </a:t>
            </a:r>
            <a:r>
              <a:rPr sz="2800" spc="165" dirty="0">
                <a:latin typeface="Tahoma"/>
                <a:cs typeface="Tahoma"/>
              </a:rPr>
              <a:t>Office</a:t>
            </a:r>
            <a:r>
              <a:rPr sz="2800" spc="60" dirty="0">
                <a:latin typeface="Tahoma"/>
                <a:cs typeface="Tahoma"/>
              </a:rPr>
              <a:t>  </a:t>
            </a:r>
            <a:r>
              <a:rPr sz="2800" spc="195" dirty="0">
                <a:latin typeface="Tahoma"/>
                <a:cs typeface="Tahoma"/>
              </a:rPr>
              <a:t>Supplies </a:t>
            </a:r>
            <a:r>
              <a:rPr sz="2800" dirty="0">
                <a:latin typeface="Tahoma"/>
                <a:cs typeface="Tahoma"/>
              </a:rPr>
              <a:t>(32.55%)</a:t>
            </a:r>
            <a:r>
              <a:rPr sz="2800" spc="155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are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the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largest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contributors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to</a:t>
            </a:r>
            <a:r>
              <a:rPr sz="2800" spc="15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sales.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spc="165" dirty="0">
                <a:latin typeface="Tahoma"/>
                <a:cs typeface="Tahoma"/>
              </a:rPr>
              <a:t>Office</a:t>
            </a:r>
            <a:r>
              <a:rPr sz="2800" spc="160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Supplies </a:t>
            </a:r>
            <a:r>
              <a:rPr sz="2800" spc="150" dirty="0">
                <a:latin typeface="Tahoma"/>
                <a:cs typeface="Tahoma"/>
              </a:rPr>
              <a:t>also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dominate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orders,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comprising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61%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of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total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orders.</a:t>
            </a:r>
            <a:endParaRPr sz="2800">
              <a:latin typeface="Tahoma"/>
              <a:cs typeface="Tahoma"/>
            </a:endParaRPr>
          </a:p>
          <a:p>
            <a:pPr marL="300355" marR="96520" algn="just">
              <a:lnSpc>
                <a:spcPts val="2850"/>
              </a:lnSpc>
            </a:pPr>
            <a:r>
              <a:rPr sz="2800" spc="60" dirty="0">
                <a:latin typeface="Tahoma"/>
                <a:cs typeface="Tahoma"/>
              </a:rPr>
              <a:t>P</a:t>
            </a:r>
            <a:r>
              <a:rPr sz="2800" b="1" spc="60" dirty="0">
                <a:latin typeface="Tahoma"/>
                <a:cs typeface="Tahoma"/>
              </a:rPr>
              <a:t>rofitable</a:t>
            </a:r>
            <a:r>
              <a:rPr sz="2800" b="1" spc="85" dirty="0">
                <a:latin typeface="Tahoma"/>
                <a:cs typeface="Tahoma"/>
              </a:rPr>
              <a:t>  </a:t>
            </a:r>
            <a:r>
              <a:rPr sz="2800" b="1" dirty="0">
                <a:latin typeface="Tahoma"/>
                <a:cs typeface="Tahoma"/>
              </a:rPr>
              <a:t>Products:</a:t>
            </a:r>
            <a:r>
              <a:rPr sz="2800" b="1" spc="90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The</a:t>
            </a:r>
            <a:r>
              <a:rPr sz="2800" spc="70" dirty="0">
                <a:latin typeface="Tahoma"/>
                <a:cs typeface="Tahoma"/>
              </a:rPr>
              <a:t>  </a:t>
            </a:r>
            <a:r>
              <a:rPr sz="2800" spc="229" dirty="0">
                <a:latin typeface="Tahoma"/>
                <a:cs typeface="Tahoma"/>
              </a:rPr>
              <a:t>Canon</a:t>
            </a:r>
            <a:r>
              <a:rPr sz="2800" spc="65" dirty="0">
                <a:latin typeface="Tahoma"/>
                <a:cs typeface="Tahoma"/>
              </a:rPr>
              <a:t>  </a:t>
            </a:r>
            <a:r>
              <a:rPr sz="2800" spc="160" dirty="0">
                <a:latin typeface="Tahoma"/>
                <a:cs typeface="Tahoma"/>
              </a:rPr>
              <a:t>ImageClass</a:t>
            </a:r>
            <a:r>
              <a:rPr sz="2800" spc="70" dirty="0">
                <a:latin typeface="Tahoma"/>
                <a:cs typeface="Tahoma"/>
              </a:rPr>
              <a:t>  </a:t>
            </a:r>
            <a:r>
              <a:rPr sz="2800" dirty="0">
                <a:latin typeface="Tahoma"/>
                <a:cs typeface="Tahoma"/>
              </a:rPr>
              <a:t>(28.16%)</a:t>
            </a:r>
            <a:r>
              <a:rPr sz="2800" spc="70" dirty="0">
                <a:latin typeface="Tahoma"/>
                <a:cs typeface="Tahoma"/>
              </a:rPr>
              <a:t>  </a:t>
            </a:r>
            <a:r>
              <a:rPr sz="2800" spc="235" dirty="0">
                <a:latin typeface="Tahoma"/>
                <a:cs typeface="Tahoma"/>
              </a:rPr>
              <a:t>and </a:t>
            </a:r>
            <a:r>
              <a:rPr sz="2800" spc="204" dirty="0">
                <a:latin typeface="Tahoma"/>
                <a:cs typeface="Tahoma"/>
              </a:rPr>
              <a:t>Motorola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Smartphone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(21.25%)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are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the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most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profitable.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769" y="6066158"/>
            <a:ext cx="94830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50" dirty="0">
                <a:latin typeface="Verdana"/>
                <a:cs typeface="Verdana"/>
              </a:rPr>
              <a:t>Orders</a:t>
            </a:r>
            <a:r>
              <a:rPr sz="4500" b="1" spc="-235" dirty="0">
                <a:latin typeface="Verdana"/>
                <a:cs typeface="Verdana"/>
              </a:rPr>
              <a:t> </a:t>
            </a:r>
            <a:r>
              <a:rPr sz="4500" b="1" spc="-85" dirty="0">
                <a:latin typeface="Verdana"/>
                <a:cs typeface="Verdana"/>
              </a:rPr>
              <a:t>and</a:t>
            </a:r>
            <a:r>
              <a:rPr sz="4500" b="1" spc="-265" dirty="0">
                <a:latin typeface="Verdana"/>
                <a:cs typeface="Verdana"/>
              </a:rPr>
              <a:t> </a:t>
            </a:r>
            <a:r>
              <a:rPr sz="4500" b="1" spc="-105" dirty="0">
                <a:latin typeface="Verdana"/>
                <a:cs typeface="Verdana"/>
              </a:rPr>
              <a:t>Shipping</a:t>
            </a:r>
            <a:r>
              <a:rPr sz="4500" b="1" spc="-250" dirty="0">
                <a:latin typeface="Verdana"/>
                <a:cs typeface="Verdana"/>
              </a:rPr>
              <a:t> </a:t>
            </a:r>
            <a:r>
              <a:rPr sz="4500" b="1" spc="-35" dirty="0">
                <a:latin typeface="Verdana"/>
                <a:cs typeface="Verdana"/>
              </a:rPr>
              <a:t>Efficiency</a:t>
            </a:r>
            <a:endParaRPr sz="45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08" y="7597837"/>
            <a:ext cx="114300" cy="1142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52799" y="7401019"/>
            <a:ext cx="10992485" cy="1899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236220" algn="just">
              <a:lnSpc>
                <a:spcPts val="2850"/>
              </a:lnSpc>
              <a:spcBef>
                <a:spcPts val="620"/>
              </a:spcBef>
            </a:pPr>
            <a:r>
              <a:rPr sz="2800" b="1" dirty="0">
                <a:latin typeface="Tahoma"/>
                <a:cs typeface="Tahoma"/>
              </a:rPr>
              <a:t>Order</a:t>
            </a:r>
            <a:r>
              <a:rPr sz="2800" b="1" spc="-10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Volume: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270" dirty="0">
                <a:latin typeface="Tahoma"/>
                <a:cs typeface="Tahoma"/>
              </a:rPr>
              <a:t>company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processed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25.73K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orders,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with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a </a:t>
            </a:r>
            <a:r>
              <a:rPr sz="2800" spc="215" dirty="0">
                <a:latin typeface="Tahoma"/>
                <a:cs typeface="Tahoma"/>
              </a:rPr>
              <a:t>notable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peak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toward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year-</a:t>
            </a:r>
            <a:r>
              <a:rPr sz="2800" spc="110" dirty="0">
                <a:latin typeface="Tahoma"/>
                <a:cs typeface="Tahoma"/>
              </a:rPr>
              <a:t>end.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ts val="2850"/>
              </a:lnSpc>
            </a:pPr>
            <a:r>
              <a:rPr sz="2800" spc="85" dirty="0">
                <a:latin typeface="Tahoma"/>
                <a:cs typeface="Tahoma"/>
              </a:rPr>
              <a:t>S</a:t>
            </a:r>
            <a:r>
              <a:rPr sz="2800" b="1" spc="85" dirty="0">
                <a:latin typeface="Tahoma"/>
                <a:cs typeface="Tahoma"/>
              </a:rPr>
              <a:t>hipping</a:t>
            </a:r>
            <a:r>
              <a:rPr sz="2800" b="1" spc="-25" dirty="0">
                <a:latin typeface="Tahoma"/>
                <a:cs typeface="Tahoma"/>
              </a:rPr>
              <a:t>  </a:t>
            </a:r>
            <a:r>
              <a:rPr sz="2800" b="1" dirty="0">
                <a:latin typeface="Tahoma"/>
                <a:cs typeface="Tahoma"/>
              </a:rPr>
              <a:t>Insights:</a:t>
            </a:r>
            <a:r>
              <a:rPr sz="2800" b="1" spc="15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Total</a:t>
            </a:r>
            <a:r>
              <a:rPr sz="2800" spc="-40" dirty="0">
                <a:latin typeface="Tahoma"/>
                <a:cs typeface="Tahoma"/>
              </a:rPr>
              <a:t>  </a:t>
            </a:r>
            <a:r>
              <a:rPr sz="2800" spc="225" dirty="0">
                <a:latin typeface="Tahoma"/>
                <a:cs typeface="Tahoma"/>
              </a:rPr>
              <a:t>shipping</a:t>
            </a:r>
            <a:r>
              <a:rPr sz="2800" spc="-45" dirty="0">
                <a:latin typeface="Tahoma"/>
                <a:cs typeface="Tahoma"/>
              </a:rPr>
              <a:t>  </a:t>
            </a:r>
            <a:r>
              <a:rPr sz="2800" spc="155" dirty="0">
                <a:latin typeface="Tahoma"/>
                <a:cs typeface="Tahoma"/>
              </a:rPr>
              <a:t>costs</a:t>
            </a:r>
            <a:r>
              <a:rPr sz="2800" spc="-40" dirty="0">
                <a:latin typeface="Tahoma"/>
                <a:cs typeface="Tahoma"/>
              </a:rPr>
              <a:t>  </a:t>
            </a:r>
            <a:r>
              <a:rPr sz="2800" spc="270" dirty="0">
                <a:latin typeface="Tahoma"/>
                <a:cs typeface="Tahoma"/>
              </a:rPr>
              <a:t>amounted</a:t>
            </a:r>
            <a:r>
              <a:rPr sz="2800" spc="-40" dirty="0">
                <a:latin typeface="Tahoma"/>
                <a:cs typeface="Tahoma"/>
              </a:rPr>
              <a:t>  </a:t>
            </a:r>
            <a:r>
              <a:rPr sz="2800" spc="200" dirty="0">
                <a:latin typeface="Tahoma"/>
                <a:cs typeface="Tahoma"/>
              </a:rPr>
              <a:t>to</a:t>
            </a:r>
            <a:r>
              <a:rPr sz="2800" spc="-40" dirty="0">
                <a:latin typeface="Tahoma"/>
                <a:cs typeface="Tahoma"/>
              </a:rPr>
              <a:t>  </a:t>
            </a:r>
            <a:r>
              <a:rPr sz="2800" spc="-20" dirty="0">
                <a:latin typeface="Tahoma"/>
                <a:cs typeface="Tahoma"/>
              </a:rPr>
              <a:t>1.06 </a:t>
            </a:r>
            <a:r>
              <a:rPr sz="2800" spc="180" dirty="0">
                <a:latin typeface="Tahoma"/>
                <a:cs typeface="Tahoma"/>
              </a:rPr>
              <a:t>million,</a:t>
            </a:r>
            <a:r>
              <a:rPr sz="2800" spc="229" dirty="0">
                <a:latin typeface="Tahoma"/>
                <a:cs typeface="Tahoma"/>
              </a:rPr>
              <a:t>  </a:t>
            </a:r>
            <a:r>
              <a:rPr sz="2800" spc="260" dirty="0">
                <a:latin typeface="Tahoma"/>
                <a:cs typeface="Tahoma"/>
              </a:rPr>
              <a:t>with</a:t>
            </a:r>
            <a:r>
              <a:rPr sz="2800" spc="235" dirty="0">
                <a:latin typeface="Tahoma"/>
                <a:cs typeface="Tahoma"/>
              </a:rPr>
              <a:t>  </a:t>
            </a:r>
            <a:r>
              <a:rPr sz="2800" spc="215" dirty="0">
                <a:latin typeface="Tahoma"/>
                <a:cs typeface="Tahoma"/>
              </a:rPr>
              <a:t>Standard</a:t>
            </a:r>
            <a:r>
              <a:rPr sz="2800" spc="235" dirty="0">
                <a:latin typeface="Tahoma"/>
                <a:cs typeface="Tahoma"/>
              </a:rPr>
              <a:t>  </a:t>
            </a:r>
            <a:r>
              <a:rPr sz="2800" spc="140" dirty="0">
                <a:latin typeface="Tahoma"/>
                <a:cs typeface="Tahoma"/>
              </a:rPr>
              <a:t>Class</a:t>
            </a:r>
            <a:r>
              <a:rPr sz="2800" spc="235" dirty="0">
                <a:latin typeface="Tahoma"/>
                <a:cs typeface="Tahoma"/>
              </a:rPr>
              <a:t>  </a:t>
            </a:r>
            <a:r>
              <a:rPr sz="2800" spc="229" dirty="0">
                <a:latin typeface="Tahoma"/>
                <a:cs typeface="Tahoma"/>
              </a:rPr>
              <a:t>being</a:t>
            </a:r>
            <a:r>
              <a:rPr sz="2800" spc="235" dirty="0">
                <a:latin typeface="Tahoma"/>
                <a:cs typeface="Tahoma"/>
              </a:rPr>
              <a:t>  </a:t>
            </a:r>
            <a:r>
              <a:rPr sz="2800" spc="215" dirty="0">
                <a:latin typeface="Tahoma"/>
                <a:cs typeface="Tahoma"/>
              </a:rPr>
              <a:t>the</a:t>
            </a:r>
            <a:r>
              <a:rPr sz="2800" spc="235" dirty="0">
                <a:latin typeface="Tahoma"/>
                <a:cs typeface="Tahoma"/>
              </a:rPr>
              <a:t>  </a:t>
            </a:r>
            <a:r>
              <a:rPr sz="2800" spc="254" dirty="0">
                <a:latin typeface="Tahoma"/>
                <a:cs typeface="Tahoma"/>
              </a:rPr>
              <a:t>most</a:t>
            </a:r>
            <a:r>
              <a:rPr sz="2800" spc="235" dirty="0">
                <a:latin typeface="Tahoma"/>
                <a:cs typeface="Tahoma"/>
              </a:rPr>
              <a:t>  </a:t>
            </a:r>
            <a:r>
              <a:rPr sz="2800" spc="114" dirty="0">
                <a:latin typeface="Tahoma"/>
                <a:cs typeface="Tahoma"/>
              </a:rPr>
              <a:t>expensive, </a:t>
            </a:r>
            <a:r>
              <a:rPr sz="2800" spc="195" dirty="0">
                <a:latin typeface="Tahoma"/>
                <a:cs typeface="Tahoma"/>
              </a:rPr>
              <a:t>totaling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170" dirty="0">
                <a:latin typeface="Tahoma"/>
                <a:cs typeface="Tahoma"/>
              </a:rPr>
              <a:t>1.8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million.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08" y="8321737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55" y="3682733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55" y="4559033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55" y="5435333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55" y="6311633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0" dirty="0"/>
              <a:t>To</a:t>
            </a:r>
            <a:r>
              <a:rPr spc="-160" dirty="0"/>
              <a:t> </a:t>
            </a:r>
            <a:r>
              <a:rPr spc="204" dirty="0"/>
              <a:t>drive</a:t>
            </a:r>
            <a:r>
              <a:rPr spc="-155" dirty="0"/>
              <a:t> </a:t>
            </a:r>
            <a:r>
              <a:rPr spc="300" dirty="0"/>
              <a:t>growth</a:t>
            </a:r>
            <a:r>
              <a:rPr spc="-160" dirty="0"/>
              <a:t> </a:t>
            </a:r>
            <a:r>
              <a:rPr spc="330" dirty="0"/>
              <a:t>and</a:t>
            </a:r>
            <a:r>
              <a:rPr spc="-155" dirty="0"/>
              <a:t> </a:t>
            </a:r>
            <a:r>
              <a:rPr spc="220" dirty="0"/>
              <a:t>address</a:t>
            </a:r>
            <a:r>
              <a:rPr spc="-155" dirty="0"/>
              <a:t> </a:t>
            </a:r>
            <a:r>
              <a:rPr spc="220" dirty="0"/>
              <a:t>key</a:t>
            </a:r>
            <a:r>
              <a:rPr spc="-160" dirty="0"/>
              <a:t> </a:t>
            </a:r>
            <a:r>
              <a:rPr spc="200" dirty="0"/>
              <a:t>challenges,</a:t>
            </a:r>
            <a:r>
              <a:rPr spc="-155" dirty="0"/>
              <a:t> </a:t>
            </a:r>
            <a:r>
              <a:rPr spc="275" dirty="0"/>
              <a:t>the</a:t>
            </a:r>
            <a:r>
              <a:rPr spc="-155" dirty="0"/>
              <a:t> </a:t>
            </a:r>
            <a:r>
              <a:rPr spc="345" dirty="0"/>
              <a:t>company</a:t>
            </a:r>
            <a:r>
              <a:rPr spc="-160" dirty="0"/>
              <a:t> </a:t>
            </a:r>
            <a:r>
              <a:rPr spc="170" dirty="0"/>
              <a:t>should:</a:t>
            </a:r>
          </a:p>
          <a:p>
            <a:pPr marL="731520" marR="5080">
              <a:lnSpc>
                <a:spcPts val="3450"/>
              </a:lnSpc>
              <a:spcBef>
                <a:spcPts val="3479"/>
              </a:spcBef>
              <a:tabLst>
                <a:tab pos="2817495" algn="l"/>
                <a:tab pos="6047740" algn="l"/>
                <a:tab pos="8308975" algn="l"/>
                <a:tab pos="10458450" algn="l"/>
                <a:tab pos="12465050" algn="l"/>
                <a:tab pos="13221335" algn="l"/>
                <a:tab pos="15878810" algn="l"/>
              </a:tabLst>
            </a:pPr>
            <a:r>
              <a:rPr b="1" spc="75" dirty="0">
                <a:latin typeface="Tahoma"/>
                <a:cs typeface="Tahoma"/>
              </a:rPr>
              <a:t>Promote</a:t>
            </a:r>
            <a:r>
              <a:rPr b="1" dirty="0">
                <a:latin typeface="Tahoma"/>
                <a:cs typeface="Tahoma"/>
              </a:rPr>
              <a:t>	High-</a:t>
            </a:r>
            <a:r>
              <a:rPr b="1" spc="105" dirty="0">
                <a:latin typeface="Tahoma"/>
                <a:cs typeface="Tahoma"/>
              </a:rPr>
              <a:t>Demand</a:t>
            </a:r>
            <a:r>
              <a:rPr b="1" dirty="0">
                <a:latin typeface="Tahoma"/>
                <a:cs typeface="Tahoma"/>
              </a:rPr>
              <a:t>	</a:t>
            </a:r>
            <a:r>
              <a:rPr b="1" spc="-10" dirty="0">
                <a:latin typeface="Tahoma"/>
                <a:cs typeface="Tahoma"/>
              </a:rPr>
              <a:t>Products:</a:t>
            </a:r>
            <a:r>
              <a:rPr b="1" dirty="0">
                <a:latin typeface="Tahoma"/>
                <a:cs typeface="Tahoma"/>
              </a:rPr>
              <a:t>	</a:t>
            </a:r>
            <a:r>
              <a:rPr spc="275" dirty="0"/>
              <a:t>Continue</a:t>
            </a:r>
            <a:r>
              <a:rPr dirty="0"/>
              <a:t>	</a:t>
            </a:r>
            <a:r>
              <a:rPr spc="229" dirty="0"/>
              <a:t>focusing</a:t>
            </a:r>
            <a:r>
              <a:rPr dirty="0"/>
              <a:t>	</a:t>
            </a:r>
            <a:r>
              <a:rPr spc="295" dirty="0"/>
              <a:t>on</a:t>
            </a:r>
            <a:r>
              <a:rPr dirty="0"/>
              <a:t>	</a:t>
            </a:r>
            <a:r>
              <a:rPr spc="235" dirty="0"/>
              <a:t>Technology</a:t>
            </a:r>
            <a:r>
              <a:rPr dirty="0"/>
              <a:t>	</a:t>
            </a:r>
            <a:r>
              <a:rPr spc="305" dirty="0"/>
              <a:t>and </a:t>
            </a:r>
            <a:r>
              <a:rPr spc="204" dirty="0"/>
              <a:t>Office</a:t>
            </a:r>
            <a:r>
              <a:rPr spc="-165" dirty="0"/>
              <a:t> </a:t>
            </a:r>
            <a:r>
              <a:rPr spc="260" dirty="0"/>
              <a:t>Supplies</a:t>
            </a:r>
            <a:r>
              <a:rPr spc="-160" dirty="0"/>
              <a:t> </a:t>
            </a:r>
            <a:r>
              <a:rPr spc="265" dirty="0"/>
              <a:t>to</a:t>
            </a:r>
            <a:r>
              <a:rPr spc="-160" dirty="0"/>
              <a:t> </a:t>
            </a:r>
            <a:r>
              <a:rPr spc="305" dirty="0"/>
              <a:t>maintain</a:t>
            </a:r>
            <a:r>
              <a:rPr spc="-160" dirty="0"/>
              <a:t> </a:t>
            </a:r>
            <a:r>
              <a:rPr spc="229" dirty="0"/>
              <a:t>strong</a:t>
            </a:r>
            <a:r>
              <a:rPr spc="-160" dirty="0"/>
              <a:t> </a:t>
            </a:r>
            <a:r>
              <a:rPr spc="75" dirty="0"/>
              <a:t>sales.</a:t>
            </a:r>
          </a:p>
          <a:p>
            <a:pPr marL="731520" marR="5080">
              <a:lnSpc>
                <a:spcPts val="3450"/>
              </a:lnSpc>
            </a:pPr>
            <a:r>
              <a:rPr b="1" spc="105" dirty="0">
                <a:latin typeface="Tahoma"/>
                <a:cs typeface="Tahoma"/>
              </a:rPr>
              <a:t>Optimize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Shipping:</a:t>
            </a:r>
            <a:r>
              <a:rPr b="1" spc="75" dirty="0">
                <a:latin typeface="Tahoma"/>
                <a:cs typeface="Tahoma"/>
              </a:rPr>
              <a:t> </a:t>
            </a:r>
            <a:r>
              <a:rPr spc="225" dirty="0"/>
              <a:t>Improve</a:t>
            </a:r>
            <a:r>
              <a:rPr spc="15" dirty="0"/>
              <a:t> </a:t>
            </a:r>
            <a:r>
              <a:rPr spc="275" dirty="0"/>
              <a:t>Standard</a:t>
            </a:r>
            <a:r>
              <a:rPr spc="20" dirty="0"/>
              <a:t> </a:t>
            </a:r>
            <a:r>
              <a:rPr spc="180" dirty="0"/>
              <a:t>Class</a:t>
            </a:r>
            <a:r>
              <a:rPr spc="15" dirty="0"/>
              <a:t> </a:t>
            </a:r>
            <a:r>
              <a:rPr spc="295" dirty="0"/>
              <a:t>shipping</a:t>
            </a:r>
            <a:r>
              <a:rPr spc="20" dirty="0"/>
              <a:t> </a:t>
            </a:r>
            <a:r>
              <a:rPr spc="210" dirty="0"/>
              <a:t>efficiency</a:t>
            </a:r>
            <a:r>
              <a:rPr spc="15" dirty="0"/>
              <a:t> </a:t>
            </a:r>
            <a:r>
              <a:rPr spc="265" dirty="0"/>
              <a:t>to</a:t>
            </a:r>
            <a:r>
              <a:rPr spc="20" dirty="0"/>
              <a:t> </a:t>
            </a:r>
            <a:r>
              <a:rPr spc="285" dirty="0"/>
              <a:t>enhance </a:t>
            </a:r>
            <a:r>
              <a:rPr spc="180" dirty="0"/>
              <a:t>profitability.</a:t>
            </a:r>
          </a:p>
          <a:p>
            <a:pPr marL="731520" marR="5080">
              <a:lnSpc>
                <a:spcPts val="3450"/>
              </a:lnSpc>
              <a:tabLst>
                <a:tab pos="2872740" algn="l"/>
                <a:tab pos="5004435" algn="l"/>
                <a:tab pos="6586855" algn="l"/>
                <a:tab pos="7896225" algn="l"/>
                <a:tab pos="10297160" algn="l"/>
                <a:tab pos="11315065" algn="l"/>
                <a:tab pos="13496290" algn="l"/>
                <a:tab pos="15742285" algn="l"/>
              </a:tabLst>
            </a:pPr>
            <a:r>
              <a:rPr b="1" spc="-10" dirty="0">
                <a:latin typeface="Tahoma"/>
                <a:cs typeface="Tahoma"/>
              </a:rPr>
              <a:t>Leverage</a:t>
            </a:r>
            <a:r>
              <a:rPr b="1" dirty="0">
                <a:latin typeface="Tahoma"/>
                <a:cs typeface="Tahoma"/>
              </a:rPr>
              <a:t>	</a:t>
            </a:r>
            <a:r>
              <a:rPr b="1" spc="-10" dirty="0">
                <a:latin typeface="Tahoma"/>
                <a:cs typeface="Tahoma"/>
              </a:rPr>
              <a:t>Seasonal</a:t>
            </a:r>
            <a:r>
              <a:rPr b="1" dirty="0">
                <a:latin typeface="Tahoma"/>
                <a:cs typeface="Tahoma"/>
              </a:rPr>
              <a:t>	</a:t>
            </a:r>
            <a:r>
              <a:rPr b="1" spc="-10" dirty="0">
                <a:latin typeface="Tahoma"/>
                <a:cs typeface="Tahoma"/>
              </a:rPr>
              <a:t>Peaks:</a:t>
            </a:r>
            <a:r>
              <a:rPr b="1" dirty="0">
                <a:latin typeface="Tahoma"/>
                <a:cs typeface="Tahoma"/>
              </a:rPr>
              <a:t>	</a:t>
            </a:r>
            <a:r>
              <a:rPr spc="295" dirty="0"/>
              <a:t>Align</a:t>
            </a:r>
            <a:r>
              <a:rPr dirty="0"/>
              <a:t>	</a:t>
            </a:r>
            <a:r>
              <a:rPr spc="280" dirty="0"/>
              <a:t>marketing</a:t>
            </a:r>
            <a:r>
              <a:rPr dirty="0"/>
              <a:t>	</a:t>
            </a:r>
            <a:r>
              <a:rPr spc="305" dirty="0"/>
              <a:t>and</a:t>
            </a:r>
            <a:r>
              <a:rPr dirty="0"/>
              <a:t>	</a:t>
            </a:r>
            <a:r>
              <a:rPr spc="210" dirty="0"/>
              <a:t>inventory</a:t>
            </a:r>
            <a:r>
              <a:rPr dirty="0"/>
              <a:t>	</a:t>
            </a:r>
            <a:r>
              <a:rPr spc="175" dirty="0"/>
              <a:t>strategies</a:t>
            </a:r>
            <a:r>
              <a:rPr dirty="0"/>
              <a:t>	</a:t>
            </a:r>
            <a:r>
              <a:rPr spc="310" dirty="0"/>
              <a:t>with </a:t>
            </a:r>
            <a:r>
              <a:rPr spc="295" dirty="0"/>
              <a:t>peak</a:t>
            </a:r>
            <a:r>
              <a:rPr spc="-175" dirty="0"/>
              <a:t> </a:t>
            </a:r>
            <a:r>
              <a:rPr spc="229" dirty="0"/>
              <a:t>order</a:t>
            </a:r>
            <a:r>
              <a:rPr spc="-175" dirty="0"/>
              <a:t> </a:t>
            </a:r>
            <a:r>
              <a:rPr spc="240" dirty="0"/>
              <a:t>months.</a:t>
            </a:r>
          </a:p>
          <a:p>
            <a:pPr marL="731520" marR="5080">
              <a:lnSpc>
                <a:spcPts val="3450"/>
              </a:lnSpc>
            </a:pPr>
            <a:r>
              <a:rPr b="1" spc="70" dirty="0">
                <a:latin typeface="Tahoma"/>
                <a:cs typeface="Tahoma"/>
              </a:rPr>
              <a:t>Focus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100" dirty="0">
                <a:latin typeface="Tahoma"/>
                <a:cs typeface="Tahoma"/>
              </a:rPr>
              <a:t>on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b="1" spc="70" dirty="0">
                <a:latin typeface="Tahoma"/>
                <a:cs typeface="Tahoma"/>
              </a:rPr>
              <a:t>the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b="1" spc="80" dirty="0">
                <a:latin typeface="Tahoma"/>
                <a:cs typeface="Tahoma"/>
              </a:rPr>
              <a:t>Consumer</a:t>
            </a:r>
            <a:r>
              <a:rPr b="1" spc="-5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Segment:</a:t>
            </a:r>
            <a:r>
              <a:rPr b="1" spc="35" dirty="0">
                <a:latin typeface="Tahoma"/>
                <a:cs typeface="Tahoma"/>
              </a:rPr>
              <a:t> </a:t>
            </a:r>
            <a:r>
              <a:rPr spc="250" dirty="0"/>
              <a:t>Capitalize</a:t>
            </a:r>
            <a:r>
              <a:rPr spc="-30" dirty="0"/>
              <a:t> </a:t>
            </a:r>
            <a:r>
              <a:rPr spc="320" dirty="0"/>
              <a:t>on</a:t>
            </a:r>
            <a:r>
              <a:rPr spc="-30" dirty="0"/>
              <a:t> </a:t>
            </a:r>
            <a:r>
              <a:rPr spc="275" dirty="0"/>
              <a:t>the</a:t>
            </a:r>
            <a:r>
              <a:rPr spc="-35" dirty="0"/>
              <a:t> </a:t>
            </a:r>
            <a:r>
              <a:rPr spc="345" dirty="0"/>
              <a:t>dominant</a:t>
            </a:r>
            <a:r>
              <a:rPr spc="-30" dirty="0"/>
              <a:t> </a:t>
            </a:r>
            <a:r>
              <a:rPr spc="270" dirty="0"/>
              <a:t>contribution </a:t>
            </a:r>
            <a:r>
              <a:rPr spc="180" dirty="0"/>
              <a:t>of</a:t>
            </a:r>
            <a:r>
              <a:rPr spc="-165" dirty="0"/>
              <a:t> </a:t>
            </a:r>
            <a:r>
              <a:rPr spc="275" dirty="0"/>
              <a:t>the</a:t>
            </a:r>
            <a:r>
              <a:rPr spc="-165" dirty="0"/>
              <a:t> </a:t>
            </a:r>
            <a:r>
              <a:rPr spc="295" dirty="0"/>
              <a:t>Consumer</a:t>
            </a:r>
            <a:r>
              <a:rPr spc="-165" dirty="0"/>
              <a:t> </a:t>
            </a:r>
            <a:r>
              <a:rPr spc="295" dirty="0"/>
              <a:t>segment</a:t>
            </a:r>
            <a:r>
              <a:rPr spc="-165" dirty="0"/>
              <a:t> </a:t>
            </a:r>
            <a:r>
              <a:rPr spc="265" dirty="0"/>
              <a:t>to</a:t>
            </a:r>
            <a:r>
              <a:rPr spc="-165" dirty="0"/>
              <a:t> </a:t>
            </a:r>
            <a:r>
              <a:rPr spc="140" dirty="0"/>
              <a:t>profit.</a:t>
            </a:r>
          </a:p>
          <a:p>
            <a:pPr marL="12700" marR="5080">
              <a:lnSpc>
                <a:spcPts val="3450"/>
              </a:lnSpc>
              <a:spcBef>
                <a:spcPts val="2850"/>
              </a:spcBef>
              <a:tabLst>
                <a:tab pos="805180" algn="l"/>
                <a:tab pos="4111625" algn="l"/>
                <a:tab pos="5532755" algn="l"/>
                <a:tab pos="7937500" algn="l"/>
                <a:tab pos="8910955" algn="l"/>
                <a:tab pos="11165840" algn="l"/>
                <a:tab pos="12202160" algn="l"/>
                <a:tab pos="14353540" algn="l"/>
              </a:tabLst>
            </a:pPr>
            <a:r>
              <a:rPr spc="229" dirty="0"/>
              <a:t>By</a:t>
            </a:r>
            <a:r>
              <a:rPr dirty="0"/>
              <a:t>	</a:t>
            </a:r>
            <a:r>
              <a:rPr spc="330" dirty="0"/>
              <a:t>implementing</a:t>
            </a:r>
            <a:r>
              <a:rPr dirty="0"/>
              <a:t>	</a:t>
            </a:r>
            <a:r>
              <a:rPr spc="200" dirty="0"/>
              <a:t>these</a:t>
            </a:r>
            <a:r>
              <a:rPr dirty="0"/>
              <a:t>	</a:t>
            </a:r>
            <a:r>
              <a:rPr spc="130" dirty="0"/>
              <a:t>strategies,</a:t>
            </a:r>
            <a:r>
              <a:rPr dirty="0"/>
              <a:t>	</a:t>
            </a:r>
            <a:r>
              <a:rPr spc="250" dirty="0"/>
              <a:t>the</a:t>
            </a:r>
            <a:r>
              <a:rPr dirty="0"/>
              <a:t>	</a:t>
            </a:r>
            <a:r>
              <a:rPr spc="335" dirty="0"/>
              <a:t>company</a:t>
            </a:r>
            <a:r>
              <a:rPr dirty="0"/>
              <a:t>	</a:t>
            </a:r>
            <a:r>
              <a:rPr spc="280" dirty="0"/>
              <a:t>can</a:t>
            </a:r>
            <a:r>
              <a:rPr dirty="0"/>
              <a:t>	</a:t>
            </a:r>
            <a:r>
              <a:rPr spc="305" dirty="0"/>
              <a:t>optimize</a:t>
            </a:r>
            <a:r>
              <a:rPr dirty="0"/>
              <a:t>	</a:t>
            </a:r>
            <a:r>
              <a:rPr spc="180" dirty="0"/>
              <a:t>operations, </a:t>
            </a:r>
            <a:r>
              <a:rPr spc="270" dirty="0"/>
              <a:t>reduce</a:t>
            </a:r>
            <a:r>
              <a:rPr spc="-155" dirty="0"/>
              <a:t> </a:t>
            </a:r>
            <a:r>
              <a:rPr spc="180" dirty="0"/>
              <a:t>inefficiencies,</a:t>
            </a:r>
            <a:r>
              <a:rPr spc="-155" dirty="0"/>
              <a:t> </a:t>
            </a:r>
            <a:r>
              <a:rPr spc="330" dirty="0"/>
              <a:t>and</a:t>
            </a:r>
            <a:r>
              <a:rPr spc="-155" dirty="0"/>
              <a:t> </a:t>
            </a:r>
            <a:r>
              <a:rPr spc="254" dirty="0"/>
              <a:t>position</a:t>
            </a:r>
            <a:r>
              <a:rPr spc="-150" dirty="0"/>
              <a:t> </a:t>
            </a:r>
            <a:r>
              <a:rPr spc="170" dirty="0"/>
              <a:t>itself</a:t>
            </a:r>
            <a:r>
              <a:rPr spc="-155" dirty="0"/>
              <a:t> </a:t>
            </a:r>
            <a:r>
              <a:rPr spc="155" dirty="0"/>
              <a:t>for</a:t>
            </a:r>
            <a:r>
              <a:rPr spc="-155" dirty="0"/>
              <a:t> </a:t>
            </a:r>
            <a:r>
              <a:rPr spc="235" dirty="0"/>
              <a:t>sustained</a:t>
            </a:r>
            <a:r>
              <a:rPr spc="-150" dirty="0"/>
              <a:t> </a:t>
            </a:r>
            <a:r>
              <a:rPr spc="210" dirty="0"/>
              <a:t>growth.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9670" y="142369"/>
            <a:ext cx="2505074" cy="2657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36511"/>
            <a:ext cx="1027017" cy="15525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092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10"/>
              </a:spcBef>
            </a:pPr>
            <a:r>
              <a:rPr spc="114" dirty="0"/>
              <a:t>Conclusion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860529" y="8771066"/>
            <a:ext cx="4429125" cy="1516380"/>
            <a:chOff x="13860529" y="8771066"/>
            <a:chExt cx="4429125" cy="1516380"/>
          </a:xfrm>
        </p:grpSpPr>
        <p:sp>
          <p:nvSpPr>
            <p:cNvPr id="12" name="object 12"/>
            <p:cNvSpPr/>
            <p:nvPr/>
          </p:nvSpPr>
          <p:spPr>
            <a:xfrm>
              <a:off x="13860529" y="8771066"/>
              <a:ext cx="4429125" cy="971550"/>
            </a:xfrm>
            <a:custGeom>
              <a:avLst/>
              <a:gdLst/>
              <a:ahLst/>
              <a:cxnLst/>
              <a:rect l="l" t="t" r="r" b="b"/>
              <a:pathLst>
                <a:path w="4429125" h="971550">
                  <a:moveTo>
                    <a:pt x="44291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4429124" y="0"/>
                  </a:lnTo>
                  <a:lnTo>
                    <a:pt x="4429124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6673" y="9164893"/>
              <a:ext cx="1333499" cy="1122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992" y="2253545"/>
              <a:ext cx="7652353" cy="80334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03358" y="5024649"/>
              <a:ext cx="1453515" cy="2237105"/>
            </a:xfrm>
            <a:custGeom>
              <a:avLst/>
              <a:gdLst/>
              <a:ahLst/>
              <a:cxnLst/>
              <a:rect l="l" t="t" r="r" b="b"/>
              <a:pathLst>
                <a:path w="1453514" h="2237104">
                  <a:moveTo>
                    <a:pt x="1207129" y="2236669"/>
                  </a:moveTo>
                  <a:lnTo>
                    <a:pt x="1337337" y="1207111"/>
                  </a:lnTo>
                  <a:lnTo>
                    <a:pt x="1453248" y="735858"/>
                  </a:lnTo>
                  <a:lnTo>
                    <a:pt x="1449940" y="692000"/>
                  </a:lnTo>
                  <a:lnTo>
                    <a:pt x="1339728" y="380930"/>
                  </a:lnTo>
                  <a:lnTo>
                    <a:pt x="1161095" y="573013"/>
                  </a:lnTo>
                  <a:lnTo>
                    <a:pt x="9440" y="0"/>
                  </a:lnTo>
                  <a:lnTo>
                    <a:pt x="0" y="279349"/>
                  </a:lnTo>
                  <a:lnTo>
                    <a:pt x="38031" y="367335"/>
                  </a:lnTo>
                  <a:lnTo>
                    <a:pt x="162520" y="533560"/>
                  </a:lnTo>
                  <a:lnTo>
                    <a:pt x="339445" y="737494"/>
                  </a:lnTo>
                  <a:lnTo>
                    <a:pt x="614965" y="1031032"/>
                  </a:lnTo>
                  <a:lnTo>
                    <a:pt x="853550" y="1264402"/>
                  </a:lnTo>
                  <a:lnTo>
                    <a:pt x="1207129" y="2236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153" y="0"/>
              <a:ext cx="16726847" cy="1028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7108" y="1028700"/>
              <a:ext cx="2676524" cy="1276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36511"/>
              <a:ext cx="1027017" cy="15525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98953" y="8283841"/>
              <a:ext cx="9375775" cy="2003425"/>
            </a:xfrm>
            <a:custGeom>
              <a:avLst/>
              <a:gdLst/>
              <a:ahLst/>
              <a:cxnLst/>
              <a:rect l="l" t="t" r="r" b="b"/>
              <a:pathLst>
                <a:path w="9375775" h="2003425">
                  <a:moveTo>
                    <a:pt x="2778087" y="2003158"/>
                  </a:moveTo>
                  <a:lnTo>
                    <a:pt x="2777286" y="1955406"/>
                  </a:lnTo>
                  <a:lnTo>
                    <a:pt x="2774886" y="1908060"/>
                  </a:lnTo>
                  <a:lnTo>
                    <a:pt x="2770924" y="1861146"/>
                  </a:lnTo>
                  <a:lnTo>
                    <a:pt x="2765412" y="1814677"/>
                  </a:lnTo>
                  <a:lnTo>
                    <a:pt x="2758389" y="1768703"/>
                  </a:lnTo>
                  <a:lnTo>
                    <a:pt x="2749867" y="1723224"/>
                  </a:lnTo>
                  <a:lnTo>
                    <a:pt x="2739885" y="1678279"/>
                  </a:lnTo>
                  <a:lnTo>
                    <a:pt x="2728468" y="1633905"/>
                  </a:lnTo>
                  <a:lnTo>
                    <a:pt x="2715641" y="1590103"/>
                  </a:lnTo>
                  <a:lnTo>
                    <a:pt x="2701429" y="1546923"/>
                  </a:lnTo>
                  <a:lnTo>
                    <a:pt x="2685846" y="1504378"/>
                  </a:lnTo>
                  <a:lnTo>
                    <a:pt x="2668930" y="1462481"/>
                  </a:lnTo>
                  <a:lnTo>
                    <a:pt x="2650706" y="1421295"/>
                  </a:lnTo>
                  <a:lnTo>
                    <a:pt x="2631198" y="1380807"/>
                  </a:lnTo>
                  <a:lnTo>
                    <a:pt x="2610434" y="1341069"/>
                  </a:lnTo>
                  <a:lnTo>
                    <a:pt x="2588450" y="1302092"/>
                  </a:lnTo>
                  <a:lnTo>
                    <a:pt x="2565247" y="1263904"/>
                  </a:lnTo>
                  <a:lnTo>
                    <a:pt x="2540863" y="1226540"/>
                  </a:lnTo>
                  <a:lnTo>
                    <a:pt x="2515324" y="1190015"/>
                  </a:lnTo>
                  <a:lnTo>
                    <a:pt x="2488666" y="1154366"/>
                  </a:lnTo>
                  <a:lnTo>
                    <a:pt x="2460904" y="1119606"/>
                  </a:lnTo>
                  <a:lnTo>
                    <a:pt x="2432062" y="1085773"/>
                  </a:lnTo>
                  <a:lnTo>
                    <a:pt x="2402167" y="1052880"/>
                  </a:lnTo>
                  <a:lnTo>
                    <a:pt x="2371255" y="1020965"/>
                  </a:lnTo>
                  <a:lnTo>
                    <a:pt x="2339327" y="990041"/>
                  </a:lnTo>
                  <a:lnTo>
                    <a:pt x="2306447" y="960158"/>
                  </a:lnTo>
                  <a:lnTo>
                    <a:pt x="2272601" y="931316"/>
                  </a:lnTo>
                  <a:lnTo>
                    <a:pt x="2237854" y="903541"/>
                  </a:lnTo>
                  <a:lnTo>
                    <a:pt x="2202192" y="876884"/>
                  </a:lnTo>
                  <a:lnTo>
                    <a:pt x="2165680" y="851344"/>
                  </a:lnTo>
                  <a:lnTo>
                    <a:pt x="2128304" y="826973"/>
                  </a:lnTo>
                  <a:lnTo>
                    <a:pt x="2090127" y="803770"/>
                  </a:lnTo>
                  <a:lnTo>
                    <a:pt x="2051151" y="781773"/>
                  </a:lnTo>
                  <a:lnTo>
                    <a:pt x="2011400" y="761009"/>
                  </a:lnTo>
                  <a:lnTo>
                    <a:pt x="1970925" y="741502"/>
                  </a:lnTo>
                  <a:lnTo>
                    <a:pt x="1929726" y="723277"/>
                  </a:lnTo>
                  <a:lnTo>
                    <a:pt x="1887842" y="706361"/>
                  </a:lnTo>
                  <a:lnTo>
                    <a:pt x="1845297" y="690791"/>
                  </a:lnTo>
                  <a:lnTo>
                    <a:pt x="1802104" y="676567"/>
                  </a:lnTo>
                  <a:lnTo>
                    <a:pt x="1758315" y="663740"/>
                  </a:lnTo>
                  <a:lnTo>
                    <a:pt x="1713928" y="652322"/>
                  </a:lnTo>
                  <a:lnTo>
                    <a:pt x="1668983" y="642340"/>
                  </a:lnTo>
                  <a:lnTo>
                    <a:pt x="1623517" y="633831"/>
                  </a:lnTo>
                  <a:lnTo>
                    <a:pt x="1577530" y="626808"/>
                  </a:lnTo>
                  <a:lnTo>
                    <a:pt x="1531073" y="621296"/>
                  </a:lnTo>
                  <a:lnTo>
                    <a:pt x="1484147" y="617321"/>
                  </a:lnTo>
                  <a:lnTo>
                    <a:pt x="1436801" y="614934"/>
                  </a:lnTo>
                  <a:lnTo>
                    <a:pt x="1389049" y="614121"/>
                  </a:lnTo>
                  <a:lnTo>
                    <a:pt x="1341297" y="614934"/>
                  </a:lnTo>
                  <a:lnTo>
                    <a:pt x="1293952" y="617321"/>
                  </a:lnTo>
                  <a:lnTo>
                    <a:pt x="1247025" y="621296"/>
                  </a:lnTo>
                  <a:lnTo>
                    <a:pt x="1200569" y="626808"/>
                  </a:lnTo>
                  <a:lnTo>
                    <a:pt x="1154582" y="633831"/>
                  </a:lnTo>
                  <a:lnTo>
                    <a:pt x="1109103" y="642340"/>
                  </a:lnTo>
                  <a:lnTo>
                    <a:pt x="1064171" y="652322"/>
                  </a:lnTo>
                  <a:lnTo>
                    <a:pt x="1019784" y="663740"/>
                  </a:lnTo>
                  <a:lnTo>
                    <a:pt x="975995" y="676567"/>
                  </a:lnTo>
                  <a:lnTo>
                    <a:pt x="932802" y="690791"/>
                  </a:lnTo>
                  <a:lnTo>
                    <a:pt x="890257" y="706361"/>
                  </a:lnTo>
                  <a:lnTo>
                    <a:pt x="848372" y="723277"/>
                  </a:lnTo>
                  <a:lnTo>
                    <a:pt x="807173" y="741502"/>
                  </a:lnTo>
                  <a:lnTo>
                    <a:pt x="766686" y="761009"/>
                  </a:lnTo>
                  <a:lnTo>
                    <a:pt x="726948" y="781773"/>
                  </a:lnTo>
                  <a:lnTo>
                    <a:pt x="687971" y="803770"/>
                  </a:lnTo>
                  <a:lnTo>
                    <a:pt x="649782" y="826973"/>
                  </a:lnTo>
                  <a:lnTo>
                    <a:pt x="612419" y="851344"/>
                  </a:lnTo>
                  <a:lnTo>
                    <a:pt x="575894" y="876884"/>
                  </a:lnTo>
                  <a:lnTo>
                    <a:pt x="540245" y="903541"/>
                  </a:lnTo>
                  <a:lnTo>
                    <a:pt x="505485" y="931316"/>
                  </a:lnTo>
                  <a:lnTo>
                    <a:pt x="471652" y="960158"/>
                  </a:lnTo>
                  <a:lnTo>
                    <a:pt x="438759" y="990041"/>
                  </a:lnTo>
                  <a:lnTo>
                    <a:pt x="406844" y="1020965"/>
                  </a:lnTo>
                  <a:lnTo>
                    <a:pt x="375932" y="1052880"/>
                  </a:lnTo>
                  <a:lnTo>
                    <a:pt x="346036" y="1085773"/>
                  </a:lnTo>
                  <a:lnTo>
                    <a:pt x="317195" y="1119606"/>
                  </a:lnTo>
                  <a:lnTo>
                    <a:pt x="289433" y="1154366"/>
                  </a:lnTo>
                  <a:lnTo>
                    <a:pt x="262763" y="1190015"/>
                  </a:lnTo>
                  <a:lnTo>
                    <a:pt x="237236" y="1226540"/>
                  </a:lnTo>
                  <a:lnTo>
                    <a:pt x="212852" y="1263904"/>
                  </a:lnTo>
                  <a:lnTo>
                    <a:pt x="189649" y="1302092"/>
                  </a:lnTo>
                  <a:lnTo>
                    <a:pt x="167652" y="1341069"/>
                  </a:lnTo>
                  <a:lnTo>
                    <a:pt x="146888" y="1380807"/>
                  </a:lnTo>
                  <a:lnTo>
                    <a:pt x="127381" y="1421295"/>
                  </a:lnTo>
                  <a:lnTo>
                    <a:pt x="109169" y="1462481"/>
                  </a:lnTo>
                  <a:lnTo>
                    <a:pt x="92252" y="1504378"/>
                  </a:lnTo>
                  <a:lnTo>
                    <a:pt x="76669" y="1546923"/>
                  </a:lnTo>
                  <a:lnTo>
                    <a:pt x="62458" y="1590103"/>
                  </a:lnTo>
                  <a:lnTo>
                    <a:pt x="49618" y="1633905"/>
                  </a:lnTo>
                  <a:lnTo>
                    <a:pt x="38201" y="1678279"/>
                  </a:lnTo>
                  <a:lnTo>
                    <a:pt x="28232" y="1723224"/>
                  </a:lnTo>
                  <a:lnTo>
                    <a:pt x="19710" y="1768703"/>
                  </a:lnTo>
                  <a:lnTo>
                    <a:pt x="12687" y="1814677"/>
                  </a:lnTo>
                  <a:lnTo>
                    <a:pt x="7175" y="1861146"/>
                  </a:lnTo>
                  <a:lnTo>
                    <a:pt x="3213" y="1908060"/>
                  </a:lnTo>
                  <a:lnTo>
                    <a:pt x="812" y="1955406"/>
                  </a:lnTo>
                  <a:lnTo>
                    <a:pt x="0" y="2003158"/>
                  </a:lnTo>
                  <a:lnTo>
                    <a:pt x="2778087" y="2003158"/>
                  </a:lnTo>
                  <a:close/>
                </a:path>
                <a:path w="9375775" h="2003425">
                  <a:moveTo>
                    <a:pt x="9375394" y="0"/>
                  </a:moveTo>
                  <a:lnTo>
                    <a:pt x="4946269" y="0"/>
                  </a:lnTo>
                  <a:lnTo>
                    <a:pt x="4946269" y="971550"/>
                  </a:lnTo>
                  <a:lnTo>
                    <a:pt x="9375394" y="971550"/>
                  </a:lnTo>
                  <a:lnTo>
                    <a:pt x="9375394" y="0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1372" y="9044602"/>
              <a:ext cx="1333499" cy="1242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43999" y="3592144"/>
              <a:ext cx="1913255" cy="1913255"/>
            </a:xfrm>
            <a:custGeom>
              <a:avLst/>
              <a:gdLst/>
              <a:ahLst/>
              <a:cxnLst/>
              <a:rect l="l" t="t" r="r" b="b"/>
              <a:pathLst>
                <a:path w="1913254" h="1913254">
                  <a:moveTo>
                    <a:pt x="956411" y="1912824"/>
                  </a:moveTo>
                  <a:lnTo>
                    <a:pt x="908677" y="1911653"/>
                  </a:lnTo>
                  <a:lnTo>
                    <a:pt x="861548" y="1908178"/>
                  </a:lnTo>
                  <a:lnTo>
                    <a:pt x="815080" y="1902454"/>
                  </a:lnTo>
                  <a:lnTo>
                    <a:pt x="769327" y="1894534"/>
                  </a:lnTo>
                  <a:lnTo>
                    <a:pt x="724344" y="1884475"/>
                  </a:lnTo>
                  <a:lnTo>
                    <a:pt x="680187" y="1872330"/>
                  </a:lnTo>
                  <a:lnTo>
                    <a:pt x="636909" y="1858155"/>
                  </a:lnTo>
                  <a:lnTo>
                    <a:pt x="594566" y="1842004"/>
                  </a:lnTo>
                  <a:lnTo>
                    <a:pt x="553212" y="1823932"/>
                  </a:lnTo>
                  <a:lnTo>
                    <a:pt x="512903" y="1803994"/>
                  </a:lnTo>
                  <a:lnTo>
                    <a:pt x="473692" y="1782245"/>
                  </a:lnTo>
                  <a:lnTo>
                    <a:pt x="435635" y="1758740"/>
                  </a:lnTo>
                  <a:lnTo>
                    <a:pt x="398787" y="1733532"/>
                  </a:lnTo>
                  <a:lnTo>
                    <a:pt x="363202" y="1706678"/>
                  </a:lnTo>
                  <a:lnTo>
                    <a:pt x="328935" y="1678232"/>
                  </a:lnTo>
                  <a:lnTo>
                    <a:pt x="296041" y="1648248"/>
                  </a:lnTo>
                  <a:lnTo>
                    <a:pt x="264575" y="1616782"/>
                  </a:lnTo>
                  <a:lnTo>
                    <a:pt x="234591" y="1583888"/>
                  </a:lnTo>
                  <a:lnTo>
                    <a:pt x="206145" y="1549621"/>
                  </a:lnTo>
                  <a:lnTo>
                    <a:pt x="179291" y="1514036"/>
                  </a:lnTo>
                  <a:lnTo>
                    <a:pt x="154083" y="1477188"/>
                  </a:lnTo>
                  <a:lnTo>
                    <a:pt x="130578" y="1439131"/>
                  </a:lnTo>
                  <a:lnTo>
                    <a:pt x="108829" y="1399921"/>
                  </a:lnTo>
                  <a:lnTo>
                    <a:pt x="88891" y="1359611"/>
                  </a:lnTo>
                  <a:lnTo>
                    <a:pt x="70819" y="1318257"/>
                  </a:lnTo>
                  <a:lnTo>
                    <a:pt x="54668" y="1275914"/>
                  </a:lnTo>
                  <a:lnTo>
                    <a:pt x="40493" y="1232636"/>
                  </a:lnTo>
                  <a:lnTo>
                    <a:pt x="28348" y="1188479"/>
                  </a:lnTo>
                  <a:lnTo>
                    <a:pt x="18289" y="1143496"/>
                  </a:lnTo>
                  <a:lnTo>
                    <a:pt x="10369" y="1097743"/>
                  </a:lnTo>
                  <a:lnTo>
                    <a:pt x="4645" y="1051275"/>
                  </a:lnTo>
                  <a:lnTo>
                    <a:pt x="1170" y="1004146"/>
                  </a:lnTo>
                  <a:lnTo>
                    <a:pt x="0" y="956412"/>
                  </a:lnTo>
                  <a:lnTo>
                    <a:pt x="1170" y="908677"/>
                  </a:lnTo>
                  <a:lnTo>
                    <a:pt x="4645" y="861548"/>
                  </a:lnTo>
                  <a:lnTo>
                    <a:pt x="10369" y="815080"/>
                  </a:lnTo>
                  <a:lnTo>
                    <a:pt x="18289" y="769327"/>
                  </a:lnTo>
                  <a:lnTo>
                    <a:pt x="28348" y="724345"/>
                  </a:lnTo>
                  <a:lnTo>
                    <a:pt x="40493" y="680187"/>
                  </a:lnTo>
                  <a:lnTo>
                    <a:pt x="54668" y="636910"/>
                  </a:lnTo>
                  <a:lnTo>
                    <a:pt x="70819" y="594566"/>
                  </a:lnTo>
                  <a:lnTo>
                    <a:pt x="88891" y="553213"/>
                  </a:lnTo>
                  <a:lnTo>
                    <a:pt x="108829" y="512903"/>
                  </a:lnTo>
                  <a:lnTo>
                    <a:pt x="130578" y="473692"/>
                  </a:lnTo>
                  <a:lnTo>
                    <a:pt x="154083" y="435635"/>
                  </a:lnTo>
                  <a:lnTo>
                    <a:pt x="179291" y="398787"/>
                  </a:lnTo>
                  <a:lnTo>
                    <a:pt x="206145" y="363202"/>
                  </a:lnTo>
                  <a:lnTo>
                    <a:pt x="234591" y="328935"/>
                  </a:lnTo>
                  <a:lnTo>
                    <a:pt x="264575" y="296041"/>
                  </a:lnTo>
                  <a:lnTo>
                    <a:pt x="296041" y="264575"/>
                  </a:lnTo>
                  <a:lnTo>
                    <a:pt x="328935" y="234591"/>
                  </a:lnTo>
                  <a:lnTo>
                    <a:pt x="363202" y="206145"/>
                  </a:lnTo>
                  <a:lnTo>
                    <a:pt x="398787" y="179291"/>
                  </a:lnTo>
                  <a:lnTo>
                    <a:pt x="435635" y="154083"/>
                  </a:lnTo>
                  <a:lnTo>
                    <a:pt x="473692" y="130578"/>
                  </a:lnTo>
                  <a:lnTo>
                    <a:pt x="512903" y="108829"/>
                  </a:lnTo>
                  <a:lnTo>
                    <a:pt x="553212" y="88891"/>
                  </a:lnTo>
                  <a:lnTo>
                    <a:pt x="594566" y="70819"/>
                  </a:lnTo>
                  <a:lnTo>
                    <a:pt x="636909" y="54668"/>
                  </a:lnTo>
                  <a:lnTo>
                    <a:pt x="680187" y="40493"/>
                  </a:lnTo>
                  <a:lnTo>
                    <a:pt x="724344" y="28348"/>
                  </a:lnTo>
                  <a:lnTo>
                    <a:pt x="769327" y="18289"/>
                  </a:lnTo>
                  <a:lnTo>
                    <a:pt x="815080" y="10369"/>
                  </a:lnTo>
                  <a:lnTo>
                    <a:pt x="861548" y="4645"/>
                  </a:lnTo>
                  <a:lnTo>
                    <a:pt x="908677" y="1170"/>
                  </a:lnTo>
                  <a:lnTo>
                    <a:pt x="956411" y="0"/>
                  </a:lnTo>
                  <a:lnTo>
                    <a:pt x="1004146" y="1170"/>
                  </a:lnTo>
                  <a:lnTo>
                    <a:pt x="1051275" y="4645"/>
                  </a:lnTo>
                  <a:lnTo>
                    <a:pt x="1097743" y="10369"/>
                  </a:lnTo>
                  <a:lnTo>
                    <a:pt x="1143496" y="18289"/>
                  </a:lnTo>
                  <a:lnTo>
                    <a:pt x="1188478" y="28348"/>
                  </a:lnTo>
                  <a:lnTo>
                    <a:pt x="1232636" y="40493"/>
                  </a:lnTo>
                  <a:lnTo>
                    <a:pt x="1275914" y="54668"/>
                  </a:lnTo>
                  <a:lnTo>
                    <a:pt x="1318257" y="70819"/>
                  </a:lnTo>
                  <a:lnTo>
                    <a:pt x="1359611" y="88891"/>
                  </a:lnTo>
                  <a:lnTo>
                    <a:pt x="1399920" y="108829"/>
                  </a:lnTo>
                  <a:lnTo>
                    <a:pt x="1439131" y="130578"/>
                  </a:lnTo>
                  <a:lnTo>
                    <a:pt x="1477188" y="154083"/>
                  </a:lnTo>
                  <a:lnTo>
                    <a:pt x="1514036" y="179291"/>
                  </a:lnTo>
                  <a:lnTo>
                    <a:pt x="1549621" y="206145"/>
                  </a:lnTo>
                  <a:lnTo>
                    <a:pt x="1583888" y="234591"/>
                  </a:lnTo>
                  <a:lnTo>
                    <a:pt x="1616782" y="264575"/>
                  </a:lnTo>
                  <a:lnTo>
                    <a:pt x="1648248" y="296041"/>
                  </a:lnTo>
                  <a:lnTo>
                    <a:pt x="1678232" y="328935"/>
                  </a:lnTo>
                  <a:lnTo>
                    <a:pt x="1706678" y="363202"/>
                  </a:lnTo>
                  <a:lnTo>
                    <a:pt x="1733533" y="398787"/>
                  </a:lnTo>
                  <a:lnTo>
                    <a:pt x="1758740" y="435635"/>
                  </a:lnTo>
                  <a:lnTo>
                    <a:pt x="1782246" y="473692"/>
                  </a:lnTo>
                  <a:lnTo>
                    <a:pt x="1803995" y="512903"/>
                  </a:lnTo>
                  <a:lnTo>
                    <a:pt x="1823932" y="553213"/>
                  </a:lnTo>
                  <a:lnTo>
                    <a:pt x="1842004" y="594566"/>
                  </a:lnTo>
                  <a:lnTo>
                    <a:pt x="1858155" y="636910"/>
                  </a:lnTo>
                  <a:lnTo>
                    <a:pt x="1872330" y="680187"/>
                  </a:lnTo>
                  <a:lnTo>
                    <a:pt x="1884475" y="724345"/>
                  </a:lnTo>
                  <a:lnTo>
                    <a:pt x="1894535" y="769327"/>
                  </a:lnTo>
                  <a:lnTo>
                    <a:pt x="1902454" y="815080"/>
                  </a:lnTo>
                  <a:lnTo>
                    <a:pt x="1908179" y="861548"/>
                  </a:lnTo>
                  <a:lnTo>
                    <a:pt x="1911653" y="908677"/>
                  </a:lnTo>
                  <a:lnTo>
                    <a:pt x="1912824" y="956412"/>
                  </a:lnTo>
                  <a:lnTo>
                    <a:pt x="1911653" y="1004146"/>
                  </a:lnTo>
                  <a:lnTo>
                    <a:pt x="1908179" y="1051275"/>
                  </a:lnTo>
                  <a:lnTo>
                    <a:pt x="1902454" y="1097743"/>
                  </a:lnTo>
                  <a:lnTo>
                    <a:pt x="1894535" y="1143496"/>
                  </a:lnTo>
                  <a:lnTo>
                    <a:pt x="1884475" y="1188479"/>
                  </a:lnTo>
                  <a:lnTo>
                    <a:pt x="1872330" y="1232636"/>
                  </a:lnTo>
                  <a:lnTo>
                    <a:pt x="1858155" y="1275914"/>
                  </a:lnTo>
                  <a:lnTo>
                    <a:pt x="1842004" y="1318257"/>
                  </a:lnTo>
                  <a:lnTo>
                    <a:pt x="1823932" y="1359611"/>
                  </a:lnTo>
                  <a:lnTo>
                    <a:pt x="1803995" y="1399921"/>
                  </a:lnTo>
                  <a:lnTo>
                    <a:pt x="1782246" y="1439131"/>
                  </a:lnTo>
                  <a:lnTo>
                    <a:pt x="1758740" y="1477188"/>
                  </a:lnTo>
                  <a:lnTo>
                    <a:pt x="1733533" y="1514036"/>
                  </a:lnTo>
                  <a:lnTo>
                    <a:pt x="1706678" y="1549621"/>
                  </a:lnTo>
                  <a:lnTo>
                    <a:pt x="1678232" y="1583888"/>
                  </a:lnTo>
                  <a:lnTo>
                    <a:pt x="1648248" y="1616782"/>
                  </a:lnTo>
                  <a:lnTo>
                    <a:pt x="1616782" y="1648248"/>
                  </a:lnTo>
                  <a:lnTo>
                    <a:pt x="1583888" y="1678232"/>
                  </a:lnTo>
                  <a:lnTo>
                    <a:pt x="1549621" y="1706678"/>
                  </a:lnTo>
                  <a:lnTo>
                    <a:pt x="1514036" y="1733532"/>
                  </a:lnTo>
                  <a:lnTo>
                    <a:pt x="1477188" y="1758740"/>
                  </a:lnTo>
                  <a:lnTo>
                    <a:pt x="1439131" y="1782245"/>
                  </a:lnTo>
                  <a:lnTo>
                    <a:pt x="1399920" y="1803994"/>
                  </a:lnTo>
                  <a:lnTo>
                    <a:pt x="1359611" y="1823932"/>
                  </a:lnTo>
                  <a:lnTo>
                    <a:pt x="1318257" y="1842004"/>
                  </a:lnTo>
                  <a:lnTo>
                    <a:pt x="1275914" y="1858155"/>
                  </a:lnTo>
                  <a:lnTo>
                    <a:pt x="1232636" y="1872330"/>
                  </a:lnTo>
                  <a:lnTo>
                    <a:pt x="1188478" y="1884475"/>
                  </a:lnTo>
                  <a:lnTo>
                    <a:pt x="1143496" y="1894534"/>
                  </a:lnTo>
                  <a:lnTo>
                    <a:pt x="1097743" y="1902454"/>
                  </a:lnTo>
                  <a:lnTo>
                    <a:pt x="1051275" y="1908178"/>
                  </a:lnTo>
                  <a:lnTo>
                    <a:pt x="1004146" y="1911653"/>
                  </a:lnTo>
                  <a:lnTo>
                    <a:pt x="956411" y="1912824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96297" y="3792906"/>
            <a:ext cx="71977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95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90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0" spc="-28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90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0" spc="-994" dirty="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9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0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35" dirty="0"/>
              <a:t>Introduction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016000" y="3059304"/>
            <a:ext cx="16217265" cy="455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300"/>
              </a:lnSpc>
              <a:spcBef>
                <a:spcPts val="100"/>
              </a:spcBef>
            </a:pPr>
            <a:r>
              <a:rPr sz="3650" spc="290" dirty="0">
                <a:latin typeface="Tahoma"/>
                <a:cs typeface="Tahoma"/>
              </a:rPr>
              <a:t>Analyzing</a:t>
            </a:r>
            <a:r>
              <a:rPr sz="3650" spc="565" dirty="0">
                <a:latin typeface="Tahoma"/>
                <a:cs typeface="Tahoma"/>
              </a:rPr>
              <a:t> </a:t>
            </a:r>
            <a:r>
              <a:rPr sz="3650" spc="310" dirty="0">
                <a:latin typeface="Tahoma"/>
                <a:cs typeface="Tahoma"/>
              </a:rPr>
              <a:t>the</a:t>
            </a:r>
            <a:r>
              <a:rPr sz="3650" spc="580" dirty="0">
                <a:latin typeface="Tahoma"/>
                <a:cs typeface="Tahoma"/>
              </a:rPr>
              <a:t> </a:t>
            </a:r>
            <a:r>
              <a:rPr sz="3650" spc="254" dirty="0">
                <a:latin typeface="Tahoma"/>
                <a:cs typeface="Tahoma"/>
              </a:rPr>
              <a:t>Superstore</a:t>
            </a:r>
            <a:r>
              <a:rPr sz="3650" spc="575" dirty="0">
                <a:latin typeface="Tahoma"/>
                <a:cs typeface="Tahoma"/>
              </a:rPr>
              <a:t> </a:t>
            </a:r>
            <a:r>
              <a:rPr sz="3650" spc="260" dirty="0">
                <a:latin typeface="Tahoma"/>
                <a:cs typeface="Tahoma"/>
              </a:rPr>
              <a:t>dataset</a:t>
            </a:r>
            <a:r>
              <a:rPr sz="3650" spc="575" dirty="0">
                <a:latin typeface="Tahoma"/>
                <a:cs typeface="Tahoma"/>
              </a:rPr>
              <a:t> </a:t>
            </a:r>
            <a:r>
              <a:rPr sz="3650" spc="320" dirty="0">
                <a:latin typeface="Tahoma"/>
                <a:cs typeface="Tahoma"/>
              </a:rPr>
              <a:t>using</a:t>
            </a:r>
            <a:r>
              <a:rPr sz="3650" spc="580" dirty="0">
                <a:latin typeface="Tahoma"/>
                <a:cs typeface="Tahoma"/>
              </a:rPr>
              <a:t> </a:t>
            </a:r>
            <a:r>
              <a:rPr sz="3650" spc="355" dirty="0">
                <a:latin typeface="Tahoma"/>
                <a:cs typeface="Tahoma"/>
              </a:rPr>
              <a:t>Python</a:t>
            </a:r>
            <a:r>
              <a:rPr sz="3650" spc="575" dirty="0">
                <a:latin typeface="Tahoma"/>
                <a:cs typeface="Tahoma"/>
              </a:rPr>
              <a:t> </a:t>
            </a:r>
            <a:r>
              <a:rPr sz="3650" spc="165" dirty="0">
                <a:latin typeface="Tahoma"/>
                <a:cs typeface="Tahoma"/>
              </a:rPr>
              <a:t>for</a:t>
            </a:r>
            <a:r>
              <a:rPr sz="3650" spc="575" dirty="0">
                <a:latin typeface="Tahoma"/>
                <a:cs typeface="Tahoma"/>
              </a:rPr>
              <a:t> </a:t>
            </a:r>
            <a:r>
              <a:rPr sz="3650" spc="80" dirty="0">
                <a:latin typeface="Tahoma"/>
                <a:cs typeface="Tahoma"/>
              </a:rPr>
              <a:t>ETL,</a:t>
            </a:r>
            <a:r>
              <a:rPr sz="3650" spc="575" dirty="0">
                <a:latin typeface="Tahoma"/>
                <a:cs typeface="Tahoma"/>
              </a:rPr>
              <a:t> </a:t>
            </a:r>
            <a:r>
              <a:rPr sz="3650" spc="360" dirty="0">
                <a:latin typeface="Tahoma"/>
                <a:cs typeface="Tahoma"/>
              </a:rPr>
              <a:t>MySQL</a:t>
            </a:r>
            <a:r>
              <a:rPr sz="3650" spc="580" dirty="0">
                <a:latin typeface="Tahoma"/>
                <a:cs typeface="Tahoma"/>
              </a:rPr>
              <a:t> </a:t>
            </a:r>
            <a:r>
              <a:rPr sz="3650" spc="140" dirty="0">
                <a:latin typeface="Tahoma"/>
                <a:cs typeface="Tahoma"/>
              </a:rPr>
              <a:t>for </a:t>
            </a:r>
            <a:r>
              <a:rPr sz="3650" spc="180" dirty="0">
                <a:latin typeface="Tahoma"/>
                <a:cs typeface="Tahoma"/>
              </a:rPr>
              <a:t>storage,</a:t>
            </a:r>
            <a:r>
              <a:rPr sz="3650" spc="70" dirty="0">
                <a:latin typeface="Tahoma"/>
                <a:cs typeface="Tahoma"/>
              </a:rPr>
              <a:t> </a:t>
            </a:r>
            <a:r>
              <a:rPr sz="3650" spc="370" dirty="0">
                <a:latin typeface="Tahoma"/>
                <a:cs typeface="Tahoma"/>
              </a:rPr>
              <a:t>and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355" dirty="0">
                <a:latin typeface="Tahoma"/>
                <a:cs typeface="Tahoma"/>
              </a:rPr>
              <a:t>Power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165" dirty="0">
                <a:latin typeface="Tahoma"/>
                <a:cs typeface="Tahoma"/>
              </a:rPr>
              <a:t>BI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165" dirty="0">
                <a:latin typeface="Tahoma"/>
                <a:cs typeface="Tahoma"/>
              </a:rPr>
              <a:t>for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185" dirty="0">
                <a:latin typeface="Tahoma"/>
                <a:cs typeface="Tahoma"/>
              </a:rPr>
              <a:t>visualization.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390" dirty="0">
                <a:latin typeface="Tahoma"/>
                <a:cs typeface="Tahoma"/>
              </a:rPr>
              <a:t>With</a:t>
            </a:r>
            <a:r>
              <a:rPr sz="3650" spc="70" dirty="0">
                <a:latin typeface="Tahoma"/>
                <a:cs typeface="Tahoma"/>
              </a:rPr>
              <a:t> </a:t>
            </a:r>
            <a:r>
              <a:rPr sz="3650" spc="275" dirty="0">
                <a:latin typeface="Tahoma"/>
                <a:cs typeface="Tahoma"/>
              </a:rPr>
              <a:t>detailed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290" dirty="0">
                <a:latin typeface="Tahoma"/>
                <a:cs typeface="Tahoma"/>
              </a:rPr>
              <a:t>data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360" dirty="0">
                <a:latin typeface="Tahoma"/>
                <a:cs typeface="Tahoma"/>
              </a:rPr>
              <a:t>on</a:t>
            </a:r>
            <a:r>
              <a:rPr sz="3650" spc="75" dirty="0">
                <a:latin typeface="Tahoma"/>
                <a:cs typeface="Tahoma"/>
              </a:rPr>
              <a:t> </a:t>
            </a:r>
            <a:r>
              <a:rPr sz="3650" spc="150" dirty="0">
                <a:latin typeface="Tahoma"/>
                <a:cs typeface="Tahoma"/>
              </a:rPr>
              <a:t>orders, </a:t>
            </a:r>
            <a:r>
              <a:rPr sz="3650" spc="260" dirty="0">
                <a:latin typeface="Tahoma"/>
                <a:cs typeface="Tahoma"/>
              </a:rPr>
              <a:t>shipping,</a:t>
            </a:r>
            <a:r>
              <a:rPr sz="3650" spc="305" dirty="0">
                <a:latin typeface="Tahoma"/>
                <a:cs typeface="Tahoma"/>
              </a:rPr>
              <a:t>   </a:t>
            </a:r>
            <a:r>
              <a:rPr sz="3650" spc="330" dirty="0">
                <a:latin typeface="Tahoma"/>
                <a:cs typeface="Tahoma"/>
              </a:rPr>
              <a:t>customer</a:t>
            </a:r>
            <a:r>
              <a:rPr sz="3650" spc="315" dirty="0">
                <a:latin typeface="Tahoma"/>
                <a:cs typeface="Tahoma"/>
              </a:rPr>
              <a:t>   </a:t>
            </a:r>
            <a:r>
              <a:rPr sz="3650" spc="295" dirty="0">
                <a:latin typeface="Tahoma"/>
                <a:cs typeface="Tahoma"/>
              </a:rPr>
              <a:t>demographics,</a:t>
            </a:r>
            <a:r>
              <a:rPr sz="3650" spc="320" dirty="0">
                <a:latin typeface="Tahoma"/>
                <a:cs typeface="Tahoma"/>
              </a:rPr>
              <a:t>   </a:t>
            </a:r>
            <a:r>
              <a:rPr sz="3650" spc="335" dirty="0">
                <a:latin typeface="Tahoma"/>
                <a:cs typeface="Tahoma"/>
              </a:rPr>
              <a:t>product</a:t>
            </a:r>
            <a:r>
              <a:rPr sz="3650" spc="315" dirty="0">
                <a:latin typeface="Tahoma"/>
                <a:cs typeface="Tahoma"/>
              </a:rPr>
              <a:t>   </a:t>
            </a:r>
            <a:r>
              <a:rPr sz="3650" spc="200" dirty="0">
                <a:latin typeface="Tahoma"/>
                <a:cs typeface="Tahoma"/>
              </a:rPr>
              <a:t>categories,</a:t>
            </a:r>
            <a:r>
              <a:rPr sz="3650" spc="320" dirty="0">
                <a:latin typeface="Tahoma"/>
                <a:cs typeface="Tahoma"/>
              </a:rPr>
              <a:t>   </a:t>
            </a:r>
            <a:r>
              <a:rPr sz="3650" spc="165" dirty="0">
                <a:latin typeface="Tahoma"/>
                <a:cs typeface="Tahoma"/>
              </a:rPr>
              <a:t>sales </a:t>
            </a:r>
            <a:r>
              <a:rPr sz="3650" spc="254" dirty="0">
                <a:latin typeface="Tahoma"/>
                <a:cs typeface="Tahoma"/>
              </a:rPr>
              <a:t>performance,</a:t>
            </a:r>
            <a:r>
              <a:rPr sz="3650" spc="-15" dirty="0">
                <a:latin typeface="Tahoma"/>
                <a:cs typeface="Tahoma"/>
              </a:rPr>
              <a:t>  </a:t>
            </a:r>
            <a:r>
              <a:rPr sz="3650" spc="370" dirty="0">
                <a:latin typeface="Tahoma"/>
                <a:cs typeface="Tahoma"/>
              </a:rPr>
              <a:t>and</a:t>
            </a:r>
            <a:r>
              <a:rPr sz="3650" spc="-15" dirty="0">
                <a:latin typeface="Tahoma"/>
                <a:cs typeface="Tahoma"/>
              </a:rPr>
              <a:t>  </a:t>
            </a:r>
            <a:r>
              <a:rPr sz="3650" spc="180" dirty="0">
                <a:latin typeface="Tahoma"/>
                <a:cs typeface="Tahoma"/>
              </a:rPr>
              <a:t>profitability,</a:t>
            </a:r>
            <a:r>
              <a:rPr sz="3650" spc="-10" dirty="0">
                <a:latin typeface="Tahoma"/>
                <a:cs typeface="Tahoma"/>
              </a:rPr>
              <a:t>  </a:t>
            </a:r>
            <a:r>
              <a:rPr sz="3650" spc="240" dirty="0">
                <a:latin typeface="Tahoma"/>
                <a:cs typeface="Tahoma"/>
              </a:rPr>
              <a:t>this</a:t>
            </a:r>
            <a:r>
              <a:rPr sz="3650" spc="-15" dirty="0">
                <a:latin typeface="Tahoma"/>
                <a:cs typeface="Tahoma"/>
              </a:rPr>
              <a:t>  </a:t>
            </a:r>
            <a:r>
              <a:rPr sz="3650" spc="245" dirty="0">
                <a:latin typeface="Tahoma"/>
                <a:cs typeface="Tahoma"/>
              </a:rPr>
              <a:t>project</a:t>
            </a:r>
            <a:r>
              <a:rPr sz="3650" spc="-10" dirty="0">
                <a:latin typeface="Tahoma"/>
                <a:cs typeface="Tahoma"/>
              </a:rPr>
              <a:t>  </a:t>
            </a:r>
            <a:r>
              <a:rPr sz="3650" spc="229" dirty="0">
                <a:latin typeface="Tahoma"/>
                <a:cs typeface="Tahoma"/>
              </a:rPr>
              <a:t>identifies</a:t>
            </a:r>
            <a:r>
              <a:rPr sz="3650" spc="-15" dirty="0">
                <a:latin typeface="Tahoma"/>
                <a:cs typeface="Tahoma"/>
              </a:rPr>
              <a:t>  </a:t>
            </a:r>
            <a:r>
              <a:rPr sz="3650" spc="185" dirty="0">
                <a:latin typeface="Tahoma"/>
                <a:cs typeface="Tahoma"/>
              </a:rPr>
              <a:t>sales</a:t>
            </a:r>
            <a:r>
              <a:rPr sz="3650" spc="-10" dirty="0">
                <a:latin typeface="Tahoma"/>
                <a:cs typeface="Tahoma"/>
              </a:rPr>
              <a:t>  </a:t>
            </a:r>
            <a:r>
              <a:rPr sz="3650" spc="180" dirty="0">
                <a:latin typeface="Tahoma"/>
                <a:cs typeface="Tahoma"/>
              </a:rPr>
              <a:t>trends, </a:t>
            </a:r>
            <a:r>
              <a:rPr sz="3650" spc="330" dirty="0">
                <a:latin typeface="Tahoma"/>
                <a:cs typeface="Tahoma"/>
              </a:rPr>
              <a:t>customer</a:t>
            </a:r>
            <a:r>
              <a:rPr sz="3650" spc="245" dirty="0">
                <a:latin typeface="Tahoma"/>
                <a:cs typeface="Tahoma"/>
              </a:rPr>
              <a:t> </a:t>
            </a:r>
            <a:r>
              <a:rPr sz="3650" spc="204" dirty="0">
                <a:latin typeface="Tahoma"/>
                <a:cs typeface="Tahoma"/>
              </a:rPr>
              <a:t>insights,</a:t>
            </a:r>
            <a:r>
              <a:rPr sz="3650" spc="250" dirty="0">
                <a:latin typeface="Tahoma"/>
                <a:cs typeface="Tahoma"/>
              </a:rPr>
              <a:t> </a:t>
            </a:r>
            <a:r>
              <a:rPr sz="3650" spc="370" dirty="0">
                <a:latin typeface="Tahoma"/>
                <a:cs typeface="Tahoma"/>
              </a:rPr>
              <a:t>and</a:t>
            </a:r>
            <a:r>
              <a:rPr sz="3650" spc="250" dirty="0">
                <a:latin typeface="Tahoma"/>
                <a:cs typeface="Tahoma"/>
              </a:rPr>
              <a:t> </a:t>
            </a:r>
            <a:r>
              <a:rPr sz="3650" spc="225" dirty="0">
                <a:latin typeface="Tahoma"/>
                <a:cs typeface="Tahoma"/>
              </a:rPr>
              <a:t>profit</a:t>
            </a:r>
            <a:r>
              <a:rPr sz="3650" spc="250" dirty="0">
                <a:latin typeface="Tahoma"/>
                <a:cs typeface="Tahoma"/>
              </a:rPr>
              <a:t> </a:t>
            </a:r>
            <a:r>
              <a:rPr sz="3650" spc="204" dirty="0">
                <a:latin typeface="Tahoma"/>
                <a:cs typeface="Tahoma"/>
              </a:rPr>
              <a:t>drivers</a:t>
            </a:r>
            <a:r>
              <a:rPr sz="3650" spc="245" dirty="0">
                <a:latin typeface="Tahoma"/>
                <a:cs typeface="Tahoma"/>
              </a:rPr>
              <a:t> </a:t>
            </a:r>
            <a:r>
              <a:rPr sz="3650" spc="275" dirty="0">
                <a:latin typeface="Tahoma"/>
                <a:cs typeface="Tahoma"/>
              </a:rPr>
              <a:t>to</a:t>
            </a:r>
            <a:r>
              <a:rPr sz="3650" spc="250" dirty="0">
                <a:latin typeface="Tahoma"/>
                <a:cs typeface="Tahoma"/>
              </a:rPr>
              <a:t> </a:t>
            </a:r>
            <a:r>
              <a:rPr sz="3650" spc="320" dirty="0">
                <a:latin typeface="Tahoma"/>
                <a:cs typeface="Tahoma"/>
              </a:rPr>
              <a:t>optimize</a:t>
            </a:r>
            <a:r>
              <a:rPr sz="3650" spc="245" dirty="0">
                <a:latin typeface="Tahoma"/>
                <a:cs typeface="Tahoma"/>
              </a:rPr>
              <a:t> </a:t>
            </a:r>
            <a:r>
              <a:rPr sz="3650" spc="180" dirty="0">
                <a:latin typeface="Tahoma"/>
                <a:cs typeface="Tahoma"/>
              </a:rPr>
              <a:t>strategies,</a:t>
            </a:r>
            <a:r>
              <a:rPr sz="3650" spc="250" dirty="0">
                <a:latin typeface="Tahoma"/>
                <a:cs typeface="Tahoma"/>
              </a:rPr>
              <a:t> </a:t>
            </a:r>
            <a:r>
              <a:rPr sz="3650" spc="310" dirty="0">
                <a:latin typeface="Tahoma"/>
                <a:cs typeface="Tahoma"/>
              </a:rPr>
              <a:t>improve </a:t>
            </a:r>
            <a:r>
              <a:rPr sz="3650" spc="210" dirty="0">
                <a:latin typeface="Tahoma"/>
                <a:cs typeface="Tahoma"/>
              </a:rPr>
              <a:t>operations,</a:t>
            </a:r>
            <a:r>
              <a:rPr sz="3650" spc="55" dirty="0">
                <a:latin typeface="Tahoma"/>
                <a:cs typeface="Tahoma"/>
              </a:rPr>
              <a:t>  </a:t>
            </a:r>
            <a:r>
              <a:rPr sz="3650" spc="370" dirty="0">
                <a:latin typeface="Tahoma"/>
                <a:cs typeface="Tahoma"/>
              </a:rPr>
              <a:t>and</a:t>
            </a:r>
            <a:r>
              <a:rPr sz="3650" spc="55" dirty="0">
                <a:latin typeface="Tahoma"/>
                <a:cs typeface="Tahoma"/>
              </a:rPr>
              <a:t>  </a:t>
            </a:r>
            <a:r>
              <a:rPr sz="3650" spc="295" dirty="0">
                <a:latin typeface="Tahoma"/>
                <a:cs typeface="Tahoma"/>
              </a:rPr>
              <a:t>enable</a:t>
            </a:r>
            <a:r>
              <a:rPr sz="3650" spc="55" dirty="0">
                <a:latin typeface="Tahoma"/>
                <a:cs typeface="Tahoma"/>
              </a:rPr>
              <a:t>  </a:t>
            </a:r>
            <a:r>
              <a:rPr sz="3650" spc="240" dirty="0">
                <a:latin typeface="Tahoma"/>
                <a:cs typeface="Tahoma"/>
              </a:rPr>
              <a:t>data-</a:t>
            </a:r>
            <a:r>
              <a:rPr sz="3650" spc="265" dirty="0">
                <a:latin typeface="Tahoma"/>
                <a:cs typeface="Tahoma"/>
              </a:rPr>
              <a:t>driven</a:t>
            </a:r>
            <a:r>
              <a:rPr sz="3650" spc="55" dirty="0">
                <a:latin typeface="Tahoma"/>
                <a:cs typeface="Tahoma"/>
              </a:rPr>
              <a:t>  </a:t>
            </a:r>
            <a:r>
              <a:rPr sz="3650" spc="254" dirty="0">
                <a:latin typeface="Tahoma"/>
                <a:cs typeface="Tahoma"/>
              </a:rPr>
              <a:t>decision-</a:t>
            </a:r>
            <a:r>
              <a:rPr sz="3650" spc="405" dirty="0">
                <a:latin typeface="Tahoma"/>
                <a:cs typeface="Tahoma"/>
              </a:rPr>
              <a:t>making</a:t>
            </a:r>
            <a:r>
              <a:rPr sz="3650" spc="55" dirty="0">
                <a:latin typeface="Tahoma"/>
                <a:cs typeface="Tahoma"/>
              </a:rPr>
              <a:t>  </a:t>
            </a:r>
            <a:r>
              <a:rPr sz="3650" spc="165" dirty="0">
                <a:latin typeface="Tahoma"/>
                <a:cs typeface="Tahoma"/>
              </a:rPr>
              <a:t>for</a:t>
            </a:r>
            <a:r>
              <a:rPr sz="3650" spc="55" dirty="0">
                <a:latin typeface="Tahoma"/>
                <a:cs typeface="Tahoma"/>
              </a:rPr>
              <a:t>  </a:t>
            </a:r>
            <a:r>
              <a:rPr sz="3650" spc="260" dirty="0">
                <a:latin typeface="Tahoma"/>
                <a:cs typeface="Tahoma"/>
              </a:rPr>
              <a:t>business </a:t>
            </a:r>
            <a:r>
              <a:rPr sz="3650" spc="235" dirty="0">
                <a:latin typeface="Tahoma"/>
                <a:cs typeface="Tahoma"/>
              </a:rPr>
              <a:t>growth.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845229" y="8283834"/>
            <a:ext cx="4429125" cy="2003425"/>
            <a:chOff x="13845229" y="8283834"/>
            <a:chExt cx="4429125" cy="2003425"/>
          </a:xfrm>
        </p:grpSpPr>
        <p:sp>
          <p:nvSpPr>
            <p:cNvPr id="6" name="object 6"/>
            <p:cNvSpPr/>
            <p:nvPr/>
          </p:nvSpPr>
          <p:spPr>
            <a:xfrm>
              <a:off x="13845229" y="8283834"/>
              <a:ext cx="4429125" cy="971550"/>
            </a:xfrm>
            <a:custGeom>
              <a:avLst/>
              <a:gdLst/>
              <a:ahLst/>
              <a:cxnLst/>
              <a:rect l="l" t="t" r="r" b="b"/>
              <a:pathLst>
                <a:path w="4429125" h="971550">
                  <a:moveTo>
                    <a:pt x="44291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4429124" y="0"/>
                  </a:lnTo>
                  <a:lnTo>
                    <a:pt x="4429124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1372" y="9044602"/>
              <a:ext cx="1333499" cy="124239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0594" y="0"/>
            <a:ext cx="1333499" cy="1257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87108" y="1031908"/>
            <a:ext cx="2676524" cy="1276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103" y="4087333"/>
            <a:ext cx="123825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103" y="5716108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103" y="6801957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4978" y="2704500"/>
            <a:ext cx="16217265" cy="545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5"/>
              </a:spcBef>
            </a:pPr>
            <a:r>
              <a:rPr sz="3050" spc="110" dirty="0">
                <a:latin typeface="Tahoma"/>
                <a:cs typeface="Tahoma"/>
              </a:rPr>
              <a:t>To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160" dirty="0">
                <a:latin typeface="Tahoma"/>
                <a:cs typeface="Tahoma"/>
              </a:rPr>
              <a:t>effectively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335" dirty="0">
                <a:latin typeface="Tahoma"/>
                <a:cs typeface="Tahoma"/>
              </a:rPr>
              <a:t>manage</a:t>
            </a:r>
            <a:r>
              <a:rPr sz="3050" spc="145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195" dirty="0">
                <a:latin typeface="Tahoma"/>
                <a:cs typeface="Tahoma"/>
              </a:rPr>
              <a:t>analyze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265" dirty="0">
                <a:latin typeface="Tahoma"/>
                <a:cs typeface="Tahoma"/>
              </a:rPr>
              <a:t>the</a:t>
            </a:r>
            <a:r>
              <a:rPr sz="3050" spc="145" dirty="0">
                <a:latin typeface="Tahoma"/>
                <a:cs typeface="Tahoma"/>
              </a:rPr>
              <a:t> </a:t>
            </a:r>
            <a:r>
              <a:rPr sz="3050" spc="150" dirty="0">
                <a:latin typeface="Tahoma"/>
                <a:cs typeface="Tahoma"/>
              </a:rPr>
              <a:t>dataset,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320" dirty="0">
                <a:latin typeface="Tahoma"/>
                <a:cs typeface="Tahoma"/>
              </a:rPr>
              <a:t>we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210" dirty="0">
                <a:latin typeface="Tahoma"/>
                <a:cs typeface="Tahoma"/>
              </a:rPr>
              <a:t>utilized</a:t>
            </a:r>
            <a:r>
              <a:rPr sz="3050" spc="145" dirty="0">
                <a:latin typeface="Tahoma"/>
                <a:cs typeface="Tahoma"/>
              </a:rPr>
              <a:t> </a:t>
            </a:r>
            <a:r>
              <a:rPr sz="3050" spc="190" dirty="0">
                <a:latin typeface="Tahoma"/>
                <a:cs typeface="Tahoma"/>
              </a:rPr>
              <a:t>a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285" dirty="0">
                <a:latin typeface="Tahoma"/>
                <a:cs typeface="Tahoma"/>
              </a:rPr>
              <a:t>combination</a:t>
            </a:r>
            <a:r>
              <a:rPr sz="3050" spc="140" dirty="0">
                <a:latin typeface="Tahoma"/>
                <a:cs typeface="Tahoma"/>
              </a:rPr>
              <a:t> </a:t>
            </a:r>
            <a:r>
              <a:rPr sz="3050" spc="155" dirty="0">
                <a:latin typeface="Tahoma"/>
                <a:cs typeface="Tahoma"/>
              </a:rPr>
              <a:t>of</a:t>
            </a:r>
            <a:r>
              <a:rPr sz="3050" spc="145" dirty="0">
                <a:latin typeface="Tahoma"/>
                <a:cs typeface="Tahoma"/>
              </a:rPr>
              <a:t> </a:t>
            </a:r>
            <a:r>
              <a:rPr sz="3050" spc="180" dirty="0">
                <a:latin typeface="Tahoma"/>
                <a:cs typeface="Tahoma"/>
              </a:rPr>
              <a:t>tools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120" dirty="0">
                <a:latin typeface="Tahoma"/>
                <a:cs typeface="Tahoma"/>
              </a:rPr>
              <a:t> </a:t>
            </a:r>
            <a:r>
              <a:rPr sz="3050" spc="200" dirty="0">
                <a:latin typeface="Tahoma"/>
                <a:cs typeface="Tahoma"/>
              </a:rPr>
              <a:t>technologies,</a:t>
            </a:r>
            <a:r>
              <a:rPr sz="3050" spc="-120" dirty="0">
                <a:latin typeface="Tahoma"/>
                <a:cs typeface="Tahoma"/>
              </a:rPr>
              <a:t> </a:t>
            </a:r>
            <a:r>
              <a:rPr sz="3050" spc="190" dirty="0">
                <a:latin typeface="Tahoma"/>
                <a:cs typeface="Tahoma"/>
              </a:rPr>
              <a:t>including:</a:t>
            </a:r>
            <a:endParaRPr sz="3050">
              <a:latin typeface="Tahoma"/>
              <a:cs typeface="Tahoma"/>
            </a:endParaRPr>
          </a:p>
          <a:p>
            <a:pPr marL="672465" marR="5080" algn="just">
              <a:lnSpc>
                <a:spcPct val="116799"/>
              </a:lnSpc>
            </a:pPr>
            <a:r>
              <a:rPr sz="3050" b="1" spc="125" dirty="0">
                <a:latin typeface="Tahoma"/>
                <a:cs typeface="Tahoma"/>
              </a:rPr>
              <a:t>Python</a:t>
            </a:r>
            <a:r>
              <a:rPr sz="3050" b="1" spc="170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for</a:t>
            </a:r>
            <a:r>
              <a:rPr sz="3050" b="1" spc="170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ETL:</a:t>
            </a:r>
            <a:r>
              <a:rPr sz="3050" b="1" spc="170" dirty="0">
                <a:latin typeface="Tahoma"/>
                <a:cs typeface="Tahoma"/>
              </a:rPr>
              <a:t>  </a:t>
            </a:r>
            <a:r>
              <a:rPr sz="3050" spc="280" dirty="0">
                <a:latin typeface="Tahoma"/>
                <a:cs typeface="Tahoma"/>
              </a:rPr>
              <a:t>Used</a:t>
            </a:r>
            <a:r>
              <a:rPr sz="3050" spc="80" dirty="0">
                <a:latin typeface="Tahoma"/>
                <a:cs typeface="Tahoma"/>
              </a:rPr>
              <a:t>  </a:t>
            </a:r>
            <a:r>
              <a:rPr sz="3050" spc="140" dirty="0">
                <a:latin typeface="Tahoma"/>
                <a:cs typeface="Tahoma"/>
              </a:rPr>
              <a:t>for</a:t>
            </a:r>
            <a:r>
              <a:rPr sz="3050" spc="80" dirty="0">
                <a:latin typeface="Tahoma"/>
                <a:cs typeface="Tahoma"/>
              </a:rPr>
              <a:t>  </a:t>
            </a:r>
            <a:r>
              <a:rPr sz="3050" spc="175" dirty="0">
                <a:latin typeface="Tahoma"/>
                <a:cs typeface="Tahoma"/>
              </a:rPr>
              <a:t>extracting,</a:t>
            </a:r>
            <a:r>
              <a:rPr sz="3050" spc="80" dirty="0">
                <a:latin typeface="Tahoma"/>
                <a:cs typeface="Tahoma"/>
              </a:rPr>
              <a:t>  </a:t>
            </a:r>
            <a:r>
              <a:rPr sz="3050" spc="200" dirty="0">
                <a:latin typeface="Tahoma"/>
                <a:cs typeface="Tahoma"/>
              </a:rPr>
              <a:t>transforming,</a:t>
            </a:r>
            <a:r>
              <a:rPr sz="3050" spc="80" dirty="0">
                <a:latin typeface="Tahoma"/>
                <a:cs typeface="Tahoma"/>
              </a:rPr>
              <a:t> 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80" dirty="0">
                <a:latin typeface="Tahoma"/>
                <a:cs typeface="Tahoma"/>
              </a:rPr>
              <a:t>  </a:t>
            </a:r>
            <a:r>
              <a:rPr sz="3050" spc="254" dirty="0">
                <a:latin typeface="Tahoma"/>
                <a:cs typeface="Tahoma"/>
              </a:rPr>
              <a:t>loading</a:t>
            </a:r>
            <a:r>
              <a:rPr sz="3050" spc="75" dirty="0">
                <a:latin typeface="Tahoma"/>
                <a:cs typeface="Tahoma"/>
              </a:rPr>
              <a:t>  </a:t>
            </a:r>
            <a:r>
              <a:rPr sz="3050" spc="265" dirty="0">
                <a:latin typeface="Tahoma"/>
                <a:cs typeface="Tahoma"/>
              </a:rPr>
              <a:t>the</a:t>
            </a:r>
            <a:r>
              <a:rPr sz="3050" spc="80" dirty="0">
                <a:latin typeface="Tahoma"/>
                <a:cs typeface="Tahoma"/>
              </a:rPr>
              <a:t>  </a:t>
            </a:r>
            <a:r>
              <a:rPr sz="3050" spc="215" dirty="0">
                <a:latin typeface="Tahoma"/>
                <a:cs typeface="Tahoma"/>
              </a:rPr>
              <a:t>data </a:t>
            </a:r>
            <a:r>
              <a:rPr sz="3050" spc="130" dirty="0">
                <a:latin typeface="Tahoma"/>
                <a:cs typeface="Tahoma"/>
              </a:rPr>
              <a:t>efficiently,</a:t>
            </a:r>
            <a:r>
              <a:rPr sz="3050" spc="10" dirty="0">
                <a:latin typeface="Tahoma"/>
                <a:cs typeface="Tahoma"/>
              </a:rPr>
              <a:t>  </a:t>
            </a:r>
            <a:r>
              <a:rPr sz="3050" spc="225" dirty="0">
                <a:latin typeface="Tahoma"/>
                <a:cs typeface="Tahoma"/>
              </a:rPr>
              <a:t>leveraging</a:t>
            </a:r>
            <a:r>
              <a:rPr sz="3050" spc="15" dirty="0">
                <a:latin typeface="Tahoma"/>
                <a:cs typeface="Tahoma"/>
              </a:rPr>
              <a:t>  </a:t>
            </a:r>
            <a:r>
              <a:rPr sz="3050" spc="145" dirty="0">
                <a:latin typeface="Tahoma"/>
                <a:cs typeface="Tahoma"/>
              </a:rPr>
              <a:t>its</a:t>
            </a:r>
            <a:r>
              <a:rPr sz="3050" spc="10" dirty="0">
                <a:latin typeface="Tahoma"/>
                <a:cs typeface="Tahoma"/>
              </a:rPr>
              <a:t>  </a:t>
            </a:r>
            <a:r>
              <a:rPr sz="3050" spc="150" dirty="0">
                <a:latin typeface="Tahoma"/>
                <a:cs typeface="Tahoma"/>
              </a:rPr>
              <a:t>versatility</a:t>
            </a:r>
            <a:r>
              <a:rPr sz="3050" spc="15" dirty="0">
                <a:latin typeface="Tahoma"/>
                <a:cs typeface="Tahoma"/>
              </a:rPr>
              <a:t> 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15" dirty="0">
                <a:latin typeface="Tahoma"/>
                <a:cs typeface="Tahoma"/>
              </a:rPr>
              <a:t>  </a:t>
            </a:r>
            <a:r>
              <a:rPr sz="3050" spc="190" dirty="0">
                <a:latin typeface="Tahoma"/>
                <a:cs typeface="Tahoma"/>
              </a:rPr>
              <a:t>extensive</a:t>
            </a:r>
            <a:r>
              <a:rPr sz="3050" spc="10" dirty="0">
                <a:latin typeface="Tahoma"/>
                <a:cs typeface="Tahoma"/>
              </a:rPr>
              <a:t>  </a:t>
            </a:r>
            <a:r>
              <a:rPr sz="3050" spc="165" dirty="0">
                <a:latin typeface="Tahoma"/>
                <a:cs typeface="Tahoma"/>
              </a:rPr>
              <a:t>libraries</a:t>
            </a:r>
            <a:r>
              <a:rPr sz="3050" spc="15" dirty="0">
                <a:latin typeface="Tahoma"/>
                <a:cs typeface="Tahoma"/>
              </a:rPr>
              <a:t>  </a:t>
            </a:r>
            <a:r>
              <a:rPr sz="3050" spc="235" dirty="0">
                <a:latin typeface="Tahoma"/>
                <a:cs typeface="Tahoma"/>
              </a:rPr>
              <a:t>to</a:t>
            </a:r>
            <a:r>
              <a:rPr sz="3050" spc="15" dirty="0">
                <a:latin typeface="Tahoma"/>
                <a:cs typeface="Tahoma"/>
              </a:rPr>
              <a:t>  </a:t>
            </a:r>
            <a:r>
              <a:rPr sz="3050" spc="220" dirty="0">
                <a:latin typeface="Tahoma"/>
                <a:cs typeface="Tahoma"/>
              </a:rPr>
              <a:t>structure</a:t>
            </a:r>
            <a:r>
              <a:rPr sz="3050" spc="10" dirty="0">
                <a:latin typeface="Tahoma"/>
                <a:cs typeface="Tahoma"/>
              </a:rPr>
              <a:t>  </a:t>
            </a:r>
            <a:r>
              <a:rPr sz="3050" spc="240" dirty="0">
                <a:latin typeface="Tahoma"/>
                <a:cs typeface="Tahoma"/>
              </a:rPr>
              <a:t>the </a:t>
            </a:r>
            <a:r>
              <a:rPr sz="3050" spc="215" dirty="0">
                <a:latin typeface="Tahoma"/>
                <a:cs typeface="Tahoma"/>
              </a:rPr>
              <a:t>dataset</a:t>
            </a:r>
            <a:r>
              <a:rPr sz="3050" spc="-145" dirty="0">
                <a:latin typeface="Tahoma"/>
                <a:cs typeface="Tahoma"/>
              </a:rPr>
              <a:t> </a:t>
            </a:r>
            <a:r>
              <a:rPr sz="3050" spc="140" dirty="0">
                <a:latin typeface="Tahoma"/>
                <a:cs typeface="Tahoma"/>
              </a:rPr>
              <a:t>for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00" dirty="0">
                <a:latin typeface="Tahoma"/>
                <a:cs typeface="Tahoma"/>
              </a:rPr>
              <a:t>analysis.</a:t>
            </a:r>
            <a:endParaRPr sz="3050">
              <a:latin typeface="Tahoma"/>
              <a:cs typeface="Tahoma"/>
            </a:endParaRPr>
          </a:p>
          <a:p>
            <a:pPr marL="672465" marR="5080" algn="just">
              <a:lnSpc>
                <a:spcPct val="116799"/>
              </a:lnSpc>
            </a:pPr>
            <a:r>
              <a:rPr sz="3050" b="1" spc="105" dirty="0">
                <a:latin typeface="Tahoma"/>
                <a:cs typeface="Tahoma"/>
              </a:rPr>
              <a:t>MySQL</a:t>
            </a:r>
            <a:r>
              <a:rPr sz="3050" b="1" spc="470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for</a:t>
            </a:r>
            <a:r>
              <a:rPr sz="3050" b="1" spc="484" dirty="0">
                <a:latin typeface="Tahoma"/>
                <a:cs typeface="Tahoma"/>
              </a:rPr>
              <a:t> </a:t>
            </a:r>
            <a:r>
              <a:rPr sz="3050" b="1" spc="90" dirty="0">
                <a:latin typeface="Tahoma"/>
                <a:cs typeface="Tahoma"/>
              </a:rPr>
              <a:t>Data</a:t>
            </a:r>
            <a:r>
              <a:rPr sz="3050" b="1" spc="480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Storage:</a:t>
            </a:r>
            <a:r>
              <a:rPr sz="3050" b="1" spc="490" dirty="0">
                <a:latin typeface="Tahoma"/>
                <a:cs typeface="Tahoma"/>
              </a:rPr>
              <a:t> </a:t>
            </a:r>
            <a:r>
              <a:rPr sz="3050" spc="204" dirty="0">
                <a:latin typeface="Tahoma"/>
                <a:cs typeface="Tahoma"/>
              </a:rPr>
              <a:t>Served</a:t>
            </a:r>
            <a:r>
              <a:rPr sz="3050" spc="360" dirty="0">
                <a:latin typeface="Tahoma"/>
                <a:cs typeface="Tahoma"/>
              </a:rPr>
              <a:t> </a:t>
            </a:r>
            <a:r>
              <a:rPr sz="3050" spc="150" dirty="0">
                <a:latin typeface="Tahoma"/>
                <a:cs typeface="Tahoma"/>
              </a:rPr>
              <a:t>as</a:t>
            </a:r>
            <a:r>
              <a:rPr sz="3050" spc="360" dirty="0">
                <a:latin typeface="Tahoma"/>
                <a:cs typeface="Tahoma"/>
              </a:rPr>
              <a:t> </a:t>
            </a:r>
            <a:r>
              <a:rPr sz="3050" spc="190" dirty="0">
                <a:latin typeface="Tahoma"/>
                <a:cs typeface="Tahoma"/>
              </a:rPr>
              <a:t>a</a:t>
            </a:r>
            <a:r>
              <a:rPr sz="3050" spc="360" dirty="0">
                <a:latin typeface="Tahoma"/>
                <a:cs typeface="Tahoma"/>
              </a:rPr>
              <a:t> </a:t>
            </a:r>
            <a:r>
              <a:rPr sz="3050" spc="235" dirty="0">
                <a:latin typeface="Tahoma"/>
                <a:cs typeface="Tahoma"/>
              </a:rPr>
              <a:t>robust</a:t>
            </a:r>
            <a:r>
              <a:rPr sz="3050" spc="360" dirty="0">
                <a:latin typeface="Tahoma"/>
                <a:cs typeface="Tahoma"/>
              </a:rPr>
              <a:t> </a:t>
            </a:r>
            <a:r>
              <a:rPr sz="3050" spc="229" dirty="0">
                <a:latin typeface="Tahoma"/>
                <a:cs typeface="Tahoma"/>
              </a:rPr>
              <a:t>database</a:t>
            </a:r>
            <a:r>
              <a:rPr sz="3050" spc="360" dirty="0">
                <a:latin typeface="Tahoma"/>
                <a:cs typeface="Tahoma"/>
              </a:rPr>
              <a:t> </a:t>
            </a:r>
            <a:r>
              <a:rPr sz="3050" spc="345" dirty="0">
                <a:latin typeface="Tahoma"/>
                <a:cs typeface="Tahoma"/>
              </a:rPr>
              <a:t>management</a:t>
            </a:r>
            <a:r>
              <a:rPr sz="3050" spc="360" dirty="0">
                <a:latin typeface="Tahoma"/>
                <a:cs typeface="Tahoma"/>
              </a:rPr>
              <a:t> </a:t>
            </a:r>
            <a:r>
              <a:rPr sz="3050" spc="155" dirty="0">
                <a:latin typeface="Tahoma"/>
                <a:cs typeface="Tahoma"/>
              </a:rPr>
              <a:t>system, </a:t>
            </a:r>
            <a:r>
              <a:rPr sz="3050" spc="245" dirty="0">
                <a:latin typeface="Tahoma"/>
                <a:cs typeface="Tahoma"/>
              </a:rPr>
              <a:t>providing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90" dirty="0">
                <a:latin typeface="Tahoma"/>
                <a:cs typeface="Tahoma"/>
              </a:rPr>
              <a:t>a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95" dirty="0">
                <a:latin typeface="Tahoma"/>
                <a:cs typeface="Tahoma"/>
              </a:rPr>
              <a:t>solid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50" dirty="0">
                <a:latin typeface="Tahoma"/>
                <a:cs typeface="Tahoma"/>
              </a:rPr>
              <a:t>foundation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40" dirty="0">
                <a:latin typeface="Tahoma"/>
                <a:cs typeface="Tahoma"/>
              </a:rPr>
              <a:t>for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20" dirty="0">
                <a:latin typeface="Tahoma"/>
                <a:cs typeface="Tahoma"/>
              </a:rPr>
              <a:t>storing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35" dirty="0">
                <a:latin typeface="Tahoma"/>
                <a:cs typeface="Tahoma"/>
              </a:rPr>
              <a:t>cleansed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40" dirty="0">
                <a:latin typeface="Tahoma"/>
                <a:cs typeface="Tahoma"/>
              </a:rPr>
              <a:t>transformed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10" dirty="0">
                <a:latin typeface="Tahoma"/>
                <a:cs typeface="Tahoma"/>
              </a:rPr>
              <a:t>data.</a:t>
            </a:r>
            <a:endParaRPr sz="3050">
              <a:latin typeface="Tahoma"/>
              <a:cs typeface="Tahoma"/>
            </a:endParaRPr>
          </a:p>
          <a:p>
            <a:pPr marL="672465" marR="5080" algn="just">
              <a:lnSpc>
                <a:spcPct val="116799"/>
              </a:lnSpc>
            </a:pPr>
            <a:r>
              <a:rPr sz="3050" b="1" spc="105" dirty="0">
                <a:latin typeface="Tahoma"/>
                <a:cs typeface="Tahoma"/>
              </a:rPr>
              <a:t>Power</a:t>
            </a:r>
            <a:r>
              <a:rPr sz="3050" b="1" spc="320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BI</a:t>
            </a:r>
            <a:r>
              <a:rPr sz="3050" b="1" spc="320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for</a:t>
            </a:r>
            <a:r>
              <a:rPr sz="3050" b="1" spc="320" dirty="0">
                <a:latin typeface="Tahoma"/>
                <a:cs typeface="Tahoma"/>
              </a:rPr>
              <a:t>  </a:t>
            </a:r>
            <a:r>
              <a:rPr sz="3050" b="1" spc="185" dirty="0">
                <a:latin typeface="Tahoma"/>
                <a:cs typeface="Tahoma"/>
              </a:rPr>
              <a:t>OLAP</a:t>
            </a:r>
            <a:r>
              <a:rPr sz="3050" b="1" spc="315" dirty="0">
                <a:latin typeface="Tahoma"/>
                <a:cs typeface="Tahoma"/>
              </a:rPr>
              <a:t>  </a:t>
            </a:r>
            <a:r>
              <a:rPr sz="3050" b="1" spc="120" dirty="0">
                <a:latin typeface="Tahoma"/>
                <a:cs typeface="Tahoma"/>
              </a:rPr>
              <a:t>and</a:t>
            </a:r>
            <a:r>
              <a:rPr sz="3050" b="1" spc="320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Visualization:</a:t>
            </a:r>
            <a:r>
              <a:rPr sz="3050" b="1" spc="320" dirty="0">
                <a:latin typeface="Tahoma"/>
                <a:cs typeface="Tahoma"/>
              </a:rPr>
              <a:t>  </a:t>
            </a:r>
            <a:r>
              <a:rPr sz="3050" spc="275" dirty="0">
                <a:latin typeface="Tahoma"/>
                <a:cs typeface="Tahoma"/>
              </a:rPr>
              <a:t>Enabled</a:t>
            </a:r>
            <a:r>
              <a:rPr sz="3050" spc="229" dirty="0">
                <a:latin typeface="Tahoma"/>
                <a:cs typeface="Tahoma"/>
              </a:rPr>
              <a:t>  </a:t>
            </a:r>
            <a:r>
              <a:rPr sz="3050" spc="210" dirty="0">
                <a:latin typeface="Tahoma"/>
                <a:cs typeface="Tahoma"/>
              </a:rPr>
              <a:t>exploration</a:t>
            </a:r>
            <a:r>
              <a:rPr sz="3050" spc="229" dirty="0">
                <a:latin typeface="Tahoma"/>
                <a:cs typeface="Tahoma"/>
              </a:rPr>
              <a:t>  </a:t>
            </a:r>
            <a:r>
              <a:rPr sz="3050" spc="155" dirty="0">
                <a:latin typeface="Tahoma"/>
                <a:cs typeface="Tahoma"/>
              </a:rPr>
              <a:t>of</a:t>
            </a:r>
            <a:r>
              <a:rPr sz="3050" spc="229" dirty="0">
                <a:latin typeface="Tahoma"/>
                <a:cs typeface="Tahoma"/>
              </a:rPr>
              <a:t>  </a:t>
            </a:r>
            <a:r>
              <a:rPr sz="3050" spc="280" dirty="0">
                <a:latin typeface="Tahoma"/>
                <a:cs typeface="Tahoma"/>
              </a:rPr>
              <a:t>complex </a:t>
            </a:r>
            <a:r>
              <a:rPr sz="3050" spc="165" dirty="0">
                <a:latin typeface="Tahoma"/>
                <a:cs typeface="Tahoma"/>
              </a:rPr>
              <a:t>relationships,</a:t>
            </a:r>
            <a:r>
              <a:rPr sz="3050" spc="280" dirty="0">
                <a:latin typeface="Tahoma"/>
                <a:cs typeface="Tahoma"/>
              </a:rPr>
              <a:t> </a:t>
            </a:r>
            <a:r>
              <a:rPr sz="3050" spc="155" dirty="0">
                <a:latin typeface="Tahoma"/>
                <a:cs typeface="Tahoma"/>
              </a:rPr>
              <a:t>trends,</a:t>
            </a:r>
            <a:r>
              <a:rPr sz="3050" spc="28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285" dirty="0">
                <a:latin typeface="Tahoma"/>
                <a:cs typeface="Tahoma"/>
              </a:rPr>
              <a:t> </a:t>
            </a:r>
            <a:r>
              <a:rPr sz="3050" spc="220" dirty="0">
                <a:latin typeface="Tahoma"/>
                <a:cs typeface="Tahoma"/>
              </a:rPr>
              <a:t>patterns</a:t>
            </a:r>
            <a:r>
              <a:rPr sz="3050" spc="280" dirty="0">
                <a:latin typeface="Tahoma"/>
                <a:cs typeface="Tahoma"/>
              </a:rPr>
              <a:t> </a:t>
            </a:r>
            <a:r>
              <a:rPr sz="3050" spc="290" dirty="0">
                <a:latin typeface="Tahoma"/>
                <a:cs typeface="Tahoma"/>
              </a:rPr>
              <a:t>through</a:t>
            </a:r>
            <a:r>
              <a:rPr sz="3050" spc="280" dirty="0">
                <a:latin typeface="Tahoma"/>
                <a:cs typeface="Tahoma"/>
              </a:rPr>
              <a:t> </a:t>
            </a:r>
            <a:r>
              <a:rPr sz="3050" spc="195" dirty="0">
                <a:latin typeface="Tahoma"/>
                <a:cs typeface="Tahoma"/>
              </a:rPr>
              <a:t>interactive</a:t>
            </a:r>
            <a:r>
              <a:rPr sz="3050" spc="285" dirty="0">
                <a:latin typeface="Tahoma"/>
                <a:cs typeface="Tahoma"/>
              </a:rPr>
              <a:t> </a:t>
            </a:r>
            <a:r>
              <a:rPr sz="3050" spc="195" dirty="0">
                <a:latin typeface="Tahoma"/>
                <a:cs typeface="Tahoma"/>
              </a:rPr>
              <a:t>dashboards,</a:t>
            </a:r>
            <a:r>
              <a:rPr sz="3050" spc="280" dirty="0">
                <a:latin typeface="Tahoma"/>
                <a:cs typeface="Tahoma"/>
              </a:rPr>
              <a:t> </a:t>
            </a:r>
            <a:r>
              <a:rPr sz="3050" spc="185" dirty="0">
                <a:latin typeface="Tahoma"/>
                <a:cs typeface="Tahoma"/>
              </a:rPr>
              <a:t>facilitating </a:t>
            </a:r>
            <a:r>
              <a:rPr sz="3050" spc="254" dirty="0">
                <a:latin typeface="Tahoma"/>
                <a:cs typeface="Tahoma"/>
              </a:rPr>
              <a:t>deeper</a:t>
            </a:r>
            <a:r>
              <a:rPr sz="3050" spc="-125" dirty="0">
                <a:latin typeface="Tahoma"/>
                <a:cs typeface="Tahoma"/>
              </a:rPr>
              <a:t> </a:t>
            </a:r>
            <a:r>
              <a:rPr sz="3050" spc="220" dirty="0">
                <a:latin typeface="Tahoma"/>
                <a:cs typeface="Tahoma"/>
              </a:rPr>
              <a:t>insights</a:t>
            </a:r>
            <a:r>
              <a:rPr sz="3050" spc="-12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120" dirty="0">
                <a:latin typeface="Tahoma"/>
                <a:cs typeface="Tahoma"/>
              </a:rPr>
              <a:t> </a:t>
            </a:r>
            <a:r>
              <a:rPr sz="3050" spc="195" dirty="0">
                <a:latin typeface="Tahoma"/>
                <a:cs typeface="Tahoma"/>
              </a:rPr>
              <a:t>data-</a:t>
            </a:r>
            <a:r>
              <a:rPr sz="3050" spc="215" dirty="0">
                <a:latin typeface="Tahoma"/>
                <a:cs typeface="Tahoma"/>
              </a:rPr>
              <a:t>driven</a:t>
            </a:r>
            <a:r>
              <a:rPr sz="3050" spc="-120" dirty="0">
                <a:latin typeface="Tahoma"/>
                <a:cs typeface="Tahoma"/>
              </a:rPr>
              <a:t> </a:t>
            </a:r>
            <a:r>
              <a:rPr sz="3050" spc="204" dirty="0">
                <a:latin typeface="Tahoma"/>
                <a:cs typeface="Tahoma"/>
              </a:rPr>
              <a:t>decision-</a:t>
            </a:r>
            <a:r>
              <a:rPr sz="3050" spc="235" dirty="0">
                <a:latin typeface="Tahoma"/>
                <a:cs typeface="Tahoma"/>
              </a:rPr>
              <a:t>making.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512821" y="8283834"/>
            <a:ext cx="3775710" cy="2003425"/>
            <a:chOff x="14512821" y="8283834"/>
            <a:chExt cx="3775710" cy="2003425"/>
          </a:xfrm>
        </p:grpSpPr>
        <p:sp>
          <p:nvSpPr>
            <p:cNvPr id="8" name="object 8"/>
            <p:cNvSpPr/>
            <p:nvPr/>
          </p:nvSpPr>
          <p:spPr>
            <a:xfrm>
              <a:off x="14512821" y="8283834"/>
              <a:ext cx="3775710" cy="971550"/>
            </a:xfrm>
            <a:custGeom>
              <a:avLst/>
              <a:gdLst/>
              <a:ahLst/>
              <a:cxnLst/>
              <a:rect l="l" t="t" r="r" b="b"/>
              <a:pathLst>
                <a:path w="3775709" h="971550">
                  <a:moveTo>
                    <a:pt x="3775178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3775178" y="0"/>
                  </a:lnTo>
                  <a:lnTo>
                    <a:pt x="3775178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1373" y="9044602"/>
              <a:ext cx="1333499" cy="124239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0594" y="0"/>
            <a:ext cx="1333499" cy="125754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285185" y="9485976"/>
            <a:ext cx="1459865" cy="713105"/>
          </a:xfrm>
          <a:custGeom>
            <a:avLst/>
            <a:gdLst/>
            <a:ahLst/>
            <a:cxnLst/>
            <a:rect l="l" t="t" r="r" b="b"/>
            <a:pathLst>
              <a:path w="1459864" h="713104">
                <a:moveTo>
                  <a:pt x="116507" y="549645"/>
                </a:moveTo>
                <a:lnTo>
                  <a:pt x="0" y="549645"/>
                </a:lnTo>
                <a:lnTo>
                  <a:pt x="67" y="88605"/>
                </a:lnTo>
                <a:lnTo>
                  <a:pt x="3359" y="59828"/>
                </a:lnTo>
                <a:lnTo>
                  <a:pt x="3378" y="59664"/>
                </a:lnTo>
                <a:lnTo>
                  <a:pt x="13511" y="37797"/>
                </a:lnTo>
                <a:lnTo>
                  <a:pt x="13585" y="37637"/>
                </a:lnTo>
                <a:lnTo>
                  <a:pt x="30728" y="21923"/>
                </a:lnTo>
                <a:lnTo>
                  <a:pt x="54912" y="11332"/>
                </a:lnTo>
                <a:lnTo>
                  <a:pt x="115930" y="0"/>
                </a:lnTo>
                <a:lnTo>
                  <a:pt x="165814" y="6563"/>
                </a:lnTo>
                <a:lnTo>
                  <a:pt x="203936" y="29550"/>
                </a:lnTo>
                <a:lnTo>
                  <a:pt x="229665" y="67487"/>
                </a:lnTo>
                <a:lnTo>
                  <a:pt x="238785" y="88605"/>
                </a:lnTo>
                <a:lnTo>
                  <a:pt x="116507" y="88605"/>
                </a:lnTo>
                <a:lnTo>
                  <a:pt x="116507" y="549645"/>
                </a:lnTo>
                <a:close/>
              </a:path>
              <a:path w="1459864" h="713104">
                <a:moveTo>
                  <a:pt x="522617" y="464461"/>
                </a:moveTo>
                <a:lnTo>
                  <a:pt x="401103" y="464461"/>
                </a:lnTo>
                <a:lnTo>
                  <a:pt x="578101" y="67660"/>
                </a:lnTo>
                <a:lnTo>
                  <a:pt x="604296" y="29723"/>
                </a:lnTo>
                <a:lnTo>
                  <a:pt x="642366" y="6736"/>
                </a:lnTo>
                <a:lnTo>
                  <a:pt x="691992" y="173"/>
                </a:lnTo>
                <a:lnTo>
                  <a:pt x="752854" y="11505"/>
                </a:lnTo>
                <a:lnTo>
                  <a:pt x="794168" y="37797"/>
                </a:lnTo>
                <a:lnTo>
                  <a:pt x="807679" y="88605"/>
                </a:lnTo>
                <a:lnTo>
                  <a:pt x="691241" y="88605"/>
                </a:lnTo>
                <a:lnTo>
                  <a:pt x="522617" y="464461"/>
                </a:lnTo>
                <a:close/>
              </a:path>
              <a:path w="1459864" h="713104">
                <a:moveTo>
                  <a:pt x="404418" y="556551"/>
                </a:moveTo>
                <a:lnTo>
                  <a:pt x="337202" y="541786"/>
                </a:lnTo>
                <a:lnTo>
                  <a:pt x="296873" y="490669"/>
                </a:lnTo>
                <a:lnTo>
                  <a:pt x="116507" y="88605"/>
                </a:lnTo>
                <a:lnTo>
                  <a:pt x="238785" y="88605"/>
                </a:lnTo>
                <a:lnTo>
                  <a:pt x="401103" y="464461"/>
                </a:lnTo>
                <a:lnTo>
                  <a:pt x="522617" y="464461"/>
                </a:lnTo>
                <a:lnTo>
                  <a:pt x="510859" y="490669"/>
                </a:lnTo>
                <a:lnTo>
                  <a:pt x="493317" y="521411"/>
                </a:lnTo>
                <a:lnTo>
                  <a:pt x="471147" y="541786"/>
                </a:lnTo>
                <a:lnTo>
                  <a:pt x="442221" y="553073"/>
                </a:lnTo>
                <a:lnTo>
                  <a:pt x="442444" y="553073"/>
                </a:lnTo>
                <a:lnTo>
                  <a:pt x="404418" y="556551"/>
                </a:lnTo>
                <a:close/>
              </a:path>
              <a:path w="1459864" h="713104">
                <a:moveTo>
                  <a:pt x="807766" y="549818"/>
                </a:moveTo>
                <a:lnTo>
                  <a:pt x="691241" y="549818"/>
                </a:lnTo>
                <a:lnTo>
                  <a:pt x="691241" y="88605"/>
                </a:lnTo>
                <a:lnTo>
                  <a:pt x="807679" y="88605"/>
                </a:lnTo>
                <a:lnTo>
                  <a:pt x="807766" y="549818"/>
                </a:lnTo>
                <a:close/>
              </a:path>
              <a:path w="1459864" h="713104">
                <a:moveTo>
                  <a:pt x="1459337" y="475574"/>
                </a:moveTo>
                <a:lnTo>
                  <a:pt x="1342680" y="475574"/>
                </a:lnTo>
                <a:lnTo>
                  <a:pt x="1342680" y="172992"/>
                </a:lnTo>
                <a:lnTo>
                  <a:pt x="1459413" y="172992"/>
                </a:lnTo>
                <a:lnTo>
                  <a:pt x="1459337" y="475574"/>
                </a:lnTo>
                <a:close/>
              </a:path>
              <a:path w="1459864" h="713104">
                <a:moveTo>
                  <a:pt x="1275024" y="712897"/>
                </a:moveTo>
                <a:lnTo>
                  <a:pt x="907144" y="712897"/>
                </a:lnTo>
                <a:lnTo>
                  <a:pt x="907144" y="634292"/>
                </a:lnTo>
                <a:lnTo>
                  <a:pt x="1275680" y="634292"/>
                </a:lnTo>
                <a:lnTo>
                  <a:pt x="1317645" y="623657"/>
                </a:lnTo>
                <a:lnTo>
                  <a:pt x="1336865" y="607082"/>
                </a:lnTo>
                <a:lnTo>
                  <a:pt x="1342027" y="589640"/>
                </a:lnTo>
                <a:lnTo>
                  <a:pt x="1341817" y="576406"/>
                </a:lnTo>
                <a:lnTo>
                  <a:pt x="1341817" y="545767"/>
                </a:lnTo>
                <a:lnTo>
                  <a:pt x="1094192" y="545767"/>
                </a:lnTo>
                <a:lnTo>
                  <a:pt x="1030332" y="539552"/>
                </a:lnTo>
                <a:lnTo>
                  <a:pt x="977986" y="523492"/>
                </a:lnTo>
                <a:lnTo>
                  <a:pt x="938622" y="499594"/>
                </a:lnTo>
                <a:lnTo>
                  <a:pt x="913707" y="469866"/>
                </a:lnTo>
                <a:lnTo>
                  <a:pt x="904710" y="436315"/>
                </a:lnTo>
                <a:lnTo>
                  <a:pt x="905384" y="342544"/>
                </a:lnTo>
                <a:lnTo>
                  <a:pt x="905744" y="266078"/>
                </a:lnTo>
                <a:lnTo>
                  <a:pt x="905621" y="201960"/>
                </a:lnTo>
                <a:lnTo>
                  <a:pt x="904640" y="174239"/>
                </a:lnTo>
                <a:lnTo>
                  <a:pt x="1021079" y="174239"/>
                </a:lnTo>
                <a:lnTo>
                  <a:pt x="1021079" y="428369"/>
                </a:lnTo>
                <a:lnTo>
                  <a:pt x="1022308" y="441434"/>
                </a:lnTo>
                <a:lnTo>
                  <a:pt x="1030859" y="456782"/>
                </a:lnTo>
                <a:lnTo>
                  <a:pt x="1051581" y="469725"/>
                </a:lnTo>
                <a:lnTo>
                  <a:pt x="1089323" y="475574"/>
                </a:lnTo>
                <a:lnTo>
                  <a:pt x="1459337" y="475574"/>
                </a:lnTo>
                <a:lnTo>
                  <a:pt x="1459309" y="587329"/>
                </a:lnTo>
                <a:lnTo>
                  <a:pt x="1449931" y="631841"/>
                </a:lnTo>
                <a:lnTo>
                  <a:pt x="1424778" y="664725"/>
                </a:lnTo>
                <a:lnTo>
                  <a:pt x="1389280" y="687626"/>
                </a:lnTo>
                <a:lnTo>
                  <a:pt x="1348869" y="702192"/>
                </a:lnTo>
                <a:lnTo>
                  <a:pt x="1308973" y="710067"/>
                </a:lnTo>
                <a:lnTo>
                  <a:pt x="1275024" y="712897"/>
                </a:lnTo>
                <a:close/>
              </a:path>
            </a:pathLst>
          </a:custGeom>
          <a:solidFill>
            <a:srgbClr val="006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834375" y="8368421"/>
            <a:ext cx="1987550" cy="1747520"/>
            <a:chOff x="4834375" y="8368421"/>
            <a:chExt cx="1987550" cy="1747520"/>
          </a:xfrm>
        </p:grpSpPr>
        <p:sp>
          <p:nvSpPr>
            <p:cNvPr id="13" name="object 13"/>
            <p:cNvSpPr/>
            <p:nvPr/>
          </p:nvSpPr>
          <p:spPr>
            <a:xfrm>
              <a:off x="4834375" y="9496392"/>
              <a:ext cx="1761489" cy="619760"/>
            </a:xfrm>
            <a:custGeom>
              <a:avLst/>
              <a:gdLst/>
              <a:ahLst/>
              <a:cxnLst/>
              <a:rect l="l" t="t" r="r" b="b"/>
              <a:pathLst>
                <a:path w="1761490" h="619759">
                  <a:moveTo>
                    <a:pt x="335001" y="539229"/>
                  </a:moveTo>
                  <a:lnTo>
                    <a:pt x="34" y="539229"/>
                  </a:lnTo>
                  <a:lnTo>
                    <a:pt x="0" y="461177"/>
                  </a:lnTo>
                  <a:lnTo>
                    <a:pt x="326004" y="461177"/>
                  </a:lnTo>
                  <a:lnTo>
                    <a:pt x="329354" y="460433"/>
                  </a:lnTo>
                  <a:lnTo>
                    <a:pt x="333844" y="460433"/>
                  </a:lnTo>
                  <a:lnTo>
                    <a:pt x="349585" y="458489"/>
                  </a:lnTo>
                  <a:lnTo>
                    <a:pt x="390497" y="437002"/>
                  </a:lnTo>
                  <a:lnTo>
                    <a:pt x="399946" y="416257"/>
                  </a:lnTo>
                  <a:lnTo>
                    <a:pt x="399946" y="340854"/>
                  </a:lnTo>
                  <a:lnTo>
                    <a:pt x="368699" y="311827"/>
                  </a:lnTo>
                  <a:lnTo>
                    <a:pt x="327109" y="304157"/>
                  </a:lnTo>
                  <a:lnTo>
                    <a:pt x="323759" y="303395"/>
                  </a:lnTo>
                  <a:lnTo>
                    <a:pt x="193782" y="303395"/>
                  </a:lnTo>
                  <a:lnTo>
                    <a:pt x="185389" y="303267"/>
                  </a:lnTo>
                  <a:lnTo>
                    <a:pt x="93274" y="288014"/>
                  </a:lnTo>
                  <a:lnTo>
                    <a:pt x="43265" y="263731"/>
                  </a:lnTo>
                  <a:lnTo>
                    <a:pt x="11944" y="231584"/>
                  </a:lnTo>
                  <a:lnTo>
                    <a:pt x="1105" y="194099"/>
                  </a:lnTo>
                  <a:lnTo>
                    <a:pt x="1105" y="125966"/>
                  </a:lnTo>
                  <a:lnTo>
                    <a:pt x="6919" y="85591"/>
                  </a:lnTo>
                  <a:lnTo>
                    <a:pt x="55975" y="28632"/>
                  </a:lnTo>
                  <a:lnTo>
                    <a:pt x="100914" y="9728"/>
                  </a:lnTo>
                  <a:lnTo>
                    <a:pt x="138729" y="2339"/>
                  </a:lnTo>
                  <a:lnTo>
                    <a:pt x="195025" y="0"/>
                  </a:lnTo>
                  <a:lnTo>
                    <a:pt x="522152" y="0"/>
                  </a:lnTo>
                  <a:lnTo>
                    <a:pt x="522152" y="77843"/>
                  </a:lnTo>
                  <a:lnTo>
                    <a:pt x="186046" y="77843"/>
                  </a:lnTo>
                  <a:lnTo>
                    <a:pt x="181574" y="78605"/>
                  </a:lnTo>
                  <a:lnTo>
                    <a:pt x="178206" y="78605"/>
                  </a:lnTo>
                  <a:lnTo>
                    <a:pt x="152233" y="82296"/>
                  </a:lnTo>
                  <a:lnTo>
                    <a:pt x="135079" y="88398"/>
                  </a:lnTo>
                  <a:lnTo>
                    <a:pt x="124647" y="98259"/>
                  </a:lnTo>
                  <a:lnTo>
                    <a:pt x="118839" y="113225"/>
                  </a:lnTo>
                  <a:lnTo>
                    <a:pt x="117716" y="116965"/>
                  </a:lnTo>
                  <a:lnTo>
                    <a:pt x="117716" y="182864"/>
                  </a:lnTo>
                  <a:lnTo>
                    <a:pt x="140821" y="221224"/>
                  </a:lnTo>
                  <a:lnTo>
                    <a:pt x="193886" y="232268"/>
                  </a:lnTo>
                  <a:lnTo>
                    <a:pt x="335052" y="232268"/>
                  </a:lnTo>
                  <a:lnTo>
                    <a:pt x="361185" y="233377"/>
                  </a:lnTo>
                  <a:lnTo>
                    <a:pt x="411773" y="242053"/>
                  </a:lnTo>
                  <a:lnTo>
                    <a:pt x="470861" y="267049"/>
                  </a:lnTo>
                  <a:lnTo>
                    <a:pt x="512412" y="310869"/>
                  </a:lnTo>
                  <a:lnTo>
                    <a:pt x="517645" y="335592"/>
                  </a:lnTo>
                  <a:lnTo>
                    <a:pt x="517645" y="420932"/>
                  </a:lnTo>
                  <a:lnTo>
                    <a:pt x="499022" y="475591"/>
                  </a:lnTo>
                  <a:lnTo>
                    <a:pt x="442581" y="516761"/>
                  </a:lnTo>
                  <a:lnTo>
                    <a:pt x="392139" y="533338"/>
                  </a:lnTo>
                  <a:lnTo>
                    <a:pt x="364090" y="537722"/>
                  </a:lnTo>
                  <a:lnTo>
                    <a:pt x="335001" y="539229"/>
                  </a:lnTo>
                  <a:close/>
                </a:path>
                <a:path w="1761490" h="619759">
                  <a:moveTo>
                    <a:pt x="1760896" y="539229"/>
                  </a:moveTo>
                  <a:lnTo>
                    <a:pt x="1457289" y="539229"/>
                  </a:lnTo>
                  <a:lnTo>
                    <a:pt x="1448879" y="539066"/>
                  </a:lnTo>
                  <a:lnTo>
                    <a:pt x="1359012" y="528044"/>
                  </a:lnTo>
                  <a:lnTo>
                    <a:pt x="1308805" y="509758"/>
                  </a:lnTo>
                  <a:lnTo>
                    <a:pt x="1273012" y="482919"/>
                  </a:lnTo>
                  <a:lnTo>
                    <a:pt x="1251575" y="447563"/>
                  </a:lnTo>
                  <a:lnTo>
                    <a:pt x="1244425" y="403690"/>
                  </a:lnTo>
                  <a:lnTo>
                    <a:pt x="1244425" y="155"/>
                  </a:lnTo>
                  <a:lnTo>
                    <a:pt x="1360933" y="155"/>
                  </a:lnTo>
                  <a:lnTo>
                    <a:pt x="1360933" y="402963"/>
                  </a:lnTo>
                  <a:lnTo>
                    <a:pt x="1366029" y="429462"/>
                  </a:lnTo>
                  <a:lnTo>
                    <a:pt x="1382324" y="447563"/>
                  </a:lnTo>
                  <a:lnTo>
                    <a:pt x="1411512" y="458033"/>
                  </a:lnTo>
                  <a:lnTo>
                    <a:pt x="1455044" y="461368"/>
                  </a:lnTo>
                  <a:lnTo>
                    <a:pt x="1760896" y="461368"/>
                  </a:lnTo>
                  <a:lnTo>
                    <a:pt x="1760896" y="539229"/>
                  </a:lnTo>
                  <a:close/>
                </a:path>
                <a:path w="1761490" h="619759">
                  <a:moveTo>
                    <a:pt x="895074" y="541341"/>
                  </a:moveTo>
                  <a:lnTo>
                    <a:pt x="770468" y="541341"/>
                  </a:lnTo>
                  <a:lnTo>
                    <a:pt x="754245" y="540765"/>
                  </a:lnTo>
                  <a:lnTo>
                    <a:pt x="701982" y="531578"/>
                  </a:lnTo>
                  <a:lnTo>
                    <a:pt x="653470" y="512765"/>
                  </a:lnTo>
                  <a:lnTo>
                    <a:pt x="619139" y="486282"/>
                  </a:lnTo>
                  <a:lnTo>
                    <a:pt x="598730" y="451497"/>
                  </a:lnTo>
                  <a:lnTo>
                    <a:pt x="592073" y="408347"/>
                  </a:lnTo>
                  <a:lnTo>
                    <a:pt x="591991" y="130051"/>
                  </a:lnTo>
                  <a:lnTo>
                    <a:pt x="597831" y="91590"/>
                  </a:lnTo>
                  <a:lnTo>
                    <a:pt x="645077" y="33560"/>
                  </a:lnTo>
                  <a:lnTo>
                    <a:pt x="686231" y="15010"/>
                  </a:lnTo>
                  <a:lnTo>
                    <a:pt x="739022" y="3410"/>
                  </a:lnTo>
                  <a:lnTo>
                    <a:pt x="770467" y="1160"/>
                  </a:lnTo>
                  <a:lnTo>
                    <a:pt x="991620" y="1160"/>
                  </a:lnTo>
                  <a:lnTo>
                    <a:pt x="1076986" y="15010"/>
                  </a:lnTo>
                  <a:lnTo>
                    <a:pt x="1118144" y="33560"/>
                  </a:lnTo>
                  <a:lnTo>
                    <a:pt x="1147608" y="58990"/>
                  </a:lnTo>
                  <a:lnTo>
                    <a:pt x="1158721" y="79211"/>
                  </a:lnTo>
                  <a:lnTo>
                    <a:pt x="803173" y="79211"/>
                  </a:lnTo>
                  <a:lnTo>
                    <a:pt x="767989" y="83278"/>
                  </a:lnTo>
                  <a:lnTo>
                    <a:pt x="741094" y="94870"/>
                  </a:lnTo>
                  <a:lnTo>
                    <a:pt x="723913" y="113074"/>
                  </a:lnTo>
                  <a:lnTo>
                    <a:pt x="717869" y="136975"/>
                  </a:lnTo>
                  <a:lnTo>
                    <a:pt x="717869" y="400852"/>
                  </a:lnTo>
                  <a:lnTo>
                    <a:pt x="717731" y="400852"/>
                  </a:lnTo>
                  <a:lnTo>
                    <a:pt x="717731" y="404608"/>
                  </a:lnTo>
                  <a:lnTo>
                    <a:pt x="718853" y="408347"/>
                  </a:lnTo>
                  <a:lnTo>
                    <a:pt x="719976" y="412865"/>
                  </a:lnTo>
                  <a:lnTo>
                    <a:pt x="729393" y="434332"/>
                  </a:lnTo>
                  <a:lnTo>
                    <a:pt x="746817" y="450099"/>
                  </a:lnTo>
                  <a:lnTo>
                    <a:pt x="771541" y="459817"/>
                  </a:lnTo>
                  <a:lnTo>
                    <a:pt x="802863" y="463134"/>
                  </a:lnTo>
                  <a:lnTo>
                    <a:pt x="1159974" y="463134"/>
                  </a:lnTo>
                  <a:lnTo>
                    <a:pt x="1154709" y="475641"/>
                  </a:lnTo>
                  <a:lnTo>
                    <a:pt x="1133143" y="498349"/>
                  </a:lnTo>
                  <a:lnTo>
                    <a:pt x="1101912" y="515566"/>
                  </a:lnTo>
                  <a:lnTo>
                    <a:pt x="1123831" y="535404"/>
                  </a:lnTo>
                  <a:lnTo>
                    <a:pt x="988546" y="535404"/>
                  </a:lnTo>
                  <a:lnTo>
                    <a:pt x="895074" y="541341"/>
                  </a:lnTo>
                  <a:close/>
                </a:path>
                <a:path w="1761490" h="619759">
                  <a:moveTo>
                    <a:pt x="1164711" y="451882"/>
                  </a:moveTo>
                  <a:lnTo>
                    <a:pt x="1031388" y="451882"/>
                  </a:lnTo>
                  <a:lnTo>
                    <a:pt x="1042082" y="444806"/>
                  </a:lnTo>
                  <a:lnTo>
                    <a:pt x="1050631" y="436145"/>
                  </a:lnTo>
                  <a:lnTo>
                    <a:pt x="1056898" y="425974"/>
                  </a:lnTo>
                  <a:lnTo>
                    <a:pt x="1060744" y="414371"/>
                  </a:lnTo>
                  <a:lnTo>
                    <a:pt x="1061867" y="410632"/>
                  </a:lnTo>
                  <a:lnTo>
                    <a:pt x="1061867" y="130051"/>
                  </a:lnTo>
                  <a:lnTo>
                    <a:pt x="1034013" y="91590"/>
                  </a:lnTo>
                  <a:lnTo>
                    <a:pt x="978790" y="79211"/>
                  </a:lnTo>
                  <a:lnTo>
                    <a:pt x="1158721" y="79211"/>
                  </a:lnTo>
                  <a:lnTo>
                    <a:pt x="1165325" y="91229"/>
                  </a:lnTo>
                  <a:lnTo>
                    <a:pt x="1171219" y="130051"/>
                  </a:lnTo>
                  <a:lnTo>
                    <a:pt x="1171183" y="408347"/>
                  </a:lnTo>
                  <a:lnTo>
                    <a:pt x="1167330" y="444806"/>
                  </a:lnTo>
                  <a:lnTo>
                    <a:pt x="1167209" y="445947"/>
                  </a:lnTo>
                  <a:lnTo>
                    <a:pt x="1164711" y="451882"/>
                  </a:lnTo>
                  <a:close/>
                </a:path>
                <a:path w="1761490" h="619759">
                  <a:moveTo>
                    <a:pt x="1159974" y="463134"/>
                  </a:moveTo>
                  <a:lnTo>
                    <a:pt x="908716" y="463134"/>
                  </a:lnTo>
                  <a:lnTo>
                    <a:pt x="811497" y="375146"/>
                  </a:lnTo>
                  <a:lnTo>
                    <a:pt x="946775" y="375146"/>
                  </a:lnTo>
                  <a:lnTo>
                    <a:pt x="1031388" y="451882"/>
                  </a:lnTo>
                  <a:lnTo>
                    <a:pt x="1164711" y="451882"/>
                  </a:lnTo>
                  <a:lnTo>
                    <a:pt x="1159974" y="463134"/>
                  </a:lnTo>
                  <a:close/>
                </a:path>
                <a:path w="1761490" h="619759">
                  <a:moveTo>
                    <a:pt x="717869" y="401059"/>
                  </a:moveTo>
                  <a:lnTo>
                    <a:pt x="717731" y="400852"/>
                  </a:lnTo>
                  <a:lnTo>
                    <a:pt x="717869" y="400852"/>
                  </a:lnTo>
                  <a:lnTo>
                    <a:pt x="717869" y="401059"/>
                  </a:lnTo>
                  <a:close/>
                </a:path>
                <a:path w="1761490" h="619759">
                  <a:moveTo>
                    <a:pt x="1216675" y="619428"/>
                  </a:moveTo>
                  <a:lnTo>
                    <a:pt x="1081397" y="619428"/>
                  </a:lnTo>
                  <a:lnTo>
                    <a:pt x="988546" y="535404"/>
                  </a:lnTo>
                  <a:lnTo>
                    <a:pt x="1123831" y="535404"/>
                  </a:lnTo>
                  <a:lnTo>
                    <a:pt x="1216675" y="619428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0040" y="8368421"/>
              <a:ext cx="1311910" cy="1282700"/>
            </a:xfrm>
            <a:custGeom>
              <a:avLst/>
              <a:gdLst/>
              <a:ahLst/>
              <a:cxnLst/>
              <a:rect l="l" t="t" r="r" b="b"/>
              <a:pathLst>
                <a:path w="1311909" h="1282700">
                  <a:moveTo>
                    <a:pt x="321828" y="927100"/>
                  </a:moveTo>
                  <a:lnTo>
                    <a:pt x="289775" y="927100"/>
                  </a:lnTo>
                  <a:lnTo>
                    <a:pt x="263061" y="914400"/>
                  </a:lnTo>
                  <a:lnTo>
                    <a:pt x="242310" y="889000"/>
                  </a:lnTo>
                  <a:lnTo>
                    <a:pt x="228149" y="876300"/>
                  </a:lnTo>
                  <a:lnTo>
                    <a:pt x="207903" y="825500"/>
                  </a:lnTo>
                  <a:lnTo>
                    <a:pt x="193638" y="787400"/>
                  </a:lnTo>
                  <a:lnTo>
                    <a:pt x="185617" y="736600"/>
                  </a:lnTo>
                  <a:lnTo>
                    <a:pt x="184107" y="673100"/>
                  </a:lnTo>
                  <a:lnTo>
                    <a:pt x="189372" y="622300"/>
                  </a:lnTo>
                  <a:lnTo>
                    <a:pt x="201677" y="571500"/>
                  </a:lnTo>
                  <a:lnTo>
                    <a:pt x="206080" y="558800"/>
                  </a:lnTo>
                  <a:lnTo>
                    <a:pt x="209806" y="533400"/>
                  </a:lnTo>
                  <a:lnTo>
                    <a:pt x="214561" y="520700"/>
                  </a:lnTo>
                  <a:lnTo>
                    <a:pt x="222053" y="508000"/>
                  </a:lnTo>
                  <a:lnTo>
                    <a:pt x="218757" y="495300"/>
                  </a:lnTo>
                  <a:lnTo>
                    <a:pt x="212914" y="482600"/>
                  </a:lnTo>
                  <a:lnTo>
                    <a:pt x="206041" y="482600"/>
                  </a:lnTo>
                  <a:lnTo>
                    <a:pt x="199656" y="469900"/>
                  </a:lnTo>
                  <a:lnTo>
                    <a:pt x="174521" y="431800"/>
                  </a:lnTo>
                  <a:lnTo>
                    <a:pt x="153756" y="393700"/>
                  </a:lnTo>
                  <a:lnTo>
                    <a:pt x="142024" y="355600"/>
                  </a:lnTo>
                  <a:lnTo>
                    <a:pt x="131108" y="330200"/>
                  </a:lnTo>
                  <a:lnTo>
                    <a:pt x="120240" y="304800"/>
                  </a:lnTo>
                  <a:lnTo>
                    <a:pt x="116465" y="292100"/>
                  </a:lnTo>
                  <a:lnTo>
                    <a:pt x="113491" y="279400"/>
                  </a:lnTo>
                  <a:lnTo>
                    <a:pt x="110325" y="266700"/>
                  </a:lnTo>
                  <a:lnTo>
                    <a:pt x="105977" y="254000"/>
                  </a:lnTo>
                  <a:lnTo>
                    <a:pt x="96579" y="228600"/>
                  </a:lnTo>
                  <a:lnTo>
                    <a:pt x="85186" y="215900"/>
                  </a:lnTo>
                  <a:lnTo>
                    <a:pt x="72991" y="203200"/>
                  </a:lnTo>
                  <a:lnTo>
                    <a:pt x="61184" y="177800"/>
                  </a:lnTo>
                  <a:lnTo>
                    <a:pt x="39919" y="152400"/>
                  </a:lnTo>
                  <a:lnTo>
                    <a:pt x="15721" y="127000"/>
                  </a:lnTo>
                  <a:lnTo>
                    <a:pt x="0" y="76200"/>
                  </a:lnTo>
                  <a:lnTo>
                    <a:pt x="4164" y="38100"/>
                  </a:lnTo>
                  <a:lnTo>
                    <a:pt x="30045" y="0"/>
                  </a:lnTo>
                  <a:lnTo>
                    <a:pt x="109161" y="0"/>
                  </a:lnTo>
                  <a:lnTo>
                    <a:pt x="152779" y="12700"/>
                  </a:lnTo>
                  <a:lnTo>
                    <a:pt x="192692" y="25400"/>
                  </a:lnTo>
                  <a:lnTo>
                    <a:pt x="208391" y="38100"/>
                  </a:lnTo>
                  <a:lnTo>
                    <a:pt x="52035" y="38100"/>
                  </a:lnTo>
                  <a:lnTo>
                    <a:pt x="49402" y="50800"/>
                  </a:lnTo>
                  <a:lnTo>
                    <a:pt x="42863" y="50800"/>
                  </a:lnTo>
                  <a:lnTo>
                    <a:pt x="39930" y="63500"/>
                  </a:lnTo>
                  <a:lnTo>
                    <a:pt x="40562" y="76200"/>
                  </a:lnTo>
                  <a:lnTo>
                    <a:pt x="43363" y="88900"/>
                  </a:lnTo>
                  <a:lnTo>
                    <a:pt x="46938" y="88900"/>
                  </a:lnTo>
                  <a:lnTo>
                    <a:pt x="57714" y="114300"/>
                  </a:lnTo>
                  <a:lnTo>
                    <a:pt x="69942" y="127000"/>
                  </a:lnTo>
                  <a:lnTo>
                    <a:pt x="82885" y="139700"/>
                  </a:lnTo>
                  <a:lnTo>
                    <a:pt x="95807" y="165100"/>
                  </a:lnTo>
                  <a:lnTo>
                    <a:pt x="107701" y="177800"/>
                  </a:lnTo>
                  <a:lnTo>
                    <a:pt x="119809" y="190500"/>
                  </a:lnTo>
                  <a:lnTo>
                    <a:pt x="131115" y="215900"/>
                  </a:lnTo>
                  <a:lnTo>
                    <a:pt x="140600" y="228600"/>
                  </a:lnTo>
                  <a:lnTo>
                    <a:pt x="155811" y="266700"/>
                  </a:lnTo>
                  <a:lnTo>
                    <a:pt x="168518" y="304800"/>
                  </a:lnTo>
                  <a:lnTo>
                    <a:pt x="181013" y="342900"/>
                  </a:lnTo>
                  <a:lnTo>
                    <a:pt x="195582" y="381000"/>
                  </a:lnTo>
                  <a:lnTo>
                    <a:pt x="202507" y="406400"/>
                  </a:lnTo>
                  <a:lnTo>
                    <a:pt x="210482" y="419100"/>
                  </a:lnTo>
                  <a:lnTo>
                    <a:pt x="219154" y="431800"/>
                  </a:lnTo>
                  <a:lnTo>
                    <a:pt x="228167" y="444500"/>
                  </a:lnTo>
                  <a:lnTo>
                    <a:pt x="236643" y="457200"/>
                  </a:lnTo>
                  <a:lnTo>
                    <a:pt x="246143" y="457200"/>
                  </a:lnTo>
                  <a:lnTo>
                    <a:pt x="254800" y="469900"/>
                  </a:lnTo>
                  <a:lnTo>
                    <a:pt x="260752" y="482600"/>
                  </a:lnTo>
                  <a:lnTo>
                    <a:pt x="262786" y="508000"/>
                  </a:lnTo>
                  <a:lnTo>
                    <a:pt x="255984" y="533400"/>
                  </a:lnTo>
                  <a:lnTo>
                    <a:pt x="245966" y="558800"/>
                  </a:lnTo>
                  <a:lnTo>
                    <a:pt x="238355" y="584200"/>
                  </a:lnTo>
                  <a:lnTo>
                    <a:pt x="227638" y="622300"/>
                  </a:lnTo>
                  <a:lnTo>
                    <a:pt x="223415" y="673100"/>
                  </a:lnTo>
                  <a:lnTo>
                    <a:pt x="225365" y="723900"/>
                  </a:lnTo>
                  <a:lnTo>
                    <a:pt x="233168" y="774700"/>
                  </a:lnTo>
                  <a:lnTo>
                    <a:pt x="246505" y="812800"/>
                  </a:lnTo>
                  <a:lnTo>
                    <a:pt x="254598" y="838200"/>
                  </a:lnTo>
                  <a:lnTo>
                    <a:pt x="264257" y="850900"/>
                  </a:lnTo>
                  <a:lnTo>
                    <a:pt x="277258" y="876300"/>
                  </a:lnTo>
                  <a:lnTo>
                    <a:pt x="353919" y="876300"/>
                  </a:lnTo>
                  <a:lnTo>
                    <a:pt x="343842" y="901700"/>
                  </a:lnTo>
                  <a:lnTo>
                    <a:pt x="321828" y="927100"/>
                  </a:lnTo>
                  <a:close/>
                </a:path>
                <a:path w="1311909" h="1282700">
                  <a:moveTo>
                    <a:pt x="224091" y="50800"/>
                  </a:moveTo>
                  <a:lnTo>
                    <a:pt x="99673" y="50800"/>
                  </a:lnTo>
                  <a:lnTo>
                    <a:pt x="83417" y="38100"/>
                  </a:lnTo>
                  <a:lnTo>
                    <a:pt x="208391" y="38100"/>
                  </a:lnTo>
                  <a:lnTo>
                    <a:pt x="224091" y="50800"/>
                  </a:lnTo>
                  <a:close/>
                </a:path>
                <a:path w="1311909" h="1282700">
                  <a:moveTo>
                    <a:pt x="1224000" y="1028700"/>
                  </a:moveTo>
                  <a:lnTo>
                    <a:pt x="1012069" y="1028700"/>
                  </a:lnTo>
                  <a:lnTo>
                    <a:pt x="1023538" y="1016000"/>
                  </a:lnTo>
                  <a:lnTo>
                    <a:pt x="1034569" y="1016000"/>
                  </a:lnTo>
                  <a:lnTo>
                    <a:pt x="1071273" y="1003300"/>
                  </a:lnTo>
                  <a:lnTo>
                    <a:pt x="1111799" y="990600"/>
                  </a:lnTo>
                  <a:lnTo>
                    <a:pt x="1207665" y="990600"/>
                  </a:lnTo>
                  <a:lnTo>
                    <a:pt x="1199271" y="977900"/>
                  </a:lnTo>
                  <a:lnTo>
                    <a:pt x="1181761" y="965200"/>
                  </a:lnTo>
                  <a:lnTo>
                    <a:pt x="1161955" y="952500"/>
                  </a:lnTo>
                  <a:lnTo>
                    <a:pt x="1146622" y="939800"/>
                  </a:lnTo>
                  <a:lnTo>
                    <a:pt x="1124751" y="927100"/>
                  </a:lnTo>
                  <a:lnTo>
                    <a:pt x="1079940" y="901700"/>
                  </a:lnTo>
                  <a:lnTo>
                    <a:pt x="1057001" y="876300"/>
                  </a:lnTo>
                  <a:lnTo>
                    <a:pt x="1043040" y="876300"/>
                  </a:lnTo>
                  <a:lnTo>
                    <a:pt x="1026790" y="863600"/>
                  </a:lnTo>
                  <a:lnTo>
                    <a:pt x="1010372" y="863600"/>
                  </a:lnTo>
                  <a:lnTo>
                    <a:pt x="995906" y="850900"/>
                  </a:lnTo>
                  <a:lnTo>
                    <a:pt x="973285" y="850900"/>
                  </a:lnTo>
                  <a:lnTo>
                    <a:pt x="946168" y="838200"/>
                  </a:lnTo>
                  <a:lnTo>
                    <a:pt x="904264" y="812800"/>
                  </a:lnTo>
                  <a:lnTo>
                    <a:pt x="869810" y="762000"/>
                  </a:lnTo>
                  <a:lnTo>
                    <a:pt x="855159" y="723900"/>
                  </a:lnTo>
                  <a:lnTo>
                    <a:pt x="841132" y="698500"/>
                  </a:lnTo>
                  <a:lnTo>
                    <a:pt x="826344" y="660400"/>
                  </a:lnTo>
                  <a:lnTo>
                    <a:pt x="810617" y="635000"/>
                  </a:lnTo>
                  <a:lnTo>
                    <a:pt x="794875" y="596900"/>
                  </a:lnTo>
                  <a:lnTo>
                    <a:pt x="780038" y="571500"/>
                  </a:lnTo>
                  <a:lnTo>
                    <a:pt x="773780" y="546100"/>
                  </a:lnTo>
                  <a:lnTo>
                    <a:pt x="768294" y="533400"/>
                  </a:lnTo>
                  <a:lnTo>
                    <a:pt x="762571" y="520700"/>
                  </a:lnTo>
                  <a:lnTo>
                    <a:pt x="755604" y="508000"/>
                  </a:lnTo>
                  <a:lnTo>
                    <a:pt x="729580" y="457200"/>
                  </a:lnTo>
                  <a:lnTo>
                    <a:pt x="700820" y="419100"/>
                  </a:lnTo>
                  <a:lnTo>
                    <a:pt x="669427" y="368300"/>
                  </a:lnTo>
                  <a:lnTo>
                    <a:pt x="635504" y="330200"/>
                  </a:lnTo>
                  <a:lnTo>
                    <a:pt x="599156" y="292100"/>
                  </a:lnTo>
                  <a:lnTo>
                    <a:pt x="560488" y="254000"/>
                  </a:lnTo>
                  <a:lnTo>
                    <a:pt x="519602" y="228600"/>
                  </a:lnTo>
                  <a:lnTo>
                    <a:pt x="476603" y="203200"/>
                  </a:lnTo>
                  <a:lnTo>
                    <a:pt x="446954" y="177800"/>
                  </a:lnTo>
                  <a:lnTo>
                    <a:pt x="415755" y="165100"/>
                  </a:lnTo>
                  <a:lnTo>
                    <a:pt x="382904" y="152400"/>
                  </a:lnTo>
                  <a:lnTo>
                    <a:pt x="348301" y="139700"/>
                  </a:lnTo>
                  <a:lnTo>
                    <a:pt x="327361" y="139700"/>
                  </a:lnTo>
                  <a:lnTo>
                    <a:pt x="305239" y="127000"/>
                  </a:lnTo>
                  <a:lnTo>
                    <a:pt x="230869" y="127000"/>
                  </a:lnTo>
                  <a:lnTo>
                    <a:pt x="220040" y="114300"/>
                  </a:lnTo>
                  <a:lnTo>
                    <a:pt x="209726" y="101600"/>
                  </a:lnTo>
                  <a:lnTo>
                    <a:pt x="199692" y="101600"/>
                  </a:lnTo>
                  <a:lnTo>
                    <a:pt x="178926" y="88900"/>
                  </a:lnTo>
                  <a:lnTo>
                    <a:pt x="157765" y="76200"/>
                  </a:lnTo>
                  <a:lnTo>
                    <a:pt x="135671" y="63500"/>
                  </a:lnTo>
                  <a:lnTo>
                    <a:pt x="112108" y="50800"/>
                  </a:lnTo>
                  <a:lnTo>
                    <a:pt x="233955" y="50800"/>
                  </a:lnTo>
                  <a:lnTo>
                    <a:pt x="244156" y="63500"/>
                  </a:lnTo>
                  <a:lnTo>
                    <a:pt x="254513" y="76200"/>
                  </a:lnTo>
                  <a:lnTo>
                    <a:pt x="264844" y="76200"/>
                  </a:lnTo>
                  <a:lnTo>
                    <a:pt x="332051" y="88900"/>
                  </a:lnTo>
                  <a:lnTo>
                    <a:pt x="362873" y="88900"/>
                  </a:lnTo>
                  <a:lnTo>
                    <a:pt x="392433" y="101600"/>
                  </a:lnTo>
                  <a:lnTo>
                    <a:pt x="446107" y="127000"/>
                  </a:lnTo>
                  <a:lnTo>
                    <a:pt x="490767" y="152400"/>
                  </a:lnTo>
                  <a:lnTo>
                    <a:pt x="532434" y="177800"/>
                  </a:lnTo>
                  <a:lnTo>
                    <a:pt x="571396" y="203200"/>
                  </a:lnTo>
                  <a:lnTo>
                    <a:pt x="607936" y="228600"/>
                  </a:lnTo>
                  <a:lnTo>
                    <a:pt x="642339" y="266700"/>
                  </a:lnTo>
                  <a:lnTo>
                    <a:pt x="674892" y="292100"/>
                  </a:lnTo>
                  <a:lnTo>
                    <a:pt x="705879" y="330200"/>
                  </a:lnTo>
                  <a:lnTo>
                    <a:pt x="735585" y="368300"/>
                  </a:lnTo>
                  <a:lnTo>
                    <a:pt x="764296" y="406400"/>
                  </a:lnTo>
                  <a:lnTo>
                    <a:pt x="792297" y="457200"/>
                  </a:lnTo>
                  <a:lnTo>
                    <a:pt x="816112" y="508000"/>
                  </a:lnTo>
                  <a:lnTo>
                    <a:pt x="826277" y="533400"/>
                  </a:lnTo>
                  <a:lnTo>
                    <a:pt x="837091" y="558800"/>
                  </a:lnTo>
                  <a:lnTo>
                    <a:pt x="854511" y="596900"/>
                  </a:lnTo>
                  <a:lnTo>
                    <a:pt x="872663" y="635000"/>
                  </a:lnTo>
                  <a:lnTo>
                    <a:pt x="891359" y="673100"/>
                  </a:lnTo>
                  <a:lnTo>
                    <a:pt x="910411" y="711200"/>
                  </a:lnTo>
                  <a:lnTo>
                    <a:pt x="919063" y="736600"/>
                  </a:lnTo>
                  <a:lnTo>
                    <a:pt x="927379" y="749300"/>
                  </a:lnTo>
                  <a:lnTo>
                    <a:pt x="936372" y="762000"/>
                  </a:lnTo>
                  <a:lnTo>
                    <a:pt x="947054" y="787400"/>
                  </a:lnTo>
                  <a:lnTo>
                    <a:pt x="963070" y="787400"/>
                  </a:lnTo>
                  <a:lnTo>
                    <a:pt x="972930" y="800100"/>
                  </a:lnTo>
                  <a:lnTo>
                    <a:pt x="981677" y="800100"/>
                  </a:lnTo>
                  <a:lnTo>
                    <a:pt x="1005029" y="812800"/>
                  </a:lnTo>
                  <a:lnTo>
                    <a:pt x="1029158" y="825500"/>
                  </a:lnTo>
                  <a:lnTo>
                    <a:pt x="1052965" y="825500"/>
                  </a:lnTo>
                  <a:lnTo>
                    <a:pt x="1075356" y="838200"/>
                  </a:lnTo>
                  <a:lnTo>
                    <a:pt x="1113467" y="863600"/>
                  </a:lnTo>
                  <a:lnTo>
                    <a:pt x="1150777" y="901700"/>
                  </a:lnTo>
                  <a:lnTo>
                    <a:pt x="1187028" y="927100"/>
                  </a:lnTo>
                  <a:lnTo>
                    <a:pt x="1221962" y="952500"/>
                  </a:lnTo>
                  <a:lnTo>
                    <a:pt x="1234066" y="965200"/>
                  </a:lnTo>
                  <a:lnTo>
                    <a:pt x="1244905" y="977900"/>
                  </a:lnTo>
                  <a:lnTo>
                    <a:pt x="1255476" y="990600"/>
                  </a:lnTo>
                  <a:lnTo>
                    <a:pt x="1266773" y="1003300"/>
                  </a:lnTo>
                  <a:lnTo>
                    <a:pt x="1266773" y="1016000"/>
                  </a:lnTo>
                  <a:lnTo>
                    <a:pt x="1224000" y="1028700"/>
                  </a:lnTo>
                  <a:close/>
                </a:path>
                <a:path w="1311909" h="1282700">
                  <a:moveTo>
                    <a:pt x="353919" y="876300"/>
                  </a:moveTo>
                  <a:lnTo>
                    <a:pt x="299449" y="876300"/>
                  </a:lnTo>
                  <a:lnTo>
                    <a:pt x="303517" y="838200"/>
                  </a:lnTo>
                  <a:lnTo>
                    <a:pt x="307813" y="812800"/>
                  </a:lnTo>
                  <a:lnTo>
                    <a:pt x="314036" y="774700"/>
                  </a:lnTo>
                  <a:lnTo>
                    <a:pt x="323884" y="749300"/>
                  </a:lnTo>
                  <a:lnTo>
                    <a:pt x="333012" y="723900"/>
                  </a:lnTo>
                  <a:lnTo>
                    <a:pt x="344150" y="711200"/>
                  </a:lnTo>
                  <a:lnTo>
                    <a:pt x="355848" y="698500"/>
                  </a:lnTo>
                  <a:lnTo>
                    <a:pt x="366657" y="685800"/>
                  </a:lnTo>
                  <a:lnTo>
                    <a:pt x="372311" y="685800"/>
                  </a:lnTo>
                  <a:lnTo>
                    <a:pt x="375671" y="698500"/>
                  </a:lnTo>
                  <a:lnTo>
                    <a:pt x="378084" y="711200"/>
                  </a:lnTo>
                  <a:lnTo>
                    <a:pt x="380903" y="711200"/>
                  </a:lnTo>
                  <a:lnTo>
                    <a:pt x="390004" y="736600"/>
                  </a:lnTo>
                  <a:lnTo>
                    <a:pt x="399395" y="762000"/>
                  </a:lnTo>
                  <a:lnTo>
                    <a:pt x="409210" y="774700"/>
                  </a:lnTo>
                  <a:lnTo>
                    <a:pt x="414397" y="787400"/>
                  </a:lnTo>
                  <a:lnTo>
                    <a:pt x="367967" y="787400"/>
                  </a:lnTo>
                  <a:lnTo>
                    <a:pt x="366712" y="800100"/>
                  </a:lnTo>
                  <a:lnTo>
                    <a:pt x="365931" y="800100"/>
                  </a:lnTo>
                  <a:lnTo>
                    <a:pt x="364601" y="812800"/>
                  </a:lnTo>
                  <a:lnTo>
                    <a:pt x="358644" y="850900"/>
                  </a:lnTo>
                  <a:lnTo>
                    <a:pt x="353919" y="876300"/>
                  </a:lnTo>
                  <a:close/>
                </a:path>
                <a:path w="1311909" h="1282700">
                  <a:moveTo>
                    <a:pt x="585943" y="1039578"/>
                  </a:moveTo>
                  <a:lnTo>
                    <a:pt x="569946" y="1028700"/>
                  </a:lnTo>
                  <a:lnTo>
                    <a:pt x="553776" y="1016000"/>
                  </a:lnTo>
                  <a:lnTo>
                    <a:pt x="538736" y="1003300"/>
                  </a:lnTo>
                  <a:lnTo>
                    <a:pt x="523451" y="990600"/>
                  </a:lnTo>
                  <a:lnTo>
                    <a:pt x="491919" y="952500"/>
                  </a:lnTo>
                  <a:lnTo>
                    <a:pt x="460284" y="927100"/>
                  </a:lnTo>
                  <a:lnTo>
                    <a:pt x="431213" y="901700"/>
                  </a:lnTo>
                  <a:lnTo>
                    <a:pt x="407375" y="863600"/>
                  </a:lnTo>
                  <a:lnTo>
                    <a:pt x="370714" y="787400"/>
                  </a:lnTo>
                  <a:lnTo>
                    <a:pt x="414397" y="787400"/>
                  </a:lnTo>
                  <a:lnTo>
                    <a:pt x="419583" y="800100"/>
                  </a:lnTo>
                  <a:lnTo>
                    <a:pt x="442555" y="838200"/>
                  </a:lnTo>
                  <a:lnTo>
                    <a:pt x="466751" y="889000"/>
                  </a:lnTo>
                  <a:lnTo>
                    <a:pt x="492307" y="927100"/>
                  </a:lnTo>
                  <a:lnTo>
                    <a:pt x="519359" y="965200"/>
                  </a:lnTo>
                  <a:lnTo>
                    <a:pt x="566207" y="1016000"/>
                  </a:lnTo>
                  <a:lnTo>
                    <a:pt x="571508" y="1016000"/>
                  </a:lnTo>
                  <a:lnTo>
                    <a:pt x="576952" y="1028700"/>
                  </a:lnTo>
                  <a:lnTo>
                    <a:pt x="582117" y="1028700"/>
                  </a:lnTo>
                  <a:lnTo>
                    <a:pt x="585943" y="1039578"/>
                  </a:lnTo>
                  <a:close/>
                </a:path>
                <a:path w="1311909" h="1282700">
                  <a:moveTo>
                    <a:pt x="1156849" y="1041400"/>
                  </a:moveTo>
                  <a:lnTo>
                    <a:pt x="997909" y="1041400"/>
                  </a:lnTo>
                  <a:lnTo>
                    <a:pt x="1002685" y="1028700"/>
                  </a:lnTo>
                  <a:lnTo>
                    <a:pt x="1178807" y="1028700"/>
                  </a:lnTo>
                  <a:lnTo>
                    <a:pt x="1156849" y="1041400"/>
                  </a:lnTo>
                  <a:close/>
                </a:path>
                <a:path w="1311909" h="1282700">
                  <a:moveTo>
                    <a:pt x="588621" y="1041400"/>
                  </a:moveTo>
                  <a:lnTo>
                    <a:pt x="586583" y="1041400"/>
                  </a:lnTo>
                  <a:lnTo>
                    <a:pt x="585943" y="1039578"/>
                  </a:lnTo>
                  <a:lnTo>
                    <a:pt x="588621" y="1041400"/>
                  </a:lnTo>
                  <a:close/>
                </a:path>
                <a:path w="1311909" h="1282700">
                  <a:moveTo>
                    <a:pt x="1297269" y="1257300"/>
                  </a:moveTo>
                  <a:lnTo>
                    <a:pt x="1268404" y="1257300"/>
                  </a:lnTo>
                  <a:lnTo>
                    <a:pt x="1223966" y="1219200"/>
                  </a:lnTo>
                  <a:lnTo>
                    <a:pt x="1197797" y="1206500"/>
                  </a:lnTo>
                  <a:lnTo>
                    <a:pt x="1142947" y="1181100"/>
                  </a:lnTo>
                  <a:lnTo>
                    <a:pt x="1101385" y="1155700"/>
                  </a:lnTo>
                  <a:lnTo>
                    <a:pt x="1072891" y="1130300"/>
                  </a:lnTo>
                  <a:lnTo>
                    <a:pt x="1059004" y="1117600"/>
                  </a:lnTo>
                  <a:lnTo>
                    <a:pt x="1046166" y="1117600"/>
                  </a:lnTo>
                  <a:lnTo>
                    <a:pt x="1033468" y="1092200"/>
                  </a:lnTo>
                  <a:lnTo>
                    <a:pt x="1021826" y="1079500"/>
                  </a:lnTo>
                  <a:lnTo>
                    <a:pt x="1012155" y="1066800"/>
                  </a:lnTo>
                  <a:lnTo>
                    <a:pt x="1008516" y="1066800"/>
                  </a:lnTo>
                  <a:lnTo>
                    <a:pt x="1005602" y="1054100"/>
                  </a:lnTo>
                  <a:lnTo>
                    <a:pt x="1002403" y="1041400"/>
                  </a:lnTo>
                  <a:lnTo>
                    <a:pt x="1119905" y="1041400"/>
                  </a:lnTo>
                  <a:lnTo>
                    <a:pt x="1104377" y="1054100"/>
                  </a:lnTo>
                  <a:lnTo>
                    <a:pt x="1075287" y="1054100"/>
                  </a:lnTo>
                  <a:lnTo>
                    <a:pt x="1092184" y="1079500"/>
                  </a:lnTo>
                  <a:lnTo>
                    <a:pt x="1120115" y="1104900"/>
                  </a:lnTo>
                  <a:lnTo>
                    <a:pt x="1151090" y="1117600"/>
                  </a:lnTo>
                  <a:lnTo>
                    <a:pt x="1177117" y="1143000"/>
                  </a:lnTo>
                  <a:lnTo>
                    <a:pt x="1202850" y="1155700"/>
                  </a:lnTo>
                  <a:lnTo>
                    <a:pt x="1227344" y="1181100"/>
                  </a:lnTo>
                  <a:lnTo>
                    <a:pt x="1250144" y="1206500"/>
                  </a:lnTo>
                  <a:lnTo>
                    <a:pt x="1270797" y="1231900"/>
                  </a:lnTo>
                  <a:lnTo>
                    <a:pt x="1297269" y="1257300"/>
                  </a:lnTo>
                  <a:close/>
                </a:path>
                <a:path w="1311909" h="1282700">
                  <a:moveTo>
                    <a:pt x="1304184" y="1270000"/>
                  </a:moveTo>
                  <a:lnTo>
                    <a:pt x="1289769" y="1270000"/>
                  </a:lnTo>
                  <a:lnTo>
                    <a:pt x="1283022" y="1257300"/>
                  </a:lnTo>
                  <a:lnTo>
                    <a:pt x="1301107" y="1257300"/>
                  </a:lnTo>
                  <a:lnTo>
                    <a:pt x="1304184" y="1270000"/>
                  </a:lnTo>
                  <a:close/>
                </a:path>
                <a:path w="1311909" h="1282700">
                  <a:moveTo>
                    <a:pt x="1311515" y="1282700"/>
                  </a:moveTo>
                  <a:lnTo>
                    <a:pt x="1303165" y="1282700"/>
                  </a:lnTo>
                  <a:lnTo>
                    <a:pt x="1296200" y="1270000"/>
                  </a:lnTo>
                  <a:lnTo>
                    <a:pt x="1307365" y="1270000"/>
                  </a:lnTo>
                  <a:lnTo>
                    <a:pt x="1311515" y="128270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0844" y="8589597"/>
              <a:ext cx="71247" cy="85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0046" y="9869479"/>
              <a:ext cx="171713" cy="172132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8818923" y="8489911"/>
            <a:ext cx="1475740" cy="1479550"/>
          </a:xfrm>
          <a:custGeom>
            <a:avLst/>
            <a:gdLst/>
            <a:ahLst/>
            <a:cxnLst/>
            <a:rect l="l" t="t" r="r" b="b"/>
            <a:pathLst>
              <a:path w="1475740" h="1479550">
                <a:moveTo>
                  <a:pt x="53426" y="689978"/>
                </a:moveTo>
                <a:lnTo>
                  <a:pt x="53426" y="80653"/>
                </a:lnTo>
                <a:lnTo>
                  <a:pt x="62763" y="41606"/>
                </a:lnTo>
                <a:lnTo>
                  <a:pt x="87778" y="13621"/>
                </a:lnTo>
                <a:lnTo>
                  <a:pt x="123972" y="0"/>
                </a:lnTo>
                <a:lnTo>
                  <a:pt x="166848" y="4045"/>
                </a:lnTo>
                <a:lnTo>
                  <a:pt x="377742" y="67419"/>
                </a:lnTo>
                <a:lnTo>
                  <a:pt x="120797" y="67419"/>
                </a:lnTo>
                <a:lnTo>
                  <a:pt x="120797" y="686623"/>
                </a:lnTo>
                <a:lnTo>
                  <a:pt x="87080" y="686623"/>
                </a:lnTo>
                <a:lnTo>
                  <a:pt x="78608" y="686838"/>
                </a:lnTo>
                <a:lnTo>
                  <a:pt x="70172" y="687469"/>
                </a:lnTo>
                <a:lnTo>
                  <a:pt x="61778" y="688516"/>
                </a:lnTo>
                <a:lnTo>
                  <a:pt x="53426" y="689978"/>
                </a:lnTo>
                <a:close/>
              </a:path>
              <a:path w="1475740" h="1479550">
                <a:moveTo>
                  <a:pt x="1474608" y="1282678"/>
                </a:moveTo>
                <a:lnTo>
                  <a:pt x="1408539" y="1282678"/>
                </a:lnTo>
                <a:lnTo>
                  <a:pt x="1408539" y="488175"/>
                </a:lnTo>
                <a:lnTo>
                  <a:pt x="1405066" y="472954"/>
                </a:lnTo>
                <a:lnTo>
                  <a:pt x="1395445" y="457226"/>
                </a:lnTo>
                <a:lnTo>
                  <a:pt x="1380874" y="443536"/>
                </a:lnTo>
                <a:lnTo>
                  <a:pt x="1362550" y="434431"/>
                </a:lnTo>
                <a:lnTo>
                  <a:pt x="147572" y="69345"/>
                </a:lnTo>
                <a:lnTo>
                  <a:pt x="143704" y="68092"/>
                </a:lnTo>
                <a:lnTo>
                  <a:pt x="139547" y="67419"/>
                </a:lnTo>
                <a:lnTo>
                  <a:pt x="377742" y="67419"/>
                </a:lnTo>
                <a:lnTo>
                  <a:pt x="1380935" y="368882"/>
                </a:lnTo>
                <a:lnTo>
                  <a:pt x="1381081" y="368882"/>
                </a:lnTo>
                <a:lnTo>
                  <a:pt x="1418105" y="386968"/>
                </a:lnTo>
                <a:lnTo>
                  <a:pt x="1448011" y="415108"/>
                </a:lnTo>
                <a:lnTo>
                  <a:pt x="1468004" y="449771"/>
                </a:lnTo>
                <a:lnTo>
                  <a:pt x="1475290" y="487429"/>
                </a:lnTo>
                <a:lnTo>
                  <a:pt x="1475290" y="1269107"/>
                </a:lnTo>
                <a:lnTo>
                  <a:pt x="1475466" y="1274545"/>
                </a:lnTo>
                <a:lnTo>
                  <a:pt x="1475086" y="1279942"/>
                </a:lnTo>
                <a:lnTo>
                  <a:pt x="1474715" y="1282066"/>
                </a:lnTo>
                <a:lnTo>
                  <a:pt x="1474608" y="1282678"/>
                </a:lnTo>
                <a:close/>
              </a:path>
              <a:path w="1475740" h="1479550">
                <a:moveTo>
                  <a:pt x="1381763" y="369130"/>
                </a:moveTo>
                <a:lnTo>
                  <a:pt x="1380935" y="368882"/>
                </a:lnTo>
                <a:lnTo>
                  <a:pt x="1381081" y="368882"/>
                </a:lnTo>
                <a:lnTo>
                  <a:pt x="1381763" y="369130"/>
                </a:lnTo>
                <a:close/>
              </a:path>
              <a:path w="1475740" h="1479550">
                <a:moveTo>
                  <a:pt x="927456" y="1479485"/>
                </a:moveTo>
                <a:lnTo>
                  <a:pt x="927456" y="1478802"/>
                </a:lnTo>
                <a:lnTo>
                  <a:pt x="893569" y="1471932"/>
                </a:lnTo>
                <a:lnTo>
                  <a:pt x="865911" y="1453196"/>
                </a:lnTo>
                <a:lnTo>
                  <a:pt x="847270" y="1425409"/>
                </a:lnTo>
                <a:lnTo>
                  <a:pt x="840437" y="1391383"/>
                </a:lnTo>
                <a:lnTo>
                  <a:pt x="840437" y="577644"/>
                </a:lnTo>
                <a:lnTo>
                  <a:pt x="847305" y="543582"/>
                </a:lnTo>
                <a:lnTo>
                  <a:pt x="865992" y="515777"/>
                </a:lnTo>
                <a:lnTo>
                  <a:pt x="893664" y="497034"/>
                </a:lnTo>
                <a:lnTo>
                  <a:pt x="927456" y="490163"/>
                </a:lnTo>
                <a:lnTo>
                  <a:pt x="961291" y="497034"/>
                </a:lnTo>
                <a:lnTo>
                  <a:pt x="988955" y="515777"/>
                </a:lnTo>
                <a:lnTo>
                  <a:pt x="1007624" y="543582"/>
                </a:lnTo>
                <a:lnTo>
                  <a:pt x="1014475" y="577644"/>
                </a:lnTo>
                <a:lnTo>
                  <a:pt x="1014475" y="1392066"/>
                </a:lnTo>
                <a:lnTo>
                  <a:pt x="1007641" y="1426118"/>
                </a:lnTo>
                <a:lnTo>
                  <a:pt x="989001" y="1453903"/>
                </a:lnTo>
                <a:lnTo>
                  <a:pt x="961343" y="1472624"/>
                </a:lnTo>
                <a:lnTo>
                  <a:pt x="927456" y="1479485"/>
                </a:lnTo>
                <a:close/>
              </a:path>
              <a:path w="1475740" h="1479550">
                <a:moveTo>
                  <a:pt x="647286" y="1381757"/>
                </a:moveTo>
                <a:lnTo>
                  <a:pt x="646722" y="1381757"/>
                </a:lnTo>
                <a:lnTo>
                  <a:pt x="612853" y="1374891"/>
                </a:lnTo>
                <a:lnTo>
                  <a:pt x="613253" y="1374891"/>
                </a:lnTo>
                <a:lnTo>
                  <a:pt x="585697" y="1356170"/>
                </a:lnTo>
                <a:lnTo>
                  <a:pt x="569249" y="1331650"/>
                </a:lnTo>
                <a:lnTo>
                  <a:pt x="567105" y="1328385"/>
                </a:lnTo>
                <a:lnTo>
                  <a:pt x="560574" y="1295864"/>
                </a:lnTo>
                <a:lnTo>
                  <a:pt x="560291" y="1294333"/>
                </a:lnTo>
                <a:lnTo>
                  <a:pt x="560291" y="674383"/>
                </a:lnTo>
                <a:lnTo>
                  <a:pt x="567142" y="640331"/>
                </a:lnTo>
                <a:lnTo>
                  <a:pt x="585811" y="612547"/>
                </a:lnTo>
                <a:lnTo>
                  <a:pt x="613475" y="593826"/>
                </a:lnTo>
                <a:lnTo>
                  <a:pt x="647310" y="586964"/>
                </a:lnTo>
                <a:lnTo>
                  <a:pt x="681102" y="593826"/>
                </a:lnTo>
                <a:lnTo>
                  <a:pt x="708774" y="612547"/>
                </a:lnTo>
                <a:lnTo>
                  <a:pt x="727461" y="640331"/>
                </a:lnTo>
                <a:lnTo>
                  <a:pt x="734329" y="674383"/>
                </a:lnTo>
                <a:lnTo>
                  <a:pt x="734329" y="1294333"/>
                </a:lnTo>
                <a:lnTo>
                  <a:pt x="727496" y="1328385"/>
                </a:lnTo>
                <a:lnTo>
                  <a:pt x="708855" y="1356170"/>
                </a:lnTo>
                <a:lnTo>
                  <a:pt x="681197" y="1374891"/>
                </a:lnTo>
                <a:lnTo>
                  <a:pt x="647286" y="1381757"/>
                </a:lnTo>
                <a:close/>
              </a:path>
              <a:path w="1475740" h="1479550">
                <a:moveTo>
                  <a:pt x="367164" y="1289549"/>
                </a:moveTo>
                <a:lnTo>
                  <a:pt x="333277" y="1282678"/>
                </a:lnTo>
                <a:lnTo>
                  <a:pt x="305619" y="1263943"/>
                </a:lnTo>
                <a:lnTo>
                  <a:pt x="286979" y="1236155"/>
                </a:lnTo>
                <a:lnTo>
                  <a:pt x="280145" y="1202130"/>
                </a:lnTo>
                <a:lnTo>
                  <a:pt x="280145" y="767208"/>
                </a:lnTo>
                <a:lnTo>
                  <a:pt x="305619" y="705371"/>
                </a:lnTo>
                <a:lnTo>
                  <a:pt x="367164" y="679789"/>
                </a:lnTo>
                <a:lnTo>
                  <a:pt x="400885" y="686623"/>
                </a:lnTo>
                <a:lnTo>
                  <a:pt x="401326" y="686838"/>
                </a:lnTo>
                <a:lnTo>
                  <a:pt x="428706" y="705371"/>
                </a:lnTo>
                <a:lnTo>
                  <a:pt x="447384" y="733156"/>
                </a:lnTo>
                <a:lnTo>
                  <a:pt x="454245" y="767208"/>
                </a:lnTo>
                <a:lnTo>
                  <a:pt x="454245" y="1202130"/>
                </a:lnTo>
                <a:lnTo>
                  <a:pt x="447399" y="1236155"/>
                </a:lnTo>
                <a:lnTo>
                  <a:pt x="428733" y="1263943"/>
                </a:lnTo>
                <a:lnTo>
                  <a:pt x="401048" y="1282678"/>
                </a:lnTo>
                <a:lnTo>
                  <a:pt x="367164" y="1289549"/>
                </a:lnTo>
                <a:close/>
              </a:path>
              <a:path w="1475740" h="1479550">
                <a:moveTo>
                  <a:pt x="120797" y="689978"/>
                </a:moveTo>
                <a:lnTo>
                  <a:pt x="112430" y="688516"/>
                </a:lnTo>
                <a:lnTo>
                  <a:pt x="104021" y="687469"/>
                </a:lnTo>
                <a:lnTo>
                  <a:pt x="95571" y="686838"/>
                </a:lnTo>
                <a:lnTo>
                  <a:pt x="87080" y="686623"/>
                </a:lnTo>
                <a:lnTo>
                  <a:pt x="120797" y="686623"/>
                </a:lnTo>
                <a:lnTo>
                  <a:pt x="120797" y="689978"/>
                </a:lnTo>
                <a:close/>
              </a:path>
              <a:path w="1475740" h="1479550">
                <a:moveTo>
                  <a:pt x="87312" y="1195111"/>
                </a:moveTo>
                <a:lnTo>
                  <a:pt x="87030" y="1195111"/>
                </a:lnTo>
                <a:lnTo>
                  <a:pt x="53157" y="1188238"/>
                </a:lnTo>
                <a:lnTo>
                  <a:pt x="25496" y="1169503"/>
                </a:lnTo>
                <a:lnTo>
                  <a:pt x="6841" y="1141715"/>
                </a:lnTo>
                <a:lnTo>
                  <a:pt x="0" y="1107689"/>
                </a:lnTo>
                <a:lnTo>
                  <a:pt x="0" y="861462"/>
                </a:lnTo>
                <a:lnTo>
                  <a:pt x="6850" y="827436"/>
                </a:lnTo>
                <a:lnTo>
                  <a:pt x="25519" y="799648"/>
                </a:lnTo>
                <a:lnTo>
                  <a:pt x="53183" y="780913"/>
                </a:lnTo>
                <a:lnTo>
                  <a:pt x="87018" y="774042"/>
                </a:lnTo>
                <a:lnTo>
                  <a:pt x="92535" y="774042"/>
                </a:lnTo>
                <a:lnTo>
                  <a:pt x="130614" y="785684"/>
                </a:lnTo>
                <a:lnTo>
                  <a:pt x="162548" y="817742"/>
                </a:lnTo>
                <a:lnTo>
                  <a:pt x="174087" y="855730"/>
                </a:lnTo>
                <a:lnTo>
                  <a:pt x="174099" y="1107689"/>
                </a:lnTo>
                <a:lnTo>
                  <a:pt x="167260" y="1141715"/>
                </a:lnTo>
                <a:lnTo>
                  <a:pt x="148613" y="1169503"/>
                </a:lnTo>
                <a:lnTo>
                  <a:pt x="120981" y="1188238"/>
                </a:lnTo>
                <a:lnTo>
                  <a:pt x="121195" y="1188238"/>
                </a:lnTo>
                <a:lnTo>
                  <a:pt x="87312" y="1195111"/>
                </a:lnTo>
                <a:close/>
              </a:path>
              <a:path w="1475740" h="1479550">
                <a:moveTo>
                  <a:pt x="1398465" y="1350747"/>
                </a:moveTo>
                <a:lnTo>
                  <a:pt x="1101556" y="1267244"/>
                </a:lnTo>
                <a:lnTo>
                  <a:pt x="1101556" y="1196724"/>
                </a:lnTo>
                <a:lnTo>
                  <a:pt x="1381825" y="1280788"/>
                </a:lnTo>
                <a:lnTo>
                  <a:pt x="1385668" y="1282066"/>
                </a:lnTo>
                <a:lnTo>
                  <a:pt x="1389435" y="1282678"/>
                </a:lnTo>
                <a:lnTo>
                  <a:pt x="1474608" y="1282678"/>
                </a:lnTo>
                <a:lnTo>
                  <a:pt x="1473212" y="1290659"/>
                </a:lnTo>
                <a:lnTo>
                  <a:pt x="1448055" y="1331650"/>
                </a:lnTo>
                <a:lnTo>
                  <a:pt x="1403853" y="1350436"/>
                </a:lnTo>
                <a:lnTo>
                  <a:pt x="1398465" y="135074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35425" y="8953929"/>
            <a:ext cx="2776220" cy="550545"/>
          </a:xfrm>
          <a:custGeom>
            <a:avLst/>
            <a:gdLst/>
            <a:ahLst/>
            <a:cxnLst/>
            <a:rect l="l" t="t" r="r" b="b"/>
            <a:pathLst>
              <a:path w="2776219" h="550545">
                <a:moveTo>
                  <a:pt x="63213" y="541035"/>
                </a:moveTo>
                <a:lnTo>
                  <a:pt x="0" y="541035"/>
                </a:lnTo>
                <a:lnTo>
                  <a:pt x="0" y="0"/>
                </a:lnTo>
                <a:lnTo>
                  <a:pt x="148303" y="0"/>
                </a:lnTo>
                <a:lnTo>
                  <a:pt x="189130" y="2643"/>
                </a:lnTo>
                <a:lnTo>
                  <a:pt x="225054" y="10570"/>
                </a:lnTo>
                <a:lnTo>
                  <a:pt x="256043" y="23777"/>
                </a:lnTo>
                <a:lnTo>
                  <a:pt x="282064" y="42260"/>
                </a:lnTo>
                <a:lnTo>
                  <a:pt x="295461" y="57356"/>
                </a:lnTo>
                <a:lnTo>
                  <a:pt x="63213" y="57356"/>
                </a:lnTo>
                <a:lnTo>
                  <a:pt x="63213" y="279168"/>
                </a:lnTo>
                <a:lnTo>
                  <a:pt x="284078" y="279168"/>
                </a:lnTo>
                <a:lnTo>
                  <a:pt x="276757" y="287473"/>
                </a:lnTo>
                <a:lnTo>
                  <a:pt x="247991" y="308933"/>
                </a:lnTo>
                <a:lnTo>
                  <a:pt x="214655" y="324262"/>
                </a:lnTo>
                <a:lnTo>
                  <a:pt x="176771" y="333459"/>
                </a:lnTo>
                <a:lnTo>
                  <a:pt x="134365" y="336524"/>
                </a:lnTo>
                <a:lnTo>
                  <a:pt x="63213" y="336524"/>
                </a:lnTo>
                <a:lnTo>
                  <a:pt x="63213" y="541035"/>
                </a:lnTo>
                <a:close/>
              </a:path>
              <a:path w="2776219" h="550545">
                <a:moveTo>
                  <a:pt x="284078" y="279168"/>
                </a:moveTo>
                <a:lnTo>
                  <a:pt x="129446" y="279168"/>
                </a:lnTo>
                <a:lnTo>
                  <a:pt x="160254" y="277301"/>
                </a:lnTo>
                <a:lnTo>
                  <a:pt x="187174" y="271690"/>
                </a:lnTo>
                <a:lnTo>
                  <a:pt x="229336" y="249192"/>
                </a:lnTo>
                <a:lnTo>
                  <a:pt x="255145" y="213009"/>
                </a:lnTo>
                <a:lnTo>
                  <a:pt x="263769" y="164499"/>
                </a:lnTo>
                <a:lnTo>
                  <a:pt x="255871" y="117648"/>
                </a:lnTo>
                <a:lnTo>
                  <a:pt x="232173" y="84163"/>
                </a:lnTo>
                <a:lnTo>
                  <a:pt x="192666" y="64060"/>
                </a:lnTo>
                <a:lnTo>
                  <a:pt x="137343" y="57356"/>
                </a:lnTo>
                <a:lnTo>
                  <a:pt x="295461" y="57356"/>
                </a:lnTo>
                <a:lnTo>
                  <a:pt x="302735" y="65552"/>
                </a:lnTo>
                <a:lnTo>
                  <a:pt x="317624" y="93187"/>
                </a:lnTo>
                <a:lnTo>
                  <a:pt x="326632" y="125162"/>
                </a:lnTo>
                <a:lnTo>
                  <a:pt x="329658" y="161471"/>
                </a:lnTo>
                <a:lnTo>
                  <a:pt x="326355" y="198203"/>
                </a:lnTo>
                <a:lnTo>
                  <a:pt x="316443" y="231447"/>
                </a:lnTo>
                <a:lnTo>
                  <a:pt x="299913" y="261204"/>
                </a:lnTo>
                <a:lnTo>
                  <a:pt x="284078" y="279168"/>
                </a:lnTo>
                <a:close/>
              </a:path>
              <a:path w="2776219" h="550545">
                <a:moveTo>
                  <a:pt x="566200" y="550118"/>
                </a:moveTo>
                <a:lnTo>
                  <a:pt x="525635" y="546729"/>
                </a:lnTo>
                <a:lnTo>
                  <a:pt x="457416" y="519644"/>
                </a:lnTo>
                <a:lnTo>
                  <a:pt x="407450" y="466701"/>
                </a:lnTo>
                <a:lnTo>
                  <a:pt x="381949" y="394940"/>
                </a:lnTo>
                <a:lnTo>
                  <a:pt x="378761" y="352442"/>
                </a:lnTo>
                <a:lnTo>
                  <a:pt x="382018" y="306435"/>
                </a:lnTo>
                <a:lnTo>
                  <a:pt x="391868" y="265748"/>
                </a:lnTo>
                <a:lnTo>
                  <a:pt x="408433" y="230398"/>
                </a:lnTo>
                <a:lnTo>
                  <a:pt x="431956" y="200300"/>
                </a:lnTo>
                <a:lnTo>
                  <a:pt x="494174" y="159168"/>
                </a:lnTo>
                <a:lnTo>
                  <a:pt x="532111" y="148746"/>
                </a:lnTo>
                <a:lnTo>
                  <a:pt x="574830" y="145250"/>
                </a:lnTo>
                <a:lnTo>
                  <a:pt x="615560" y="148515"/>
                </a:lnTo>
                <a:lnTo>
                  <a:pt x="651549" y="158389"/>
                </a:lnTo>
                <a:lnTo>
                  <a:pt x="682813" y="174995"/>
                </a:lnTo>
                <a:lnTo>
                  <a:pt x="708536" y="197719"/>
                </a:lnTo>
                <a:lnTo>
                  <a:pt x="571169" y="197719"/>
                </a:lnTo>
                <a:lnTo>
                  <a:pt x="542489" y="200300"/>
                </a:lnTo>
                <a:lnTo>
                  <a:pt x="495477" y="220590"/>
                </a:lnTo>
                <a:lnTo>
                  <a:pt x="461477" y="260533"/>
                </a:lnTo>
                <a:lnTo>
                  <a:pt x="444178" y="316462"/>
                </a:lnTo>
                <a:lnTo>
                  <a:pt x="442117" y="348636"/>
                </a:lnTo>
                <a:lnTo>
                  <a:pt x="442018" y="350193"/>
                </a:lnTo>
                <a:lnTo>
                  <a:pt x="444176" y="382419"/>
                </a:lnTo>
                <a:lnTo>
                  <a:pt x="444195" y="382706"/>
                </a:lnTo>
                <a:lnTo>
                  <a:pt x="450701" y="411594"/>
                </a:lnTo>
                <a:lnTo>
                  <a:pt x="476537" y="458460"/>
                </a:lnTo>
                <a:lnTo>
                  <a:pt x="517296" y="488166"/>
                </a:lnTo>
                <a:lnTo>
                  <a:pt x="570256" y="498082"/>
                </a:lnTo>
                <a:lnTo>
                  <a:pt x="700399" y="498082"/>
                </a:lnTo>
                <a:lnTo>
                  <a:pt x="677302" y="517975"/>
                </a:lnTo>
                <a:lnTo>
                  <a:pt x="644624" y="535357"/>
                </a:lnTo>
                <a:lnTo>
                  <a:pt x="607576" y="545780"/>
                </a:lnTo>
                <a:lnTo>
                  <a:pt x="566200" y="549253"/>
                </a:lnTo>
                <a:lnTo>
                  <a:pt x="566200" y="550118"/>
                </a:lnTo>
                <a:close/>
              </a:path>
              <a:path w="2776219" h="550545">
                <a:moveTo>
                  <a:pt x="700399" y="498082"/>
                </a:moveTo>
                <a:lnTo>
                  <a:pt x="570256" y="498082"/>
                </a:lnTo>
                <a:lnTo>
                  <a:pt x="599001" y="495602"/>
                </a:lnTo>
                <a:lnTo>
                  <a:pt x="598613" y="495602"/>
                </a:lnTo>
                <a:lnTo>
                  <a:pt x="644441" y="476184"/>
                </a:lnTo>
                <a:lnTo>
                  <a:pt x="676326" y="437657"/>
                </a:lnTo>
                <a:lnTo>
                  <a:pt x="692367" y="382706"/>
                </a:lnTo>
                <a:lnTo>
                  <a:pt x="692425" y="382419"/>
                </a:lnTo>
                <a:lnTo>
                  <a:pt x="694346" y="350193"/>
                </a:lnTo>
                <a:lnTo>
                  <a:pt x="694439" y="348636"/>
                </a:lnTo>
                <a:lnTo>
                  <a:pt x="692535" y="316462"/>
                </a:lnTo>
                <a:lnTo>
                  <a:pt x="676308" y="258654"/>
                </a:lnTo>
                <a:lnTo>
                  <a:pt x="644460" y="219781"/>
                </a:lnTo>
                <a:lnTo>
                  <a:pt x="598459" y="200169"/>
                </a:lnTo>
                <a:lnTo>
                  <a:pt x="570256" y="197719"/>
                </a:lnTo>
                <a:lnTo>
                  <a:pt x="708536" y="197719"/>
                </a:lnTo>
                <a:lnTo>
                  <a:pt x="745635" y="262044"/>
                </a:lnTo>
                <a:lnTo>
                  <a:pt x="754683" y="301259"/>
                </a:lnTo>
                <a:lnTo>
                  <a:pt x="757696" y="345521"/>
                </a:lnTo>
                <a:lnTo>
                  <a:pt x="754436" y="389466"/>
                </a:lnTo>
                <a:lnTo>
                  <a:pt x="744659" y="428787"/>
                </a:lnTo>
                <a:lnTo>
                  <a:pt x="728370" y="463502"/>
                </a:lnTo>
                <a:lnTo>
                  <a:pt x="705572" y="493627"/>
                </a:lnTo>
                <a:lnTo>
                  <a:pt x="700399" y="498082"/>
                </a:lnTo>
                <a:close/>
              </a:path>
              <a:path w="2776219" h="550545">
                <a:moveTo>
                  <a:pt x="971024" y="539953"/>
                </a:moveTo>
                <a:lnTo>
                  <a:pt x="909321" y="539953"/>
                </a:lnTo>
                <a:lnTo>
                  <a:pt x="792633" y="153642"/>
                </a:lnTo>
                <a:lnTo>
                  <a:pt x="857357" y="153642"/>
                </a:lnTo>
                <a:lnTo>
                  <a:pt x="937195" y="444230"/>
                </a:lnTo>
                <a:lnTo>
                  <a:pt x="938940" y="451335"/>
                </a:lnTo>
                <a:lnTo>
                  <a:pt x="940409" y="459482"/>
                </a:lnTo>
                <a:lnTo>
                  <a:pt x="941588" y="468676"/>
                </a:lnTo>
                <a:lnTo>
                  <a:pt x="942459" y="478920"/>
                </a:lnTo>
                <a:lnTo>
                  <a:pt x="990022" y="478920"/>
                </a:lnTo>
                <a:lnTo>
                  <a:pt x="971024" y="539953"/>
                </a:lnTo>
                <a:close/>
              </a:path>
              <a:path w="2776219" h="550545">
                <a:moveTo>
                  <a:pt x="990022" y="478920"/>
                </a:moveTo>
                <a:lnTo>
                  <a:pt x="945479" y="478920"/>
                </a:lnTo>
                <a:lnTo>
                  <a:pt x="946438" y="469912"/>
                </a:lnTo>
                <a:lnTo>
                  <a:pt x="947886" y="460997"/>
                </a:lnTo>
                <a:lnTo>
                  <a:pt x="949825" y="452177"/>
                </a:lnTo>
                <a:lnTo>
                  <a:pt x="952254" y="443451"/>
                </a:lnTo>
                <a:lnTo>
                  <a:pt x="1041054" y="153642"/>
                </a:lnTo>
                <a:lnTo>
                  <a:pt x="1097493" y="153642"/>
                </a:lnTo>
                <a:lnTo>
                  <a:pt x="1118016" y="228516"/>
                </a:lnTo>
                <a:lnTo>
                  <a:pt x="1065088" y="228516"/>
                </a:lnTo>
                <a:lnTo>
                  <a:pt x="1063790" y="237322"/>
                </a:lnTo>
                <a:lnTo>
                  <a:pt x="1062042" y="246025"/>
                </a:lnTo>
                <a:lnTo>
                  <a:pt x="1059842" y="254624"/>
                </a:lnTo>
                <a:lnTo>
                  <a:pt x="990022" y="478920"/>
                </a:lnTo>
                <a:close/>
              </a:path>
              <a:path w="2776219" h="550545">
                <a:moveTo>
                  <a:pt x="1234329" y="479612"/>
                </a:moveTo>
                <a:lnTo>
                  <a:pt x="1185948" y="479612"/>
                </a:lnTo>
                <a:lnTo>
                  <a:pt x="1186630" y="471922"/>
                </a:lnTo>
                <a:lnTo>
                  <a:pt x="1187911" y="463575"/>
                </a:lnTo>
                <a:lnTo>
                  <a:pt x="1189807" y="454564"/>
                </a:lnTo>
                <a:lnTo>
                  <a:pt x="1192334" y="444878"/>
                </a:lnTo>
                <a:lnTo>
                  <a:pt x="1270607" y="153642"/>
                </a:lnTo>
                <a:lnTo>
                  <a:pt x="1331576" y="153642"/>
                </a:lnTo>
                <a:lnTo>
                  <a:pt x="1331533" y="154680"/>
                </a:lnTo>
                <a:lnTo>
                  <a:pt x="1234329" y="479612"/>
                </a:lnTo>
                <a:close/>
              </a:path>
              <a:path w="2776219" h="550545">
                <a:moveTo>
                  <a:pt x="1215980" y="540948"/>
                </a:moveTo>
                <a:lnTo>
                  <a:pt x="1152034" y="540948"/>
                </a:lnTo>
                <a:lnTo>
                  <a:pt x="1072640" y="264418"/>
                </a:lnTo>
                <a:lnTo>
                  <a:pt x="1070567" y="256242"/>
                </a:lnTo>
                <a:lnTo>
                  <a:pt x="1068875" y="247538"/>
                </a:lnTo>
                <a:lnTo>
                  <a:pt x="1067555" y="238299"/>
                </a:lnTo>
                <a:lnTo>
                  <a:pt x="1066599" y="228516"/>
                </a:lnTo>
                <a:lnTo>
                  <a:pt x="1118016" y="228516"/>
                </a:lnTo>
                <a:lnTo>
                  <a:pt x="1177319" y="444878"/>
                </a:lnTo>
                <a:lnTo>
                  <a:pt x="1182928" y="479612"/>
                </a:lnTo>
                <a:lnTo>
                  <a:pt x="1234329" y="479612"/>
                </a:lnTo>
                <a:lnTo>
                  <a:pt x="1215980" y="540948"/>
                </a:lnTo>
                <a:close/>
              </a:path>
              <a:path w="2776219" h="550545">
                <a:moveTo>
                  <a:pt x="1539727" y="549556"/>
                </a:moveTo>
                <a:lnTo>
                  <a:pt x="1501079" y="546264"/>
                </a:lnTo>
                <a:lnTo>
                  <a:pt x="1436920" y="519939"/>
                </a:lnTo>
                <a:lnTo>
                  <a:pt x="1390983" y="467941"/>
                </a:lnTo>
                <a:lnTo>
                  <a:pt x="1367635" y="393951"/>
                </a:lnTo>
                <a:lnTo>
                  <a:pt x="1364715" y="348895"/>
                </a:lnTo>
                <a:lnTo>
                  <a:pt x="1367903" y="305704"/>
                </a:lnTo>
                <a:lnTo>
                  <a:pt x="1377466" y="266889"/>
                </a:lnTo>
                <a:lnTo>
                  <a:pt x="1415717" y="201914"/>
                </a:lnTo>
                <a:lnTo>
                  <a:pt x="1472873" y="159346"/>
                </a:lnTo>
                <a:lnTo>
                  <a:pt x="1542359" y="145164"/>
                </a:lnTo>
                <a:lnTo>
                  <a:pt x="1578047" y="148229"/>
                </a:lnTo>
                <a:lnTo>
                  <a:pt x="1609451" y="157421"/>
                </a:lnTo>
                <a:lnTo>
                  <a:pt x="1636574" y="172737"/>
                </a:lnTo>
                <a:lnTo>
                  <a:pt x="1659422" y="194172"/>
                </a:lnTo>
                <a:lnTo>
                  <a:pt x="1661521" y="197286"/>
                </a:lnTo>
                <a:lnTo>
                  <a:pt x="1542143" y="197286"/>
                </a:lnTo>
                <a:lnTo>
                  <a:pt x="1531748" y="197640"/>
                </a:lnTo>
                <a:lnTo>
                  <a:pt x="1492423" y="209623"/>
                </a:lnTo>
                <a:lnTo>
                  <a:pt x="1454245" y="245429"/>
                </a:lnTo>
                <a:lnTo>
                  <a:pt x="1435399" y="286370"/>
                </a:lnTo>
                <a:lnTo>
                  <a:pt x="1430344" y="310441"/>
                </a:lnTo>
                <a:lnTo>
                  <a:pt x="1699620" y="310917"/>
                </a:lnTo>
                <a:lnTo>
                  <a:pt x="1700845" y="330425"/>
                </a:lnTo>
                <a:lnTo>
                  <a:pt x="1700845" y="362867"/>
                </a:lnTo>
                <a:lnTo>
                  <a:pt x="1701752" y="363342"/>
                </a:lnTo>
                <a:lnTo>
                  <a:pt x="1429180" y="363342"/>
                </a:lnTo>
                <a:lnTo>
                  <a:pt x="1438732" y="420493"/>
                </a:lnTo>
                <a:lnTo>
                  <a:pt x="1463785" y="462916"/>
                </a:lnTo>
                <a:lnTo>
                  <a:pt x="1502894" y="488977"/>
                </a:lnTo>
                <a:lnTo>
                  <a:pt x="1554398" y="497520"/>
                </a:lnTo>
                <a:lnTo>
                  <a:pt x="1674093" y="497520"/>
                </a:lnTo>
                <a:lnTo>
                  <a:pt x="1674093" y="512573"/>
                </a:lnTo>
                <a:lnTo>
                  <a:pt x="1646642" y="528753"/>
                </a:lnTo>
                <a:lnTo>
                  <a:pt x="1615098" y="540310"/>
                </a:lnTo>
                <a:lnTo>
                  <a:pt x="1579459" y="547244"/>
                </a:lnTo>
                <a:lnTo>
                  <a:pt x="1539727" y="549556"/>
                </a:lnTo>
                <a:close/>
              </a:path>
              <a:path w="2776219" h="550545">
                <a:moveTo>
                  <a:pt x="1699620" y="310917"/>
                </a:moveTo>
                <a:lnTo>
                  <a:pt x="1638452" y="310917"/>
                </a:lnTo>
                <a:lnTo>
                  <a:pt x="1636754" y="286370"/>
                </a:lnTo>
                <a:lnTo>
                  <a:pt x="1636702" y="285618"/>
                </a:lnTo>
                <a:lnTo>
                  <a:pt x="1623835" y="243910"/>
                </a:lnTo>
                <a:lnTo>
                  <a:pt x="1598744" y="214494"/>
                </a:lnTo>
                <a:lnTo>
                  <a:pt x="1563470" y="199237"/>
                </a:lnTo>
                <a:lnTo>
                  <a:pt x="1542143" y="197286"/>
                </a:lnTo>
                <a:lnTo>
                  <a:pt x="1661521" y="197286"/>
                </a:lnTo>
                <a:lnTo>
                  <a:pt x="1677545" y="221063"/>
                </a:lnTo>
                <a:lnTo>
                  <a:pt x="1690490" y="252744"/>
                </a:lnTo>
                <a:lnTo>
                  <a:pt x="1698256" y="289202"/>
                </a:lnTo>
                <a:lnTo>
                  <a:pt x="1699590" y="310441"/>
                </a:lnTo>
                <a:lnTo>
                  <a:pt x="1699620" y="310917"/>
                </a:lnTo>
                <a:close/>
              </a:path>
              <a:path w="2776219" h="550545">
                <a:moveTo>
                  <a:pt x="1674093" y="497520"/>
                </a:moveTo>
                <a:lnTo>
                  <a:pt x="1554398" y="497520"/>
                </a:lnTo>
                <a:lnTo>
                  <a:pt x="1586292" y="494840"/>
                </a:lnTo>
                <a:lnTo>
                  <a:pt x="1616867" y="486787"/>
                </a:lnTo>
                <a:lnTo>
                  <a:pt x="1646131" y="473341"/>
                </a:lnTo>
                <a:lnTo>
                  <a:pt x="1674093" y="454481"/>
                </a:lnTo>
                <a:lnTo>
                  <a:pt x="1674093" y="497520"/>
                </a:lnTo>
                <a:close/>
              </a:path>
              <a:path w="2776219" h="550545">
                <a:moveTo>
                  <a:pt x="1886386" y="234312"/>
                </a:moveTo>
                <a:lnTo>
                  <a:pt x="1854542" y="234312"/>
                </a:lnTo>
                <a:lnTo>
                  <a:pt x="1861991" y="215065"/>
                </a:lnTo>
                <a:lnTo>
                  <a:pt x="1894800" y="170728"/>
                </a:lnTo>
                <a:lnTo>
                  <a:pt x="1939428" y="149240"/>
                </a:lnTo>
                <a:lnTo>
                  <a:pt x="1940269" y="149240"/>
                </a:lnTo>
                <a:lnTo>
                  <a:pt x="1955424" y="147932"/>
                </a:lnTo>
                <a:lnTo>
                  <a:pt x="1966753" y="148258"/>
                </a:lnTo>
                <a:lnTo>
                  <a:pt x="1976670" y="149240"/>
                </a:lnTo>
                <a:lnTo>
                  <a:pt x="1985187" y="150888"/>
                </a:lnTo>
                <a:lnTo>
                  <a:pt x="1992317" y="153209"/>
                </a:lnTo>
                <a:lnTo>
                  <a:pt x="1992317" y="204856"/>
                </a:lnTo>
                <a:lnTo>
                  <a:pt x="1945586" y="204856"/>
                </a:lnTo>
                <a:lnTo>
                  <a:pt x="1926837" y="207191"/>
                </a:lnTo>
                <a:lnTo>
                  <a:pt x="1909503" y="214193"/>
                </a:lnTo>
                <a:lnTo>
                  <a:pt x="1893706" y="225859"/>
                </a:lnTo>
                <a:lnTo>
                  <a:pt x="1886386" y="234312"/>
                </a:lnTo>
                <a:close/>
              </a:path>
              <a:path w="2776219" h="550545">
                <a:moveTo>
                  <a:pt x="1853032" y="540991"/>
                </a:moveTo>
                <a:lnTo>
                  <a:pt x="1791329" y="540991"/>
                </a:lnTo>
                <a:lnTo>
                  <a:pt x="1791329" y="154723"/>
                </a:lnTo>
                <a:lnTo>
                  <a:pt x="1853032" y="154723"/>
                </a:lnTo>
                <a:lnTo>
                  <a:pt x="1853032" y="234312"/>
                </a:lnTo>
                <a:lnTo>
                  <a:pt x="1886386" y="234312"/>
                </a:lnTo>
                <a:lnTo>
                  <a:pt x="1859666" y="286311"/>
                </a:lnTo>
                <a:lnTo>
                  <a:pt x="1853032" y="344094"/>
                </a:lnTo>
                <a:lnTo>
                  <a:pt x="1853032" y="540991"/>
                </a:lnTo>
                <a:close/>
              </a:path>
              <a:path w="2776219" h="550545">
                <a:moveTo>
                  <a:pt x="1992317" y="217313"/>
                </a:moveTo>
                <a:lnTo>
                  <a:pt x="1983352" y="211863"/>
                </a:lnTo>
                <a:lnTo>
                  <a:pt x="1972684" y="207970"/>
                </a:lnTo>
                <a:lnTo>
                  <a:pt x="1960138" y="205634"/>
                </a:lnTo>
                <a:lnTo>
                  <a:pt x="1945586" y="204856"/>
                </a:lnTo>
                <a:lnTo>
                  <a:pt x="1992317" y="204856"/>
                </a:lnTo>
                <a:lnTo>
                  <a:pt x="1992317" y="217313"/>
                </a:lnTo>
                <a:close/>
              </a:path>
              <a:path w="2776219" h="550545">
                <a:moveTo>
                  <a:pt x="2436018" y="541035"/>
                </a:moveTo>
                <a:lnTo>
                  <a:pt x="2278696" y="541035"/>
                </a:lnTo>
                <a:lnTo>
                  <a:pt x="2278696" y="0"/>
                </a:lnTo>
                <a:lnTo>
                  <a:pt x="2432306" y="0"/>
                </a:lnTo>
                <a:lnTo>
                  <a:pt x="2465509" y="2148"/>
                </a:lnTo>
                <a:lnTo>
                  <a:pt x="2521024" y="19324"/>
                </a:lnTo>
                <a:lnTo>
                  <a:pt x="2561256" y="52803"/>
                </a:lnTo>
                <a:lnTo>
                  <a:pt x="2563842" y="57053"/>
                </a:lnTo>
                <a:lnTo>
                  <a:pt x="2415004" y="57053"/>
                </a:lnTo>
                <a:lnTo>
                  <a:pt x="2341953" y="57442"/>
                </a:lnTo>
                <a:lnTo>
                  <a:pt x="2341953" y="231760"/>
                </a:lnTo>
                <a:lnTo>
                  <a:pt x="2531239" y="231760"/>
                </a:lnTo>
                <a:lnTo>
                  <a:pt x="2529936" y="232847"/>
                </a:lnTo>
                <a:lnTo>
                  <a:pt x="2511646" y="243683"/>
                </a:lnTo>
                <a:lnTo>
                  <a:pt x="2490989" y="252090"/>
                </a:lnTo>
                <a:lnTo>
                  <a:pt x="2490989" y="253561"/>
                </a:lnTo>
                <a:lnTo>
                  <a:pt x="2516903" y="258568"/>
                </a:lnTo>
                <a:lnTo>
                  <a:pt x="2540087" y="267111"/>
                </a:lnTo>
                <a:lnTo>
                  <a:pt x="2560545" y="279206"/>
                </a:lnTo>
                <a:lnTo>
                  <a:pt x="2571766" y="289117"/>
                </a:lnTo>
                <a:lnTo>
                  <a:pt x="2341953" y="289117"/>
                </a:lnTo>
                <a:lnTo>
                  <a:pt x="2341953" y="483765"/>
                </a:lnTo>
                <a:lnTo>
                  <a:pt x="2574737" y="483765"/>
                </a:lnTo>
                <a:lnTo>
                  <a:pt x="2561365" y="498039"/>
                </a:lnTo>
                <a:lnTo>
                  <a:pt x="2534911" y="516874"/>
                </a:lnTo>
                <a:lnTo>
                  <a:pt x="2505196" y="530307"/>
                </a:lnTo>
                <a:lnTo>
                  <a:pt x="2472229" y="538355"/>
                </a:lnTo>
                <a:lnTo>
                  <a:pt x="2436018" y="541035"/>
                </a:lnTo>
                <a:close/>
              </a:path>
              <a:path w="2776219" h="550545">
                <a:moveTo>
                  <a:pt x="2531239" y="231760"/>
                </a:moveTo>
                <a:lnTo>
                  <a:pt x="2406676" y="231760"/>
                </a:lnTo>
                <a:lnTo>
                  <a:pt x="2431253" y="230188"/>
                </a:lnTo>
                <a:lnTo>
                  <a:pt x="2453067" y="225478"/>
                </a:lnTo>
                <a:lnTo>
                  <a:pt x="2488357" y="206672"/>
                </a:lnTo>
                <a:lnTo>
                  <a:pt x="2516627" y="157463"/>
                </a:lnTo>
                <a:lnTo>
                  <a:pt x="2518561" y="135907"/>
                </a:lnTo>
                <a:lnTo>
                  <a:pt x="2512089" y="101415"/>
                </a:lnTo>
                <a:lnTo>
                  <a:pt x="2492672" y="76772"/>
                </a:lnTo>
                <a:lnTo>
                  <a:pt x="2460310" y="61983"/>
                </a:lnTo>
                <a:lnTo>
                  <a:pt x="2415004" y="57053"/>
                </a:lnTo>
                <a:lnTo>
                  <a:pt x="2563842" y="57053"/>
                </a:lnTo>
                <a:lnTo>
                  <a:pt x="2574067" y="73858"/>
                </a:lnTo>
                <a:lnTo>
                  <a:pt x="2581756" y="97507"/>
                </a:lnTo>
                <a:lnTo>
                  <a:pt x="2584320" y="123752"/>
                </a:lnTo>
                <a:lnTo>
                  <a:pt x="2582767" y="145836"/>
                </a:lnTo>
                <a:lnTo>
                  <a:pt x="2578107" y="166602"/>
                </a:lnTo>
                <a:lnTo>
                  <a:pt x="2570340" y="185949"/>
                </a:lnTo>
                <a:lnTo>
                  <a:pt x="2559466" y="203774"/>
                </a:lnTo>
                <a:lnTo>
                  <a:pt x="2545872" y="219554"/>
                </a:lnTo>
                <a:lnTo>
                  <a:pt x="2531239" y="231760"/>
                </a:lnTo>
                <a:close/>
              </a:path>
              <a:path w="2776219" h="550545">
                <a:moveTo>
                  <a:pt x="2574737" y="483765"/>
                </a:moveTo>
                <a:lnTo>
                  <a:pt x="2428251" y="483765"/>
                </a:lnTo>
                <a:lnTo>
                  <a:pt x="2454527" y="482118"/>
                </a:lnTo>
                <a:lnTo>
                  <a:pt x="2477689" y="477212"/>
                </a:lnTo>
                <a:lnTo>
                  <a:pt x="2514635" y="457812"/>
                </a:lnTo>
                <a:lnTo>
                  <a:pt x="2537407" y="426700"/>
                </a:lnTo>
                <a:lnTo>
                  <a:pt x="2544824" y="385576"/>
                </a:lnTo>
                <a:lnTo>
                  <a:pt x="2544839" y="385403"/>
                </a:lnTo>
                <a:lnTo>
                  <a:pt x="2536700" y="343473"/>
                </a:lnTo>
                <a:lnTo>
                  <a:pt x="2512283" y="313518"/>
                </a:lnTo>
                <a:lnTo>
                  <a:pt x="2471588" y="295542"/>
                </a:lnTo>
                <a:lnTo>
                  <a:pt x="2414615" y="289549"/>
                </a:lnTo>
                <a:lnTo>
                  <a:pt x="2341953" y="289117"/>
                </a:lnTo>
                <a:lnTo>
                  <a:pt x="2571766" y="289117"/>
                </a:lnTo>
                <a:lnTo>
                  <a:pt x="2602821" y="335000"/>
                </a:lnTo>
                <a:lnTo>
                  <a:pt x="2610973" y="385403"/>
                </a:lnTo>
                <a:lnTo>
                  <a:pt x="2610987" y="385576"/>
                </a:lnTo>
                <a:lnTo>
                  <a:pt x="2607887" y="418635"/>
                </a:lnTo>
                <a:lnTo>
                  <a:pt x="2598587" y="448393"/>
                </a:lnTo>
                <a:lnTo>
                  <a:pt x="2583081" y="474858"/>
                </a:lnTo>
                <a:lnTo>
                  <a:pt x="2574737" y="483765"/>
                </a:lnTo>
                <a:close/>
              </a:path>
              <a:path w="2776219" h="550545">
                <a:moveTo>
                  <a:pt x="2775859" y="541035"/>
                </a:moveTo>
                <a:lnTo>
                  <a:pt x="2712646" y="541035"/>
                </a:lnTo>
                <a:lnTo>
                  <a:pt x="2712646" y="0"/>
                </a:lnTo>
                <a:lnTo>
                  <a:pt x="2775859" y="0"/>
                </a:lnTo>
                <a:lnTo>
                  <a:pt x="2775859" y="5410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13591" y="282821"/>
            <a:ext cx="2247016" cy="2238002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130" dirty="0"/>
              <a:t>Methodology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58" y="2924736"/>
            <a:ext cx="123825" cy="123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6234" y="2627753"/>
            <a:ext cx="15556865" cy="654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5"/>
              </a:spcBef>
            </a:pPr>
            <a:r>
              <a:rPr sz="3050" b="1" spc="95" dirty="0">
                <a:latin typeface="Tahoma"/>
                <a:cs typeface="Tahoma"/>
              </a:rPr>
              <a:t>Analyzing</a:t>
            </a:r>
            <a:r>
              <a:rPr sz="3050" b="1" spc="65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Sales</a:t>
            </a:r>
            <a:r>
              <a:rPr sz="3050" b="1" spc="75" dirty="0">
                <a:latin typeface="Tahoma"/>
                <a:cs typeface="Tahoma"/>
              </a:rPr>
              <a:t> </a:t>
            </a:r>
            <a:r>
              <a:rPr sz="3050" b="1" spc="70" dirty="0">
                <a:latin typeface="Tahoma"/>
                <a:cs typeface="Tahoma"/>
              </a:rPr>
              <a:t>Performance:</a:t>
            </a:r>
            <a:r>
              <a:rPr sz="3050" b="1" spc="-5" dirty="0">
                <a:latin typeface="Tahoma"/>
                <a:cs typeface="Tahoma"/>
              </a:rPr>
              <a:t> </a:t>
            </a:r>
            <a:r>
              <a:rPr sz="3050" spc="150" dirty="0">
                <a:latin typeface="Tahoma"/>
                <a:cs typeface="Tahoma"/>
              </a:rPr>
              <a:t>Identify</a:t>
            </a:r>
            <a:r>
              <a:rPr sz="3050" spc="-55" dirty="0">
                <a:latin typeface="Tahoma"/>
                <a:cs typeface="Tahoma"/>
              </a:rPr>
              <a:t> </a:t>
            </a:r>
            <a:r>
              <a:rPr sz="3050" spc="229" dirty="0">
                <a:latin typeface="Tahoma"/>
                <a:cs typeface="Tahoma"/>
              </a:rPr>
              <a:t>trends</a:t>
            </a:r>
            <a:r>
              <a:rPr sz="3050" spc="-6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60" dirty="0">
                <a:latin typeface="Tahoma"/>
                <a:cs typeface="Tahoma"/>
              </a:rPr>
              <a:t> </a:t>
            </a:r>
            <a:r>
              <a:rPr sz="3050" spc="260" dirty="0">
                <a:latin typeface="Tahoma"/>
                <a:cs typeface="Tahoma"/>
              </a:rPr>
              <a:t>performance</a:t>
            </a:r>
            <a:r>
              <a:rPr sz="3050" spc="-60" dirty="0">
                <a:latin typeface="Tahoma"/>
                <a:cs typeface="Tahoma"/>
              </a:rPr>
              <a:t> </a:t>
            </a:r>
            <a:r>
              <a:rPr sz="3050" spc="180" dirty="0">
                <a:latin typeface="Tahoma"/>
                <a:cs typeface="Tahoma"/>
              </a:rPr>
              <a:t>across</a:t>
            </a:r>
            <a:r>
              <a:rPr sz="3050" spc="-55" dirty="0">
                <a:latin typeface="Tahoma"/>
                <a:cs typeface="Tahoma"/>
              </a:rPr>
              <a:t> </a:t>
            </a:r>
            <a:r>
              <a:rPr sz="3050" spc="150" dirty="0">
                <a:latin typeface="Tahoma"/>
                <a:cs typeface="Tahoma"/>
              </a:rPr>
              <a:t>regions, </a:t>
            </a:r>
            <a:r>
              <a:rPr sz="3050" spc="280" dirty="0">
                <a:latin typeface="Tahoma"/>
                <a:cs typeface="Tahoma"/>
              </a:rPr>
              <a:t>product</a:t>
            </a:r>
            <a:r>
              <a:rPr sz="3050" spc="755" dirty="0">
                <a:latin typeface="Tahoma"/>
                <a:cs typeface="Tahoma"/>
              </a:rPr>
              <a:t> </a:t>
            </a:r>
            <a:r>
              <a:rPr sz="3050" spc="170" dirty="0">
                <a:latin typeface="Tahoma"/>
                <a:cs typeface="Tahoma"/>
              </a:rPr>
              <a:t>categories,</a:t>
            </a:r>
            <a:r>
              <a:rPr sz="3050" spc="750" dirty="0">
                <a:latin typeface="Tahoma"/>
                <a:cs typeface="Tahoma"/>
              </a:rPr>
              <a:t> </a:t>
            </a:r>
            <a:r>
              <a:rPr sz="3050" spc="280" dirty="0">
                <a:latin typeface="Tahoma"/>
                <a:cs typeface="Tahoma"/>
              </a:rPr>
              <a:t>customer</a:t>
            </a:r>
            <a:r>
              <a:rPr sz="3050" spc="755" dirty="0">
                <a:latin typeface="Tahoma"/>
                <a:cs typeface="Tahoma"/>
              </a:rPr>
              <a:t> </a:t>
            </a:r>
            <a:r>
              <a:rPr sz="3050" spc="225" dirty="0">
                <a:latin typeface="Tahoma"/>
                <a:cs typeface="Tahoma"/>
              </a:rPr>
              <a:t>segments,</a:t>
            </a:r>
            <a:r>
              <a:rPr sz="3050" spc="75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755" dirty="0">
                <a:latin typeface="Tahoma"/>
                <a:cs typeface="Tahoma"/>
              </a:rPr>
              <a:t> </a:t>
            </a:r>
            <a:r>
              <a:rPr sz="3050" spc="270" dirty="0">
                <a:latin typeface="Tahoma"/>
                <a:cs typeface="Tahoma"/>
              </a:rPr>
              <a:t>shipping</a:t>
            </a:r>
            <a:r>
              <a:rPr sz="3050" spc="750" dirty="0">
                <a:latin typeface="Tahoma"/>
                <a:cs typeface="Tahoma"/>
              </a:rPr>
              <a:t> </a:t>
            </a:r>
            <a:r>
              <a:rPr sz="3050" spc="315" dirty="0">
                <a:latin typeface="Tahoma"/>
                <a:cs typeface="Tahoma"/>
              </a:rPr>
              <a:t>methods</a:t>
            </a:r>
            <a:r>
              <a:rPr sz="3050" spc="755" dirty="0">
                <a:latin typeface="Tahoma"/>
                <a:cs typeface="Tahoma"/>
              </a:rPr>
              <a:t> </a:t>
            </a:r>
            <a:r>
              <a:rPr sz="3050" spc="235" dirty="0">
                <a:latin typeface="Tahoma"/>
                <a:cs typeface="Tahoma"/>
              </a:rPr>
              <a:t>to</a:t>
            </a:r>
            <a:r>
              <a:rPr sz="3050" spc="750" dirty="0">
                <a:latin typeface="Tahoma"/>
                <a:cs typeface="Tahoma"/>
              </a:rPr>
              <a:t> </a:t>
            </a:r>
            <a:r>
              <a:rPr sz="3050" spc="235" dirty="0">
                <a:latin typeface="Tahoma"/>
                <a:cs typeface="Tahoma"/>
              </a:rPr>
              <a:t>uncover </a:t>
            </a:r>
            <a:r>
              <a:rPr sz="3050" spc="250" dirty="0">
                <a:latin typeface="Tahoma"/>
                <a:cs typeface="Tahoma"/>
              </a:rPr>
              <a:t>high-</a:t>
            </a:r>
            <a:r>
              <a:rPr sz="3050" spc="265" dirty="0">
                <a:latin typeface="Tahoma"/>
                <a:cs typeface="Tahoma"/>
              </a:rPr>
              <a:t>performing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65" dirty="0">
                <a:latin typeface="Tahoma"/>
                <a:cs typeface="Tahoma"/>
              </a:rPr>
              <a:t>areas</a:t>
            </a:r>
            <a:r>
              <a:rPr sz="3050" spc="-135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65" dirty="0">
                <a:latin typeface="Tahoma"/>
                <a:cs typeface="Tahoma"/>
              </a:rPr>
              <a:t>improve</a:t>
            </a:r>
            <a:r>
              <a:rPr sz="3050" spc="-135" dirty="0">
                <a:latin typeface="Tahoma"/>
                <a:cs typeface="Tahoma"/>
              </a:rPr>
              <a:t> </a:t>
            </a:r>
            <a:r>
              <a:rPr sz="3050" spc="155" dirty="0">
                <a:latin typeface="Tahoma"/>
                <a:cs typeface="Tahoma"/>
              </a:rPr>
              <a:t>sales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40" dirty="0">
                <a:latin typeface="Tahoma"/>
                <a:cs typeface="Tahoma"/>
              </a:rPr>
              <a:t>strategies.</a:t>
            </a:r>
            <a:endParaRPr sz="3050">
              <a:latin typeface="Tahoma"/>
              <a:cs typeface="Tahoma"/>
            </a:endParaRPr>
          </a:p>
          <a:p>
            <a:pPr marL="12700" marR="5080" algn="just">
              <a:lnSpc>
                <a:spcPct val="116799"/>
              </a:lnSpc>
            </a:pPr>
            <a:r>
              <a:rPr sz="3050" b="1" spc="105" dirty="0">
                <a:latin typeface="Tahoma"/>
                <a:cs typeface="Tahoma"/>
              </a:rPr>
              <a:t>Understanding</a:t>
            </a:r>
            <a:r>
              <a:rPr sz="3050" b="1" spc="-60" dirty="0">
                <a:latin typeface="Tahoma"/>
                <a:cs typeface="Tahoma"/>
              </a:rPr>
              <a:t>  </a:t>
            </a:r>
            <a:r>
              <a:rPr sz="3050" b="1" spc="85" dirty="0">
                <a:latin typeface="Tahoma"/>
                <a:cs typeface="Tahoma"/>
              </a:rPr>
              <a:t>Order</a:t>
            </a:r>
            <a:r>
              <a:rPr sz="3050" b="1" spc="-55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Patterns:</a:t>
            </a:r>
            <a:r>
              <a:rPr sz="3050" b="1" spc="720" dirty="0">
                <a:latin typeface="Tahoma"/>
                <a:cs typeface="Tahoma"/>
              </a:rPr>
              <a:t> </a:t>
            </a:r>
            <a:r>
              <a:rPr sz="3050" spc="215" dirty="0">
                <a:latin typeface="Tahoma"/>
                <a:cs typeface="Tahoma"/>
              </a:rPr>
              <a:t>Evaluate</a:t>
            </a:r>
            <a:r>
              <a:rPr sz="3050" spc="660" dirty="0">
                <a:latin typeface="Tahoma"/>
                <a:cs typeface="Tahoma"/>
              </a:rPr>
              <a:t> </a:t>
            </a:r>
            <a:r>
              <a:rPr sz="3050" spc="215" dirty="0">
                <a:latin typeface="Tahoma"/>
                <a:cs typeface="Tahoma"/>
              </a:rPr>
              <a:t>order</a:t>
            </a:r>
            <a:r>
              <a:rPr sz="3050" spc="660" dirty="0">
                <a:latin typeface="Tahoma"/>
                <a:cs typeface="Tahoma"/>
              </a:rPr>
              <a:t> </a:t>
            </a:r>
            <a:r>
              <a:rPr sz="3050" spc="229" dirty="0">
                <a:latin typeface="Tahoma"/>
                <a:cs typeface="Tahoma"/>
              </a:rPr>
              <a:t>trends</a:t>
            </a:r>
            <a:r>
              <a:rPr sz="3050" spc="660" dirty="0">
                <a:latin typeface="Tahoma"/>
                <a:cs typeface="Tahoma"/>
              </a:rPr>
              <a:t> </a:t>
            </a:r>
            <a:r>
              <a:rPr sz="3050" spc="240" dirty="0">
                <a:latin typeface="Tahoma"/>
                <a:cs typeface="Tahoma"/>
              </a:rPr>
              <a:t>by</a:t>
            </a:r>
            <a:r>
              <a:rPr sz="3050" spc="660" dirty="0">
                <a:latin typeface="Tahoma"/>
                <a:cs typeface="Tahoma"/>
              </a:rPr>
              <a:t> </a:t>
            </a:r>
            <a:r>
              <a:rPr sz="3050" spc="280" dirty="0">
                <a:latin typeface="Tahoma"/>
                <a:cs typeface="Tahoma"/>
              </a:rPr>
              <a:t>product</a:t>
            </a:r>
            <a:r>
              <a:rPr sz="3050" spc="660" dirty="0">
                <a:latin typeface="Tahoma"/>
                <a:cs typeface="Tahoma"/>
              </a:rPr>
              <a:t> </a:t>
            </a:r>
            <a:r>
              <a:rPr sz="3050" spc="160" dirty="0">
                <a:latin typeface="Tahoma"/>
                <a:cs typeface="Tahoma"/>
              </a:rPr>
              <a:t>category, </a:t>
            </a:r>
            <a:r>
              <a:rPr sz="3050" spc="170" dirty="0">
                <a:latin typeface="Tahoma"/>
                <a:cs typeface="Tahoma"/>
              </a:rPr>
              <a:t>region,</a:t>
            </a:r>
            <a:r>
              <a:rPr sz="3050" spc="295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 </a:t>
            </a:r>
            <a:r>
              <a:rPr sz="3050" spc="305" dirty="0">
                <a:latin typeface="Tahoma"/>
                <a:cs typeface="Tahoma"/>
              </a:rPr>
              <a:t>time</a:t>
            </a:r>
            <a:r>
              <a:rPr sz="3050" spc="310" dirty="0">
                <a:latin typeface="Tahoma"/>
                <a:cs typeface="Tahoma"/>
              </a:rPr>
              <a:t> </a:t>
            </a:r>
            <a:r>
              <a:rPr sz="3050" spc="235" dirty="0">
                <a:latin typeface="Tahoma"/>
                <a:cs typeface="Tahoma"/>
              </a:rPr>
              <a:t>to</a:t>
            </a:r>
            <a:r>
              <a:rPr sz="3050" spc="305" dirty="0">
                <a:latin typeface="Tahoma"/>
                <a:cs typeface="Tahoma"/>
              </a:rPr>
              <a:t> </a:t>
            </a:r>
            <a:r>
              <a:rPr sz="3050" spc="245" dirty="0">
                <a:latin typeface="Tahoma"/>
                <a:cs typeface="Tahoma"/>
              </a:rPr>
              <a:t>recognize</a:t>
            </a:r>
            <a:r>
              <a:rPr sz="3050" spc="300" dirty="0">
                <a:latin typeface="Tahoma"/>
                <a:cs typeface="Tahoma"/>
              </a:rPr>
              <a:t> </a:t>
            </a:r>
            <a:r>
              <a:rPr sz="3050" spc="280" dirty="0">
                <a:latin typeface="Tahoma"/>
                <a:cs typeface="Tahoma"/>
              </a:rPr>
              <a:t>customer</a:t>
            </a:r>
            <a:r>
              <a:rPr sz="3050" spc="305" dirty="0">
                <a:latin typeface="Tahoma"/>
                <a:cs typeface="Tahoma"/>
              </a:rPr>
              <a:t> </a:t>
            </a:r>
            <a:r>
              <a:rPr sz="3050" spc="360" dirty="0">
                <a:latin typeface="Tahoma"/>
                <a:cs typeface="Tahoma"/>
              </a:rPr>
              <a:t>demand</a:t>
            </a:r>
            <a:r>
              <a:rPr sz="3050" spc="305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305" dirty="0">
                <a:latin typeface="Tahoma"/>
                <a:cs typeface="Tahoma"/>
              </a:rPr>
              <a:t> </a:t>
            </a:r>
            <a:r>
              <a:rPr sz="3050" spc="270" dirty="0">
                <a:latin typeface="Tahoma"/>
                <a:cs typeface="Tahoma"/>
              </a:rPr>
              <a:t>optimize</a:t>
            </a:r>
            <a:r>
              <a:rPr sz="3050" spc="305" dirty="0">
                <a:latin typeface="Tahoma"/>
                <a:cs typeface="Tahoma"/>
              </a:rPr>
              <a:t> </a:t>
            </a:r>
            <a:r>
              <a:rPr sz="3050" spc="204" dirty="0">
                <a:latin typeface="Tahoma"/>
                <a:cs typeface="Tahoma"/>
              </a:rPr>
              <a:t>inventory</a:t>
            </a:r>
            <a:r>
              <a:rPr sz="3050" spc="305" dirty="0">
                <a:latin typeface="Tahoma"/>
                <a:cs typeface="Tahoma"/>
              </a:rPr>
              <a:t> </a:t>
            </a:r>
            <a:r>
              <a:rPr sz="3050" spc="275" dirty="0">
                <a:latin typeface="Tahoma"/>
                <a:cs typeface="Tahoma"/>
              </a:rPr>
              <a:t>and </a:t>
            </a:r>
            <a:r>
              <a:rPr sz="3050" spc="235" dirty="0">
                <a:latin typeface="Tahoma"/>
                <a:cs typeface="Tahoma"/>
              </a:rPr>
              <a:t>supply</a:t>
            </a:r>
            <a:r>
              <a:rPr sz="3050" spc="-145" dirty="0">
                <a:latin typeface="Tahoma"/>
                <a:cs typeface="Tahoma"/>
              </a:rPr>
              <a:t> </a:t>
            </a:r>
            <a:r>
              <a:rPr sz="3050" spc="260" dirty="0">
                <a:latin typeface="Tahoma"/>
                <a:cs typeface="Tahoma"/>
              </a:rPr>
              <a:t>chain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65" dirty="0">
                <a:latin typeface="Tahoma"/>
                <a:cs typeface="Tahoma"/>
              </a:rPr>
              <a:t>operations.</a:t>
            </a:r>
            <a:endParaRPr sz="3050">
              <a:latin typeface="Tahoma"/>
              <a:cs typeface="Tahoma"/>
            </a:endParaRPr>
          </a:p>
          <a:p>
            <a:pPr marL="12700" marR="5080" algn="just">
              <a:lnSpc>
                <a:spcPct val="116799"/>
              </a:lnSpc>
            </a:pPr>
            <a:r>
              <a:rPr sz="3050" b="1" spc="85" dirty="0">
                <a:latin typeface="Tahoma"/>
                <a:cs typeface="Tahoma"/>
              </a:rPr>
              <a:t>Maximizing</a:t>
            </a:r>
            <a:r>
              <a:rPr sz="3050" b="1" spc="459" dirty="0">
                <a:latin typeface="Tahoma"/>
                <a:cs typeface="Tahoma"/>
              </a:rPr>
              <a:t>  </a:t>
            </a:r>
            <a:r>
              <a:rPr sz="3050" b="1" dirty="0">
                <a:latin typeface="Tahoma"/>
                <a:cs typeface="Tahoma"/>
              </a:rPr>
              <a:t>Profitability:</a:t>
            </a:r>
            <a:r>
              <a:rPr sz="3050" b="1" spc="430" dirty="0">
                <a:latin typeface="Tahoma"/>
                <a:cs typeface="Tahoma"/>
              </a:rPr>
              <a:t>  </a:t>
            </a:r>
            <a:r>
              <a:rPr sz="3050" spc="270" dirty="0">
                <a:latin typeface="Tahoma"/>
                <a:cs typeface="Tahoma"/>
              </a:rPr>
              <a:t>Focus</a:t>
            </a:r>
            <a:r>
              <a:rPr sz="3050" spc="375" dirty="0">
                <a:latin typeface="Tahoma"/>
                <a:cs typeface="Tahoma"/>
              </a:rPr>
              <a:t>  </a:t>
            </a:r>
            <a:r>
              <a:rPr sz="3050" spc="305" dirty="0">
                <a:latin typeface="Tahoma"/>
                <a:cs typeface="Tahoma"/>
              </a:rPr>
              <a:t>on</a:t>
            </a:r>
            <a:r>
              <a:rPr sz="3050" spc="380" dirty="0">
                <a:latin typeface="Tahoma"/>
                <a:cs typeface="Tahoma"/>
              </a:rPr>
              <a:t>  </a:t>
            </a:r>
            <a:r>
              <a:rPr sz="3050" spc="180" dirty="0">
                <a:latin typeface="Tahoma"/>
                <a:cs typeface="Tahoma"/>
              </a:rPr>
              <a:t>profitability</a:t>
            </a:r>
            <a:r>
              <a:rPr sz="3050" spc="375" dirty="0">
                <a:latin typeface="Tahoma"/>
                <a:cs typeface="Tahoma"/>
              </a:rPr>
              <a:t>  </a:t>
            </a:r>
            <a:r>
              <a:rPr sz="3050" spc="180" dirty="0">
                <a:latin typeface="Tahoma"/>
                <a:cs typeface="Tahoma"/>
              </a:rPr>
              <a:t>metrics,</a:t>
            </a:r>
            <a:r>
              <a:rPr sz="3050" spc="375" dirty="0">
                <a:latin typeface="Tahoma"/>
                <a:cs typeface="Tahoma"/>
              </a:rPr>
              <a:t>  </a:t>
            </a:r>
            <a:r>
              <a:rPr sz="3050" spc="270" dirty="0">
                <a:latin typeface="Tahoma"/>
                <a:cs typeface="Tahoma"/>
              </a:rPr>
              <a:t>including</a:t>
            </a:r>
            <a:r>
              <a:rPr sz="3050" spc="375" dirty="0">
                <a:latin typeface="Tahoma"/>
                <a:cs typeface="Tahoma"/>
              </a:rPr>
              <a:t>  </a:t>
            </a:r>
            <a:r>
              <a:rPr sz="3050" spc="175" dirty="0">
                <a:latin typeface="Tahoma"/>
                <a:cs typeface="Tahoma"/>
              </a:rPr>
              <a:t>profit </a:t>
            </a:r>
            <a:r>
              <a:rPr sz="3050" spc="275" dirty="0">
                <a:latin typeface="Tahoma"/>
                <a:cs typeface="Tahoma"/>
              </a:rPr>
              <a:t>margins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240" dirty="0">
                <a:latin typeface="Tahoma"/>
                <a:cs typeface="Tahoma"/>
              </a:rPr>
              <a:t>by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170" dirty="0">
                <a:latin typeface="Tahoma"/>
                <a:cs typeface="Tahoma"/>
              </a:rPr>
              <a:t>category,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215" dirty="0">
                <a:latin typeface="Tahoma"/>
                <a:cs typeface="Tahoma"/>
              </a:rPr>
              <a:t>top-</a:t>
            </a:r>
            <a:r>
              <a:rPr sz="3050" spc="265" dirty="0">
                <a:latin typeface="Tahoma"/>
                <a:cs typeface="Tahoma"/>
              </a:rPr>
              <a:t>performing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200" dirty="0">
                <a:latin typeface="Tahoma"/>
                <a:cs typeface="Tahoma"/>
              </a:rPr>
              <a:t>products,</a:t>
            </a:r>
            <a:r>
              <a:rPr sz="3050" spc="72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220" dirty="0">
                <a:latin typeface="Tahoma"/>
                <a:cs typeface="Tahoma"/>
              </a:rPr>
              <a:t>regional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145" dirty="0">
                <a:latin typeface="Tahoma"/>
                <a:cs typeface="Tahoma"/>
              </a:rPr>
              <a:t>profitability,</a:t>
            </a:r>
            <a:r>
              <a:rPr sz="3050" spc="725" dirty="0">
                <a:latin typeface="Tahoma"/>
                <a:cs typeface="Tahoma"/>
              </a:rPr>
              <a:t> </a:t>
            </a:r>
            <a:r>
              <a:rPr sz="3050" spc="210" dirty="0">
                <a:latin typeface="Tahoma"/>
                <a:cs typeface="Tahoma"/>
              </a:rPr>
              <a:t>to </a:t>
            </a:r>
            <a:r>
              <a:rPr sz="3050" spc="260" dirty="0">
                <a:latin typeface="Tahoma"/>
                <a:cs typeface="Tahoma"/>
              </a:rPr>
              <a:t>inform</a:t>
            </a:r>
            <a:r>
              <a:rPr sz="3050" spc="-145" dirty="0">
                <a:latin typeface="Tahoma"/>
                <a:cs typeface="Tahoma"/>
              </a:rPr>
              <a:t> </a:t>
            </a:r>
            <a:r>
              <a:rPr sz="3050" spc="215" dirty="0">
                <a:latin typeface="Tahoma"/>
                <a:cs typeface="Tahoma"/>
              </a:rPr>
              <a:t>decisions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40" dirty="0">
                <a:latin typeface="Tahoma"/>
                <a:cs typeface="Tahoma"/>
              </a:rPr>
              <a:t>that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85" dirty="0">
                <a:latin typeface="Tahoma"/>
                <a:cs typeface="Tahoma"/>
              </a:rPr>
              <a:t>enhance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60" dirty="0">
                <a:latin typeface="Tahoma"/>
                <a:cs typeface="Tahoma"/>
              </a:rPr>
              <a:t>overall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20" dirty="0">
                <a:latin typeface="Tahoma"/>
                <a:cs typeface="Tahoma"/>
              </a:rPr>
              <a:t>business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290" dirty="0">
                <a:latin typeface="Tahoma"/>
                <a:cs typeface="Tahoma"/>
              </a:rPr>
              <a:t>growth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140" dirty="0">
                <a:latin typeface="Tahoma"/>
                <a:cs typeface="Tahoma"/>
              </a:rPr>
              <a:t> </a:t>
            </a:r>
            <a:r>
              <a:rPr sz="3050" spc="145" dirty="0">
                <a:latin typeface="Tahoma"/>
                <a:cs typeface="Tahoma"/>
              </a:rPr>
              <a:t>sustainability.</a:t>
            </a:r>
            <a:endParaRPr sz="3050">
              <a:latin typeface="Tahoma"/>
              <a:cs typeface="Tahoma"/>
            </a:endParaRPr>
          </a:p>
          <a:p>
            <a:pPr marL="12700" marR="5080" algn="just">
              <a:lnSpc>
                <a:spcPct val="116799"/>
              </a:lnSpc>
            </a:pPr>
            <a:r>
              <a:rPr sz="3050" b="1" spc="70" dirty="0">
                <a:latin typeface="Tahoma"/>
                <a:cs typeface="Tahoma"/>
              </a:rPr>
              <a:t>Strategic</a:t>
            </a:r>
            <a:r>
              <a:rPr sz="3050" b="1" spc="409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Insights</a:t>
            </a:r>
            <a:r>
              <a:rPr sz="3050" b="1" spc="420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for</a:t>
            </a:r>
            <a:r>
              <a:rPr sz="3050" b="1" spc="415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Growth:</a:t>
            </a:r>
            <a:r>
              <a:rPr sz="3050" b="1" spc="355" dirty="0">
                <a:latin typeface="Tahoma"/>
                <a:cs typeface="Tahoma"/>
              </a:rPr>
              <a:t> </a:t>
            </a:r>
            <a:r>
              <a:rPr sz="3050" spc="200" dirty="0">
                <a:latin typeface="Tahoma"/>
                <a:cs typeface="Tahoma"/>
              </a:rPr>
              <a:t>Utilize</a:t>
            </a:r>
            <a:r>
              <a:rPr sz="3050" spc="290" dirty="0">
                <a:latin typeface="Tahoma"/>
                <a:cs typeface="Tahoma"/>
              </a:rPr>
              <a:t> </a:t>
            </a:r>
            <a:r>
              <a:rPr sz="3050" spc="195" dirty="0">
                <a:latin typeface="Tahoma"/>
                <a:cs typeface="Tahoma"/>
              </a:rPr>
              <a:t>data-</a:t>
            </a:r>
            <a:r>
              <a:rPr sz="3050" spc="215" dirty="0">
                <a:latin typeface="Tahoma"/>
                <a:cs typeface="Tahoma"/>
              </a:rPr>
              <a:t>driven</a:t>
            </a:r>
            <a:r>
              <a:rPr sz="3050" spc="290" dirty="0">
                <a:latin typeface="Tahoma"/>
                <a:cs typeface="Tahoma"/>
              </a:rPr>
              <a:t> </a:t>
            </a:r>
            <a:r>
              <a:rPr sz="3050" spc="220" dirty="0">
                <a:latin typeface="Tahoma"/>
                <a:cs typeface="Tahoma"/>
              </a:rPr>
              <a:t>insights</a:t>
            </a:r>
            <a:r>
              <a:rPr sz="3050" spc="290" dirty="0">
                <a:latin typeface="Tahoma"/>
                <a:cs typeface="Tahoma"/>
              </a:rPr>
              <a:t> </a:t>
            </a:r>
            <a:r>
              <a:rPr sz="3050" spc="235" dirty="0">
                <a:latin typeface="Tahoma"/>
                <a:cs typeface="Tahoma"/>
              </a:rPr>
              <a:t>to</a:t>
            </a:r>
            <a:r>
              <a:rPr sz="3050" spc="290" dirty="0">
                <a:latin typeface="Tahoma"/>
                <a:cs typeface="Tahoma"/>
              </a:rPr>
              <a:t> </a:t>
            </a:r>
            <a:r>
              <a:rPr sz="3050" spc="165" dirty="0">
                <a:latin typeface="Tahoma"/>
                <a:cs typeface="Tahoma"/>
              </a:rPr>
              <a:t>tailor</a:t>
            </a:r>
            <a:r>
              <a:rPr sz="3050" spc="295" dirty="0">
                <a:latin typeface="Tahoma"/>
                <a:cs typeface="Tahoma"/>
              </a:rPr>
              <a:t> </a:t>
            </a:r>
            <a:r>
              <a:rPr sz="3050" spc="275" dirty="0">
                <a:latin typeface="Tahoma"/>
                <a:cs typeface="Tahoma"/>
              </a:rPr>
              <a:t>marketing </a:t>
            </a:r>
            <a:r>
              <a:rPr sz="3050" spc="95" dirty="0">
                <a:latin typeface="Tahoma"/>
                <a:cs typeface="Tahoma"/>
              </a:rPr>
              <a:t>efforts,</a:t>
            </a:r>
            <a:r>
              <a:rPr sz="3050" spc="-40" dirty="0">
                <a:latin typeface="Tahoma"/>
                <a:cs typeface="Tahoma"/>
              </a:rPr>
              <a:t>  </a:t>
            </a:r>
            <a:r>
              <a:rPr sz="3050" spc="185" dirty="0">
                <a:latin typeface="Tahoma"/>
                <a:cs typeface="Tahoma"/>
              </a:rPr>
              <a:t>refine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215" dirty="0">
                <a:latin typeface="Tahoma"/>
                <a:cs typeface="Tahoma"/>
              </a:rPr>
              <a:t>operational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150" dirty="0">
                <a:latin typeface="Tahoma"/>
                <a:cs typeface="Tahoma"/>
              </a:rPr>
              <a:t>strategies,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300" dirty="0">
                <a:latin typeface="Tahoma"/>
                <a:cs typeface="Tahoma"/>
              </a:rPr>
              <a:t>and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265" dirty="0">
                <a:latin typeface="Tahoma"/>
                <a:cs typeface="Tahoma"/>
              </a:rPr>
              <a:t>improve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280" dirty="0">
                <a:latin typeface="Tahoma"/>
                <a:cs typeface="Tahoma"/>
              </a:rPr>
              <a:t>customer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180" dirty="0">
                <a:latin typeface="Tahoma"/>
                <a:cs typeface="Tahoma"/>
              </a:rPr>
              <a:t>satisfaction</a:t>
            </a:r>
            <a:r>
              <a:rPr sz="3050" spc="-35" dirty="0">
                <a:latin typeface="Tahoma"/>
                <a:cs typeface="Tahoma"/>
              </a:rPr>
              <a:t>  </a:t>
            </a:r>
            <a:r>
              <a:rPr sz="3050" spc="114" dirty="0">
                <a:latin typeface="Tahoma"/>
                <a:cs typeface="Tahoma"/>
              </a:rPr>
              <a:t>for </a:t>
            </a:r>
            <a:r>
              <a:rPr sz="3050" spc="225" dirty="0">
                <a:latin typeface="Tahoma"/>
                <a:cs typeface="Tahoma"/>
              </a:rPr>
              <a:t>sustained</a:t>
            </a:r>
            <a:r>
              <a:rPr sz="3050" spc="-125" dirty="0">
                <a:latin typeface="Tahoma"/>
                <a:cs typeface="Tahoma"/>
              </a:rPr>
              <a:t> </a:t>
            </a:r>
            <a:r>
              <a:rPr sz="3050" spc="145" dirty="0">
                <a:latin typeface="Tahoma"/>
                <a:cs typeface="Tahoma"/>
              </a:rPr>
              <a:t>success.</a:t>
            </a:r>
            <a:endParaRPr sz="3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58" y="4553511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58" y="618228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1158" y="7811061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860529" y="8847535"/>
            <a:ext cx="4429125" cy="1439545"/>
            <a:chOff x="13860529" y="8847535"/>
            <a:chExt cx="4429125" cy="1439545"/>
          </a:xfrm>
        </p:grpSpPr>
        <p:sp>
          <p:nvSpPr>
            <p:cNvPr id="9" name="object 9"/>
            <p:cNvSpPr/>
            <p:nvPr/>
          </p:nvSpPr>
          <p:spPr>
            <a:xfrm>
              <a:off x="13860529" y="8847535"/>
              <a:ext cx="4429125" cy="971550"/>
            </a:xfrm>
            <a:custGeom>
              <a:avLst/>
              <a:gdLst/>
              <a:ahLst/>
              <a:cxnLst/>
              <a:rect l="l" t="t" r="r" b="b"/>
              <a:pathLst>
                <a:path w="4429125" h="971550">
                  <a:moveTo>
                    <a:pt x="44291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4429124" y="0"/>
                  </a:lnTo>
                  <a:lnTo>
                    <a:pt x="4429124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1372" y="9044602"/>
              <a:ext cx="1333499" cy="124239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0594" y="0"/>
            <a:ext cx="1333499" cy="12575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51036" y="2065673"/>
            <a:ext cx="236962" cy="65440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94388" y="357665"/>
            <a:ext cx="2086313" cy="208631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125" dirty="0"/>
              <a:t>Key</a:t>
            </a:r>
            <a:r>
              <a:rPr sz="7200" spc="-434" dirty="0"/>
              <a:t> </a:t>
            </a:r>
            <a:r>
              <a:rPr sz="7200" spc="55" dirty="0"/>
              <a:t>Objectives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31921"/>
            <a:ext cx="11518900" cy="9255125"/>
            <a:chOff x="0" y="1031921"/>
            <a:chExt cx="11518900" cy="9255125"/>
          </a:xfrm>
        </p:grpSpPr>
        <p:sp>
          <p:nvSpPr>
            <p:cNvPr id="3" name="object 3"/>
            <p:cNvSpPr/>
            <p:nvPr/>
          </p:nvSpPr>
          <p:spPr>
            <a:xfrm>
              <a:off x="0" y="1031921"/>
              <a:ext cx="8639175" cy="9245600"/>
            </a:xfrm>
            <a:custGeom>
              <a:avLst/>
              <a:gdLst/>
              <a:ahLst/>
              <a:cxnLst/>
              <a:rect l="l" t="t" r="r" b="b"/>
              <a:pathLst>
                <a:path w="8639175" h="9245600">
                  <a:moveTo>
                    <a:pt x="3717872" y="12699"/>
                  </a:moveTo>
                  <a:lnTo>
                    <a:pt x="2848210" y="12699"/>
                  </a:lnTo>
                  <a:lnTo>
                    <a:pt x="2896077" y="0"/>
                  </a:lnTo>
                  <a:lnTo>
                    <a:pt x="3670005" y="0"/>
                  </a:lnTo>
                  <a:lnTo>
                    <a:pt x="3717872" y="12699"/>
                  </a:lnTo>
                  <a:close/>
                </a:path>
                <a:path w="8639175" h="9245600">
                  <a:moveTo>
                    <a:pt x="3860758" y="25399"/>
                  </a:moveTo>
                  <a:lnTo>
                    <a:pt x="2705324" y="25399"/>
                  </a:lnTo>
                  <a:lnTo>
                    <a:pt x="2752832" y="12699"/>
                  </a:lnTo>
                  <a:lnTo>
                    <a:pt x="3813250" y="12699"/>
                  </a:lnTo>
                  <a:lnTo>
                    <a:pt x="3860758" y="25399"/>
                  </a:lnTo>
                  <a:close/>
                </a:path>
                <a:path w="8639175" h="9245600">
                  <a:moveTo>
                    <a:pt x="4002532" y="38099"/>
                  </a:moveTo>
                  <a:lnTo>
                    <a:pt x="2563550" y="38099"/>
                  </a:lnTo>
                  <a:lnTo>
                    <a:pt x="2610681" y="25399"/>
                  </a:lnTo>
                  <a:lnTo>
                    <a:pt x="3955400" y="25399"/>
                  </a:lnTo>
                  <a:lnTo>
                    <a:pt x="4002532" y="38099"/>
                  </a:lnTo>
                  <a:close/>
                </a:path>
                <a:path w="8639175" h="9245600">
                  <a:moveTo>
                    <a:pt x="4143145" y="63499"/>
                  </a:moveTo>
                  <a:lnTo>
                    <a:pt x="2422937" y="63499"/>
                  </a:lnTo>
                  <a:lnTo>
                    <a:pt x="2516547" y="38099"/>
                  </a:lnTo>
                  <a:lnTo>
                    <a:pt x="4049535" y="38099"/>
                  </a:lnTo>
                  <a:lnTo>
                    <a:pt x="4143145" y="63499"/>
                  </a:lnTo>
                  <a:close/>
                </a:path>
                <a:path w="8639175" h="9245600">
                  <a:moveTo>
                    <a:pt x="4236218" y="76199"/>
                  </a:moveTo>
                  <a:lnTo>
                    <a:pt x="2329864" y="76199"/>
                  </a:lnTo>
                  <a:lnTo>
                    <a:pt x="2376332" y="63499"/>
                  </a:lnTo>
                  <a:lnTo>
                    <a:pt x="4189750" y="63499"/>
                  </a:lnTo>
                  <a:lnTo>
                    <a:pt x="4236218" y="76199"/>
                  </a:lnTo>
                  <a:close/>
                </a:path>
                <a:path w="8639175" h="9245600">
                  <a:moveTo>
                    <a:pt x="4420691" y="114299"/>
                  </a:moveTo>
                  <a:lnTo>
                    <a:pt x="2145390" y="114299"/>
                  </a:lnTo>
                  <a:lnTo>
                    <a:pt x="2283534" y="76199"/>
                  </a:lnTo>
                  <a:lnTo>
                    <a:pt x="4282548" y="76199"/>
                  </a:lnTo>
                  <a:lnTo>
                    <a:pt x="4420691" y="114299"/>
                  </a:lnTo>
                  <a:close/>
                </a:path>
                <a:path w="8639175" h="9245600">
                  <a:moveTo>
                    <a:pt x="6796121" y="9245599"/>
                  </a:moveTo>
                  <a:lnTo>
                    <a:pt x="0" y="9245599"/>
                  </a:lnTo>
                  <a:lnTo>
                    <a:pt x="0" y="1104899"/>
                  </a:lnTo>
                  <a:lnTo>
                    <a:pt x="73740" y="1041399"/>
                  </a:lnTo>
                  <a:lnTo>
                    <a:pt x="220700" y="939799"/>
                  </a:lnTo>
                  <a:lnTo>
                    <a:pt x="409554" y="812799"/>
                  </a:lnTo>
                  <a:lnTo>
                    <a:pt x="525528" y="736599"/>
                  </a:lnTo>
                  <a:lnTo>
                    <a:pt x="564618" y="723899"/>
                  </a:lnTo>
                  <a:lnTo>
                    <a:pt x="683161" y="647699"/>
                  </a:lnTo>
                  <a:lnTo>
                    <a:pt x="723093" y="634999"/>
                  </a:lnTo>
                  <a:lnTo>
                    <a:pt x="803573" y="584199"/>
                  </a:lnTo>
                  <a:lnTo>
                    <a:pt x="844117" y="571499"/>
                  </a:lnTo>
                  <a:lnTo>
                    <a:pt x="925805" y="520699"/>
                  </a:lnTo>
                  <a:lnTo>
                    <a:pt x="966944" y="507999"/>
                  </a:lnTo>
                  <a:lnTo>
                    <a:pt x="1008279" y="482599"/>
                  </a:lnTo>
                  <a:lnTo>
                    <a:pt x="1049807" y="469899"/>
                  </a:lnTo>
                  <a:lnTo>
                    <a:pt x="1091526" y="444499"/>
                  </a:lnTo>
                  <a:lnTo>
                    <a:pt x="1175530" y="419099"/>
                  </a:lnTo>
                  <a:lnTo>
                    <a:pt x="1217812" y="393699"/>
                  </a:lnTo>
                  <a:lnTo>
                    <a:pt x="1260278" y="380999"/>
                  </a:lnTo>
                  <a:lnTo>
                    <a:pt x="1302925" y="355599"/>
                  </a:lnTo>
                  <a:lnTo>
                    <a:pt x="1431942" y="317499"/>
                  </a:lnTo>
                  <a:lnTo>
                    <a:pt x="1475300" y="292099"/>
                  </a:lnTo>
                  <a:lnTo>
                    <a:pt x="2099631" y="114299"/>
                  </a:lnTo>
                  <a:lnTo>
                    <a:pt x="4466451" y="114299"/>
                  </a:lnTo>
                  <a:lnTo>
                    <a:pt x="5090782" y="292099"/>
                  </a:lnTo>
                  <a:lnTo>
                    <a:pt x="5134139" y="317499"/>
                  </a:lnTo>
                  <a:lnTo>
                    <a:pt x="5263157" y="355599"/>
                  </a:lnTo>
                  <a:lnTo>
                    <a:pt x="5305804" y="380999"/>
                  </a:lnTo>
                  <a:lnTo>
                    <a:pt x="5348270" y="393699"/>
                  </a:lnTo>
                  <a:lnTo>
                    <a:pt x="5390552" y="419099"/>
                  </a:lnTo>
                  <a:lnTo>
                    <a:pt x="5474556" y="444499"/>
                  </a:lnTo>
                  <a:lnTo>
                    <a:pt x="5516275" y="469899"/>
                  </a:lnTo>
                  <a:lnTo>
                    <a:pt x="5557803" y="482599"/>
                  </a:lnTo>
                  <a:lnTo>
                    <a:pt x="5599137" y="507999"/>
                  </a:lnTo>
                  <a:lnTo>
                    <a:pt x="5640277" y="520699"/>
                  </a:lnTo>
                  <a:lnTo>
                    <a:pt x="5721965" y="571499"/>
                  </a:lnTo>
                  <a:lnTo>
                    <a:pt x="5762509" y="584199"/>
                  </a:lnTo>
                  <a:lnTo>
                    <a:pt x="5842989" y="634999"/>
                  </a:lnTo>
                  <a:lnTo>
                    <a:pt x="5882921" y="647699"/>
                  </a:lnTo>
                  <a:lnTo>
                    <a:pt x="6001464" y="723899"/>
                  </a:lnTo>
                  <a:lnTo>
                    <a:pt x="6040554" y="736599"/>
                  </a:lnTo>
                  <a:lnTo>
                    <a:pt x="6156527" y="812799"/>
                  </a:lnTo>
                  <a:lnTo>
                    <a:pt x="6345382" y="939799"/>
                  </a:lnTo>
                  <a:lnTo>
                    <a:pt x="6492342" y="1041399"/>
                  </a:lnTo>
                  <a:lnTo>
                    <a:pt x="6635510" y="1142999"/>
                  </a:lnTo>
                  <a:lnTo>
                    <a:pt x="6670696" y="1181099"/>
                  </a:lnTo>
                  <a:lnTo>
                    <a:pt x="6774770" y="1257299"/>
                  </a:lnTo>
                  <a:lnTo>
                    <a:pt x="6808960" y="1295399"/>
                  </a:lnTo>
                  <a:lnTo>
                    <a:pt x="6876579" y="1346199"/>
                  </a:lnTo>
                  <a:lnTo>
                    <a:pt x="6910003" y="1384299"/>
                  </a:lnTo>
                  <a:lnTo>
                    <a:pt x="6976073" y="1435099"/>
                  </a:lnTo>
                  <a:lnTo>
                    <a:pt x="7008715" y="1473199"/>
                  </a:lnTo>
                  <a:lnTo>
                    <a:pt x="7041093" y="1498599"/>
                  </a:lnTo>
                  <a:lnTo>
                    <a:pt x="7073204" y="1536699"/>
                  </a:lnTo>
                  <a:lnTo>
                    <a:pt x="7105048" y="1562099"/>
                  </a:lnTo>
                  <a:lnTo>
                    <a:pt x="7136621" y="1600199"/>
                  </a:lnTo>
                  <a:lnTo>
                    <a:pt x="7167923" y="1625599"/>
                  </a:lnTo>
                  <a:lnTo>
                    <a:pt x="7198950" y="1663699"/>
                  </a:lnTo>
                  <a:lnTo>
                    <a:pt x="7229703" y="1689099"/>
                  </a:lnTo>
                  <a:lnTo>
                    <a:pt x="7260178" y="1727199"/>
                  </a:lnTo>
                  <a:lnTo>
                    <a:pt x="7290374" y="1765299"/>
                  </a:lnTo>
                  <a:lnTo>
                    <a:pt x="7320290" y="1790699"/>
                  </a:lnTo>
                  <a:lnTo>
                    <a:pt x="7349922" y="1828799"/>
                  </a:lnTo>
                  <a:lnTo>
                    <a:pt x="7379270" y="1866899"/>
                  </a:lnTo>
                  <a:lnTo>
                    <a:pt x="7408331" y="1892299"/>
                  </a:lnTo>
                  <a:lnTo>
                    <a:pt x="7437105" y="1930399"/>
                  </a:lnTo>
                  <a:lnTo>
                    <a:pt x="7465588" y="1968499"/>
                  </a:lnTo>
                  <a:lnTo>
                    <a:pt x="7493779" y="1993899"/>
                  </a:lnTo>
                  <a:lnTo>
                    <a:pt x="7521676" y="2031999"/>
                  </a:lnTo>
                  <a:lnTo>
                    <a:pt x="7549278" y="2070099"/>
                  </a:lnTo>
                  <a:lnTo>
                    <a:pt x="7576583" y="2108199"/>
                  </a:lnTo>
                  <a:lnTo>
                    <a:pt x="7603588" y="2146299"/>
                  </a:lnTo>
                  <a:lnTo>
                    <a:pt x="7630292" y="2171699"/>
                  </a:lnTo>
                  <a:lnTo>
                    <a:pt x="7656694" y="2209799"/>
                  </a:lnTo>
                  <a:lnTo>
                    <a:pt x="7682790" y="2247899"/>
                  </a:lnTo>
                  <a:lnTo>
                    <a:pt x="7708580" y="2285999"/>
                  </a:lnTo>
                  <a:lnTo>
                    <a:pt x="7734062" y="2324099"/>
                  </a:lnTo>
                  <a:lnTo>
                    <a:pt x="7759234" y="2362199"/>
                  </a:lnTo>
                  <a:lnTo>
                    <a:pt x="7784093" y="2400299"/>
                  </a:lnTo>
                  <a:lnTo>
                    <a:pt x="7808639" y="2438399"/>
                  </a:lnTo>
                  <a:lnTo>
                    <a:pt x="7832868" y="2476499"/>
                  </a:lnTo>
                  <a:lnTo>
                    <a:pt x="7856781" y="2514599"/>
                  </a:lnTo>
                  <a:lnTo>
                    <a:pt x="7880374" y="2552699"/>
                  </a:lnTo>
                  <a:lnTo>
                    <a:pt x="7903645" y="2590799"/>
                  </a:lnTo>
                  <a:lnTo>
                    <a:pt x="7926594" y="2628899"/>
                  </a:lnTo>
                  <a:lnTo>
                    <a:pt x="7949218" y="2666999"/>
                  </a:lnTo>
                  <a:lnTo>
                    <a:pt x="7971515" y="2705099"/>
                  </a:lnTo>
                  <a:lnTo>
                    <a:pt x="7993484" y="2743199"/>
                  </a:lnTo>
                  <a:lnTo>
                    <a:pt x="8015122" y="2781299"/>
                  </a:lnTo>
                  <a:lnTo>
                    <a:pt x="8036428" y="2819399"/>
                  </a:lnTo>
                  <a:lnTo>
                    <a:pt x="8057400" y="2857499"/>
                  </a:lnTo>
                  <a:lnTo>
                    <a:pt x="8078036" y="2908299"/>
                  </a:lnTo>
                  <a:lnTo>
                    <a:pt x="8098335" y="2946399"/>
                  </a:lnTo>
                  <a:lnTo>
                    <a:pt x="8118294" y="2984499"/>
                  </a:lnTo>
                  <a:lnTo>
                    <a:pt x="8137912" y="3022599"/>
                  </a:lnTo>
                  <a:lnTo>
                    <a:pt x="8157186" y="3060699"/>
                  </a:lnTo>
                  <a:lnTo>
                    <a:pt x="8176116" y="3111499"/>
                  </a:lnTo>
                  <a:lnTo>
                    <a:pt x="8194699" y="3149599"/>
                  </a:lnTo>
                  <a:lnTo>
                    <a:pt x="8212933" y="3187699"/>
                  </a:lnTo>
                  <a:lnTo>
                    <a:pt x="8230816" y="3225799"/>
                  </a:lnTo>
                  <a:lnTo>
                    <a:pt x="8248348" y="3276599"/>
                  </a:lnTo>
                  <a:lnTo>
                    <a:pt x="8265525" y="3314699"/>
                  </a:lnTo>
                  <a:lnTo>
                    <a:pt x="8282346" y="3352799"/>
                  </a:lnTo>
                  <a:lnTo>
                    <a:pt x="8298809" y="3403599"/>
                  </a:lnTo>
                  <a:lnTo>
                    <a:pt x="8314913" y="3441699"/>
                  </a:lnTo>
                  <a:lnTo>
                    <a:pt x="8330655" y="3479799"/>
                  </a:lnTo>
                  <a:lnTo>
                    <a:pt x="8346034" y="3530599"/>
                  </a:lnTo>
                  <a:lnTo>
                    <a:pt x="8361048" y="3568699"/>
                  </a:lnTo>
                  <a:lnTo>
                    <a:pt x="8375695" y="3619499"/>
                  </a:lnTo>
                  <a:lnTo>
                    <a:pt x="8389973" y="3657599"/>
                  </a:lnTo>
                  <a:lnTo>
                    <a:pt x="8403881" y="3695699"/>
                  </a:lnTo>
                  <a:lnTo>
                    <a:pt x="8417416" y="3746499"/>
                  </a:lnTo>
                  <a:lnTo>
                    <a:pt x="8430576" y="3784599"/>
                  </a:lnTo>
                  <a:lnTo>
                    <a:pt x="8443361" y="3835399"/>
                  </a:lnTo>
                  <a:lnTo>
                    <a:pt x="8455767" y="3873499"/>
                  </a:lnTo>
                  <a:lnTo>
                    <a:pt x="8467794" y="3924299"/>
                  </a:lnTo>
                  <a:lnTo>
                    <a:pt x="8479440" y="3962399"/>
                  </a:lnTo>
                  <a:lnTo>
                    <a:pt x="8490701" y="4013199"/>
                  </a:lnTo>
                  <a:lnTo>
                    <a:pt x="8501578" y="4051299"/>
                  </a:lnTo>
                  <a:lnTo>
                    <a:pt x="8512067" y="4102099"/>
                  </a:lnTo>
                  <a:lnTo>
                    <a:pt x="8522168" y="4140199"/>
                  </a:lnTo>
                  <a:lnTo>
                    <a:pt x="8531878" y="4190999"/>
                  </a:lnTo>
                  <a:lnTo>
                    <a:pt x="8541195" y="4229099"/>
                  </a:lnTo>
                  <a:lnTo>
                    <a:pt x="8550118" y="4279899"/>
                  </a:lnTo>
                  <a:lnTo>
                    <a:pt x="8558644" y="4330699"/>
                  </a:lnTo>
                  <a:lnTo>
                    <a:pt x="8566772" y="4368799"/>
                  </a:lnTo>
                  <a:lnTo>
                    <a:pt x="8574501" y="4419599"/>
                  </a:lnTo>
                  <a:lnTo>
                    <a:pt x="8581828" y="4457699"/>
                  </a:lnTo>
                  <a:lnTo>
                    <a:pt x="8588751" y="4508499"/>
                  </a:lnTo>
                  <a:lnTo>
                    <a:pt x="8595269" y="4559299"/>
                  </a:lnTo>
                  <a:lnTo>
                    <a:pt x="8601379" y="4597399"/>
                  </a:lnTo>
                  <a:lnTo>
                    <a:pt x="8607081" y="4648199"/>
                  </a:lnTo>
                  <a:lnTo>
                    <a:pt x="8612371" y="4698999"/>
                  </a:lnTo>
                  <a:lnTo>
                    <a:pt x="8617249" y="4737099"/>
                  </a:lnTo>
                  <a:lnTo>
                    <a:pt x="8621712" y="4787899"/>
                  </a:lnTo>
                  <a:lnTo>
                    <a:pt x="8625759" y="4838699"/>
                  </a:lnTo>
                  <a:lnTo>
                    <a:pt x="8629388" y="4876799"/>
                  </a:lnTo>
                  <a:lnTo>
                    <a:pt x="8632597" y="4927599"/>
                  </a:lnTo>
                  <a:lnTo>
                    <a:pt x="8635383" y="4978399"/>
                  </a:lnTo>
                  <a:lnTo>
                    <a:pt x="8637747" y="5029199"/>
                  </a:lnTo>
                  <a:lnTo>
                    <a:pt x="8638612" y="5054599"/>
                  </a:lnTo>
                  <a:lnTo>
                    <a:pt x="8638612" y="5486399"/>
                  </a:lnTo>
                  <a:lnTo>
                    <a:pt x="8637747" y="5499099"/>
                  </a:lnTo>
                  <a:lnTo>
                    <a:pt x="8635383" y="5549899"/>
                  </a:lnTo>
                  <a:lnTo>
                    <a:pt x="8632597" y="5600699"/>
                  </a:lnTo>
                  <a:lnTo>
                    <a:pt x="8629388" y="5638799"/>
                  </a:lnTo>
                  <a:lnTo>
                    <a:pt x="8625759" y="5689599"/>
                  </a:lnTo>
                  <a:lnTo>
                    <a:pt x="8621712" y="5740399"/>
                  </a:lnTo>
                  <a:lnTo>
                    <a:pt x="8617249" y="5778499"/>
                  </a:lnTo>
                  <a:lnTo>
                    <a:pt x="8612371" y="5829299"/>
                  </a:lnTo>
                  <a:lnTo>
                    <a:pt x="8607081" y="5880099"/>
                  </a:lnTo>
                  <a:lnTo>
                    <a:pt x="8601379" y="5918199"/>
                  </a:lnTo>
                  <a:lnTo>
                    <a:pt x="8595269" y="5968999"/>
                  </a:lnTo>
                  <a:lnTo>
                    <a:pt x="8588751" y="6019799"/>
                  </a:lnTo>
                  <a:lnTo>
                    <a:pt x="8581828" y="6057899"/>
                  </a:lnTo>
                  <a:lnTo>
                    <a:pt x="8574501" y="6108699"/>
                  </a:lnTo>
                  <a:lnTo>
                    <a:pt x="8566772" y="6159499"/>
                  </a:lnTo>
                  <a:lnTo>
                    <a:pt x="8558644" y="6197599"/>
                  </a:lnTo>
                  <a:lnTo>
                    <a:pt x="8550118" y="6248399"/>
                  </a:lnTo>
                  <a:lnTo>
                    <a:pt x="8541195" y="6286499"/>
                  </a:lnTo>
                  <a:lnTo>
                    <a:pt x="8531878" y="6337299"/>
                  </a:lnTo>
                  <a:lnTo>
                    <a:pt x="8522168" y="6375399"/>
                  </a:lnTo>
                  <a:lnTo>
                    <a:pt x="8512067" y="6426199"/>
                  </a:lnTo>
                  <a:lnTo>
                    <a:pt x="8501578" y="6476999"/>
                  </a:lnTo>
                  <a:lnTo>
                    <a:pt x="8490701" y="6515099"/>
                  </a:lnTo>
                  <a:lnTo>
                    <a:pt x="8479440" y="6565899"/>
                  </a:lnTo>
                  <a:lnTo>
                    <a:pt x="8467794" y="6603999"/>
                  </a:lnTo>
                  <a:lnTo>
                    <a:pt x="8455767" y="6654799"/>
                  </a:lnTo>
                  <a:lnTo>
                    <a:pt x="8443361" y="6692899"/>
                  </a:lnTo>
                  <a:lnTo>
                    <a:pt x="8430576" y="6743699"/>
                  </a:lnTo>
                  <a:lnTo>
                    <a:pt x="8417416" y="6781799"/>
                  </a:lnTo>
                  <a:lnTo>
                    <a:pt x="8403881" y="6819899"/>
                  </a:lnTo>
                  <a:lnTo>
                    <a:pt x="8389973" y="6870699"/>
                  </a:lnTo>
                  <a:lnTo>
                    <a:pt x="8375695" y="6908799"/>
                  </a:lnTo>
                  <a:lnTo>
                    <a:pt x="8361048" y="6959599"/>
                  </a:lnTo>
                  <a:lnTo>
                    <a:pt x="8346034" y="6997699"/>
                  </a:lnTo>
                  <a:lnTo>
                    <a:pt x="8330655" y="7035799"/>
                  </a:lnTo>
                  <a:lnTo>
                    <a:pt x="8314913" y="7086599"/>
                  </a:lnTo>
                  <a:lnTo>
                    <a:pt x="8298809" y="7124699"/>
                  </a:lnTo>
                  <a:lnTo>
                    <a:pt x="8282346" y="7162799"/>
                  </a:lnTo>
                  <a:lnTo>
                    <a:pt x="8265525" y="7213599"/>
                  </a:lnTo>
                  <a:lnTo>
                    <a:pt x="8248348" y="7251699"/>
                  </a:lnTo>
                  <a:lnTo>
                    <a:pt x="8230816" y="7289799"/>
                  </a:lnTo>
                  <a:lnTo>
                    <a:pt x="8212933" y="7340599"/>
                  </a:lnTo>
                  <a:lnTo>
                    <a:pt x="8194699" y="7378699"/>
                  </a:lnTo>
                  <a:lnTo>
                    <a:pt x="8176116" y="7416799"/>
                  </a:lnTo>
                  <a:lnTo>
                    <a:pt x="8157186" y="7454899"/>
                  </a:lnTo>
                  <a:lnTo>
                    <a:pt x="8137912" y="7505699"/>
                  </a:lnTo>
                  <a:lnTo>
                    <a:pt x="8118294" y="7543799"/>
                  </a:lnTo>
                  <a:lnTo>
                    <a:pt x="8098335" y="7581899"/>
                  </a:lnTo>
                  <a:lnTo>
                    <a:pt x="8078036" y="7619999"/>
                  </a:lnTo>
                  <a:lnTo>
                    <a:pt x="8057400" y="7658099"/>
                  </a:lnTo>
                  <a:lnTo>
                    <a:pt x="8036428" y="7696199"/>
                  </a:lnTo>
                  <a:lnTo>
                    <a:pt x="8015122" y="7746999"/>
                  </a:lnTo>
                  <a:lnTo>
                    <a:pt x="7993484" y="7785099"/>
                  </a:lnTo>
                  <a:lnTo>
                    <a:pt x="7971515" y="7823199"/>
                  </a:lnTo>
                  <a:lnTo>
                    <a:pt x="7949218" y="7861299"/>
                  </a:lnTo>
                  <a:lnTo>
                    <a:pt x="7926594" y="7899399"/>
                  </a:lnTo>
                  <a:lnTo>
                    <a:pt x="7903645" y="7937499"/>
                  </a:lnTo>
                  <a:lnTo>
                    <a:pt x="7880374" y="7975599"/>
                  </a:lnTo>
                  <a:lnTo>
                    <a:pt x="7856781" y="8013699"/>
                  </a:lnTo>
                  <a:lnTo>
                    <a:pt x="7832868" y="8051799"/>
                  </a:lnTo>
                  <a:lnTo>
                    <a:pt x="7808639" y="8089899"/>
                  </a:lnTo>
                  <a:lnTo>
                    <a:pt x="7784093" y="8127999"/>
                  </a:lnTo>
                  <a:lnTo>
                    <a:pt x="7759234" y="8166099"/>
                  </a:lnTo>
                  <a:lnTo>
                    <a:pt x="7734062" y="8204199"/>
                  </a:lnTo>
                  <a:lnTo>
                    <a:pt x="7708580" y="8242299"/>
                  </a:lnTo>
                  <a:lnTo>
                    <a:pt x="7682790" y="8280399"/>
                  </a:lnTo>
                  <a:lnTo>
                    <a:pt x="7656694" y="8305799"/>
                  </a:lnTo>
                  <a:lnTo>
                    <a:pt x="7630292" y="8343899"/>
                  </a:lnTo>
                  <a:lnTo>
                    <a:pt x="7603588" y="8381999"/>
                  </a:lnTo>
                  <a:lnTo>
                    <a:pt x="7576583" y="8420099"/>
                  </a:lnTo>
                  <a:lnTo>
                    <a:pt x="7549278" y="8458199"/>
                  </a:lnTo>
                  <a:lnTo>
                    <a:pt x="7521676" y="8496299"/>
                  </a:lnTo>
                  <a:lnTo>
                    <a:pt x="7493779" y="8521699"/>
                  </a:lnTo>
                  <a:lnTo>
                    <a:pt x="7465588" y="8559799"/>
                  </a:lnTo>
                  <a:lnTo>
                    <a:pt x="7437105" y="8597899"/>
                  </a:lnTo>
                  <a:lnTo>
                    <a:pt x="7408331" y="8623299"/>
                  </a:lnTo>
                  <a:lnTo>
                    <a:pt x="7379270" y="8661399"/>
                  </a:lnTo>
                  <a:lnTo>
                    <a:pt x="7349922" y="8699499"/>
                  </a:lnTo>
                  <a:lnTo>
                    <a:pt x="7320290" y="8724899"/>
                  </a:lnTo>
                  <a:lnTo>
                    <a:pt x="7290374" y="8762999"/>
                  </a:lnTo>
                  <a:lnTo>
                    <a:pt x="7260178" y="8801099"/>
                  </a:lnTo>
                  <a:lnTo>
                    <a:pt x="7229703" y="8826499"/>
                  </a:lnTo>
                  <a:lnTo>
                    <a:pt x="7198950" y="8864599"/>
                  </a:lnTo>
                  <a:lnTo>
                    <a:pt x="7167923" y="8889999"/>
                  </a:lnTo>
                  <a:lnTo>
                    <a:pt x="7136621" y="8928099"/>
                  </a:lnTo>
                  <a:lnTo>
                    <a:pt x="7105048" y="8953499"/>
                  </a:lnTo>
                  <a:lnTo>
                    <a:pt x="7073204" y="8991599"/>
                  </a:lnTo>
                  <a:lnTo>
                    <a:pt x="7041093" y="9016999"/>
                  </a:lnTo>
                  <a:lnTo>
                    <a:pt x="7008715" y="9055099"/>
                  </a:lnTo>
                  <a:lnTo>
                    <a:pt x="6976073" y="9080499"/>
                  </a:lnTo>
                  <a:lnTo>
                    <a:pt x="6943169" y="9118599"/>
                  </a:lnTo>
                  <a:lnTo>
                    <a:pt x="6876579" y="9169399"/>
                  </a:lnTo>
                  <a:lnTo>
                    <a:pt x="6842897" y="9207499"/>
                  </a:lnTo>
                  <a:lnTo>
                    <a:pt x="6796121" y="924559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51716" y="7818433"/>
              <a:ext cx="5367020" cy="2468880"/>
            </a:xfrm>
            <a:custGeom>
              <a:avLst/>
              <a:gdLst/>
              <a:ahLst/>
              <a:cxnLst/>
              <a:rect l="l" t="t" r="r" b="b"/>
              <a:pathLst>
                <a:path w="5367020" h="2468879">
                  <a:moveTo>
                    <a:pt x="2828099" y="12700"/>
                  </a:moveTo>
                  <a:lnTo>
                    <a:pt x="2538905" y="12700"/>
                  </a:lnTo>
                  <a:lnTo>
                    <a:pt x="2586892" y="0"/>
                  </a:lnTo>
                  <a:lnTo>
                    <a:pt x="2780111" y="0"/>
                  </a:lnTo>
                  <a:lnTo>
                    <a:pt x="2828099" y="12700"/>
                  </a:lnTo>
                  <a:close/>
                </a:path>
                <a:path w="5367020" h="2468879">
                  <a:moveTo>
                    <a:pt x="2970707" y="25400"/>
                  </a:moveTo>
                  <a:lnTo>
                    <a:pt x="2396297" y="25400"/>
                  </a:lnTo>
                  <a:lnTo>
                    <a:pt x="2443600" y="12700"/>
                  </a:lnTo>
                  <a:lnTo>
                    <a:pt x="2923404" y="12700"/>
                  </a:lnTo>
                  <a:lnTo>
                    <a:pt x="2970707" y="25400"/>
                  </a:lnTo>
                  <a:close/>
                </a:path>
                <a:path w="5367020" h="2468879">
                  <a:moveTo>
                    <a:pt x="3157424" y="50800"/>
                  </a:moveTo>
                  <a:lnTo>
                    <a:pt x="2209580" y="50800"/>
                  </a:lnTo>
                  <a:lnTo>
                    <a:pt x="2302425" y="25400"/>
                  </a:lnTo>
                  <a:lnTo>
                    <a:pt x="3064579" y="25400"/>
                  </a:lnTo>
                  <a:lnTo>
                    <a:pt x="3157424" y="50800"/>
                  </a:lnTo>
                  <a:close/>
                </a:path>
                <a:path w="5367020" h="2468879">
                  <a:moveTo>
                    <a:pt x="5367005" y="2468566"/>
                  </a:moveTo>
                  <a:lnTo>
                    <a:pt x="0" y="2468566"/>
                  </a:lnTo>
                  <a:lnTo>
                    <a:pt x="472" y="2463800"/>
                  </a:lnTo>
                  <a:lnTo>
                    <a:pt x="5066" y="2413000"/>
                  </a:lnTo>
                  <a:lnTo>
                    <a:pt x="10472" y="2362200"/>
                  </a:lnTo>
                  <a:lnTo>
                    <a:pt x="16683" y="2311400"/>
                  </a:lnTo>
                  <a:lnTo>
                    <a:pt x="23691" y="2273300"/>
                  </a:lnTo>
                  <a:lnTo>
                    <a:pt x="31491" y="2222500"/>
                  </a:lnTo>
                  <a:lnTo>
                    <a:pt x="40074" y="2171700"/>
                  </a:lnTo>
                  <a:lnTo>
                    <a:pt x="49434" y="2133600"/>
                  </a:lnTo>
                  <a:lnTo>
                    <a:pt x="59564" y="2082800"/>
                  </a:lnTo>
                  <a:lnTo>
                    <a:pt x="70455" y="2044700"/>
                  </a:lnTo>
                  <a:lnTo>
                    <a:pt x="82102" y="1993900"/>
                  </a:lnTo>
                  <a:lnTo>
                    <a:pt x="94497" y="1955800"/>
                  </a:lnTo>
                  <a:lnTo>
                    <a:pt x="107633" y="1905000"/>
                  </a:lnTo>
                  <a:lnTo>
                    <a:pt x="121502" y="1866900"/>
                  </a:lnTo>
                  <a:lnTo>
                    <a:pt x="136099" y="1816100"/>
                  </a:lnTo>
                  <a:lnTo>
                    <a:pt x="151414" y="1778000"/>
                  </a:lnTo>
                  <a:lnTo>
                    <a:pt x="167443" y="1739900"/>
                  </a:lnTo>
                  <a:lnTo>
                    <a:pt x="184176" y="1689100"/>
                  </a:lnTo>
                  <a:lnTo>
                    <a:pt x="201608" y="1651000"/>
                  </a:lnTo>
                  <a:lnTo>
                    <a:pt x="219731" y="1612900"/>
                  </a:lnTo>
                  <a:lnTo>
                    <a:pt x="238538" y="1562100"/>
                  </a:lnTo>
                  <a:lnTo>
                    <a:pt x="258021" y="1524000"/>
                  </a:lnTo>
                  <a:lnTo>
                    <a:pt x="278175" y="1485900"/>
                  </a:lnTo>
                  <a:lnTo>
                    <a:pt x="298991" y="1447800"/>
                  </a:lnTo>
                  <a:lnTo>
                    <a:pt x="320462" y="1409700"/>
                  </a:lnTo>
                  <a:lnTo>
                    <a:pt x="342582" y="1358900"/>
                  </a:lnTo>
                  <a:lnTo>
                    <a:pt x="365343" y="1320800"/>
                  </a:lnTo>
                  <a:lnTo>
                    <a:pt x="388738" y="1282700"/>
                  </a:lnTo>
                  <a:lnTo>
                    <a:pt x="412760" y="1244600"/>
                  </a:lnTo>
                  <a:lnTo>
                    <a:pt x="437402" y="1206500"/>
                  </a:lnTo>
                  <a:lnTo>
                    <a:pt x="462657" y="1168400"/>
                  </a:lnTo>
                  <a:lnTo>
                    <a:pt x="488517" y="1130300"/>
                  </a:lnTo>
                  <a:lnTo>
                    <a:pt x="514976" y="1104900"/>
                  </a:lnTo>
                  <a:lnTo>
                    <a:pt x="542026" y="1066800"/>
                  </a:lnTo>
                  <a:lnTo>
                    <a:pt x="569660" y="1028700"/>
                  </a:lnTo>
                  <a:lnTo>
                    <a:pt x="597872" y="990600"/>
                  </a:lnTo>
                  <a:lnTo>
                    <a:pt x="626653" y="952500"/>
                  </a:lnTo>
                  <a:lnTo>
                    <a:pt x="655998" y="927100"/>
                  </a:lnTo>
                  <a:lnTo>
                    <a:pt x="685898" y="889000"/>
                  </a:lnTo>
                  <a:lnTo>
                    <a:pt x="716347" y="863600"/>
                  </a:lnTo>
                  <a:lnTo>
                    <a:pt x="747337" y="825500"/>
                  </a:lnTo>
                  <a:lnTo>
                    <a:pt x="778862" y="787400"/>
                  </a:lnTo>
                  <a:lnTo>
                    <a:pt x="810914" y="762000"/>
                  </a:lnTo>
                  <a:lnTo>
                    <a:pt x="843486" y="736600"/>
                  </a:lnTo>
                  <a:lnTo>
                    <a:pt x="876571" y="698500"/>
                  </a:lnTo>
                  <a:lnTo>
                    <a:pt x="910162" y="673100"/>
                  </a:lnTo>
                  <a:lnTo>
                    <a:pt x="944252" y="635000"/>
                  </a:lnTo>
                  <a:lnTo>
                    <a:pt x="978834" y="609600"/>
                  </a:lnTo>
                  <a:lnTo>
                    <a:pt x="1049443" y="558800"/>
                  </a:lnTo>
                  <a:lnTo>
                    <a:pt x="1121934" y="508000"/>
                  </a:lnTo>
                  <a:lnTo>
                    <a:pt x="1196249" y="457200"/>
                  </a:lnTo>
                  <a:lnTo>
                    <a:pt x="1272332" y="406400"/>
                  </a:lnTo>
                  <a:lnTo>
                    <a:pt x="1350124" y="355600"/>
                  </a:lnTo>
                  <a:lnTo>
                    <a:pt x="1389644" y="330200"/>
                  </a:lnTo>
                  <a:lnTo>
                    <a:pt x="1429570" y="317500"/>
                  </a:lnTo>
                  <a:lnTo>
                    <a:pt x="1510612" y="266700"/>
                  </a:lnTo>
                  <a:lnTo>
                    <a:pt x="1551714" y="254000"/>
                  </a:lnTo>
                  <a:lnTo>
                    <a:pt x="1593194" y="228600"/>
                  </a:lnTo>
                  <a:lnTo>
                    <a:pt x="1677258" y="203200"/>
                  </a:lnTo>
                  <a:lnTo>
                    <a:pt x="1719828" y="177800"/>
                  </a:lnTo>
                  <a:lnTo>
                    <a:pt x="2163560" y="50800"/>
                  </a:lnTo>
                  <a:lnTo>
                    <a:pt x="3203444" y="50800"/>
                  </a:lnTo>
                  <a:lnTo>
                    <a:pt x="3647176" y="177800"/>
                  </a:lnTo>
                  <a:lnTo>
                    <a:pt x="3689746" y="203200"/>
                  </a:lnTo>
                  <a:lnTo>
                    <a:pt x="3773810" y="228600"/>
                  </a:lnTo>
                  <a:lnTo>
                    <a:pt x="3815290" y="254000"/>
                  </a:lnTo>
                  <a:lnTo>
                    <a:pt x="3856392" y="266700"/>
                  </a:lnTo>
                  <a:lnTo>
                    <a:pt x="3937434" y="317500"/>
                  </a:lnTo>
                  <a:lnTo>
                    <a:pt x="3977360" y="330200"/>
                  </a:lnTo>
                  <a:lnTo>
                    <a:pt x="4016880" y="355600"/>
                  </a:lnTo>
                  <a:lnTo>
                    <a:pt x="4094673" y="406400"/>
                  </a:lnTo>
                  <a:lnTo>
                    <a:pt x="4170755" y="457200"/>
                  </a:lnTo>
                  <a:lnTo>
                    <a:pt x="4245070" y="508000"/>
                  </a:lnTo>
                  <a:lnTo>
                    <a:pt x="4317561" y="558800"/>
                  </a:lnTo>
                  <a:lnTo>
                    <a:pt x="4388170" y="609600"/>
                  </a:lnTo>
                  <a:lnTo>
                    <a:pt x="4422752" y="635000"/>
                  </a:lnTo>
                  <a:lnTo>
                    <a:pt x="4456842" y="673100"/>
                  </a:lnTo>
                  <a:lnTo>
                    <a:pt x="4490433" y="698500"/>
                  </a:lnTo>
                  <a:lnTo>
                    <a:pt x="4523518" y="736600"/>
                  </a:lnTo>
                  <a:lnTo>
                    <a:pt x="4556090" y="762000"/>
                  </a:lnTo>
                  <a:lnTo>
                    <a:pt x="4588142" y="787400"/>
                  </a:lnTo>
                  <a:lnTo>
                    <a:pt x="4619667" y="825500"/>
                  </a:lnTo>
                  <a:lnTo>
                    <a:pt x="4650658" y="863600"/>
                  </a:lnTo>
                  <a:lnTo>
                    <a:pt x="4681106" y="889000"/>
                  </a:lnTo>
                  <a:lnTo>
                    <a:pt x="4711007" y="927100"/>
                  </a:lnTo>
                  <a:lnTo>
                    <a:pt x="4740351" y="952500"/>
                  </a:lnTo>
                  <a:lnTo>
                    <a:pt x="4769133" y="990600"/>
                  </a:lnTo>
                  <a:lnTo>
                    <a:pt x="4797344" y="1028700"/>
                  </a:lnTo>
                  <a:lnTo>
                    <a:pt x="4824978" y="1066800"/>
                  </a:lnTo>
                  <a:lnTo>
                    <a:pt x="4852029" y="1104900"/>
                  </a:lnTo>
                  <a:lnTo>
                    <a:pt x="4878487" y="1130300"/>
                  </a:lnTo>
                  <a:lnTo>
                    <a:pt x="4904348" y="1168400"/>
                  </a:lnTo>
                  <a:lnTo>
                    <a:pt x="4929602" y="1206500"/>
                  </a:lnTo>
                  <a:lnTo>
                    <a:pt x="4954244" y="1244600"/>
                  </a:lnTo>
                  <a:lnTo>
                    <a:pt x="4978266" y="1282700"/>
                  </a:lnTo>
                  <a:lnTo>
                    <a:pt x="5001662" y="1320800"/>
                  </a:lnTo>
                  <a:lnTo>
                    <a:pt x="5024423" y="1358900"/>
                  </a:lnTo>
                  <a:lnTo>
                    <a:pt x="5046542" y="1409700"/>
                  </a:lnTo>
                  <a:lnTo>
                    <a:pt x="5068014" y="1447800"/>
                  </a:lnTo>
                  <a:lnTo>
                    <a:pt x="5088830" y="1485900"/>
                  </a:lnTo>
                  <a:lnTo>
                    <a:pt x="5108983" y="1524000"/>
                  </a:lnTo>
                  <a:lnTo>
                    <a:pt x="5128467" y="1562100"/>
                  </a:lnTo>
                  <a:lnTo>
                    <a:pt x="5147274" y="1612900"/>
                  </a:lnTo>
                  <a:lnTo>
                    <a:pt x="5165396" y="1651000"/>
                  </a:lnTo>
                  <a:lnTo>
                    <a:pt x="5182828" y="1689100"/>
                  </a:lnTo>
                  <a:lnTo>
                    <a:pt x="5199562" y="1739900"/>
                  </a:lnTo>
                  <a:lnTo>
                    <a:pt x="5215590" y="1778000"/>
                  </a:lnTo>
                  <a:lnTo>
                    <a:pt x="5230906" y="1816100"/>
                  </a:lnTo>
                  <a:lnTo>
                    <a:pt x="5245502" y="1866900"/>
                  </a:lnTo>
                  <a:lnTo>
                    <a:pt x="5259372" y="1905000"/>
                  </a:lnTo>
                  <a:lnTo>
                    <a:pt x="5272508" y="1955800"/>
                  </a:lnTo>
                  <a:lnTo>
                    <a:pt x="5284902" y="1993900"/>
                  </a:lnTo>
                  <a:lnTo>
                    <a:pt x="5296549" y="2044700"/>
                  </a:lnTo>
                  <a:lnTo>
                    <a:pt x="5307441" y="2082800"/>
                  </a:lnTo>
                  <a:lnTo>
                    <a:pt x="5317570" y="2133600"/>
                  </a:lnTo>
                  <a:lnTo>
                    <a:pt x="5326930" y="2171700"/>
                  </a:lnTo>
                  <a:lnTo>
                    <a:pt x="5335513" y="2222500"/>
                  </a:lnTo>
                  <a:lnTo>
                    <a:pt x="5343313" y="2273300"/>
                  </a:lnTo>
                  <a:lnTo>
                    <a:pt x="5350322" y="2311400"/>
                  </a:lnTo>
                  <a:lnTo>
                    <a:pt x="5356533" y="2362200"/>
                  </a:lnTo>
                  <a:lnTo>
                    <a:pt x="5361939" y="2413000"/>
                  </a:lnTo>
                  <a:lnTo>
                    <a:pt x="5366533" y="2463800"/>
                  </a:lnTo>
                  <a:lnTo>
                    <a:pt x="5367005" y="2468566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7108" y="8029982"/>
            <a:ext cx="2676524" cy="12763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8828695"/>
            <a:ext cx="4123054" cy="971550"/>
          </a:xfrm>
          <a:custGeom>
            <a:avLst/>
            <a:gdLst/>
            <a:ahLst/>
            <a:cxnLst/>
            <a:rect l="l" t="t" r="r" b="b"/>
            <a:pathLst>
              <a:path w="4123054" h="971550">
                <a:moveTo>
                  <a:pt x="4122642" y="971549"/>
                </a:moveTo>
                <a:lnTo>
                  <a:pt x="0" y="971549"/>
                </a:lnTo>
                <a:lnTo>
                  <a:pt x="0" y="0"/>
                </a:lnTo>
                <a:lnTo>
                  <a:pt x="4122642" y="0"/>
                </a:lnTo>
                <a:lnTo>
                  <a:pt x="4122642" y="971549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251301"/>
            <a:ext cx="2273935" cy="3467735"/>
            <a:chOff x="0" y="251301"/>
            <a:chExt cx="2273935" cy="3467735"/>
          </a:xfrm>
        </p:grpSpPr>
        <p:sp>
          <p:nvSpPr>
            <p:cNvPr id="8" name="object 8"/>
            <p:cNvSpPr/>
            <p:nvPr/>
          </p:nvSpPr>
          <p:spPr>
            <a:xfrm>
              <a:off x="361108" y="1806098"/>
              <a:ext cx="1913255" cy="1913255"/>
            </a:xfrm>
            <a:custGeom>
              <a:avLst/>
              <a:gdLst/>
              <a:ahLst/>
              <a:cxnLst/>
              <a:rect l="l" t="t" r="r" b="b"/>
              <a:pathLst>
                <a:path w="1913255" h="1913254">
                  <a:moveTo>
                    <a:pt x="956412" y="1912824"/>
                  </a:moveTo>
                  <a:lnTo>
                    <a:pt x="908677" y="1911653"/>
                  </a:lnTo>
                  <a:lnTo>
                    <a:pt x="861548" y="1908178"/>
                  </a:lnTo>
                  <a:lnTo>
                    <a:pt x="815080" y="1902454"/>
                  </a:lnTo>
                  <a:lnTo>
                    <a:pt x="769327" y="1894534"/>
                  </a:lnTo>
                  <a:lnTo>
                    <a:pt x="724345" y="1884475"/>
                  </a:lnTo>
                  <a:lnTo>
                    <a:pt x="680187" y="1872330"/>
                  </a:lnTo>
                  <a:lnTo>
                    <a:pt x="636909" y="1858155"/>
                  </a:lnTo>
                  <a:lnTo>
                    <a:pt x="594566" y="1842004"/>
                  </a:lnTo>
                  <a:lnTo>
                    <a:pt x="553212" y="1823932"/>
                  </a:lnTo>
                  <a:lnTo>
                    <a:pt x="512903" y="1803995"/>
                  </a:lnTo>
                  <a:lnTo>
                    <a:pt x="473692" y="1782246"/>
                  </a:lnTo>
                  <a:lnTo>
                    <a:pt x="435635" y="1758740"/>
                  </a:lnTo>
                  <a:lnTo>
                    <a:pt x="398787" y="1733533"/>
                  </a:lnTo>
                  <a:lnTo>
                    <a:pt x="363202" y="1706678"/>
                  </a:lnTo>
                  <a:lnTo>
                    <a:pt x="328935" y="1678232"/>
                  </a:lnTo>
                  <a:lnTo>
                    <a:pt x="296041" y="1648248"/>
                  </a:lnTo>
                  <a:lnTo>
                    <a:pt x="264575" y="1616782"/>
                  </a:lnTo>
                  <a:lnTo>
                    <a:pt x="234591" y="1583888"/>
                  </a:lnTo>
                  <a:lnTo>
                    <a:pt x="206145" y="1549621"/>
                  </a:lnTo>
                  <a:lnTo>
                    <a:pt x="179291" y="1514036"/>
                  </a:lnTo>
                  <a:lnTo>
                    <a:pt x="154083" y="1477188"/>
                  </a:lnTo>
                  <a:lnTo>
                    <a:pt x="130578" y="1439131"/>
                  </a:lnTo>
                  <a:lnTo>
                    <a:pt x="108829" y="1399920"/>
                  </a:lnTo>
                  <a:lnTo>
                    <a:pt x="88891" y="1359611"/>
                  </a:lnTo>
                  <a:lnTo>
                    <a:pt x="70819" y="1318257"/>
                  </a:lnTo>
                  <a:lnTo>
                    <a:pt x="54668" y="1275914"/>
                  </a:lnTo>
                  <a:lnTo>
                    <a:pt x="40493" y="1232636"/>
                  </a:lnTo>
                  <a:lnTo>
                    <a:pt x="28348" y="1188478"/>
                  </a:lnTo>
                  <a:lnTo>
                    <a:pt x="18289" y="1143496"/>
                  </a:lnTo>
                  <a:lnTo>
                    <a:pt x="10369" y="1097743"/>
                  </a:lnTo>
                  <a:lnTo>
                    <a:pt x="4645" y="1051275"/>
                  </a:lnTo>
                  <a:lnTo>
                    <a:pt x="1170" y="1004146"/>
                  </a:lnTo>
                  <a:lnTo>
                    <a:pt x="0" y="956412"/>
                  </a:lnTo>
                  <a:lnTo>
                    <a:pt x="1170" y="908677"/>
                  </a:lnTo>
                  <a:lnTo>
                    <a:pt x="4645" y="861548"/>
                  </a:lnTo>
                  <a:lnTo>
                    <a:pt x="10369" y="815080"/>
                  </a:lnTo>
                  <a:lnTo>
                    <a:pt x="18289" y="769327"/>
                  </a:lnTo>
                  <a:lnTo>
                    <a:pt x="28348" y="724345"/>
                  </a:lnTo>
                  <a:lnTo>
                    <a:pt x="40493" y="680187"/>
                  </a:lnTo>
                  <a:lnTo>
                    <a:pt x="54668" y="636909"/>
                  </a:lnTo>
                  <a:lnTo>
                    <a:pt x="70819" y="594566"/>
                  </a:lnTo>
                  <a:lnTo>
                    <a:pt x="88891" y="553212"/>
                  </a:lnTo>
                  <a:lnTo>
                    <a:pt x="108829" y="512903"/>
                  </a:lnTo>
                  <a:lnTo>
                    <a:pt x="130578" y="473692"/>
                  </a:lnTo>
                  <a:lnTo>
                    <a:pt x="154083" y="435635"/>
                  </a:lnTo>
                  <a:lnTo>
                    <a:pt x="179291" y="398787"/>
                  </a:lnTo>
                  <a:lnTo>
                    <a:pt x="206145" y="363202"/>
                  </a:lnTo>
                  <a:lnTo>
                    <a:pt x="234591" y="328935"/>
                  </a:lnTo>
                  <a:lnTo>
                    <a:pt x="264575" y="296041"/>
                  </a:lnTo>
                  <a:lnTo>
                    <a:pt x="296041" y="264575"/>
                  </a:lnTo>
                  <a:lnTo>
                    <a:pt x="328935" y="234591"/>
                  </a:lnTo>
                  <a:lnTo>
                    <a:pt x="363202" y="206145"/>
                  </a:lnTo>
                  <a:lnTo>
                    <a:pt x="398787" y="179291"/>
                  </a:lnTo>
                  <a:lnTo>
                    <a:pt x="435635" y="154083"/>
                  </a:lnTo>
                  <a:lnTo>
                    <a:pt x="473692" y="130578"/>
                  </a:lnTo>
                  <a:lnTo>
                    <a:pt x="512903" y="108829"/>
                  </a:lnTo>
                  <a:lnTo>
                    <a:pt x="553212" y="88891"/>
                  </a:lnTo>
                  <a:lnTo>
                    <a:pt x="594566" y="70819"/>
                  </a:lnTo>
                  <a:lnTo>
                    <a:pt x="636909" y="54668"/>
                  </a:lnTo>
                  <a:lnTo>
                    <a:pt x="680187" y="40493"/>
                  </a:lnTo>
                  <a:lnTo>
                    <a:pt x="724345" y="28348"/>
                  </a:lnTo>
                  <a:lnTo>
                    <a:pt x="769327" y="18289"/>
                  </a:lnTo>
                  <a:lnTo>
                    <a:pt x="815080" y="10369"/>
                  </a:lnTo>
                  <a:lnTo>
                    <a:pt x="861548" y="4645"/>
                  </a:lnTo>
                  <a:lnTo>
                    <a:pt x="908677" y="1170"/>
                  </a:lnTo>
                  <a:lnTo>
                    <a:pt x="956412" y="0"/>
                  </a:lnTo>
                  <a:lnTo>
                    <a:pt x="1004146" y="1170"/>
                  </a:lnTo>
                  <a:lnTo>
                    <a:pt x="1051275" y="4645"/>
                  </a:lnTo>
                  <a:lnTo>
                    <a:pt x="1097743" y="10369"/>
                  </a:lnTo>
                  <a:lnTo>
                    <a:pt x="1143496" y="18289"/>
                  </a:lnTo>
                  <a:lnTo>
                    <a:pt x="1188479" y="28348"/>
                  </a:lnTo>
                  <a:lnTo>
                    <a:pt x="1232636" y="40493"/>
                  </a:lnTo>
                  <a:lnTo>
                    <a:pt x="1275914" y="54668"/>
                  </a:lnTo>
                  <a:lnTo>
                    <a:pt x="1318257" y="70819"/>
                  </a:lnTo>
                  <a:lnTo>
                    <a:pt x="1359611" y="88891"/>
                  </a:lnTo>
                  <a:lnTo>
                    <a:pt x="1399921" y="108829"/>
                  </a:lnTo>
                  <a:lnTo>
                    <a:pt x="1439131" y="130578"/>
                  </a:lnTo>
                  <a:lnTo>
                    <a:pt x="1477188" y="154083"/>
                  </a:lnTo>
                  <a:lnTo>
                    <a:pt x="1514036" y="179291"/>
                  </a:lnTo>
                  <a:lnTo>
                    <a:pt x="1549621" y="206145"/>
                  </a:lnTo>
                  <a:lnTo>
                    <a:pt x="1583888" y="234591"/>
                  </a:lnTo>
                  <a:lnTo>
                    <a:pt x="1616782" y="264575"/>
                  </a:lnTo>
                  <a:lnTo>
                    <a:pt x="1648248" y="296041"/>
                  </a:lnTo>
                  <a:lnTo>
                    <a:pt x="1678232" y="328935"/>
                  </a:lnTo>
                  <a:lnTo>
                    <a:pt x="1706678" y="363202"/>
                  </a:lnTo>
                  <a:lnTo>
                    <a:pt x="1733533" y="398787"/>
                  </a:lnTo>
                  <a:lnTo>
                    <a:pt x="1758740" y="435635"/>
                  </a:lnTo>
                  <a:lnTo>
                    <a:pt x="1782246" y="473692"/>
                  </a:lnTo>
                  <a:lnTo>
                    <a:pt x="1803995" y="512903"/>
                  </a:lnTo>
                  <a:lnTo>
                    <a:pt x="1823932" y="553212"/>
                  </a:lnTo>
                  <a:lnTo>
                    <a:pt x="1842004" y="594566"/>
                  </a:lnTo>
                  <a:lnTo>
                    <a:pt x="1858155" y="636909"/>
                  </a:lnTo>
                  <a:lnTo>
                    <a:pt x="1872330" y="680187"/>
                  </a:lnTo>
                  <a:lnTo>
                    <a:pt x="1884475" y="724345"/>
                  </a:lnTo>
                  <a:lnTo>
                    <a:pt x="1894534" y="769327"/>
                  </a:lnTo>
                  <a:lnTo>
                    <a:pt x="1902454" y="815080"/>
                  </a:lnTo>
                  <a:lnTo>
                    <a:pt x="1908178" y="861548"/>
                  </a:lnTo>
                  <a:lnTo>
                    <a:pt x="1911653" y="908677"/>
                  </a:lnTo>
                  <a:lnTo>
                    <a:pt x="1912824" y="956412"/>
                  </a:lnTo>
                  <a:lnTo>
                    <a:pt x="1911653" y="1004146"/>
                  </a:lnTo>
                  <a:lnTo>
                    <a:pt x="1908178" y="1051275"/>
                  </a:lnTo>
                  <a:lnTo>
                    <a:pt x="1902454" y="1097743"/>
                  </a:lnTo>
                  <a:lnTo>
                    <a:pt x="1894534" y="1143496"/>
                  </a:lnTo>
                  <a:lnTo>
                    <a:pt x="1884475" y="1188478"/>
                  </a:lnTo>
                  <a:lnTo>
                    <a:pt x="1872330" y="1232636"/>
                  </a:lnTo>
                  <a:lnTo>
                    <a:pt x="1858155" y="1275914"/>
                  </a:lnTo>
                  <a:lnTo>
                    <a:pt x="1842004" y="1318257"/>
                  </a:lnTo>
                  <a:lnTo>
                    <a:pt x="1823932" y="1359611"/>
                  </a:lnTo>
                  <a:lnTo>
                    <a:pt x="1803995" y="1399920"/>
                  </a:lnTo>
                  <a:lnTo>
                    <a:pt x="1782246" y="1439131"/>
                  </a:lnTo>
                  <a:lnTo>
                    <a:pt x="1758740" y="1477188"/>
                  </a:lnTo>
                  <a:lnTo>
                    <a:pt x="1733533" y="1514036"/>
                  </a:lnTo>
                  <a:lnTo>
                    <a:pt x="1706678" y="1549621"/>
                  </a:lnTo>
                  <a:lnTo>
                    <a:pt x="1678232" y="1583888"/>
                  </a:lnTo>
                  <a:lnTo>
                    <a:pt x="1648248" y="1616782"/>
                  </a:lnTo>
                  <a:lnTo>
                    <a:pt x="1616782" y="1648248"/>
                  </a:lnTo>
                  <a:lnTo>
                    <a:pt x="1583888" y="1678232"/>
                  </a:lnTo>
                  <a:lnTo>
                    <a:pt x="1549621" y="1706678"/>
                  </a:lnTo>
                  <a:lnTo>
                    <a:pt x="1514036" y="1733533"/>
                  </a:lnTo>
                  <a:lnTo>
                    <a:pt x="1477188" y="1758740"/>
                  </a:lnTo>
                  <a:lnTo>
                    <a:pt x="1439131" y="1782246"/>
                  </a:lnTo>
                  <a:lnTo>
                    <a:pt x="1399921" y="1803995"/>
                  </a:lnTo>
                  <a:lnTo>
                    <a:pt x="1359611" y="1823932"/>
                  </a:lnTo>
                  <a:lnTo>
                    <a:pt x="1318257" y="1842004"/>
                  </a:lnTo>
                  <a:lnTo>
                    <a:pt x="1275914" y="1858155"/>
                  </a:lnTo>
                  <a:lnTo>
                    <a:pt x="1232636" y="1872330"/>
                  </a:lnTo>
                  <a:lnTo>
                    <a:pt x="1188479" y="1884475"/>
                  </a:lnTo>
                  <a:lnTo>
                    <a:pt x="1143496" y="1894534"/>
                  </a:lnTo>
                  <a:lnTo>
                    <a:pt x="1097743" y="1902454"/>
                  </a:lnTo>
                  <a:lnTo>
                    <a:pt x="1051275" y="1908178"/>
                  </a:lnTo>
                  <a:lnTo>
                    <a:pt x="1004146" y="1911653"/>
                  </a:lnTo>
                  <a:lnTo>
                    <a:pt x="956412" y="1912824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1301"/>
              <a:ext cx="1027017" cy="155257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041152" y="0"/>
            <a:ext cx="7247255" cy="7812405"/>
            <a:chOff x="11041152" y="0"/>
            <a:chExt cx="7247255" cy="7812405"/>
          </a:xfrm>
        </p:grpSpPr>
        <p:sp>
          <p:nvSpPr>
            <p:cNvPr id="11" name="object 11"/>
            <p:cNvSpPr/>
            <p:nvPr/>
          </p:nvSpPr>
          <p:spPr>
            <a:xfrm>
              <a:off x="16371245" y="0"/>
              <a:ext cx="1917064" cy="2092325"/>
            </a:xfrm>
            <a:custGeom>
              <a:avLst/>
              <a:gdLst/>
              <a:ahLst/>
              <a:cxnLst/>
              <a:rect l="l" t="t" r="r" b="b"/>
              <a:pathLst>
                <a:path w="1917065" h="2092325">
                  <a:moveTo>
                    <a:pt x="1555645" y="2092156"/>
                  </a:moveTo>
                  <a:lnTo>
                    <a:pt x="1507190" y="2091416"/>
                  </a:lnTo>
                  <a:lnTo>
                    <a:pt x="1459105" y="2089209"/>
                  </a:lnTo>
                  <a:lnTo>
                    <a:pt x="1411410" y="2085558"/>
                  </a:lnTo>
                  <a:lnTo>
                    <a:pt x="1364127" y="2080484"/>
                  </a:lnTo>
                  <a:lnTo>
                    <a:pt x="1317278" y="2074008"/>
                  </a:lnTo>
                  <a:lnTo>
                    <a:pt x="1270884" y="2066152"/>
                  </a:lnTo>
                  <a:lnTo>
                    <a:pt x="1224966" y="2056937"/>
                  </a:lnTo>
                  <a:lnTo>
                    <a:pt x="1179546" y="2046386"/>
                  </a:lnTo>
                  <a:lnTo>
                    <a:pt x="1134646" y="2034518"/>
                  </a:lnTo>
                  <a:lnTo>
                    <a:pt x="1090287" y="2021357"/>
                  </a:lnTo>
                  <a:lnTo>
                    <a:pt x="1046491" y="2006923"/>
                  </a:lnTo>
                  <a:lnTo>
                    <a:pt x="1003278" y="1991238"/>
                  </a:lnTo>
                  <a:lnTo>
                    <a:pt x="960672" y="1974324"/>
                  </a:lnTo>
                  <a:lnTo>
                    <a:pt x="918692" y="1956201"/>
                  </a:lnTo>
                  <a:lnTo>
                    <a:pt x="877361" y="1936892"/>
                  </a:lnTo>
                  <a:lnTo>
                    <a:pt x="836701" y="1916418"/>
                  </a:lnTo>
                  <a:lnTo>
                    <a:pt x="796732" y="1894801"/>
                  </a:lnTo>
                  <a:lnTo>
                    <a:pt x="757476" y="1872062"/>
                  </a:lnTo>
                  <a:lnTo>
                    <a:pt x="718955" y="1848222"/>
                  </a:lnTo>
                  <a:lnTo>
                    <a:pt x="681190" y="1823303"/>
                  </a:lnTo>
                  <a:lnTo>
                    <a:pt x="644203" y="1797327"/>
                  </a:lnTo>
                  <a:lnTo>
                    <a:pt x="608015" y="1770315"/>
                  </a:lnTo>
                  <a:lnTo>
                    <a:pt x="572648" y="1742288"/>
                  </a:lnTo>
                  <a:lnTo>
                    <a:pt x="538123" y="1713269"/>
                  </a:lnTo>
                  <a:lnTo>
                    <a:pt x="504462" y="1683278"/>
                  </a:lnTo>
                  <a:lnTo>
                    <a:pt x="471686" y="1652338"/>
                  </a:lnTo>
                  <a:lnTo>
                    <a:pt x="439818" y="1620469"/>
                  </a:lnTo>
                  <a:lnTo>
                    <a:pt x="408877" y="1587693"/>
                  </a:lnTo>
                  <a:lnTo>
                    <a:pt x="378886" y="1554032"/>
                  </a:lnTo>
                  <a:lnTo>
                    <a:pt x="349867" y="1519507"/>
                  </a:lnTo>
                  <a:lnTo>
                    <a:pt x="321841" y="1484140"/>
                  </a:lnTo>
                  <a:lnTo>
                    <a:pt x="294828" y="1447952"/>
                  </a:lnTo>
                  <a:lnTo>
                    <a:pt x="268852" y="1410965"/>
                  </a:lnTo>
                  <a:lnTo>
                    <a:pt x="243934" y="1373200"/>
                  </a:lnTo>
                  <a:lnTo>
                    <a:pt x="220094" y="1334679"/>
                  </a:lnTo>
                  <a:lnTo>
                    <a:pt x="197354" y="1295423"/>
                  </a:lnTo>
                  <a:lnTo>
                    <a:pt x="175737" y="1255454"/>
                  </a:lnTo>
                  <a:lnTo>
                    <a:pt x="155263" y="1214794"/>
                  </a:lnTo>
                  <a:lnTo>
                    <a:pt x="135954" y="1173463"/>
                  </a:lnTo>
                  <a:lnTo>
                    <a:pt x="117832" y="1131483"/>
                  </a:lnTo>
                  <a:lnTo>
                    <a:pt x="100917" y="1088877"/>
                  </a:lnTo>
                  <a:lnTo>
                    <a:pt x="85232" y="1045665"/>
                  </a:lnTo>
                  <a:lnTo>
                    <a:pt x="70798" y="1001868"/>
                  </a:lnTo>
                  <a:lnTo>
                    <a:pt x="57637" y="957509"/>
                  </a:lnTo>
                  <a:lnTo>
                    <a:pt x="45770" y="912609"/>
                  </a:lnTo>
                  <a:lnTo>
                    <a:pt x="35218" y="867189"/>
                  </a:lnTo>
                  <a:lnTo>
                    <a:pt x="26003" y="821272"/>
                  </a:lnTo>
                  <a:lnTo>
                    <a:pt x="18147" y="774877"/>
                  </a:lnTo>
                  <a:lnTo>
                    <a:pt x="11672" y="728028"/>
                  </a:lnTo>
                  <a:lnTo>
                    <a:pt x="6597" y="680745"/>
                  </a:lnTo>
                  <a:lnTo>
                    <a:pt x="2946" y="633050"/>
                  </a:lnTo>
                  <a:lnTo>
                    <a:pt x="740" y="584965"/>
                  </a:lnTo>
                  <a:lnTo>
                    <a:pt x="0" y="536511"/>
                  </a:lnTo>
                  <a:lnTo>
                    <a:pt x="740" y="488056"/>
                  </a:lnTo>
                  <a:lnTo>
                    <a:pt x="2946" y="439971"/>
                  </a:lnTo>
                  <a:lnTo>
                    <a:pt x="6597" y="392276"/>
                  </a:lnTo>
                  <a:lnTo>
                    <a:pt x="11672" y="344993"/>
                  </a:lnTo>
                  <a:lnTo>
                    <a:pt x="18147" y="298144"/>
                  </a:lnTo>
                  <a:lnTo>
                    <a:pt x="26003" y="251750"/>
                  </a:lnTo>
                  <a:lnTo>
                    <a:pt x="35218" y="205832"/>
                  </a:lnTo>
                  <a:lnTo>
                    <a:pt x="45770" y="160412"/>
                  </a:lnTo>
                  <a:lnTo>
                    <a:pt x="57637" y="115512"/>
                  </a:lnTo>
                  <a:lnTo>
                    <a:pt x="70798" y="71153"/>
                  </a:lnTo>
                  <a:lnTo>
                    <a:pt x="85232" y="27357"/>
                  </a:lnTo>
                  <a:lnTo>
                    <a:pt x="95162" y="0"/>
                  </a:lnTo>
                  <a:lnTo>
                    <a:pt x="1916754" y="0"/>
                  </a:lnTo>
                  <a:lnTo>
                    <a:pt x="1916754" y="2049868"/>
                  </a:lnTo>
                  <a:lnTo>
                    <a:pt x="1886324" y="2056937"/>
                  </a:lnTo>
                  <a:lnTo>
                    <a:pt x="1840406" y="2066152"/>
                  </a:lnTo>
                  <a:lnTo>
                    <a:pt x="1794012" y="2074008"/>
                  </a:lnTo>
                  <a:lnTo>
                    <a:pt x="1747162" y="2080484"/>
                  </a:lnTo>
                  <a:lnTo>
                    <a:pt x="1699879" y="2085558"/>
                  </a:lnTo>
                  <a:lnTo>
                    <a:pt x="1652184" y="2089209"/>
                  </a:lnTo>
                  <a:lnTo>
                    <a:pt x="1604099" y="2091416"/>
                  </a:lnTo>
                  <a:lnTo>
                    <a:pt x="1555645" y="2092156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09365" y="0"/>
              <a:ext cx="1333499" cy="13116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1152" y="1728918"/>
              <a:ext cx="5645974" cy="60833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8404" y="2243462"/>
            <a:ext cx="64503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1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62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200" spc="-150" dirty="0">
                <a:solidFill>
                  <a:srgbClr val="FFFFFF"/>
                </a:solidFill>
                <a:latin typeface="Verdana"/>
                <a:cs typeface="Verdana"/>
              </a:rPr>
              <a:t>Gathering</a:t>
            </a:r>
            <a:endParaRPr sz="6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747" y="3939189"/>
            <a:ext cx="7606030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22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25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215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9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65" dirty="0">
                <a:solidFill>
                  <a:srgbClr val="FFFFFF"/>
                </a:solidFill>
                <a:latin typeface="Tahoma"/>
                <a:cs typeface="Tahoma"/>
              </a:rPr>
              <a:t>exploration</a:t>
            </a:r>
            <a:r>
              <a:rPr sz="25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Tahoma"/>
                <a:cs typeface="Tahoma"/>
              </a:rPr>
              <a:t>leverages </a:t>
            </a:r>
            <a:r>
              <a:rPr sz="2500" spc="2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500" spc="3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Superstore</a:t>
            </a:r>
            <a:r>
              <a:rPr sz="2500" spc="3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Tahoma"/>
                <a:cs typeface="Tahoma"/>
              </a:rPr>
              <a:t>dataset,</a:t>
            </a:r>
            <a:r>
              <a:rPr sz="2500" spc="3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200" dirty="0">
                <a:solidFill>
                  <a:srgbClr val="FFFFFF"/>
                </a:solidFill>
                <a:latin typeface="Tahoma"/>
                <a:cs typeface="Tahoma"/>
              </a:rPr>
              <a:t>sourced</a:t>
            </a:r>
            <a:r>
              <a:rPr sz="2500" spc="3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2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500" spc="3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500" spc="225" dirty="0">
                <a:solidFill>
                  <a:srgbClr val="FFFFFF"/>
                </a:solidFill>
                <a:latin typeface="Tahoma"/>
                <a:cs typeface="Tahoma"/>
              </a:rPr>
              <a:t>Kaggle</a:t>
            </a:r>
            <a:r>
              <a:rPr sz="2500" spc="5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40" dirty="0">
                <a:solidFill>
                  <a:srgbClr val="FFFFFF"/>
                </a:solidFill>
                <a:latin typeface="Tahoma"/>
                <a:cs typeface="Tahoma"/>
              </a:rPr>
              <a:t>website,</a:t>
            </a:r>
            <a:r>
              <a:rPr sz="2500" spc="5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500" spc="5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85" dirty="0">
                <a:solidFill>
                  <a:srgbClr val="FFFFFF"/>
                </a:solidFill>
                <a:latin typeface="Tahoma"/>
                <a:cs typeface="Tahoma"/>
              </a:rPr>
              <a:t>detailed</a:t>
            </a:r>
            <a:r>
              <a:rPr sz="2500" spc="5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2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500" spc="5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Tahoma"/>
                <a:cs typeface="Tahoma"/>
              </a:rPr>
              <a:t>versatile </a:t>
            </a:r>
            <a:r>
              <a:rPr sz="2500" spc="17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2500" spc="1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9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7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8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  various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aspects</a:t>
            </a:r>
            <a:r>
              <a:rPr sz="2500" spc="405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500" spc="114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500" spc="409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500" spc="65" dirty="0">
                <a:solidFill>
                  <a:srgbClr val="FFFFFF"/>
                </a:solidFill>
                <a:latin typeface="Tahoma"/>
                <a:cs typeface="Tahoma"/>
              </a:rPr>
              <a:t>sales,</a:t>
            </a:r>
            <a:r>
              <a:rPr sz="2500" spc="409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500" spc="114" dirty="0">
                <a:solidFill>
                  <a:srgbClr val="FFFFFF"/>
                </a:solidFill>
                <a:latin typeface="Tahoma"/>
                <a:cs typeface="Tahoma"/>
              </a:rPr>
              <a:t>profitability,</a:t>
            </a:r>
            <a:r>
              <a:rPr sz="2500" spc="409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500" spc="215" dirty="0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sz="2500" spc="195" dirty="0">
                <a:solidFill>
                  <a:srgbClr val="FFFFFF"/>
                </a:solidFill>
                <a:latin typeface="Tahoma"/>
                <a:cs typeface="Tahoma"/>
              </a:rPr>
              <a:t>demographics,</a:t>
            </a:r>
            <a:r>
              <a:rPr sz="2500" spc="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2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215" dirty="0">
                <a:solidFill>
                  <a:srgbClr val="FFFFFF"/>
                </a:solidFill>
                <a:latin typeface="Tahoma"/>
                <a:cs typeface="Tahoma"/>
              </a:rPr>
              <a:t>shipping</a:t>
            </a:r>
            <a:r>
              <a:rPr sz="2500" spc="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35" dirty="0">
                <a:solidFill>
                  <a:srgbClr val="FFFFFF"/>
                </a:solidFill>
                <a:latin typeface="Tahoma"/>
                <a:cs typeface="Tahoma"/>
              </a:rPr>
              <a:t>operations.</a:t>
            </a:r>
            <a:r>
              <a:rPr sz="2500" spc="3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sz="2500" spc="7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9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500" spc="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95" dirty="0">
                <a:solidFill>
                  <a:srgbClr val="FFFFFF"/>
                </a:solidFill>
                <a:latin typeface="Tahoma"/>
                <a:cs typeface="Tahoma"/>
              </a:rPr>
              <a:t>provided</a:t>
            </a:r>
            <a:r>
              <a:rPr sz="2500" spc="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8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500" spc="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22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2500" spc="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0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2500" spc="7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Tahoma"/>
                <a:cs typeface="Tahoma"/>
              </a:rPr>
              <a:t>formats, </a:t>
            </a:r>
            <a:r>
              <a:rPr sz="2500" spc="21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2500" spc="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XLSX</a:t>
            </a:r>
            <a:r>
              <a:rPr sz="2500" spc="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2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500" spc="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Tahoma"/>
                <a:cs typeface="Tahoma"/>
              </a:rPr>
              <a:t>CSV,</a:t>
            </a:r>
            <a:r>
              <a:rPr sz="2500" spc="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2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500" spc="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FFFFFF"/>
                </a:solidFill>
                <a:latin typeface="Tahoma"/>
                <a:cs typeface="Tahoma"/>
              </a:rPr>
              <a:t>comprises</a:t>
            </a:r>
            <a:r>
              <a:rPr sz="2500" spc="5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four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sub-</a:t>
            </a:r>
            <a:r>
              <a:rPr sz="2500" spc="165" dirty="0">
                <a:solidFill>
                  <a:srgbClr val="FFFFFF"/>
                </a:solidFill>
                <a:latin typeface="Tahoma"/>
                <a:cs typeface="Tahoma"/>
              </a:rPr>
              <a:t>datasets</a:t>
            </a:r>
            <a:r>
              <a:rPr sz="2500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500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Tahoma"/>
                <a:cs typeface="Tahoma"/>
              </a:rPr>
              <a:t>collectively</a:t>
            </a:r>
            <a:r>
              <a:rPr sz="2500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200" dirty="0">
                <a:solidFill>
                  <a:srgbClr val="FFFFFF"/>
                </a:solidFill>
                <a:latin typeface="Tahoma"/>
                <a:cs typeface="Tahoma"/>
              </a:rPr>
              <a:t>enable</a:t>
            </a:r>
            <a:r>
              <a:rPr sz="2500" spc="4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in-</a:t>
            </a:r>
            <a:r>
              <a:rPr sz="2500" spc="235" dirty="0">
                <a:solidFill>
                  <a:srgbClr val="FFFFFF"/>
                </a:solidFill>
                <a:latin typeface="Tahoma"/>
                <a:cs typeface="Tahoma"/>
              </a:rPr>
              <a:t>depth </a:t>
            </a:r>
            <a:r>
              <a:rPr sz="2500" spc="1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25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5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75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25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Tahoma"/>
                <a:cs typeface="Tahoma"/>
              </a:rPr>
              <a:t>performance.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936480" cy="10287000"/>
            <a:chOff x="0" y="0"/>
            <a:chExt cx="993648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936480" cy="10287000"/>
            </a:xfrm>
            <a:custGeom>
              <a:avLst/>
              <a:gdLst/>
              <a:ahLst/>
              <a:cxnLst/>
              <a:rect l="l" t="t" r="r" b="b"/>
              <a:pathLst>
                <a:path w="9936480" h="10287000">
                  <a:moveTo>
                    <a:pt x="771974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474536" y="0"/>
                  </a:lnTo>
                  <a:lnTo>
                    <a:pt x="7478959" y="12699"/>
                  </a:lnTo>
                  <a:lnTo>
                    <a:pt x="7598438" y="12699"/>
                  </a:lnTo>
                  <a:lnTo>
                    <a:pt x="7637734" y="139699"/>
                  </a:lnTo>
                  <a:lnTo>
                    <a:pt x="7715521" y="139699"/>
                  </a:lnTo>
                  <a:lnTo>
                    <a:pt x="7754008" y="266699"/>
                  </a:lnTo>
                  <a:lnTo>
                    <a:pt x="7867822" y="266699"/>
                  </a:lnTo>
                  <a:lnTo>
                    <a:pt x="7905206" y="393699"/>
                  </a:lnTo>
                  <a:lnTo>
                    <a:pt x="7979130" y="393699"/>
                  </a:lnTo>
                  <a:lnTo>
                    <a:pt x="8015667" y="520699"/>
                  </a:lnTo>
                  <a:lnTo>
                    <a:pt x="8123559" y="520699"/>
                  </a:lnTo>
                  <a:lnTo>
                    <a:pt x="8158944" y="647699"/>
                  </a:lnTo>
                  <a:lnTo>
                    <a:pt x="8228835" y="647699"/>
                  </a:lnTo>
                  <a:lnTo>
                    <a:pt x="8263337" y="774699"/>
                  </a:lnTo>
                  <a:lnTo>
                    <a:pt x="8331445" y="774699"/>
                  </a:lnTo>
                  <a:lnTo>
                    <a:pt x="8365049" y="901699"/>
                  </a:lnTo>
                  <a:lnTo>
                    <a:pt x="8431345" y="901699"/>
                  </a:lnTo>
                  <a:lnTo>
                    <a:pt x="8464034" y="1028699"/>
                  </a:lnTo>
                  <a:lnTo>
                    <a:pt x="8528485" y="1028699"/>
                  </a:lnTo>
                  <a:lnTo>
                    <a:pt x="8560244" y="1155699"/>
                  </a:lnTo>
                  <a:lnTo>
                    <a:pt x="8622819" y="1155699"/>
                  </a:lnTo>
                  <a:lnTo>
                    <a:pt x="8653632" y="1282699"/>
                  </a:lnTo>
                  <a:lnTo>
                    <a:pt x="8714300" y="1282699"/>
                  </a:lnTo>
                  <a:lnTo>
                    <a:pt x="8744151" y="1409699"/>
                  </a:lnTo>
                  <a:lnTo>
                    <a:pt x="8802879" y="1409699"/>
                  </a:lnTo>
                  <a:lnTo>
                    <a:pt x="8831753" y="1536699"/>
                  </a:lnTo>
                  <a:lnTo>
                    <a:pt x="8888511" y="1536699"/>
                  </a:lnTo>
                  <a:lnTo>
                    <a:pt x="8916391" y="1663699"/>
                  </a:lnTo>
                  <a:lnTo>
                    <a:pt x="8971147" y="1663699"/>
                  </a:lnTo>
                  <a:lnTo>
                    <a:pt x="8998019" y="1790699"/>
                  </a:lnTo>
                  <a:lnTo>
                    <a:pt x="9050740" y="1790699"/>
                  </a:lnTo>
                  <a:lnTo>
                    <a:pt x="9076587" y="1917699"/>
                  </a:lnTo>
                  <a:lnTo>
                    <a:pt x="9102089" y="1917699"/>
                  </a:lnTo>
                  <a:lnTo>
                    <a:pt x="9127244" y="2044699"/>
                  </a:lnTo>
                  <a:lnTo>
                    <a:pt x="9176506" y="2044699"/>
                  </a:lnTo>
                  <a:lnTo>
                    <a:pt x="9200610" y="2171699"/>
                  </a:lnTo>
                  <a:lnTo>
                    <a:pt x="9247754" y="2171699"/>
                  </a:lnTo>
                  <a:lnTo>
                    <a:pt x="9270791" y="2298699"/>
                  </a:lnTo>
                  <a:lnTo>
                    <a:pt x="9315786" y="2298699"/>
                  </a:lnTo>
                  <a:lnTo>
                    <a:pt x="9337740" y="2425699"/>
                  </a:lnTo>
                  <a:lnTo>
                    <a:pt x="9359330" y="2425699"/>
                  </a:lnTo>
                  <a:lnTo>
                    <a:pt x="9380554" y="2552699"/>
                  </a:lnTo>
                  <a:lnTo>
                    <a:pt x="9421896" y="2552699"/>
                  </a:lnTo>
                  <a:lnTo>
                    <a:pt x="9442011" y="2679699"/>
                  </a:lnTo>
                  <a:lnTo>
                    <a:pt x="9461753" y="2679699"/>
                  </a:lnTo>
                  <a:lnTo>
                    <a:pt x="9481120" y="2806699"/>
                  </a:lnTo>
                  <a:lnTo>
                    <a:pt x="9518723" y="2806699"/>
                  </a:lnTo>
                  <a:lnTo>
                    <a:pt x="9536955" y="2933699"/>
                  </a:lnTo>
                  <a:lnTo>
                    <a:pt x="9554804" y="2933699"/>
                  </a:lnTo>
                  <a:lnTo>
                    <a:pt x="9572271" y="3060699"/>
                  </a:lnTo>
                  <a:lnTo>
                    <a:pt x="9606045" y="3060699"/>
                  </a:lnTo>
                  <a:lnTo>
                    <a:pt x="9622350" y="3187699"/>
                  </a:lnTo>
                  <a:lnTo>
                    <a:pt x="9638265" y="3187699"/>
                  </a:lnTo>
                  <a:lnTo>
                    <a:pt x="9653786" y="3314699"/>
                  </a:lnTo>
                  <a:lnTo>
                    <a:pt x="9683646" y="3314699"/>
                  </a:lnTo>
                  <a:lnTo>
                    <a:pt x="9697980" y="3441699"/>
                  </a:lnTo>
                  <a:lnTo>
                    <a:pt x="9711915" y="3441699"/>
                  </a:lnTo>
                  <a:lnTo>
                    <a:pt x="9725448" y="3568699"/>
                  </a:lnTo>
                  <a:lnTo>
                    <a:pt x="9751305" y="3568699"/>
                  </a:lnTo>
                  <a:lnTo>
                    <a:pt x="9763624" y="3695699"/>
                  </a:lnTo>
                  <a:lnTo>
                    <a:pt x="9775536" y="3695699"/>
                  </a:lnTo>
                  <a:lnTo>
                    <a:pt x="9787037" y="3822699"/>
                  </a:lnTo>
                  <a:lnTo>
                    <a:pt x="9798127" y="3822699"/>
                  </a:lnTo>
                  <a:lnTo>
                    <a:pt x="9808803" y="3949699"/>
                  </a:lnTo>
                  <a:lnTo>
                    <a:pt x="9828908" y="3949699"/>
                  </a:lnTo>
                  <a:lnTo>
                    <a:pt x="9838334" y="4076699"/>
                  </a:lnTo>
                  <a:lnTo>
                    <a:pt x="9847339" y="4076699"/>
                  </a:lnTo>
                  <a:lnTo>
                    <a:pt x="9855922" y="4203699"/>
                  </a:lnTo>
                  <a:lnTo>
                    <a:pt x="9871814" y="4203699"/>
                  </a:lnTo>
                  <a:lnTo>
                    <a:pt x="9879120" y="4330699"/>
                  </a:lnTo>
                  <a:lnTo>
                    <a:pt x="9885996" y="4330699"/>
                  </a:lnTo>
                  <a:lnTo>
                    <a:pt x="9892442" y="4457699"/>
                  </a:lnTo>
                  <a:lnTo>
                    <a:pt x="9898455" y="4457699"/>
                  </a:lnTo>
                  <a:lnTo>
                    <a:pt x="9904033" y="4584699"/>
                  </a:lnTo>
                  <a:lnTo>
                    <a:pt x="9913880" y="4584699"/>
                  </a:lnTo>
                  <a:lnTo>
                    <a:pt x="9918145" y="4711699"/>
                  </a:lnTo>
                  <a:lnTo>
                    <a:pt x="9921968" y="4711699"/>
                  </a:lnTo>
                  <a:lnTo>
                    <a:pt x="9925348" y="4838699"/>
                  </a:lnTo>
                  <a:lnTo>
                    <a:pt x="9928282" y="4838699"/>
                  </a:lnTo>
                  <a:lnTo>
                    <a:pt x="9930771" y="4965699"/>
                  </a:lnTo>
                  <a:lnTo>
                    <a:pt x="9932810" y="4965699"/>
                  </a:lnTo>
                  <a:lnTo>
                    <a:pt x="9934400" y="5092699"/>
                  </a:lnTo>
                  <a:lnTo>
                    <a:pt x="9936221" y="5092699"/>
                  </a:lnTo>
                  <a:lnTo>
                    <a:pt x="9936449" y="5219699"/>
                  </a:lnTo>
                  <a:lnTo>
                    <a:pt x="9936221" y="5219699"/>
                  </a:lnTo>
                  <a:lnTo>
                    <a:pt x="9935538" y="5346699"/>
                  </a:lnTo>
                  <a:lnTo>
                    <a:pt x="9934400" y="5346699"/>
                  </a:lnTo>
                  <a:lnTo>
                    <a:pt x="9932810" y="5473699"/>
                  </a:lnTo>
                  <a:lnTo>
                    <a:pt x="9930771" y="5473699"/>
                  </a:lnTo>
                  <a:lnTo>
                    <a:pt x="9928282" y="5600699"/>
                  </a:lnTo>
                  <a:lnTo>
                    <a:pt x="9921968" y="5600699"/>
                  </a:lnTo>
                  <a:lnTo>
                    <a:pt x="9918145" y="5727699"/>
                  </a:lnTo>
                  <a:lnTo>
                    <a:pt x="9913880" y="5727699"/>
                  </a:lnTo>
                  <a:lnTo>
                    <a:pt x="9909176" y="5854699"/>
                  </a:lnTo>
                  <a:lnTo>
                    <a:pt x="9904033" y="5854699"/>
                  </a:lnTo>
                  <a:lnTo>
                    <a:pt x="9898455" y="5981699"/>
                  </a:lnTo>
                  <a:lnTo>
                    <a:pt x="9885996" y="5981699"/>
                  </a:lnTo>
                  <a:lnTo>
                    <a:pt x="9879120" y="6108699"/>
                  </a:lnTo>
                  <a:lnTo>
                    <a:pt x="9871814" y="6108699"/>
                  </a:lnTo>
                  <a:lnTo>
                    <a:pt x="9864081" y="6235699"/>
                  </a:lnTo>
                  <a:lnTo>
                    <a:pt x="9855922" y="6235699"/>
                  </a:lnTo>
                  <a:lnTo>
                    <a:pt x="9847339" y="6362699"/>
                  </a:lnTo>
                  <a:lnTo>
                    <a:pt x="9828908" y="6362699"/>
                  </a:lnTo>
                  <a:lnTo>
                    <a:pt x="9819064" y="6489699"/>
                  </a:lnTo>
                  <a:lnTo>
                    <a:pt x="9808803" y="6489699"/>
                  </a:lnTo>
                  <a:lnTo>
                    <a:pt x="9798127" y="6616699"/>
                  </a:lnTo>
                  <a:lnTo>
                    <a:pt x="9787037" y="6616699"/>
                  </a:lnTo>
                  <a:lnTo>
                    <a:pt x="9775536" y="6743699"/>
                  </a:lnTo>
                  <a:lnTo>
                    <a:pt x="9751305" y="6743699"/>
                  </a:lnTo>
                  <a:lnTo>
                    <a:pt x="9738579" y="6870699"/>
                  </a:lnTo>
                  <a:lnTo>
                    <a:pt x="9725448" y="6870699"/>
                  </a:lnTo>
                  <a:lnTo>
                    <a:pt x="9711915" y="6997699"/>
                  </a:lnTo>
                  <a:lnTo>
                    <a:pt x="9683646" y="6997699"/>
                  </a:lnTo>
                  <a:lnTo>
                    <a:pt x="9668914" y="7124699"/>
                  </a:lnTo>
                  <a:lnTo>
                    <a:pt x="9653786" y="7124699"/>
                  </a:lnTo>
                  <a:lnTo>
                    <a:pt x="9638265" y="7251699"/>
                  </a:lnTo>
                  <a:lnTo>
                    <a:pt x="9606045" y="7251699"/>
                  </a:lnTo>
                  <a:lnTo>
                    <a:pt x="9589352" y="7378699"/>
                  </a:lnTo>
                  <a:lnTo>
                    <a:pt x="9572271" y="7378699"/>
                  </a:lnTo>
                  <a:lnTo>
                    <a:pt x="9554804" y="7505699"/>
                  </a:lnTo>
                  <a:lnTo>
                    <a:pt x="9518723" y="7505699"/>
                  </a:lnTo>
                  <a:lnTo>
                    <a:pt x="9500111" y="7632699"/>
                  </a:lnTo>
                  <a:lnTo>
                    <a:pt x="9481120" y="7632699"/>
                  </a:lnTo>
                  <a:lnTo>
                    <a:pt x="9461753" y="7759699"/>
                  </a:lnTo>
                  <a:lnTo>
                    <a:pt x="9421896" y="7759699"/>
                  </a:lnTo>
                  <a:lnTo>
                    <a:pt x="9401410" y="7886699"/>
                  </a:lnTo>
                  <a:lnTo>
                    <a:pt x="9380554" y="7886699"/>
                  </a:lnTo>
                  <a:lnTo>
                    <a:pt x="9359330" y="8013699"/>
                  </a:lnTo>
                  <a:lnTo>
                    <a:pt x="9315786" y="8013699"/>
                  </a:lnTo>
                  <a:lnTo>
                    <a:pt x="9293469" y="8140699"/>
                  </a:lnTo>
                  <a:lnTo>
                    <a:pt x="9247754" y="8140699"/>
                  </a:lnTo>
                  <a:lnTo>
                    <a:pt x="9224360" y="8267699"/>
                  </a:lnTo>
                  <a:lnTo>
                    <a:pt x="9200610" y="8267699"/>
                  </a:lnTo>
                  <a:lnTo>
                    <a:pt x="9176506" y="8394699"/>
                  </a:lnTo>
                  <a:lnTo>
                    <a:pt x="9127244" y="8394699"/>
                  </a:lnTo>
                  <a:lnTo>
                    <a:pt x="9102089" y="8521699"/>
                  </a:lnTo>
                  <a:lnTo>
                    <a:pt x="9050740" y="8521699"/>
                  </a:lnTo>
                  <a:lnTo>
                    <a:pt x="9024550" y="8648699"/>
                  </a:lnTo>
                  <a:lnTo>
                    <a:pt x="8971147" y="8648699"/>
                  </a:lnTo>
                  <a:lnTo>
                    <a:pt x="8943937" y="8775699"/>
                  </a:lnTo>
                  <a:lnTo>
                    <a:pt x="8888511" y="8775699"/>
                  </a:lnTo>
                  <a:lnTo>
                    <a:pt x="8860298" y="8902699"/>
                  </a:lnTo>
                  <a:lnTo>
                    <a:pt x="8831753" y="8902699"/>
                  </a:lnTo>
                  <a:lnTo>
                    <a:pt x="8802879" y="9029699"/>
                  </a:lnTo>
                  <a:lnTo>
                    <a:pt x="8744151" y="9029699"/>
                  </a:lnTo>
                  <a:lnTo>
                    <a:pt x="8714300" y="9156699"/>
                  </a:lnTo>
                  <a:lnTo>
                    <a:pt x="8653632" y="9156699"/>
                  </a:lnTo>
                  <a:lnTo>
                    <a:pt x="8622819" y="9283699"/>
                  </a:lnTo>
                  <a:lnTo>
                    <a:pt x="8560244" y="9283699"/>
                  </a:lnTo>
                  <a:lnTo>
                    <a:pt x="8528485" y="9410699"/>
                  </a:lnTo>
                  <a:lnTo>
                    <a:pt x="8464034" y="9410699"/>
                  </a:lnTo>
                  <a:lnTo>
                    <a:pt x="8431345" y="9537699"/>
                  </a:lnTo>
                  <a:lnTo>
                    <a:pt x="8331445" y="9537699"/>
                  </a:lnTo>
                  <a:lnTo>
                    <a:pt x="8297541" y="9664699"/>
                  </a:lnTo>
                  <a:lnTo>
                    <a:pt x="8228835" y="9664699"/>
                  </a:lnTo>
                  <a:lnTo>
                    <a:pt x="8194037" y="9791699"/>
                  </a:lnTo>
                  <a:lnTo>
                    <a:pt x="8123559" y="9791699"/>
                  </a:lnTo>
                  <a:lnTo>
                    <a:pt x="8087884" y="9918699"/>
                  </a:lnTo>
                  <a:lnTo>
                    <a:pt x="8015667" y="9918699"/>
                  </a:lnTo>
                  <a:lnTo>
                    <a:pt x="7979130" y="10045699"/>
                  </a:lnTo>
                  <a:lnTo>
                    <a:pt x="7867822" y="10045699"/>
                  </a:lnTo>
                  <a:lnTo>
                    <a:pt x="7830160" y="10172699"/>
                  </a:lnTo>
                  <a:lnTo>
                    <a:pt x="7754008" y="10172699"/>
                  </a:lnTo>
                  <a:lnTo>
                    <a:pt x="7719740" y="1028699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101207"/>
              <a:ext cx="7210425" cy="971550"/>
            </a:xfrm>
            <a:custGeom>
              <a:avLst/>
              <a:gdLst/>
              <a:ahLst/>
              <a:cxnLst/>
              <a:rect l="l" t="t" r="r" b="b"/>
              <a:pathLst>
                <a:path w="7210425" h="971550">
                  <a:moveTo>
                    <a:pt x="72104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7210424" y="0"/>
                  </a:lnTo>
                  <a:lnTo>
                    <a:pt x="7210424" y="971549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2676524" cy="12763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7108" y="7982329"/>
            <a:ext cx="2676524" cy="12763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51971" y="3258147"/>
            <a:ext cx="1913255" cy="1913255"/>
          </a:xfrm>
          <a:custGeom>
            <a:avLst/>
            <a:gdLst/>
            <a:ahLst/>
            <a:cxnLst/>
            <a:rect l="l" t="t" r="r" b="b"/>
            <a:pathLst>
              <a:path w="1913255" h="1913254">
                <a:moveTo>
                  <a:pt x="956412" y="1912824"/>
                </a:moveTo>
                <a:lnTo>
                  <a:pt x="908677" y="1911653"/>
                </a:lnTo>
                <a:lnTo>
                  <a:pt x="861548" y="1908178"/>
                </a:lnTo>
                <a:lnTo>
                  <a:pt x="815080" y="1902454"/>
                </a:lnTo>
                <a:lnTo>
                  <a:pt x="769327" y="1894534"/>
                </a:lnTo>
                <a:lnTo>
                  <a:pt x="724345" y="1884475"/>
                </a:lnTo>
                <a:lnTo>
                  <a:pt x="680187" y="1872330"/>
                </a:lnTo>
                <a:lnTo>
                  <a:pt x="636909" y="1858155"/>
                </a:lnTo>
                <a:lnTo>
                  <a:pt x="594566" y="1842004"/>
                </a:lnTo>
                <a:lnTo>
                  <a:pt x="553212" y="1823932"/>
                </a:lnTo>
                <a:lnTo>
                  <a:pt x="512903" y="1803994"/>
                </a:lnTo>
                <a:lnTo>
                  <a:pt x="473692" y="1782245"/>
                </a:lnTo>
                <a:lnTo>
                  <a:pt x="435635" y="1758740"/>
                </a:lnTo>
                <a:lnTo>
                  <a:pt x="398787" y="1733532"/>
                </a:lnTo>
                <a:lnTo>
                  <a:pt x="363202" y="1706678"/>
                </a:lnTo>
                <a:lnTo>
                  <a:pt x="328935" y="1678232"/>
                </a:lnTo>
                <a:lnTo>
                  <a:pt x="296041" y="1648248"/>
                </a:lnTo>
                <a:lnTo>
                  <a:pt x="264575" y="1616782"/>
                </a:lnTo>
                <a:lnTo>
                  <a:pt x="234591" y="1583888"/>
                </a:lnTo>
                <a:lnTo>
                  <a:pt x="206145" y="1549621"/>
                </a:lnTo>
                <a:lnTo>
                  <a:pt x="179291" y="1514036"/>
                </a:lnTo>
                <a:lnTo>
                  <a:pt x="154083" y="1477188"/>
                </a:lnTo>
                <a:lnTo>
                  <a:pt x="130578" y="1439131"/>
                </a:lnTo>
                <a:lnTo>
                  <a:pt x="108829" y="1399921"/>
                </a:lnTo>
                <a:lnTo>
                  <a:pt x="88891" y="1359611"/>
                </a:lnTo>
                <a:lnTo>
                  <a:pt x="70819" y="1318257"/>
                </a:lnTo>
                <a:lnTo>
                  <a:pt x="54668" y="1275914"/>
                </a:lnTo>
                <a:lnTo>
                  <a:pt x="40493" y="1232636"/>
                </a:lnTo>
                <a:lnTo>
                  <a:pt x="28348" y="1188479"/>
                </a:lnTo>
                <a:lnTo>
                  <a:pt x="18289" y="1143496"/>
                </a:lnTo>
                <a:lnTo>
                  <a:pt x="10369" y="1097743"/>
                </a:lnTo>
                <a:lnTo>
                  <a:pt x="4645" y="1051275"/>
                </a:lnTo>
                <a:lnTo>
                  <a:pt x="1170" y="1004146"/>
                </a:lnTo>
                <a:lnTo>
                  <a:pt x="0" y="956412"/>
                </a:lnTo>
                <a:lnTo>
                  <a:pt x="1170" y="908677"/>
                </a:lnTo>
                <a:lnTo>
                  <a:pt x="4645" y="861548"/>
                </a:lnTo>
                <a:lnTo>
                  <a:pt x="10369" y="815080"/>
                </a:lnTo>
                <a:lnTo>
                  <a:pt x="18289" y="769327"/>
                </a:lnTo>
                <a:lnTo>
                  <a:pt x="28348" y="724345"/>
                </a:lnTo>
                <a:lnTo>
                  <a:pt x="40493" y="680187"/>
                </a:lnTo>
                <a:lnTo>
                  <a:pt x="54668" y="636910"/>
                </a:lnTo>
                <a:lnTo>
                  <a:pt x="70819" y="594566"/>
                </a:lnTo>
                <a:lnTo>
                  <a:pt x="88891" y="553213"/>
                </a:lnTo>
                <a:lnTo>
                  <a:pt x="108829" y="512903"/>
                </a:lnTo>
                <a:lnTo>
                  <a:pt x="130578" y="473692"/>
                </a:lnTo>
                <a:lnTo>
                  <a:pt x="154083" y="435635"/>
                </a:lnTo>
                <a:lnTo>
                  <a:pt x="179291" y="398787"/>
                </a:lnTo>
                <a:lnTo>
                  <a:pt x="206145" y="363202"/>
                </a:lnTo>
                <a:lnTo>
                  <a:pt x="234591" y="328935"/>
                </a:lnTo>
                <a:lnTo>
                  <a:pt x="264575" y="296041"/>
                </a:lnTo>
                <a:lnTo>
                  <a:pt x="296041" y="264575"/>
                </a:lnTo>
                <a:lnTo>
                  <a:pt x="328935" y="234591"/>
                </a:lnTo>
                <a:lnTo>
                  <a:pt x="363202" y="206145"/>
                </a:lnTo>
                <a:lnTo>
                  <a:pt x="398787" y="179291"/>
                </a:lnTo>
                <a:lnTo>
                  <a:pt x="435635" y="154083"/>
                </a:lnTo>
                <a:lnTo>
                  <a:pt x="473692" y="130578"/>
                </a:lnTo>
                <a:lnTo>
                  <a:pt x="512903" y="108829"/>
                </a:lnTo>
                <a:lnTo>
                  <a:pt x="553212" y="88891"/>
                </a:lnTo>
                <a:lnTo>
                  <a:pt x="594566" y="70819"/>
                </a:lnTo>
                <a:lnTo>
                  <a:pt x="636909" y="54668"/>
                </a:lnTo>
                <a:lnTo>
                  <a:pt x="680187" y="40493"/>
                </a:lnTo>
                <a:lnTo>
                  <a:pt x="724345" y="28348"/>
                </a:lnTo>
                <a:lnTo>
                  <a:pt x="769327" y="18289"/>
                </a:lnTo>
                <a:lnTo>
                  <a:pt x="815080" y="10369"/>
                </a:lnTo>
                <a:lnTo>
                  <a:pt x="861548" y="4645"/>
                </a:lnTo>
                <a:lnTo>
                  <a:pt x="908677" y="1170"/>
                </a:lnTo>
                <a:lnTo>
                  <a:pt x="956412" y="0"/>
                </a:lnTo>
                <a:lnTo>
                  <a:pt x="1004146" y="1170"/>
                </a:lnTo>
                <a:lnTo>
                  <a:pt x="1051275" y="4645"/>
                </a:lnTo>
                <a:lnTo>
                  <a:pt x="1097743" y="10369"/>
                </a:lnTo>
                <a:lnTo>
                  <a:pt x="1143496" y="18289"/>
                </a:lnTo>
                <a:lnTo>
                  <a:pt x="1188479" y="28348"/>
                </a:lnTo>
                <a:lnTo>
                  <a:pt x="1232636" y="40493"/>
                </a:lnTo>
                <a:lnTo>
                  <a:pt x="1275914" y="54668"/>
                </a:lnTo>
                <a:lnTo>
                  <a:pt x="1318257" y="70819"/>
                </a:lnTo>
                <a:lnTo>
                  <a:pt x="1359611" y="88891"/>
                </a:lnTo>
                <a:lnTo>
                  <a:pt x="1399921" y="108829"/>
                </a:lnTo>
                <a:lnTo>
                  <a:pt x="1439131" y="130578"/>
                </a:lnTo>
                <a:lnTo>
                  <a:pt x="1477188" y="154083"/>
                </a:lnTo>
                <a:lnTo>
                  <a:pt x="1514036" y="179291"/>
                </a:lnTo>
                <a:lnTo>
                  <a:pt x="1549621" y="206145"/>
                </a:lnTo>
                <a:lnTo>
                  <a:pt x="1583888" y="234591"/>
                </a:lnTo>
                <a:lnTo>
                  <a:pt x="1616782" y="264575"/>
                </a:lnTo>
                <a:lnTo>
                  <a:pt x="1648248" y="296041"/>
                </a:lnTo>
                <a:lnTo>
                  <a:pt x="1678232" y="328935"/>
                </a:lnTo>
                <a:lnTo>
                  <a:pt x="1706678" y="363202"/>
                </a:lnTo>
                <a:lnTo>
                  <a:pt x="1733533" y="398787"/>
                </a:lnTo>
                <a:lnTo>
                  <a:pt x="1758740" y="435635"/>
                </a:lnTo>
                <a:lnTo>
                  <a:pt x="1782246" y="473692"/>
                </a:lnTo>
                <a:lnTo>
                  <a:pt x="1803995" y="512903"/>
                </a:lnTo>
                <a:lnTo>
                  <a:pt x="1823933" y="553213"/>
                </a:lnTo>
                <a:lnTo>
                  <a:pt x="1842004" y="594566"/>
                </a:lnTo>
                <a:lnTo>
                  <a:pt x="1858155" y="636910"/>
                </a:lnTo>
                <a:lnTo>
                  <a:pt x="1872330" y="680187"/>
                </a:lnTo>
                <a:lnTo>
                  <a:pt x="1884475" y="724345"/>
                </a:lnTo>
                <a:lnTo>
                  <a:pt x="1894535" y="769327"/>
                </a:lnTo>
                <a:lnTo>
                  <a:pt x="1902454" y="815080"/>
                </a:lnTo>
                <a:lnTo>
                  <a:pt x="1908179" y="861548"/>
                </a:lnTo>
                <a:lnTo>
                  <a:pt x="1911653" y="908677"/>
                </a:lnTo>
                <a:lnTo>
                  <a:pt x="1912824" y="956412"/>
                </a:lnTo>
                <a:lnTo>
                  <a:pt x="1911653" y="1004146"/>
                </a:lnTo>
                <a:lnTo>
                  <a:pt x="1908179" y="1051275"/>
                </a:lnTo>
                <a:lnTo>
                  <a:pt x="1902454" y="1097743"/>
                </a:lnTo>
                <a:lnTo>
                  <a:pt x="1894535" y="1143496"/>
                </a:lnTo>
                <a:lnTo>
                  <a:pt x="1884475" y="1188479"/>
                </a:lnTo>
                <a:lnTo>
                  <a:pt x="1872330" y="1232636"/>
                </a:lnTo>
                <a:lnTo>
                  <a:pt x="1858155" y="1275914"/>
                </a:lnTo>
                <a:lnTo>
                  <a:pt x="1842004" y="1318257"/>
                </a:lnTo>
                <a:lnTo>
                  <a:pt x="1823933" y="1359611"/>
                </a:lnTo>
                <a:lnTo>
                  <a:pt x="1803995" y="1399921"/>
                </a:lnTo>
                <a:lnTo>
                  <a:pt x="1782246" y="1439131"/>
                </a:lnTo>
                <a:lnTo>
                  <a:pt x="1758740" y="1477188"/>
                </a:lnTo>
                <a:lnTo>
                  <a:pt x="1733533" y="1514036"/>
                </a:lnTo>
                <a:lnTo>
                  <a:pt x="1706678" y="1549621"/>
                </a:lnTo>
                <a:lnTo>
                  <a:pt x="1678232" y="1583888"/>
                </a:lnTo>
                <a:lnTo>
                  <a:pt x="1648248" y="1616782"/>
                </a:lnTo>
                <a:lnTo>
                  <a:pt x="1616782" y="1648248"/>
                </a:lnTo>
                <a:lnTo>
                  <a:pt x="1583888" y="1678232"/>
                </a:lnTo>
                <a:lnTo>
                  <a:pt x="1549621" y="1706678"/>
                </a:lnTo>
                <a:lnTo>
                  <a:pt x="1514036" y="1733532"/>
                </a:lnTo>
                <a:lnTo>
                  <a:pt x="1477188" y="1758740"/>
                </a:lnTo>
                <a:lnTo>
                  <a:pt x="1439131" y="1782245"/>
                </a:lnTo>
                <a:lnTo>
                  <a:pt x="1399921" y="1803994"/>
                </a:lnTo>
                <a:lnTo>
                  <a:pt x="1359611" y="1823932"/>
                </a:lnTo>
                <a:lnTo>
                  <a:pt x="1318257" y="1842004"/>
                </a:lnTo>
                <a:lnTo>
                  <a:pt x="1275914" y="1858155"/>
                </a:lnTo>
                <a:lnTo>
                  <a:pt x="1232636" y="1872330"/>
                </a:lnTo>
                <a:lnTo>
                  <a:pt x="1188479" y="1884475"/>
                </a:lnTo>
                <a:lnTo>
                  <a:pt x="1143496" y="1894534"/>
                </a:lnTo>
                <a:lnTo>
                  <a:pt x="1097743" y="1902454"/>
                </a:lnTo>
                <a:lnTo>
                  <a:pt x="1051275" y="1908178"/>
                </a:lnTo>
                <a:lnTo>
                  <a:pt x="1004146" y="1911653"/>
                </a:lnTo>
                <a:lnTo>
                  <a:pt x="956412" y="1912824"/>
                </a:lnTo>
                <a:close/>
              </a:path>
            </a:pathLst>
          </a:custGeom>
          <a:solidFill>
            <a:srgbClr val="EFA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709365" y="0"/>
            <a:ext cx="2578735" cy="2092325"/>
            <a:chOff x="15709365" y="0"/>
            <a:chExt cx="2578735" cy="2092325"/>
          </a:xfrm>
        </p:grpSpPr>
        <p:sp>
          <p:nvSpPr>
            <p:cNvPr id="9" name="object 9"/>
            <p:cNvSpPr/>
            <p:nvPr/>
          </p:nvSpPr>
          <p:spPr>
            <a:xfrm>
              <a:off x="16371245" y="0"/>
              <a:ext cx="1917064" cy="2092325"/>
            </a:xfrm>
            <a:custGeom>
              <a:avLst/>
              <a:gdLst/>
              <a:ahLst/>
              <a:cxnLst/>
              <a:rect l="l" t="t" r="r" b="b"/>
              <a:pathLst>
                <a:path w="1917065" h="2092325">
                  <a:moveTo>
                    <a:pt x="1555645" y="2092156"/>
                  </a:moveTo>
                  <a:lnTo>
                    <a:pt x="1507190" y="2091416"/>
                  </a:lnTo>
                  <a:lnTo>
                    <a:pt x="1459105" y="2089209"/>
                  </a:lnTo>
                  <a:lnTo>
                    <a:pt x="1411410" y="2085558"/>
                  </a:lnTo>
                  <a:lnTo>
                    <a:pt x="1364127" y="2080484"/>
                  </a:lnTo>
                  <a:lnTo>
                    <a:pt x="1317278" y="2074008"/>
                  </a:lnTo>
                  <a:lnTo>
                    <a:pt x="1270884" y="2066152"/>
                  </a:lnTo>
                  <a:lnTo>
                    <a:pt x="1224966" y="2056937"/>
                  </a:lnTo>
                  <a:lnTo>
                    <a:pt x="1179546" y="2046386"/>
                  </a:lnTo>
                  <a:lnTo>
                    <a:pt x="1134646" y="2034518"/>
                  </a:lnTo>
                  <a:lnTo>
                    <a:pt x="1090287" y="2021357"/>
                  </a:lnTo>
                  <a:lnTo>
                    <a:pt x="1046491" y="2006923"/>
                  </a:lnTo>
                  <a:lnTo>
                    <a:pt x="1003278" y="1991238"/>
                  </a:lnTo>
                  <a:lnTo>
                    <a:pt x="960672" y="1974324"/>
                  </a:lnTo>
                  <a:lnTo>
                    <a:pt x="918692" y="1956201"/>
                  </a:lnTo>
                  <a:lnTo>
                    <a:pt x="877361" y="1936892"/>
                  </a:lnTo>
                  <a:lnTo>
                    <a:pt x="836701" y="1916418"/>
                  </a:lnTo>
                  <a:lnTo>
                    <a:pt x="796732" y="1894801"/>
                  </a:lnTo>
                  <a:lnTo>
                    <a:pt x="757476" y="1872062"/>
                  </a:lnTo>
                  <a:lnTo>
                    <a:pt x="718955" y="1848222"/>
                  </a:lnTo>
                  <a:lnTo>
                    <a:pt x="681190" y="1823303"/>
                  </a:lnTo>
                  <a:lnTo>
                    <a:pt x="644203" y="1797327"/>
                  </a:lnTo>
                  <a:lnTo>
                    <a:pt x="608015" y="1770315"/>
                  </a:lnTo>
                  <a:lnTo>
                    <a:pt x="572648" y="1742288"/>
                  </a:lnTo>
                  <a:lnTo>
                    <a:pt x="538123" y="1713269"/>
                  </a:lnTo>
                  <a:lnTo>
                    <a:pt x="504462" y="1683278"/>
                  </a:lnTo>
                  <a:lnTo>
                    <a:pt x="471686" y="1652338"/>
                  </a:lnTo>
                  <a:lnTo>
                    <a:pt x="439818" y="1620469"/>
                  </a:lnTo>
                  <a:lnTo>
                    <a:pt x="408877" y="1587693"/>
                  </a:lnTo>
                  <a:lnTo>
                    <a:pt x="378886" y="1554032"/>
                  </a:lnTo>
                  <a:lnTo>
                    <a:pt x="349867" y="1519507"/>
                  </a:lnTo>
                  <a:lnTo>
                    <a:pt x="321841" y="1484140"/>
                  </a:lnTo>
                  <a:lnTo>
                    <a:pt x="294828" y="1447952"/>
                  </a:lnTo>
                  <a:lnTo>
                    <a:pt x="268852" y="1410965"/>
                  </a:lnTo>
                  <a:lnTo>
                    <a:pt x="243934" y="1373200"/>
                  </a:lnTo>
                  <a:lnTo>
                    <a:pt x="220094" y="1334679"/>
                  </a:lnTo>
                  <a:lnTo>
                    <a:pt x="197354" y="1295423"/>
                  </a:lnTo>
                  <a:lnTo>
                    <a:pt x="175737" y="1255454"/>
                  </a:lnTo>
                  <a:lnTo>
                    <a:pt x="155263" y="1214794"/>
                  </a:lnTo>
                  <a:lnTo>
                    <a:pt x="135954" y="1173463"/>
                  </a:lnTo>
                  <a:lnTo>
                    <a:pt x="117832" y="1131483"/>
                  </a:lnTo>
                  <a:lnTo>
                    <a:pt x="100917" y="1088877"/>
                  </a:lnTo>
                  <a:lnTo>
                    <a:pt x="85232" y="1045665"/>
                  </a:lnTo>
                  <a:lnTo>
                    <a:pt x="70798" y="1001868"/>
                  </a:lnTo>
                  <a:lnTo>
                    <a:pt x="57637" y="957509"/>
                  </a:lnTo>
                  <a:lnTo>
                    <a:pt x="45770" y="912609"/>
                  </a:lnTo>
                  <a:lnTo>
                    <a:pt x="35218" y="867189"/>
                  </a:lnTo>
                  <a:lnTo>
                    <a:pt x="26003" y="821272"/>
                  </a:lnTo>
                  <a:lnTo>
                    <a:pt x="18147" y="774877"/>
                  </a:lnTo>
                  <a:lnTo>
                    <a:pt x="11672" y="728028"/>
                  </a:lnTo>
                  <a:lnTo>
                    <a:pt x="6597" y="680745"/>
                  </a:lnTo>
                  <a:lnTo>
                    <a:pt x="2946" y="633050"/>
                  </a:lnTo>
                  <a:lnTo>
                    <a:pt x="740" y="584965"/>
                  </a:lnTo>
                  <a:lnTo>
                    <a:pt x="0" y="536511"/>
                  </a:lnTo>
                  <a:lnTo>
                    <a:pt x="740" y="488056"/>
                  </a:lnTo>
                  <a:lnTo>
                    <a:pt x="2946" y="439971"/>
                  </a:lnTo>
                  <a:lnTo>
                    <a:pt x="6597" y="392276"/>
                  </a:lnTo>
                  <a:lnTo>
                    <a:pt x="11672" y="344993"/>
                  </a:lnTo>
                  <a:lnTo>
                    <a:pt x="18147" y="298144"/>
                  </a:lnTo>
                  <a:lnTo>
                    <a:pt x="26003" y="251750"/>
                  </a:lnTo>
                  <a:lnTo>
                    <a:pt x="35218" y="205832"/>
                  </a:lnTo>
                  <a:lnTo>
                    <a:pt x="45770" y="160412"/>
                  </a:lnTo>
                  <a:lnTo>
                    <a:pt x="57637" y="115512"/>
                  </a:lnTo>
                  <a:lnTo>
                    <a:pt x="70798" y="71153"/>
                  </a:lnTo>
                  <a:lnTo>
                    <a:pt x="85232" y="27357"/>
                  </a:lnTo>
                  <a:lnTo>
                    <a:pt x="95162" y="0"/>
                  </a:lnTo>
                  <a:lnTo>
                    <a:pt x="1916754" y="0"/>
                  </a:lnTo>
                  <a:lnTo>
                    <a:pt x="1916754" y="2049868"/>
                  </a:lnTo>
                  <a:lnTo>
                    <a:pt x="1886324" y="2056937"/>
                  </a:lnTo>
                  <a:lnTo>
                    <a:pt x="1840406" y="2066152"/>
                  </a:lnTo>
                  <a:lnTo>
                    <a:pt x="1794012" y="2074008"/>
                  </a:lnTo>
                  <a:lnTo>
                    <a:pt x="1747162" y="2080484"/>
                  </a:lnTo>
                  <a:lnTo>
                    <a:pt x="1699879" y="2085558"/>
                  </a:lnTo>
                  <a:lnTo>
                    <a:pt x="1652184" y="2089209"/>
                  </a:lnTo>
                  <a:lnTo>
                    <a:pt x="1604099" y="2091416"/>
                  </a:lnTo>
                  <a:lnTo>
                    <a:pt x="1555645" y="2092156"/>
                  </a:lnTo>
                  <a:close/>
                </a:path>
              </a:pathLst>
            </a:custGeom>
            <a:solidFill>
              <a:srgbClr val="EF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9365" y="0"/>
              <a:ext cx="1333499" cy="13116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254" y="2304671"/>
            <a:ext cx="5172074" cy="51720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3543110"/>
            <a:ext cx="65201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54" dirty="0">
                <a:solidFill>
                  <a:srgbClr val="FFFFFF"/>
                </a:solidFill>
                <a:latin typeface="Verdana"/>
                <a:cs typeface="Verdana"/>
              </a:rPr>
              <a:t>ETL</a:t>
            </a:r>
            <a:r>
              <a:rPr sz="80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0" spc="-18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8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45229" y="8283834"/>
            <a:ext cx="4429125" cy="2003425"/>
            <a:chOff x="13845229" y="8283834"/>
            <a:chExt cx="4429125" cy="2003425"/>
          </a:xfrm>
        </p:grpSpPr>
        <p:sp>
          <p:nvSpPr>
            <p:cNvPr id="4" name="object 4"/>
            <p:cNvSpPr/>
            <p:nvPr/>
          </p:nvSpPr>
          <p:spPr>
            <a:xfrm>
              <a:off x="13845229" y="8283834"/>
              <a:ext cx="4429125" cy="971550"/>
            </a:xfrm>
            <a:custGeom>
              <a:avLst/>
              <a:gdLst/>
              <a:ahLst/>
              <a:cxnLst/>
              <a:rect l="l" t="t" r="r" b="b"/>
              <a:pathLst>
                <a:path w="4429125" h="971550">
                  <a:moveTo>
                    <a:pt x="44291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4429124" y="0"/>
                  </a:lnTo>
                  <a:lnTo>
                    <a:pt x="4429124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1372" y="9044602"/>
              <a:ext cx="1333499" cy="124239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0594" y="0"/>
            <a:ext cx="1333499" cy="1257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478" y="4459982"/>
            <a:ext cx="114299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478" y="4955282"/>
            <a:ext cx="114299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0453" y="2699121"/>
            <a:ext cx="16915765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160" dirty="0">
                <a:latin typeface="Tahoma"/>
                <a:cs typeface="Tahoma"/>
              </a:rPr>
              <a:t>The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extraction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phase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is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first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step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in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ETL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process,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235" dirty="0">
                <a:latin typeface="Tahoma"/>
                <a:cs typeface="Tahoma"/>
              </a:rPr>
              <a:t>where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raw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is</a:t>
            </a:r>
            <a:r>
              <a:rPr sz="2800" spc="440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retrieved</a:t>
            </a:r>
            <a:r>
              <a:rPr sz="2800" spc="445" dirty="0">
                <a:latin typeface="Tahoma"/>
                <a:cs typeface="Tahoma"/>
              </a:rPr>
              <a:t> </a:t>
            </a:r>
            <a:r>
              <a:rPr sz="2800" spc="225" dirty="0">
                <a:latin typeface="Tahoma"/>
                <a:cs typeface="Tahoma"/>
              </a:rPr>
              <a:t>from </a:t>
            </a:r>
            <a:r>
              <a:rPr sz="2800" spc="245" dirty="0">
                <a:latin typeface="Tahoma"/>
                <a:cs typeface="Tahoma"/>
              </a:rPr>
              <a:t>multiple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sources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saved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a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staging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area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for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further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processing.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This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ensures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that</a:t>
            </a:r>
            <a:r>
              <a:rPr sz="2800" spc="47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the </a:t>
            </a:r>
            <a:r>
              <a:rPr sz="2800" spc="185" dirty="0">
                <a:latin typeface="Tahoma"/>
                <a:cs typeface="Tahoma"/>
              </a:rPr>
              <a:t>original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remains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90" dirty="0">
                <a:latin typeface="Tahoma"/>
                <a:cs typeface="Tahoma"/>
              </a:rPr>
              <a:t>unchanged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can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70" dirty="0">
                <a:latin typeface="Tahoma"/>
                <a:cs typeface="Tahoma"/>
              </a:rPr>
              <a:t>be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reused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if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90" dirty="0">
                <a:latin typeface="Tahoma"/>
                <a:cs typeface="Tahoma"/>
              </a:rPr>
              <a:t>needed.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The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sources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include:</a:t>
            </a:r>
            <a:endParaRPr sz="2800">
              <a:latin typeface="Tahoma"/>
              <a:cs typeface="Tahoma"/>
            </a:endParaRPr>
          </a:p>
          <a:p>
            <a:pPr marL="616585" algn="just">
              <a:lnSpc>
                <a:spcPct val="100000"/>
              </a:lnSpc>
              <a:spcBef>
                <a:spcPts val="540"/>
              </a:spcBef>
            </a:pPr>
            <a:r>
              <a:rPr sz="2800" b="1" spc="114" dirty="0">
                <a:latin typeface="Tahoma"/>
                <a:cs typeface="Tahoma"/>
              </a:rPr>
              <a:t>CSV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20" dirty="0">
                <a:latin typeface="Tahoma"/>
                <a:cs typeface="Tahoma"/>
              </a:rPr>
              <a:t>files: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inventory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data.csv,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sales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data.csv,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time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data.csv.</a:t>
            </a:r>
            <a:endParaRPr sz="2800">
              <a:latin typeface="Tahoma"/>
              <a:cs typeface="Tahoma"/>
            </a:endParaRPr>
          </a:p>
          <a:p>
            <a:pPr marL="616585" algn="just">
              <a:lnSpc>
                <a:spcPct val="100000"/>
              </a:lnSpc>
              <a:spcBef>
                <a:spcPts val="540"/>
              </a:spcBef>
            </a:pPr>
            <a:r>
              <a:rPr sz="2800" b="1" spc="70" dirty="0">
                <a:latin typeface="Tahoma"/>
                <a:cs typeface="Tahoma"/>
              </a:rPr>
              <a:t>Excel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20" dirty="0">
                <a:latin typeface="Tahoma"/>
                <a:cs typeface="Tahoma"/>
              </a:rPr>
              <a:t>files: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customer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data.xlsx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shipping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data.xlsx.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250" dirty="0">
                <a:latin typeface="Tahoma"/>
                <a:cs typeface="Tahoma"/>
              </a:rPr>
              <a:t>Using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b="1" spc="50" dirty="0">
                <a:latin typeface="Tahoma"/>
                <a:cs typeface="Tahoma"/>
              </a:rPr>
              <a:t>Pandas</a:t>
            </a:r>
            <a:r>
              <a:rPr sz="2800" spc="50" dirty="0">
                <a:latin typeface="Tahoma"/>
                <a:cs typeface="Tahoma"/>
              </a:rPr>
              <a:t>,</a:t>
            </a:r>
            <a:r>
              <a:rPr sz="2800" spc="290" dirty="0">
                <a:latin typeface="Tahoma"/>
                <a:cs typeface="Tahoma"/>
              </a:rPr>
              <a:t> 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spc="245" dirty="0">
                <a:latin typeface="Tahoma"/>
                <a:cs typeface="Tahoma"/>
              </a:rPr>
              <a:t>CSV</a:t>
            </a:r>
            <a:r>
              <a:rPr sz="2800" spc="290" dirty="0">
                <a:latin typeface="Tahoma"/>
                <a:cs typeface="Tahoma"/>
              </a:rPr>
              <a:t>  </a:t>
            </a:r>
            <a:r>
              <a:rPr sz="2800" spc="114" dirty="0">
                <a:latin typeface="Tahoma"/>
                <a:cs typeface="Tahoma"/>
              </a:rPr>
              <a:t>files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spc="215" dirty="0">
                <a:latin typeface="Tahoma"/>
                <a:cs typeface="Tahoma"/>
              </a:rPr>
              <a:t>were</a:t>
            </a:r>
            <a:r>
              <a:rPr sz="2800" spc="290" dirty="0">
                <a:latin typeface="Tahoma"/>
                <a:cs typeface="Tahoma"/>
              </a:rPr>
              <a:t>  </a:t>
            </a:r>
            <a:r>
              <a:rPr sz="2800" spc="200" dirty="0">
                <a:latin typeface="Tahoma"/>
                <a:cs typeface="Tahoma"/>
              </a:rPr>
              <a:t>read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spc="250" dirty="0">
                <a:latin typeface="Tahoma"/>
                <a:cs typeface="Tahoma"/>
              </a:rPr>
              <a:t>with</a:t>
            </a:r>
            <a:r>
              <a:rPr sz="2800" spc="290" dirty="0">
                <a:latin typeface="Tahoma"/>
                <a:cs typeface="Tahoma"/>
              </a:rPr>
              <a:t>  </a:t>
            </a:r>
            <a:r>
              <a:rPr sz="2800" spc="95" dirty="0">
                <a:latin typeface="Tahoma"/>
                <a:cs typeface="Tahoma"/>
              </a:rPr>
              <a:t>pd.read_csv()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290" dirty="0">
                <a:latin typeface="Tahoma"/>
                <a:cs typeface="Tahoma"/>
              </a:rPr>
              <a:t> 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spc="190" dirty="0">
                <a:latin typeface="Tahoma"/>
                <a:cs typeface="Tahoma"/>
              </a:rPr>
              <a:t>Excel</a:t>
            </a:r>
            <a:r>
              <a:rPr sz="2800" spc="285" dirty="0">
                <a:latin typeface="Tahoma"/>
                <a:cs typeface="Tahoma"/>
              </a:rPr>
              <a:t>  </a:t>
            </a:r>
            <a:r>
              <a:rPr sz="2800" spc="114" dirty="0">
                <a:latin typeface="Tahoma"/>
                <a:cs typeface="Tahoma"/>
              </a:rPr>
              <a:t>files</a:t>
            </a:r>
            <a:r>
              <a:rPr sz="2800" spc="290" dirty="0">
                <a:latin typeface="Tahoma"/>
                <a:cs typeface="Tahoma"/>
              </a:rPr>
              <a:t>  </a:t>
            </a:r>
            <a:r>
              <a:rPr sz="2800" spc="229" dirty="0">
                <a:latin typeface="Tahoma"/>
                <a:cs typeface="Tahoma"/>
              </a:rPr>
              <a:t>with </a:t>
            </a:r>
            <a:r>
              <a:rPr sz="2800" spc="85" dirty="0">
                <a:latin typeface="Tahoma"/>
                <a:cs typeface="Tahoma"/>
              </a:rPr>
              <a:t>pd.read_excel().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Each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dataset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was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loaded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into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a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separate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254" dirty="0">
                <a:latin typeface="Tahoma"/>
                <a:cs typeface="Tahoma"/>
              </a:rPr>
              <a:t>DataFrame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for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manipulation.</a:t>
            </a:r>
            <a:r>
              <a:rPr sz="2800" spc="455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The </a:t>
            </a:r>
            <a:r>
              <a:rPr sz="2800" spc="195" dirty="0">
                <a:latin typeface="Tahoma"/>
                <a:cs typeface="Tahoma"/>
              </a:rPr>
              <a:t>extracted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was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then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saved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staging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180" dirty="0">
                <a:latin typeface="Tahoma"/>
                <a:cs typeface="Tahoma"/>
              </a:rPr>
              <a:t>directory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(data/staging)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in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its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raw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220" dirty="0">
                <a:latin typeface="Tahoma"/>
                <a:cs typeface="Tahoma"/>
              </a:rPr>
              <a:t>format</a:t>
            </a:r>
            <a:r>
              <a:rPr sz="2800" spc="480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to </a:t>
            </a:r>
            <a:r>
              <a:rPr sz="2800" spc="250" dirty="0">
                <a:latin typeface="Tahoma"/>
                <a:cs typeface="Tahoma"/>
              </a:rPr>
              <a:t>maintain</a:t>
            </a:r>
            <a:r>
              <a:rPr sz="2800" spc="665" dirty="0">
                <a:latin typeface="Tahoma"/>
                <a:cs typeface="Tahoma"/>
              </a:rPr>
              <a:t> </a:t>
            </a:r>
            <a:r>
              <a:rPr sz="2800" spc="204" dirty="0">
                <a:latin typeface="Tahoma"/>
                <a:cs typeface="Tahoma"/>
              </a:rPr>
              <a:t>consistency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traceability.</a:t>
            </a:r>
            <a:r>
              <a:rPr sz="2800" spc="665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The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screenshots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245" dirty="0">
                <a:latin typeface="Tahoma"/>
                <a:cs typeface="Tahoma"/>
              </a:rPr>
              <a:t>below</a:t>
            </a:r>
            <a:r>
              <a:rPr sz="2800" spc="665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illustrate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260" dirty="0">
                <a:latin typeface="Tahoma"/>
                <a:cs typeface="Tahoma"/>
              </a:rPr>
              <a:t>code</a:t>
            </a:r>
            <a:r>
              <a:rPr sz="2800" spc="665" dirty="0">
                <a:latin typeface="Tahoma"/>
                <a:cs typeface="Tahoma"/>
              </a:rPr>
              <a:t> </a:t>
            </a:r>
            <a:r>
              <a:rPr sz="2800" spc="235" dirty="0">
                <a:latin typeface="Tahoma"/>
                <a:cs typeface="Tahoma"/>
              </a:rPr>
              <a:t>used</a:t>
            </a:r>
            <a:r>
              <a:rPr sz="2800" spc="67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for </a:t>
            </a:r>
            <a:r>
              <a:rPr sz="2800" spc="200" dirty="0">
                <a:latin typeface="Tahoma"/>
                <a:cs typeface="Tahoma"/>
              </a:rPr>
              <a:t>extracting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75" dirty="0">
                <a:latin typeface="Tahoma"/>
                <a:cs typeface="Tahoma"/>
              </a:rPr>
              <a:t>and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saving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55" dirty="0">
                <a:latin typeface="Tahoma"/>
                <a:cs typeface="Tahoma"/>
              </a:rPr>
              <a:t>it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to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240" dirty="0">
                <a:latin typeface="Tahoma"/>
                <a:cs typeface="Tahoma"/>
              </a:rPr>
              <a:t>the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29" dirty="0">
                <a:latin typeface="Tahoma"/>
                <a:cs typeface="Tahoma"/>
              </a:rPr>
              <a:t>staging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area.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63289" y="306598"/>
            <a:ext cx="2190749" cy="21907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dirty="0"/>
              <a:t>Data</a:t>
            </a:r>
            <a:r>
              <a:rPr sz="7200" spc="-254" dirty="0"/>
              <a:t> </a:t>
            </a:r>
            <a:r>
              <a:rPr sz="7200" spc="110" dirty="0"/>
              <a:t>Extraction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45229" y="8283834"/>
            <a:ext cx="4429125" cy="2003425"/>
            <a:chOff x="13845229" y="8283834"/>
            <a:chExt cx="4429125" cy="2003425"/>
          </a:xfrm>
        </p:grpSpPr>
        <p:sp>
          <p:nvSpPr>
            <p:cNvPr id="4" name="object 4"/>
            <p:cNvSpPr/>
            <p:nvPr/>
          </p:nvSpPr>
          <p:spPr>
            <a:xfrm>
              <a:off x="13845229" y="8283834"/>
              <a:ext cx="4429125" cy="971550"/>
            </a:xfrm>
            <a:custGeom>
              <a:avLst/>
              <a:gdLst/>
              <a:ahLst/>
              <a:cxnLst/>
              <a:rect l="l" t="t" r="r" b="b"/>
              <a:pathLst>
                <a:path w="4429125" h="971550">
                  <a:moveTo>
                    <a:pt x="44291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4429124" y="0"/>
                  </a:lnTo>
                  <a:lnTo>
                    <a:pt x="4429124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1372" y="9044602"/>
              <a:ext cx="1333499" cy="124239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0594" y="0"/>
            <a:ext cx="1333499" cy="1257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99994" y="482368"/>
            <a:ext cx="2228849" cy="22288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12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dirty="0"/>
              <a:t>Data</a:t>
            </a:r>
            <a:r>
              <a:rPr sz="7200" spc="-254" dirty="0"/>
              <a:t> </a:t>
            </a:r>
            <a:r>
              <a:rPr sz="7200" spc="85" dirty="0"/>
              <a:t>Transformation</a:t>
            </a:r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686267" y="3220685"/>
            <a:ext cx="165862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spc="195" dirty="0">
                <a:latin typeface="Tahoma"/>
                <a:cs typeface="Tahoma"/>
              </a:rPr>
              <a:t>The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250" dirty="0">
                <a:latin typeface="Tahoma"/>
                <a:cs typeface="Tahoma"/>
              </a:rPr>
              <a:t>transformation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275" dirty="0">
                <a:latin typeface="Tahoma"/>
                <a:cs typeface="Tahoma"/>
              </a:rPr>
              <a:t>phase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200" dirty="0">
                <a:latin typeface="Tahoma"/>
                <a:cs typeface="Tahoma"/>
              </a:rPr>
              <a:t>involves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220" dirty="0">
                <a:latin typeface="Tahoma"/>
                <a:cs typeface="Tahoma"/>
              </a:rPr>
              <a:t>cleaning,</a:t>
            </a:r>
            <a:r>
              <a:rPr sz="3400" spc="175" dirty="0">
                <a:latin typeface="Tahoma"/>
                <a:cs typeface="Tahoma"/>
              </a:rPr>
              <a:t> </a:t>
            </a:r>
            <a:r>
              <a:rPr sz="3400" spc="195" dirty="0">
                <a:latin typeface="Tahoma"/>
                <a:cs typeface="Tahoma"/>
              </a:rPr>
              <a:t>validating,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335" dirty="0">
                <a:latin typeface="Tahoma"/>
                <a:cs typeface="Tahoma"/>
              </a:rPr>
              <a:t>and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265" dirty="0">
                <a:latin typeface="Tahoma"/>
                <a:cs typeface="Tahoma"/>
              </a:rPr>
              <a:t>structuring</a:t>
            </a:r>
            <a:r>
              <a:rPr sz="3400" spc="170" dirty="0">
                <a:latin typeface="Tahoma"/>
                <a:cs typeface="Tahoma"/>
              </a:rPr>
              <a:t> </a:t>
            </a:r>
            <a:r>
              <a:rPr sz="3400" spc="265" dirty="0">
                <a:latin typeface="Tahoma"/>
                <a:cs typeface="Tahoma"/>
              </a:rPr>
              <a:t>the data</a:t>
            </a:r>
            <a:r>
              <a:rPr sz="3400" spc="-65" dirty="0">
                <a:latin typeface="Tahoma"/>
                <a:cs typeface="Tahoma"/>
              </a:rPr>
              <a:t>  </a:t>
            </a:r>
            <a:r>
              <a:rPr sz="3400" spc="260" dirty="0">
                <a:latin typeface="Tahoma"/>
                <a:cs typeface="Tahoma"/>
              </a:rPr>
              <a:t>into</a:t>
            </a:r>
            <a:r>
              <a:rPr sz="3400" spc="-60" dirty="0">
                <a:latin typeface="Tahoma"/>
                <a:cs typeface="Tahoma"/>
              </a:rPr>
              <a:t>  </a:t>
            </a:r>
            <a:r>
              <a:rPr sz="3400" spc="315" dirty="0">
                <a:latin typeface="Tahoma"/>
                <a:cs typeface="Tahoma"/>
              </a:rPr>
              <a:t>dimension</a:t>
            </a:r>
            <a:r>
              <a:rPr sz="3400" spc="-65" dirty="0">
                <a:latin typeface="Tahoma"/>
                <a:cs typeface="Tahoma"/>
              </a:rPr>
              <a:t>  </a:t>
            </a:r>
            <a:r>
              <a:rPr sz="3400" spc="335" dirty="0">
                <a:latin typeface="Tahoma"/>
                <a:cs typeface="Tahoma"/>
              </a:rPr>
              <a:t>and</a:t>
            </a:r>
            <a:r>
              <a:rPr sz="3400" spc="-60" dirty="0">
                <a:latin typeface="Tahoma"/>
                <a:cs typeface="Tahoma"/>
              </a:rPr>
              <a:t>  </a:t>
            </a:r>
            <a:r>
              <a:rPr sz="3400" spc="204" dirty="0">
                <a:latin typeface="Tahoma"/>
                <a:cs typeface="Tahoma"/>
              </a:rPr>
              <a:t>fact</a:t>
            </a:r>
            <a:r>
              <a:rPr sz="3400" spc="-65" dirty="0">
                <a:latin typeface="Tahoma"/>
                <a:cs typeface="Tahoma"/>
              </a:rPr>
              <a:t>  </a:t>
            </a:r>
            <a:r>
              <a:rPr sz="3400" spc="225" dirty="0">
                <a:latin typeface="Tahoma"/>
                <a:cs typeface="Tahoma"/>
              </a:rPr>
              <a:t>tables</a:t>
            </a:r>
            <a:r>
              <a:rPr sz="3400" spc="-60" dirty="0">
                <a:latin typeface="Tahoma"/>
                <a:cs typeface="Tahoma"/>
              </a:rPr>
              <a:t>  </a:t>
            </a:r>
            <a:r>
              <a:rPr sz="3400" spc="150" dirty="0">
                <a:latin typeface="Tahoma"/>
                <a:cs typeface="Tahoma"/>
              </a:rPr>
              <a:t>for</a:t>
            </a:r>
            <a:r>
              <a:rPr sz="3400" spc="-60" dirty="0">
                <a:latin typeface="Tahoma"/>
                <a:cs typeface="Tahoma"/>
              </a:rPr>
              <a:t>  </a:t>
            </a:r>
            <a:r>
              <a:rPr sz="3400" spc="210" dirty="0">
                <a:latin typeface="Tahoma"/>
                <a:cs typeface="Tahoma"/>
              </a:rPr>
              <a:t>analytical</a:t>
            </a:r>
            <a:r>
              <a:rPr sz="3400" spc="-65" dirty="0">
                <a:latin typeface="Tahoma"/>
                <a:cs typeface="Tahoma"/>
              </a:rPr>
              <a:t>  </a:t>
            </a:r>
            <a:r>
              <a:rPr sz="3400" spc="195" dirty="0">
                <a:latin typeface="Tahoma"/>
                <a:cs typeface="Tahoma"/>
              </a:rPr>
              <a:t>purposes.</a:t>
            </a:r>
            <a:r>
              <a:rPr sz="3400" spc="-60" dirty="0">
                <a:latin typeface="Tahoma"/>
                <a:cs typeface="Tahoma"/>
              </a:rPr>
              <a:t>  </a:t>
            </a:r>
            <a:r>
              <a:rPr sz="3400" spc="155" dirty="0">
                <a:latin typeface="Tahoma"/>
                <a:cs typeface="Tahoma"/>
              </a:rPr>
              <a:t>This</a:t>
            </a:r>
            <a:r>
              <a:rPr sz="3400" spc="-65" dirty="0">
                <a:latin typeface="Tahoma"/>
                <a:cs typeface="Tahoma"/>
              </a:rPr>
              <a:t>  </a:t>
            </a:r>
            <a:r>
              <a:rPr sz="3400" spc="254" dirty="0">
                <a:latin typeface="Tahoma"/>
                <a:cs typeface="Tahoma"/>
              </a:rPr>
              <a:t>phase </a:t>
            </a:r>
            <a:r>
              <a:rPr sz="3400" spc="235" dirty="0">
                <a:latin typeface="Tahoma"/>
                <a:cs typeface="Tahoma"/>
              </a:rPr>
              <a:t>ensures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265" dirty="0">
                <a:latin typeface="Tahoma"/>
                <a:cs typeface="Tahoma"/>
              </a:rPr>
              <a:t>data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165" dirty="0">
                <a:latin typeface="Tahoma"/>
                <a:cs typeface="Tahoma"/>
              </a:rPr>
              <a:t>quality,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200" dirty="0">
                <a:latin typeface="Tahoma"/>
                <a:cs typeface="Tahoma"/>
              </a:rPr>
              <a:t>consistency,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335" dirty="0">
                <a:latin typeface="Tahoma"/>
                <a:cs typeface="Tahoma"/>
              </a:rPr>
              <a:t>and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225" dirty="0">
                <a:latin typeface="Tahoma"/>
                <a:cs typeface="Tahoma"/>
              </a:rPr>
              <a:t>readiness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for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320" dirty="0">
                <a:latin typeface="Tahoma"/>
                <a:cs typeface="Tahoma"/>
              </a:rPr>
              <a:t>downstream</a:t>
            </a:r>
            <a:r>
              <a:rPr sz="3400" spc="105" dirty="0">
                <a:latin typeface="Tahoma"/>
                <a:cs typeface="Tahoma"/>
              </a:rPr>
              <a:t> </a:t>
            </a:r>
            <a:r>
              <a:rPr sz="3400" spc="160" dirty="0">
                <a:latin typeface="Tahoma"/>
                <a:cs typeface="Tahoma"/>
              </a:rPr>
              <a:t>processes. </a:t>
            </a:r>
            <a:r>
              <a:rPr sz="3400" spc="195" dirty="0">
                <a:latin typeface="Tahoma"/>
                <a:cs typeface="Tahoma"/>
              </a:rPr>
              <a:t>The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254" dirty="0">
                <a:latin typeface="Tahoma"/>
                <a:cs typeface="Tahoma"/>
              </a:rPr>
              <a:t>following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229" dirty="0">
                <a:latin typeface="Tahoma"/>
                <a:cs typeface="Tahoma"/>
              </a:rPr>
              <a:t>steps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265" dirty="0">
                <a:latin typeface="Tahoma"/>
                <a:cs typeface="Tahoma"/>
              </a:rPr>
              <a:t>were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290" dirty="0">
                <a:latin typeface="Tahoma"/>
                <a:cs typeface="Tahoma"/>
              </a:rPr>
              <a:t>performed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315" dirty="0">
                <a:latin typeface="Tahoma"/>
                <a:cs typeface="Tahoma"/>
              </a:rPr>
              <a:t>during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190" dirty="0">
                <a:latin typeface="Tahoma"/>
                <a:cs typeface="Tahoma"/>
              </a:rPr>
              <a:t>transformation:</a:t>
            </a:r>
            <a:endParaRPr sz="3400">
              <a:latin typeface="Tahoma"/>
              <a:cs typeface="Tahoma"/>
            </a:endParaRPr>
          </a:p>
          <a:p>
            <a:pPr marL="470534" indent="-468630">
              <a:lnSpc>
                <a:spcPct val="100000"/>
              </a:lnSpc>
              <a:spcBef>
                <a:spcPts val="645"/>
              </a:spcBef>
              <a:buSzPct val="98529"/>
              <a:buAutoNum type="arabicPlain"/>
              <a:tabLst>
                <a:tab pos="470534" algn="l"/>
              </a:tabLst>
            </a:pPr>
            <a:r>
              <a:rPr sz="3400" b="1" spc="85" dirty="0">
                <a:latin typeface="Tahoma"/>
                <a:cs typeface="Tahoma"/>
              </a:rPr>
              <a:t>Data</a:t>
            </a:r>
            <a:r>
              <a:rPr sz="3400" b="1" spc="-25" dirty="0">
                <a:latin typeface="Tahoma"/>
                <a:cs typeface="Tahoma"/>
              </a:rPr>
              <a:t> </a:t>
            </a:r>
            <a:r>
              <a:rPr sz="3400" b="1" spc="100" dirty="0">
                <a:latin typeface="Tahoma"/>
                <a:cs typeface="Tahoma"/>
              </a:rPr>
              <a:t>Cleaning</a:t>
            </a:r>
            <a:endParaRPr sz="3400">
              <a:latin typeface="Tahoma"/>
              <a:cs typeface="Tahoma"/>
            </a:endParaRPr>
          </a:p>
          <a:p>
            <a:pPr marL="555625" indent="-542925">
              <a:lnSpc>
                <a:spcPct val="100000"/>
              </a:lnSpc>
              <a:spcBef>
                <a:spcPts val="645"/>
              </a:spcBef>
              <a:buSzPct val="98529"/>
              <a:buAutoNum type="arabicPlain"/>
              <a:tabLst>
                <a:tab pos="555625" algn="l"/>
              </a:tabLst>
            </a:pPr>
            <a:r>
              <a:rPr sz="3400" b="1" spc="85" dirty="0">
                <a:latin typeface="Tahoma"/>
                <a:cs typeface="Tahoma"/>
              </a:rPr>
              <a:t>Data</a:t>
            </a:r>
            <a:r>
              <a:rPr sz="3400" b="1" spc="-25" dirty="0">
                <a:latin typeface="Tahoma"/>
                <a:cs typeface="Tahoma"/>
              </a:rPr>
              <a:t> </a:t>
            </a:r>
            <a:r>
              <a:rPr sz="3400" b="1" spc="60" dirty="0">
                <a:latin typeface="Tahoma"/>
                <a:cs typeface="Tahoma"/>
              </a:rPr>
              <a:t>Transformation</a:t>
            </a:r>
            <a:endParaRPr sz="3400">
              <a:latin typeface="Tahoma"/>
              <a:cs typeface="Tahoma"/>
            </a:endParaRPr>
          </a:p>
          <a:p>
            <a:pPr marL="556895" indent="-544195">
              <a:lnSpc>
                <a:spcPct val="100000"/>
              </a:lnSpc>
              <a:spcBef>
                <a:spcPts val="645"/>
              </a:spcBef>
              <a:buSzPct val="98529"/>
              <a:buAutoNum type="arabicPlain"/>
              <a:tabLst>
                <a:tab pos="556895" algn="l"/>
              </a:tabLst>
            </a:pPr>
            <a:r>
              <a:rPr sz="3400" b="1" spc="85" dirty="0">
                <a:latin typeface="Tahoma"/>
                <a:cs typeface="Tahoma"/>
              </a:rPr>
              <a:t>Data</a:t>
            </a:r>
            <a:r>
              <a:rPr sz="3400" b="1" spc="-25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Validation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71066"/>
            <a:ext cx="2021205" cy="1516380"/>
          </a:xfrm>
          <a:custGeom>
            <a:avLst/>
            <a:gdLst/>
            <a:ahLst/>
            <a:cxnLst/>
            <a:rect l="l" t="t" r="r" b="b"/>
            <a:pathLst>
              <a:path w="2021205" h="1516379">
                <a:moveTo>
                  <a:pt x="2020876" y="1515932"/>
                </a:moveTo>
                <a:lnTo>
                  <a:pt x="0" y="1515932"/>
                </a:lnTo>
                <a:lnTo>
                  <a:pt x="0" y="70957"/>
                </a:lnTo>
                <a:lnTo>
                  <a:pt x="44839" y="57637"/>
                </a:lnTo>
                <a:lnTo>
                  <a:pt x="89739" y="45770"/>
                </a:lnTo>
                <a:lnTo>
                  <a:pt x="135159" y="35218"/>
                </a:lnTo>
                <a:lnTo>
                  <a:pt x="181076" y="26003"/>
                </a:lnTo>
                <a:lnTo>
                  <a:pt x="227471" y="18147"/>
                </a:lnTo>
                <a:lnTo>
                  <a:pt x="274320" y="11672"/>
                </a:lnTo>
                <a:lnTo>
                  <a:pt x="321603" y="6597"/>
                </a:lnTo>
                <a:lnTo>
                  <a:pt x="369298" y="2946"/>
                </a:lnTo>
                <a:lnTo>
                  <a:pt x="417383" y="740"/>
                </a:lnTo>
                <a:lnTo>
                  <a:pt x="465837" y="0"/>
                </a:lnTo>
                <a:lnTo>
                  <a:pt x="514292" y="740"/>
                </a:lnTo>
                <a:lnTo>
                  <a:pt x="562377" y="2946"/>
                </a:lnTo>
                <a:lnTo>
                  <a:pt x="610072" y="6597"/>
                </a:lnTo>
                <a:lnTo>
                  <a:pt x="657355" y="11672"/>
                </a:lnTo>
                <a:lnTo>
                  <a:pt x="704204" y="18147"/>
                </a:lnTo>
                <a:lnTo>
                  <a:pt x="750598" y="26003"/>
                </a:lnTo>
                <a:lnTo>
                  <a:pt x="796516" y="35218"/>
                </a:lnTo>
                <a:lnTo>
                  <a:pt x="841936" y="45770"/>
                </a:lnTo>
                <a:lnTo>
                  <a:pt x="886836" y="57637"/>
                </a:lnTo>
                <a:lnTo>
                  <a:pt x="931195" y="70798"/>
                </a:lnTo>
                <a:lnTo>
                  <a:pt x="974991" y="85232"/>
                </a:lnTo>
                <a:lnTo>
                  <a:pt x="1018204" y="100917"/>
                </a:lnTo>
                <a:lnTo>
                  <a:pt x="1060810" y="117832"/>
                </a:lnTo>
                <a:lnTo>
                  <a:pt x="1102790" y="135954"/>
                </a:lnTo>
                <a:lnTo>
                  <a:pt x="1144121" y="155263"/>
                </a:lnTo>
                <a:lnTo>
                  <a:pt x="1184781" y="175737"/>
                </a:lnTo>
                <a:lnTo>
                  <a:pt x="1224750" y="197354"/>
                </a:lnTo>
                <a:lnTo>
                  <a:pt x="1264006" y="220094"/>
                </a:lnTo>
                <a:lnTo>
                  <a:pt x="1302527" y="243934"/>
                </a:lnTo>
                <a:lnTo>
                  <a:pt x="1340292" y="268852"/>
                </a:lnTo>
                <a:lnTo>
                  <a:pt x="1377279" y="294829"/>
                </a:lnTo>
                <a:lnTo>
                  <a:pt x="1413467" y="321841"/>
                </a:lnTo>
                <a:lnTo>
                  <a:pt x="1448834" y="349867"/>
                </a:lnTo>
                <a:lnTo>
                  <a:pt x="1483359" y="378886"/>
                </a:lnTo>
                <a:lnTo>
                  <a:pt x="1517020" y="408877"/>
                </a:lnTo>
                <a:lnTo>
                  <a:pt x="1549796" y="439818"/>
                </a:lnTo>
                <a:lnTo>
                  <a:pt x="1581664" y="471687"/>
                </a:lnTo>
                <a:lnTo>
                  <a:pt x="1612605" y="504462"/>
                </a:lnTo>
                <a:lnTo>
                  <a:pt x="1642596" y="538123"/>
                </a:lnTo>
                <a:lnTo>
                  <a:pt x="1671615" y="572648"/>
                </a:lnTo>
                <a:lnTo>
                  <a:pt x="1699641" y="608015"/>
                </a:lnTo>
                <a:lnTo>
                  <a:pt x="1726654" y="644203"/>
                </a:lnTo>
                <a:lnTo>
                  <a:pt x="1752630" y="681190"/>
                </a:lnTo>
                <a:lnTo>
                  <a:pt x="1777548" y="718955"/>
                </a:lnTo>
                <a:lnTo>
                  <a:pt x="1801388" y="757476"/>
                </a:lnTo>
                <a:lnTo>
                  <a:pt x="1824128" y="796732"/>
                </a:lnTo>
                <a:lnTo>
                  <a:pt x="1845745" y="836701"/>
                </a:lnTo>
                <a:lnTo>
                  <a:pt x="1866219" y="877362"/>
                </a:lnTo>
                <a:lnTo>
                  <a:pt x="1885528" y="918693"/>
                </a:lnTo>
                <a:lnTo>
                  <a:pt x="1903651" y="960672"/>
                </a:lnTo>
                <a:lnTo>
                  <a:pt x="1920565" y="1003279"/>
                </a:lnTo>
                <a:lnTo>
                  <a:pt x="1936250" y="1046491"/>
                </a:lnTo>
                <a:lnTo>
                  <a:pt x="1950684" y="1090287"/>
                </a:lnTo>
                <a:lnTo>
                  <a:pt x="1963845" y="1134646"/>
                </a:lnTo>
                <a:lnTo>
                  <a:pt x="1975712" y="1179547"/>
                </a:lnTo>
                <a:lnTo>
                  <a:pt x="1986264" y="1224966"/>
                </a:lnTo>
                <a:lnTo>
                  <a:pt x="1995479" y="1270884"/>
                </a:lnTo>
                <a:lnTo>
                  <a:pt x="2003335" y="1317278"/>
                </a:lnTo>
                <a:lnTo>
                  <a:pt x="2009811" y="1364128"/>
                </a:lnTo>
                <a:lnTo>
                  <a:pt x="2014885" y="1411410"/>
                </a:lnTo>
                <a:lnTo>
                  <a:pt x="2018536" y="1459105"/>
                </a:lnTo>
                <a:lnTo>
                  <a:pt x="2020742" y="1507191"/>
                </a:lnTo>
                <a:lnTo>
                  <a:pt x="2020876" y="1515932"/>
                </a:lnTo>
                <a:close/>
              </a:path>
            </a:pathLst>
          </a:custGeom>
          <a:solidFill>
            <a:srgbClr val="4F2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45229" y="8283834"/>
            <a:ext cx="4429125" cy="2003425"/>
            <a:chOff x="13845229" y="8283834"/>
            <a:chExt cx="4429125" cy="2003425"/>
          </a:xfrm>
        </p:grpSpPr>
        <p:sp>
          <p:nvSpPr>
            <p:cNvPr id="4" name="object 4"/>
            <p:cNvSpPr/>
            <p:nvPr/>
          </p:nvSpPr>
          <p:spPr>
            <a:xfrm>
              <a:off x="13845229" y="8283834"/>
              <a:ext cx="4429125" cy="971550"/>
            </a:xfrm>
            <a:custGeom>
              <a:avLst/>
              <a:gdLst/>
              <a:ahLst/>
              <a:cxnLst/>
              <a:rect l="l" t="t" r="r" b="b"/>
              <a:pathLst>
                <a:path w="4429125" h="971550">
                  <a:moveTo>
                    <a:pt x="4429124" y="971549"/>
                  </a:moveTo>
                  <a:lnTo>
                    <a:pt x="0" y="971549"/>
                  </a:lnTo>
                  <a:lnTo>
                    <a:pt x="0" y="0"/>
                  </a:lnTo>
                  <a:lnTo>
                    <a:pt x="4429124" y="0"/>
                  </a:lnTo>
                  <a:lnTo>
                    <a:pt x="4429124" y="971549"/>
                  </a:lnTo>
                  <a:close/>
                </a:path>
              </a:pathLst>
            </a:custGeom>
            <a:solidFill>
              <a:srgbClr val="4F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1372" y="9044602"/>
              <a:ext cx="1333499" cy="124239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0594" y="0"/>
            <a:ext cx="1333499" cy="12575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0146" y="2882393"/>
            <a:ext cx="1747647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1047750" algn="l"/>
                <a:tab pos="2921635" algn="l"/>
                <a:tab pos="4467860" algn="l"/>
                <a:tab pos="6438265" algn="l"/>
                <a:tab pos="9237345" algn="l"/>
                <a:tab pos="10200640" algn="l"/>
                <a:tab pos="13143230" algn="l"/>
                <a:tab pos="14355444" algn="l"/>
                <a:tab pos="15445105" algn="l"/>
                <a:tab pos="15934690" algn="l"/>
              </a:tabLst>
            </a:pPr>
            <a:r>
              <a:rPr sz="3400" spc="170" dirty="0">
                <a:latin typeface="Tahoma"/>
                <a:cs typeface="Tahoma"/>
              </a:rPr>
              <a:t>The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75" dirty="0">
                <a:latin typeface="Tahoma"/>
                <a:cs typeface="Tahoma"/>
              </a:rPr>
              <a:t>loading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65" dirty="0">
                <a:latin typeface="Tahoma"/>
                <a:cs typeface="Tahoma"/>
              </a:rPr>
              <a:t>phase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190" dirty="0">
                <a:latin typeface="Tahoma"/>
                <a:cs typeface="Tahoma"/>
              </a:rPr>
              <a:t>involves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10" dirty="0">
                <a:latin typeface="Tahoma"/>
                <a:cs typeface="Tahoma"/>
              </a:rPr>
              <a:t>transferring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65" dirty="0">
                <a:latin typeface="Tahoma"/>
                <a:cs typeface="Tahoma"/>
              </a:rPr>
              <a:t>the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54" dirty="0">
                <a:latin typeface="Tahoma"/>
                <a:cs typeface="Tahoma"/>
              </a:rPr>
              <a:t>transformed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45" dirty="0">
                <a:latin typeface="Tahoma"/>
                <a:cs typeface="Tahoma"/>
              </a:rPr>
              <a:t>data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240" dirty="0">
                <a:latin typeface="Tahoma"/>
                <a:cs typeface="Tahoma"/>
              </a:rPr>
              <a:t>into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160" dirty="0">
                <a:latin typeface="Tahoma"/>
                <a:cs typeface="Tahoma"/>
              </a:rPr>
              <a:t>a</a:t>
            </a:r>
            <a:r>
              <a:rPr sz="3400" dirty="0">
                <a:latin typeface="Tahoma"/>
                <a:cs typeface="Tahoma"/>
              </a:rPr>
              <a:t>	</a:t>
            </a:r>
            <a:r>
              <a:rPr sz="3400" spc="310" dirty="0">
                <a:latin typeface="Tahoma"/>
                <a:cs typeface="Tahoma"/>
              </a:rPr>
              <a:t>MySQL </a:t>
            </a:r>
            <a:r>
              <a:rPr sz="3400" spc="254" dirty="0">
                <a:latin typeface="Tahoma"/>
                <a:cs typeface="Tahoma"/>
              </a:rPr>
              <a:t>database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for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225" dirty="0">
                <a:latin typeface="Tahoma"/>
                <a:cs typeface="Tahoma"/>
              </a:rPr>
              <a:t>storage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335" dirty="0">
                <a:latin typeface="Tahoma"/>
                <a:cs typeface="Tahoma"/>
              </a:rPr>
              <a:t>and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130" dirty="0">
                <a:latin typeface="Tahoma"/>
                <a:cs typeface="Tahoma"/>
              </a:rPr>
              <a:t>analysis.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155" dirty="0">
                <a:latin typeface="Tahoma"/>
                <a:cs typeface="Tahoma"/>
              </a:rPr>
              <a:t>This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275" dirty="0">
                <a:latin typeface="Tahoma"/>
                <a:cs typeface="Tahoma"/>
              </a:rPr>
              <a:t>phase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270" dirty="0">
                <a:latin typeface="Tahoma"/>
                <a:cs typeface="Tahoma"/>
              </a:rPr>
              <a:t>includes</a:t>
            </a:r>
            <a:r>
              <a:rPr sz="3400" spc="-160" dirty="0">
                <a:latin typeface="Tahoma"/>
                <a:cs typeface="Tahoma"/>
              </a:rPr>
              <a:t> </a:t>
            </a:r>
            <a:r>
              <a:rPr sz="3400" spc="290" dirty="0">
                <a:latin typeface="Tahoma"/>
                <a:cs typeface="Tahoma"/>
              </a:rPr>
              <a:t>the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254" dirty="0">
                <a:latin typeface="Tahoma"/>
                <a:cs typeface="Tahoma"/>
              </a:rPr>
              <a:t>following</a:t>
            </a:r>
            <a:r>
              <a:rPr sz="3400" spc="-16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steps: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3400">
              <a:latin typeface="Tahoma"/>
              <a:cs typeface="Tahoma"/>
            </a:endParaRPr>
          </a:p>
          <a:p>
            <a:pPr marL="592455" indent="-579755">
              <a:lnSpc>
                <a:spcPct val="100000"/>
              </a:lnSpc>
              <a:buAutoNum type="arabicPlain"/>
              <a:tabLst>
                <a:tab pos="592455" algn="l"/>
              </a:tabLst>
            </a:pPr>
            <a:r>
              <a:rPr sz="3400" b="1" spc="90" dirty="0">
                <a:latin typeface="Tahoma"/>
                <a:cs typeface="Tahoma"/>
              </a:rPr>
              <a:t>Establishing</a:t>
            </a:r>
            <a:r>
              <a:rPr sz="3400" b="1" spc="-20" dirty="0">
                <a:latin typeface="Tahoma"/>
                <a:cs typeface="Tahoma"/>
              </a:rPr>
              <a:t> </a:t>
            </a:r>
            <a:r>
              <a:rPr sz="3400" b="1" dirty="0">
                <a:latin typeface="Tahoma"/>
                <a:cs typeface="Tahoma"/>
              </a:rPr>
              <a:t>a</a:t>
            </a:r>
            <a:r>
              <a:rPr sz="3400" b="1" spc="-15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Database</a:t>
            </a:r>
            <a:r>
              <a:rPr sz="3400" b="1" spc="-15" dirty="0">
                <a:latin typeface="Tahoma"/>
                <a:cs typeface="Tahoma"/>
              </a:rPr>
              <a:t> </a:t>
            </a:r>
            <a:r>
              <a:rPr sz="3400" b="1" spc="120" dirty="0">
                <a:latin typeface="Tahoma"/>
                <a:cs typeface="Tahoma"/>
              </a:rPr>
              <a:t>Connection</a:t>
            </a:r>
            <a:endParaRPr sz="3400">
              <a:latin typeface="Tahoma"/>
              <a:cs typeface="Tahoma"/>
            </a:endParaRPr>
          </a:p>
          <a:p>
            <a:pPr marL="555625" indent="-542925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555625" algn="l"/>
              </a:tabLst>
            </a:pPr>
            <a:r>
              <a:rPr sz="3400" b="1" spc="90" dirty="0">
                <a:latin typeface="Tahoma"/>
                <a:cs typeface="Tahoma"/>
              </a:rPr>
              <a:t>Creating</a:t>
            </a:r>
            <a:r>
              <a:rPr sz="3400" b="1" spc="-15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Database</a:t>
            </a:r>
            <a:r>
              <a:rPr sz="3400" b="1" spc="-15" dirty="0">
                <a:latin typeface="Tahoma"/>
                <a:cs typeface="Tahoma"/>
              </a:rPr>
              <a:t> </a:t>
            </a:r>
            <a:r>
              <a:rPr sz="3400" b="1" spc="45" dirty="0">
                <a:latin typeface="Tahoma"/>
                <a:cs typeface="Tahoma"/>
              </a:rPr>
              <a:t>Tables</a:t>
            </a:r>
            <a:endParaRPr sz="3400">
              <a:latin typeface="Tahoma"/>
              <a:cs typeface="Tahoma"/>
            </a:endParaRPr>
          </a:p>
          <a:p>
            <a:pPr marL="556895" indent="-544195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556895" algn="l"/>
              </a:tabLst>
            </a:pPr>
            <a:r>
              <a:rPr sz="3400" b="1" spc="120" dirty="0">
                <a:latin typeface="Tahoma"/>
                <a:cs typeface="Tahoma"/>
              </a:rPr>
              <a:t>Loading</a:t>
            </a:r>
            <a:r>
              <a:rPr sz="3400" b="1" spc="-25" dirty="0">
                <a:latin typeface="Tahoma"/>
                <a:cs typeface="Tahoma"/>
              </a:rPr>
              <a:t> </a:t>
            </a:r>
            <a:r>
              <a:rPr sz="3400" b="1" spc="85" dirty="0">
                <a:latin typeface="Tahoma"/>
                <a:cs typeface="Tahoma"/>
              </a:rPr>
              <a:t>Data</a:t>
            </a:r>
            <a:r>
              <a:rPr sz="3400" b="1" spc="-20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into</a:t>
            </a:r>
            <a:r>
              <a:rPr sz="3400" b="1" spc="-20" dirty="0">
                <a:latin typeface="Tahoma"/>
                <a:cs typeface="Tahoma"/>
              </a:rPr>
              <a:t> </a:t>
            </a:r>
            <a:r>
              <a:rPr sz="3400" b="1" spc="45" dirty="0">
                <a:latin typeface="Tahoma"/>
                <a:cs typeface="Tahoma"/>
              </a:rPr>
              <a:t>Tables</a:t>
            </a:r>
            <a:endParaRPr sz="3400">
              <a:latin typeface="Tahoma"/>
              <a:cs typeface="Tahoma"/>
            </a:endParaRPr>
          </a:p>
          <a:p>
            <a:pPr marL="598805" indent="-586105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598805" algn="l"/>
              </a:tabLst>
            </a:pPr>
            <a:r>
              <a:rPr sz="3400" b="1" spc="85" dirty="0">
                <a:latin typeface="Tahoma"/>
                <a:cs typeface="Tahoma"/>
              </a:rPr>
              <a:t>Data</a:t>
            </a:r>
            <a:r>
              <a:rPr sz="3400" b="1" spc="60" dirty="0">
                <a:latin typeface="Tahoma"/>
                <a:cs typeface="Tahoma"/>
              </a:rPr>
              <a:t> </a:t>
            </a:r>
            <a:r>
              <a:rPr sz="3400" b="1" dirty="0">
                <a:latin typeface="Tahoma"/>
                <a:cs typeface="Tahoma"/>
              </a:rPr>
              <a:t>Integrity</a:t>
            </a:r>
            <a:r>
              <a:rPr sz="3400" b="1" spc="60" dirty="0">
                <a:latin typeface="Tahoma"/>
                <a:cs typeface="Tahoma"/>
              </a:rPr>
              <a:t> </a:t>
            </a:r>
            <a:r>
              <a:rPr sz="3400" b="1" spc="135" dirty="0">
                <a:latin typeface="Tahoma"/>
                <a:cs typeface="Tahoma"/>
              </a:rPr>
              <a:t>and</a:t>
            </a:r>
            <a:r>
              <a:rPr sz="3400" b="1" spc="60" dirty="0">
                <a:latin typeface="Tahoma"/>
                <a:cs typeface="Tahoma"/>
              </a:rPr>
              <a:t> </a:t>
            </a:r>
            <a:r>
              <a:rPr sz="3400" b="1" dirty="0">
                <a:latin typeface="Tahoma"/>
                <a:cs typeface="Tahoma"/>
              </a:rPr>
              <a:t>Error</a:t>
            </a:r>
            <a:r>
              <a:rPr sz="3400" b="1" spc="60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Handling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16750" y="190904"/>
            <a:ext cx="2419349" cy="24193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dirty="0"/>
              <a:t>Data</a:t>
            </a:r>
            <a:r>
              <a:rPr sz="7200" spc="-254" dirty="0"/>
              <a:t> </a:t>
            </a:r>
            <a:r>
              <a:rPr sz="7200" spc="100" dirty="0"/>
              <a:t>Loading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1084</Words>
  <Application>Microsoft Office PowerPoint</Application>
  <PresentationFormat>Custom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Tahoma</vt:lpstr>
      <vt:lpstr>Verdana</vt:lpstr>
      <vt:lpstr>Office Theme</vt:lpstr>
      <vt:lpstr>Superstore BI Dashboard Analysis</vt:lpstr>
      <vt:lpstr>Introduction</vt:lpstr>
      <vt:lpstr>Methodology</vt:lpstr>
      <vt:lpstr>Key Objectives</vt:lpstr>
      <vt:lpstr>Data Gathering</vt:lpstr>
      <vt:lpstr>ETL Process</vt:lpstr>
      <vt:lpstr>Data Extraction</vt:lpstr>
      <vt:lpstr>Data Transformation</vt:lpstr>
      <vt:lpstr>Data Loading</vt:lpstr>
      <vt:lpstr>Data Warehouse Model</vt:lpstr>
      <vt:lpstr>ROLAP Data Visualization</vt:lpstr>
      <vt:lpstr>Dashboard</vt:lpstr>
      <vt:lpstr>Insights and Decision Support</vt:lpstr>
      <vt:lpstr>Insights and Decision Support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</dc:title>
  <dc:creator>mhadbi mariem</dc:creator>
  <cp:keywords>DAGdSvbOuw8,BAFeYYIFrek</cp:keywords>
  <cp:lastModifiedBy>aya saadawi</cp:lastModifiedBy>
  <cp:revision>1</cp:revision>
  <dcterms:created xsi:type="dcterms:W3CDTF">2025-01-26T20:30:18Z</dcterms:created>
  <dcterms:modified xsi:type="dcterms:W3CDTF">2025-01-26T20:38:25Z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2025-01-26T00:00:00Z</vt:filetime>
  </property>
  <property fmtid="{D5CDD505-2E9C-101B-9397-08002B2CF9AE}" pid="5" name="Producer">
    <vt:lpwstr>Canva</vt:lpwstr>
  </property>
</Properties>
</file>