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30"/>
  </p:notesMasterIdLst>
  <p:sldIdLst>
    <p:sldId id="256" r:id="rId2"/>
    <p:sldId id="258" r:id="rId3"/>
    <p:sldId id="260" r:id="rId4"/>
    <p:sldId id="261" r:id="rId5"/>
    <p:sldId id="327" r:id="rId6"/>
    <p:sldId id="344" r:id="rId7"/>
    <p:sldId id="339" r:id="rId8"/>
    <p:sldId id="267" r:id="rId9"/>
    <p:sldId id="328" r:id="rId10"/>
    <p:sldId id="271" r:id="rId11"/>
    <p:sldId id="329" r:id="rId12"/>
    <p:sldId id="330" r:id="rId13"/>
    <p:sldId id="331" r:id="rId14"/>
    <p:sldId id="338" r:id="rId15"/>
    <p:sldId id="332" r:id="rId16"/>
    <p:sldId id="266" r:id="rId17"/>
    <p:sldId id="333" r:id="rId18"/>
    <p:sldId id="334" r:id="rId19"/>
    <p:sldId id="335" r:id="rId20"/>
    <p:sldId id="336" r:id="rId21"/>
    <p:sldId id="337" r:id="rId22"/>
    <p:sldId id="284" r:id="rId23"/>
    <p:sldId id="293" r:id="rId24"/>
    <p:sldId id="282" r:id="rId25"/>
    <p:sldId id="340" r:id="rId26"/>
    <p:sldId id="341" r:id="rId27"/>
    <p:sldId id="342" r:id="rId28"/>
    <p:sldId id="343" r:id="rId29"/>
  </p:sldIdLst>
  <p:sldSz cx="9144000" cy="5143500" type="screen16x9"/>
  <p:notesSz cx="6858000" cy="9144000"/>
  <p:embeddedFontLst>
    <p:embeddedFont>
      <p:font typeface="DM Sans" charset="0"/>
      <p:regular r:id="rId31"/>
      <p:bold r:id="rId32"/>
      <p:italic r:id="rId33"/>
      <p:boldItalic r:id="rId34"/>
    </p:embeddedFont>
    <p:embeddedFont>
      <p:font typeface="Cambay"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54F0EA1-96CA-4FAB-8E08-9780D6FD68C4}">
  <a:tblStyle styleId="{754F0EA1-96CA-4FAB-8E08-9780D6FD68C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87" d="100"/>
          <a:sy n="87" d="100"/>
        </p:scale>
        <p:origin x="-876" y="-27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991411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21c32e4b9e4_0_180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21c32e4b9e4_0_18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21c32e4b9e4_0_17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21c32e4b9e4_0_17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21c32e4b9e4_0_17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21c32e4b9e4_0_17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21c32e4b9e4_0_17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21c32e4b9e4_0_17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21c32e4b9e4_0_180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21c32e4b9e4_0_18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21c32e4b9e4_0_17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21c32e4b9e4_0_17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1c32e4b9e4_0_17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1c32e4b9e4_0_17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1c32e4b9e4_0_17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1c32e4b9e4_0_17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1c32e4b9e4_0_17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1c32e4b9e4_0_17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1c32e4b9e4_0_17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1c32e4b9e4_0_17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1b6fc200b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1b6fc200b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1c32e4b9e4_0_17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1c32e4b9e4_0_17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1c32e4b9e4_0_17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1c32e4b9e4_0_17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21c32e4b9e4_0_18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21c32e4b9e4_0_18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g21c32e4b9e4_0_18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21c32e4b9e4_0_18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21c32e4b9e4_0_18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21c32e4b9e4_0_18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21c32e4b9e4_0_18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21c32e4b9e4_0_18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21c32e4b9e4_0_18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21c32e4b9e4_0_18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21c32e4b9e4_0_18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21c32e4b9e4_0_18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21c32e4b9e4_0_188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9" name="Google Shape;1289;g21c32e4b9e4_0_18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1b6fc200b6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1b6fc200b6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21b6fc200b6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21b6fc200b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1b6fc200b6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21b6fc200b6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1b6fc200b6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1b6fc200b6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21c32e4b9e4_0_180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21c32e4b9e4_0_18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21c32e4b9e4_0_17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21c32e4b9e4_0_17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21c32e4b9e4_0_17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21c32e4b9e4_0_17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lt1"/>
            </a:gs>
            <a:gs pos="100000">
              <a:schemeClr val="dk2"/>
            </a:gs>
          </a:gsLst>
          <a:lin ang="2700006" scaled="0"/>
        </a:gradFill>
        <a:effectLst/>
      </p:bgPr>
    </p:bg>
    <p:spTree>
      <p:nvGrpSpPr>
        <p:cNvPr id="1" name="Shape 8"/>
        <p:cNvGrpSpPr/>
        <p:nvPr/>
      </p:nvGrpSpPr>
      <p:grpSpPr>
        <a:xfrm>
          <a:off x="0" y="0"/>
          <a:ext cx="0" cy="0"/>
          <a:chOff x="0" y="0"/>
          <a:chExt cx="0" cy="0"/>
        </a:xfrm>
      </p:grpSpPr>
      <p:grpSp>
        <p:nvGrpSpPr>
          <p:cNvPr id="9" name="Google Shape;9;p2"/>
          <p:cNvGrpSpPr/>
          <p:nvPr/>
        </p:nvGrpSpPr>
        <p:grpSpPr>
          <a:xfrm>
            <a:off x="-1142721" y="-15975"/>
            <a:ext cx="10361312" cy="5179650"/>
            <a:chOff x="-1142721" y="-15975"/>
            <a:chExt cx="10361312" cy="5179650"/>
          </a:xfrm>
        </p:grpSpPr>
        <p:grpSp>
          <p:nvGrpSpPr>
            <p:cNvPr id="10" name="Google Shape;10;p2"/>
            <p:cNvGrpSpPr/>
            <p:nvPr/>
          </p:nvGrpSpPr>
          <p:grpSpPr>
            <a:xfrm>
              <a:off x="-1142721" y="4397399"/>
              <a:ext cx="10361312" cy="766276"/>
              <a:chOff x="-1142721" y="4397399"/>
              <a:chExt cx="10361312" cy="766276"/>
            </a:xfrm>
          </p:grpSpPr>
          <p:sp>
            <p:nvSpPr>
              <p:cNvPr id="11" name="Google Shape;11;p2"/>
              <p:cNvSpPr/>
              <p:nvPr/>
            </p:nvSpPr>
            <p:spPr>
              <a:xfrm>
                <a:off x="4574850" y="4486500"/>
                <a:ext cx="4577375" cy="658575"/>
              </a:xfrm>
              <a:custGeom>
                <a:avLst/>
                <a:gdLst/>
                <a:ahLst/>
                <a:cxnLst/>
                <a:rect l="l" t="t" r="r" b="b"/>
                <a:pathLst>
                  <a:path w="183095" h="26343" extrusionOk="0">
                    <a:moveTo>
                      <a:pt x="6858" y="0"/>
                    </a:moveTo>
                    <a:lnTo>
                      <a:pt x="0" y="26343"/>
                    </a:lnTo>
                    <a:lnTo>
                      <a:pt x="183095" y="26103"/>
                    </a:lnTo>
                    <a:lnTo>
                      <a:pt x="183095" y="323"/>
                    </a:lnTo>
                    <a:close/>
                  </a:path>
                </a:pathLst>
              </a:custGeom>
              <a:solidFill>
                <a:schemeClr val="lt2"/>
              </a:solidFill>
              <a:ln>
                <a:noFill/>
              </a:ln>
            </p:spPr>
          </p:sp>
          <p:sp>
            <p:nvSpPr>
              <p:cNvPr id="12" name="Google Shape;12;p2"/>
              <p:cNvSpPr/>
              <p:nvPr/>
            </p:nvSpPr>
            <p:spPr>
              <a:xfrm>
                <a:off x="5822175" y="4486975"/>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13" name="Google Shape;13;p2"/>
              <p:cNvSpPr/>
              <p:nvPr/>
            </p:nvSpPr>
            <p:spPr>
              <a:xfrm>
                <a:off x="7150900" y="4486975"/>
                <a:ext cx="2021700" cy="668900"/>
              </a:xfrm>
              <a:custGeom>
                <a:avLst/>
                <a:gdLst/>
                <a:ahLst/>
                <a:cxnLst/>
                <a:rect l="l" t="t" r="r" b="b"/>
                <a:pathLst>
                  <a:path w="80868" h="26756" extrusionOk="0">
                    <a:moveTo>
                      <a:pt x="6867" y="0"/>
                    </a:moveTo>
                    <a:lnTo>
                      <a:pt x="0" y="26756"/>
                    </a:lnTo>
                    <a:lnTo>
                      <a:pt x="80868" y="26602"/>
                    </a:lnTo>
                    <a:lnTo>
                      <a:pt x="80678" y="1456"/>
                    </a:lnTo>
                    <a:close/>
                  </a:path>
                </a:pathLst>
              </a:custGeom>
              <a:gradFill>
                <a:gsLst>
                  <a:gs pos="0">
                    <a:schemeClr val="lt2"/>
                  </a:gs>
                  <a:gs pos="100000">
                    <a:schemeClr val="accent2"/>
                  </a:gs>
                </a:gsLst>
                <a:lin ang="2700006" scaled="0"/>
              </a:gradFill>
              <a:ln>
                <a:noFill/>
              </a:ln>
            </p:spPr>
          </p:sp>
          <p:sp>
            <p:nvSpPr>
              <p:cNvPr id="14" name="Google Shape;14;p2"/>
              <p:cNvSpPr/>
              <p:nvPr/>
            </p:nvSpPr>
            <p:spPr>
              <a:xfrm>
                <a:off x="-1142721" y="4397399"/>
                <a:ext cx="7364863" cy="3352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613175" y="4634650"/>
                <a:ext cx="4605416" cy="449401"/>
              </a:xfrm>
              <a:custGeom>
                <a:avLst/>
                <a:gdLst/>
                <a:ahLst/>
                <a:cxnLst/>
                <a:rect l="l" t="t" r="r" b="b"/>
                <a:pathLst>
                  <a:path w="51014" h="4978" fill="none" extrusionOk="0">
                    <a:moveTo>
                      <a:pt x="1" y="3301"/>
                    </a:moveTo>
                    <a:lnTo>
                      <a:pt x="7560" y="3301"/>
                    </a:lnTo>
                    <a:lnTo>
                      <a:pt x="10860" y="1"/>
                    </a:lnTo>
                    <a:lnTo>
                      <a:pt x="29697" y="1"/>
                    </a:lnTo>
                    <a:lnTo>
                      <a:pt x="34677" y="4978"/>
                    </a:lnTo>
                    <a:lnTo>
                      <a:pt x="51014" y="4978"/>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a:off x="100" y="-15975"/>
              <a:ext cx="9144000" cy="552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txBox="1">
            <a:spLocks noGrp="1"/>
          </p:cNvSpPr>
          <p:nvPr>
            <p:ph type="ctrTitle"/>
          </p:nvPr>
        </p:nvSpPr>
        <p:spPr>
          <a:xfrm>
            <a:off x="714675" y="1449208"/>
            <a:ext cx="3898500" cy="21552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714675" y="3621515"/>
            <a:ext cx="3898500" cy="449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atin typeface="DM Sans"/>
                <a:ea typeface="DM Sans"/>
                <a:cs typeface="DM Sans"/>
                <a:sym typeface="DM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9" name="Google Shape;19;p2"/>
          <p:cNvSpPr>
            <a:spLocks noGrp="1"/>
          </p:cNvSpPr>
          <p:nvPr>
            <p:ph type="pic" idx="2"/>
          </p:nvPr>
        </p:nvSpPr>
        <p:spPr>
          <a:xfrm>
            <a:off x="4745200" y="1187487"/>
            <a:ext cx="5293500" cy="3299100"/>
          </a:xfrm>
          <a:prstGeom prst="parallelogram">
            <a:avLst>
              <a:gd name="adj" fmla="val 25000"/>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3_1">
    <p:bg>
      <p:bgPr>
        <a:gradFill>
          <a:gsLst>
            <a:gs pos="0">
              <a:schemeClr val="lt1"/>
            </a:gs>
            <a:gs pos="100000">
              <a:schemeClr val="dk2"/>
            </a:gs>
          </a:gsLst>
          <a:lin ang="18900044" scaled="0"/>
        </a:gradFill>
        <a:effectLst/>
      </p:bgPr>
    </p:bg>
    <p:spTree>
      <p:nvGrpSpPr>
        <p:cNvPr id="1" name="Shape 152"/>
        <p:cNvGrpSpPr/>
        <p:nvPr/>
      </p:nvGrpSpPr>
      <p:grpSpPr>
        <a:xfrm>
          <a:off x="0" y="0"/>
          <a:ext cx="0" cy="0"/>
          <a:chOff x="0" y="0"/>
          <a:chExt cx="0" cy="0"/>
        </a:xfrm>
      </p:grpSpPr>
      <p:grpSp>
        <p:nvGrpSpPr>
          <p:cNvPr id="153" name="Google Shape;153;p17"/>
          <p:cNvGrpSpPr/>
          <p:nvPr/>
        </p:nvGrpSpPr>
        <p:grpSpPr>
          <a:xfrm>
            <a:off x="-62576" y="-60793"/>
            <a:ext cx="10084525" cy="5354693"/>
            <a:chOff x="-62576" y="-60793"/>
            <a:chExt cx="10084525" cy="5354693"/>
          </a:xfrm>
        </p:grpSpPr>
        <p:sp>
          <p:nvSpPr>
            <p:cNvPr id="154" name="Google Shape;154;p17"/>
            <p:cNvSpPr/>
            <p:nvPr/>
          </p:nvSpPr>
          <p:spPr>
            <a:xfrm rot="5400000">
              <a:off x="6210407" y="2210400"/>
              <a:ext cx="5146500" cy="72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62576" y="4609325"/>
              <a:ext cx="8467029" cy="673900"/>
            </a:xfrm>
            <a:custGeom>
              <a:avLst/>
              <a:gdLst/>
              <a:ahLst/>
              <a:cxnLst/>
              <a:rect l="l" t="t" r="r" b="b"/>
              <a:pathLst>
                <a:path w="303369" h="26956" extrusionOk="0">
                  <a:moveTo>
                    <a:pt x="190" y="0"/>
                  </a:moveTo>
                  <a:lnTo>
                    <a:pt x="0" y="26956"/>
                  </a:lnTo>
                  <a:lnTo>
                    <a:pt x="303369" y="26210"/>
                  </a:lnTo>
                  <a:lnTo>
                    <a:pt x="303369" y="430"/>
                  </a:lnTo>
                  <a:close/>
                </a:path>
              </a:pathLst>
            </a:custGeom>
            <a:solidFill>
              <a:schemeClr val="lt2"/>
            </a:solidFill>
            <a:ln>
              <a:noFill/>
            </a:ln>
          </p:spPr>
        </p:sp>
        <p:sp>
          <p:nvSpPr>
            <p:cNvPr id="156" name="Google Shape;156;p17"/>
            <p:cNvSpPr/>
            <p:nvPr/>
          </p:nvSpPr>
          <p:spPr>
            <a:xfrm>
              <a:off x="5072405" y="4617200"/>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157" name="Google Shape;157;p17"/>
            <p:cNvSpPr/>
            <p:nvPr/>
          </p:nvSpPr>
          <p:spPr>
            <a:xfrm>
              <a:off x="6401130"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sp>
          <p:nvSpPr>
            <p:cNvPr id="158" name="Google Shape;158;p17"/>
            <p:cNvSpPr/>
            <p:nvPr/>
          </p:nvSpPr>
          <p:spPr>
            <a:xfrm rot="10800000" flipH="1">
              <a:off x="724265" y="-60793"/>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17"/>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60" name="Google Shape;160;p17"/>
          <p:cNvSpPr txBox="1">
            <a:spLocks noGrp="1"/>
          </p:cNvSpPr>
          <p:nvPr>
            <p:ph type="subTitle" idx="1"/>
          </p:nvPr>
        </p:nvSpPr>
        <p:spPr>
          <a:xfrm>
            <a:off x="950500" y="2419925"/>
            <a:ext cx="22434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61" name="Google Shape;161;p17"/>
          <p:cNvSpPr txBox="1">
            <a:spLocks noGrp="1"/>
          </p:cNvSpPr>
          <p:nvPr>
            <p:ph type="subTitle" idx="2"/>
          </p:nvPr>
        </p:nvSpPr>
        <p:spPr>
          <a:xfrm>
            <a:off x="950500" y="2739234"/>
            <a:ext cx="2243400" cy="859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2" name="Google Shape;162;p17"/>
          <p:cNvSpPr txBox="1">
            <a:spLocks noGrp="1"/>
          </p:cNvSpPr>
          <p:nvPr>
            <p:ph type="subTitle" idx="3"/>
          </p:nvPr>
        </p:nvSpPr>
        <p:spPr>
          <a:xfrm>
            <a:off x="3390903" y="2419925"/>
            <a:ext cx="22434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63" name="Google Shape;163;p17"/>
          <p:cNvSpPr txBox="1">
            <a:spLocks noGrp="1"/>
          </p:cNvSpPr>
          <p:nvPr>
            <p:ph type="subTitle" idx="4"/>
          </p:nvPr>
        </p:nvSpPr>
        <p:spPr>
          <a:xfrm>
            <a:off x="3390900" y="2739234"/>
            <a:ext cx="2243400" cy="859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4" name="Google Shape;164;p17"/>
          <p:cNvSpPr txBox="1">
            <a:spLocks noGrp="1"/>
          </p:cNvSpPr>
          <p:nvPr>
            <p:ph type="subTitle" idx="5"/>
          </p:nvPr>
        </p:nvSpPr>
        <p:spPr>
          <a:xfrm>
            <a:off x="5831305" y="2419925"/>
            <a:ext cx="22434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65" name="Google Shape;165;p17"/>
          <p:cNvSpPr txBox="1">
            <a:spLocks noGrp="1"/>
          </p:cNvSpPr>
          <p:nvPr>
            <p:ph type="subTitle" idx="6"/>
          </p:nvPr>
        </p:nvSpPr>
        <p:spPr>
          <a:xfrm>
            <a:off x="5831300" y="2739234"/>
            <a:ext cx="2243400" cy="859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1">
    <p:bg>
      <p:bgPr>
        <a:gradFill>
          <a:gsLst>
            <a:gs pos="0">
              <a:schemeClr val="lt1"/>
            </a:gs>
            <a:gs pos="100000">
              <a:schemeClr val="dk2"/>
            </a:gs>
          </a:gsLst>
          <a:lin ang="18900044" scaled="0"/>
        </a:gradFill>
        <a:effectLst/>
      </p:bgPr>
    </p:bg>
    <p:spTree>
      <p:nvGrpSpPr>
        <p:cNvPr id="1" name="Shape 248"/>
        <p:cNvGrpSpPr/>
        <p:nvPr/>
      </p:nvGrpSpPr>
      <p:grpSpPr>
        <a:xfrm>
          <a:off x="0" y="0"/>
          <a:ext cx="0" cy="0"/>
          <a:chOff x="0" y="0"/>
          <a:chExt cx="0" cy="0"/>
        </a:xfrm>
      </p:grpSpPr>
      <p:grpSp>
        <p:nvGrpSpPr>
          <p:cNvPr id="249" name="Google Shape;249;p22"/>
          <p:cNvGrpSpPr/>
          <p:nvPr/>
        </p:nvGrpSpPr>
        <p:grpSpPr>
          <a:xfrm>
            <a:off x="0" y="-1500"/>
            <a:ext cx="9150425" cy="5295400"/>
            <a:chOff x="0" y="-1500"/>
            <a:chExt cx="9150425" cy="5295400"/>
          </a:xfrm>
        </p:grpSpPr>
        <p:sp>
          <p:nvSpPr>
            <p:cNvPr id="250" name="Google Shape;250;p22"/>
            <p:cNvSpPr/>
            <p:nvPr/>
          </p:nvSpPr>
          <p:spPr>
            <a:xfrm rot="-5400000" flipH="1">
              <a:off x="-1796850" y="1795350"/>
              <a:ext cx="5146500" cy="155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2"/>
            <p:cNvSpPr/>
            <p:nvPr/>
          </p:nvSpPr>
          <p:spPr>
            <a:xfrm>
              <a:off x="1547850" y="4609325"/>
              <a:ext cx="7584225" cy="673900"/>
            </a:xfrm>
            <a:custGeom>
              <a:avLst/>
              <a:gdLst/>
              <a:ahLst/>
              <a:cxnLst/>
              <a:rect l="l" t="t" r="r" b="b"/>
              <a:pathLst>
                <a:path w="303369" h="26956" extrusionOk="0">
                  <a:moveTo>
                    <a:pt x="190" y="0"/>
                  </a:moveTo>
                  <a:lnTo>
                    <a:pt x="0" y="26956"/>
                  </a:lnTo>
                  <a:lnTo>
                    <a:pt x="303369" y="26210"/>
                  </a:lnTo>
                  <a:lnTo>
                    <a:pt x="303369" y="430"/>
                  </a:lnTo>
                  <a:close/>
                </a:path>
              </a:pathLst>
            </a:custGeom>
            <a:solidFill>
              <a:schemeClr val="lt2"/>
            </a:solidFill>
            <a:ln>
              <a:noFill/>
            </a:ln>
          </p:spPr>
        </p:sp>
        <p:sp>
          <p:nvSpPr>
            <p:cNvPr id="252" name="Google Shape;252;p22"/>
            <p:cNvSpPr/>
            <p:nvPr/>
          </p:nvSpPr>
          <p:spPr>
            <a:xfrm>
              <a:off x="5800000" y="4617200"/>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253" name="Google Shape;253;p22"/>
            <p:cNvSpPr/>
            <p:nvPr/>
          </p:nvSpPr>
          <p:spPr>
            <a:xfrm>
              <a:off x="7128725"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grpSp>
      <p:sp>
        <p:nvSpPr>
          <p:cNvPr id="254" name="Google Shape;254;p22"/>
          <p:cNvSpPr txBox="1">
            <a:spLocks noGrp="1"/>
          </p:cNvSpPr>
          <p:nvPr>
            <p:ph type="subTitle" idx="1"/>
          </p:nvPr>
        </p:nvSpPr>
        <p:spPr>
          <a:xfrm>
            <a:off x="1866525" y="1596903"/>
            <a:ext cx="6562800" cy="1422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7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55" name="Google Shape;255;p22"/>
          <p:cNvSpPr txBox="1">
            <a:spLocks noGrp="1"/>
          </p:cNvSpPr>
          <p:nvPr>
            <p:ph type="title"/>
          </p:nvPr>
        </p:nvSpPr>
        <p:spPr>
          <a:xfrm>
            <a:off x="1866525" y="3025000"/>
            <a:ext cx="6562800" cy="578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300"/>
              <a:buNone/>
              <a:defRPr sz="2700">
                <a:solidFill>
                  <a:schemeClr val="lt2"/>
                </a:solidFill>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2">
  <p:cSld name="SECTION_HEADER_1_1">
    <p:bg>
      <p:bgPr>
        <a:gradFill>
          <a:gsLst>
            <a:gs pos="0">
              <a:schemeClr val="lt1"/>
            </a:gs>
            <a:gs pos="100000">
              <a:schemeClr val="dk2"/>
            </a:gs>
          </a:gsLst>
          <a:lin ang="2700006" scaled="0"/>
        </a:gradFill>
        <a:effectLst/>
      </p:bgPr>
    </p:bg>
    <p:spTree>
      <p:nvGrpSpPr>
        <p:cNvPr id="1" name="Shape 303"/>
        <p:cNvGrpSpPr/>
        <p:nvPr/>
      </p:nvGrpSpPr>
      <p:grpSpPr>
        <a:xfrm>
          <a:off x="0" y="0"/>
          <a:ext cx="0" cy="0"/>
          <a:chOff x="0" y="0"/>
          <a:chExt cx="0" cy="0"/>
        </a:xfrm>
      </p:grpSpPr>
      <p:grpSp>
        <p:nvGrpSpPr>
          <p:cNvPr id="304" name="Google Shape;304;p27"/>
          <p:cNvGrpSpPr/>
          <p:nvPr/>
        </p:nvGrpSpPr>
        <p:grpSpPr>
          <a:xfrm>
            <a:off x="-438691" y="-15975"/>
            <a:ext cx="10046570" cy="5698658"/>
            <a:chOff x="-438691" y="-15975"/>
            <a:chExt cx="10046570" cy="5698658"/>
          </a:xfrm>
        </p:grpSpPr>
        <p:sp>
          <p:nvSpPr>
            <p:cNvPr id="305" name="Google Shape;305;p27"/>
            <p:cNvSpPr/>
            <p:nvPr/>
          </p:nvSpPr>
          <p:spPr>
            <a:xfrm>
              <a:off x="100" y="-15975"/>
              <a:ext cx="9144000" cy="552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7"/>
            <p:cNvSpPr/>
            <p:nvPr/>
          </p:nvSpPr>
          <p:spPr>
            <a:xfrm>
              <a:off x="-11725" y="4609325"/>
              <a:ext cx="9144300" cy="673900"/>
            </a:xfrm>
            <a:custGeom>
              <a:avLst/>
              <a:gdLst/>
              <a:ahLst/>
              <a:cxnLst/>
              <a:rect l="l" t="t" r="r" b="b"/>
              <a:pathLst>
                <a:path w="303369" h="26956" extrusionOk="0">
                  <a:moveTo>
                    <a:pt x="190" y="0"/>
                  </a:moveTo>
                  <a:lnTo>
                    <a:pt x="0" y="26956"/>
                  </a:lnTo>
                  <a:lnTo>
                    <a:pt x="303369" y="26210"/>
                  </a:lnTo>
                  <a:lnTo>
                    <a:pt x="303369" y="430"/>
                  </a:lnTo>
                  <a:close/>
                </a:path>
              </a:pathLst>
            </a:custGeom>
            <a:solidFill>
              <a:schemeClr val="lt2"/>
            </a:solidFill>
            <a:ln>
              <a:noFill/>
            </a:ln>
          </p:spPr>
        </p:sp>
        <p:sp>
          <p:nvSpPr>
            <p:cNvPr id="307" name="Google Shape;307;p27"/>
            <p:cNvSpPr/>
            <p:nvPr/>
          </p:nvSpPr>
          <p:spPr>
            <a:xfrm>
              <a:off x="5800000" y="4617200"/>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308" name="Google Shape;308;p27"/>
            <p:cNvSpPr/>
            <p:nvPr/>
          </p:nvSpPr>
          <p:spPr>
            <a:xfrm>
              <a:off x="7128725"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sp>
          <p:nvSpPr>
            <p:cNvPr id="309" name="Google Shape;309;p27"/>
            <p:cNvSpPr/>
            <p:nvPr/>
          </p:nvSpPr>
          <p:spPr>
            <a:xfrm rot="10800000">
              <a:off x="-438691" y="4702328"/>
              <a:ext cx="10046570" cy="980355"/>
            </a:xfrm>
            <a:custGeom>
              <a:avLst/>
              <a:gdLst/>
              <a:ahLst/>
              <a:cxnLst/>
              <a:rect l="l" t="t" r="r" b="b"/>
              <a:pathLst>
                <a:path w="51014" h="4978" fill="none" extrusionOk="0">
                  <a:moveTo>
                    <a:pt x="1" y="3301"/>
                  </a:moveTo>
                  <a:lnTo>
                    <a:pt x="7560" y="3301"/>
                  </a:lnTo>
                  <a:lnTo>
                    <a:pt x="10860" y="1"/>
                  </a:lnTo>
                  <a:lnTo>
                    <a:pt x="29697" y="1"/>
                  </a:lnTo>
                  <a:lnTo>
                    <a:pt x="34677" y="4978"/>
                  </a:lnTo>
                  <a:lnTo>
                    <a:pt x="51014" y="4978"/>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0" name="Google Shape;310;p27"/>
          <p:cNvSpPr txBox="1">
            <a:spLocks noGrp="1"/>
          </p:cNvSpPr>
          <p:nvPr>
            <p:ph type="title"/>
          </p:nvPr>
        </p:nvSpPr>
        <p:spPr>
          <a:xfrm>
            <a:off x="834987" y="3134425"/>
            <a:ext cx="5847000" cy="917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solidFill>
                  <a:schemeClr val="l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1" name="Google Shape;311;p27"/>
          <p:cNvSpPr txBox="1">
            <a:spLocks noGrp="1"/>
          </p:cNvSpPr>
          <p:nvPr>
            <p:ph type="title" idx="2" hasCustomPrompt="1"/>
          </p:nvPr>
        </p:nvSpPr>
        <p:spPr>
          <a:xfrm>
            <a:off x="834963" y="1603750"/>
            <a:ext cx="1515300" cy="130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8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12" name="Google Shape;312;p27"/>
          <p:cNvSpPr txBox="1">
            <a:spLocks noGrp="1"/>
          </p:cNvSpPr>
          <p:nvPr>
            <p:ph type="subTitle" idx="1"/>
          </p:nvPr>
        </p:nvSpPr>
        <p:spPr>
          <a:xfrm>
            <a:off x="834987" y="3972275"/>
            <a:ext cx="5847000" cy="463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13" name="Google Shape;313;p27"/>
          <p:cNvSpPr>
            <a:spLocks noGrp="1"/>
          </p:cNvSpPr>
          <p:nvPr>
            <p:ph type="pic" idx="3"/>
          </p:nvPr>
        </p:nvSpPr>
        <p:spPr>
          <a:xfrm>
            <a:off x="3228850" y="-19050"/>
            <a:ext cx="6443400" cy="3117900"/>
          </a:xfrm>
          <a:prstGeom prst="parallelogram">
            <a:avLst>
              <a:gd name="adj" fmla="val 25000"/>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2_1_1">
    <p:bg>
      <p:bgPr>
        <a:gradFill>
          <a:gsLst>
            <a:gs pos="0">
              <a:schemeClr val="lt1"/>
            </a:gs>
            <a:gs pos="100000">
              <a:schemeClr val="dk2"/>
            </a:gs>
          </a:gsLst>
          <a:lin ang="18900732" scaled="0"/>
        </a:gradFill>
        <a:effectLst/>
      </p:bgPr>
    </p:bg>
    <p:spTree>
      <p:nvGrpSpPr>
        <p:cNvPr id="1" name="Shape 331"/>
        <p:cNvGrpSpPr/>
        <p:nvPr/>
      </p:nvGrpSpPr>
      <p:grpSpPr>
        <a:xfrm>
          <a:off x="0" y="0"/>
          <a:ext cx="0" cy="0"/>
          <a:chOff x="0" y="0"/>
          <a:chExt cx="0" cy="0"/>
        </a:xfrm>
      </p:grpSpPr>
      <p:grpSp>
        <p:nvGrpSpPr>
          <p:cNvPr id="332" name="Google Shape;332;p30"/>
          <p:cNvGrpSpPr/>
          <p:nvPr/>
        </p:nvGrpSpPr>
        <p:grpSpPr>
          <a:xfrm>
            <a:off x="-232900" y="-58626"/>
            <a:ext cx="10141432" cy="5348633"/>
            <a:chOff x="-232900" y="-58626"/>
            <a:chExt cx="10141432" cy="5348633"/>
          </a:xfrm>
        </p:grpSpPr>
        <p:sp>
          <p:nvSpPr>
            <p:cNvPr id="333" name="Google Shape;333;p30"/>
            <p:cNvSpPr/>
            <p:nvPr/>
          </p:nvSpPr>
          <p:spPr>
            <a:xfrm>
              <a:off x="6558107" y="46133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334" name="Google Shape;334;p30"/>
            <p:cNvSpPr/>
            <p:nvPr/>
          </p:nvSpPr>
          <p:spPr>
            <a:xfrm>
              <a:off x="7886832" y="4613307"/>
              <a:ext cx="2021700" cy="668900"/>
            </a:xfrm>
            <a:custGeom>
              <a:avLst/>
              <a:gdLst/>
              <a:ahLst/>
              <a:cxnLst/>
              <a:rect l="l" t="t" r="r" b="b"/>
              <a:pathLst>
                <a:path w="80868" h="26756" extrusionOk="0">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sp>
          <p:nvSpPr>
            <p:cNvPr id="335" name="Google Shape;335;p30"/>
            <p:cNvSpPr/>
            <p:nvPr/>
          </p:nvSpPr>
          <p:spPr>
            <a:xfrm rot="-5400000">
              <a:off x="-2216100" y="2214600"/>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sp>
      </p:grpSp>
      <p:sp>
        <p:nvSpPr>
          <p:cNvPr id="338" name="Google Shape;338;p30"/>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8">
    <p:bg>
      <p:bgPr>
        <a:gradFill>
          <a:gsLst>
            <a:gs pos="0">
              <a:schemeClr val="lt1"/>
            </a:gs>
            <a:gs pos="100000">
              <a:schemeClr val="dk2"/>
            </a:gs>
          </a:gsLst>
          <a:lin ang="8099331" scaled="0"/>
        </a:gradFill>
        <a:effectLst/>
      </p:bgPr>
    </p:bg>
    <p:spTree>
      <p:nvGrpSpPr>
        <p:cNvPr id="1" name="Shape 353"/>
        <p:cNvGrpSpPr/>
        <p:nvPr/>
      </p:nvGrpSpPr>
      <p:grpSpPr>
        <a:xfrm>
          <a:off x="0" y="0"/>
          <a:ext cx="0" cy="0"/>
          <a:chOff x="0" y="0"/>
          <a:chExt cx="0" cy="0"/>
        </a:xfrm>
      </p:grpSpPr>
      <p:grpSp>
        <p:nvGrpSpPr>
          <p:cNvPr id="354" name="Google Shape;354;p33"/>
          <p:cNvGrpSpPr/>
          <p:nvPr/>
        </p:nvGrpSpPr>
        <p:grpSpPr>
          <a:xfrm>
            <a:off x="-232900" y="-58626"/>
            <a:ext cx="10141432" cy="5348633"/>
            <a:chOff x="-232900" y="-58626"/>
            <a:chExt cx="10141432" cy="5348633"/>
          </a:xfrm>
        </p:grpSpPr>
        <p:sp>
          <p:nvSpPr>
            <p:cNvPr id="355" name="Google Shape;355;p33"/>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3"/>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sp>
        <p:sp>
          <p:nvSpPr>
            <p:cNvPr id="357" name="Google Shape;357;p33"/>
            <p:cNvSpPr/>
            <p:nvPr/>
          </p:nvSpPr>
          <p:spPr>
            <a:xfrm>
              <a:off x="6558107" y="46133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358" name="Google Shape;358;p33"/>
            <p:cNvSpPr/>
            <p:nvPr/>
          </p:nvSpPr>
          <p:spPr>
            <a:xfrm>
              <a:off x="7886832" y="4613307"/>
              <a:ext cx="2021700" cy="668900"/>
            </a:xfrm>
            <a:custGeom>
              <a:avLst/>
              <a:gdLst/>
              <a:ahLst/>
              <a:cxnLst/>
              <a:rect l="l" t="t" r="r" b="b"/>
              <a:pathLst>
                <a:path w="80868" h="26756" extrusionOk="0">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8_1">
    <p:bg>
      <p:bgPr>
        <a:gradFill>
          <a:gsLst>
            <a:gs pos="0">
              <a:schemeClr val="lt1"/>
            </a:gs>
            <a:gs pos="100000">
              <a:schemeClr val="dk2"/>
            </a:gs>
          </a:gsLst>
          <a:lin ang="18900732" scaled="0"/>
        </a:gradFill>
        <a:effectLst/>
      </p:bgPr>
    </p:bg>
    <p:spTree>
      <p:nvGrpSpPr>
        <p:cNvPr id="1" name="Shape 359"/>
        <p:cNvGrpSpPr/>
        <p:nvPr/>
      </p:nvGrpSpPr>
      <p:grpSpPr>
        <a:xfrm>
          <a:off x="0" y="0"/>
          <a:ext cx="0" cy="0"/>
          <a:chOff x="0" y="0"/>
          <a:chExt cx="0" cy="0"/>
        </a:xfrm>
      </p:grpSpPr>
      <p:grpSp>
        <p:nvGrpSpPr>
          <p:cNvPr id="360" name="Google Shape;360;p34"/>
          <p:cNvGrpSpPr/>
          <p:nvPr/>
        </p:nvGrpSpPr>
        <p:grpSpPr>
          <a:xfrm>
            <a:off x="-594014" y="-19776"/>
            <a:ext cx="9738014" cy="5342996"/>
            <a:chOff x="-594014" y="-19776"/>
            <a:chExt cx="9738014" cy="5342996"/>
          </a:xfrm>
        </p:grpSpPr>
        <p:sp>
          <p:nvSpPr>
            <p:cNvPr id="361" name="Google Shape;361;p34"/>
            <p:cNvSpPr/>
            <p:nvPr/>
          </p:nvSpPr>
          <p:spPr>
            <a:xfrm rot="-5400000">
              <a:off x="6213600" y="2216125"/>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rot="10800000" flipH="1">
              <a:off x="-26301" y="-19776"/>
              <a:ext cx="8450292" cy="3846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9500" y="4598900"/>
              <a:ext cx="8438595" cy="544632"/>
            </a:xfrm>
            <a:custGeom>
              <a:avLst/>
              <a:gdLst/>
              <a:ahLst/>
              <a:cxnLst/>
              <a:rect l="l" t="t" r="r" b="b"/>
              <a:pathLst>
                <a:path w="337274" h="26384" extrusionOk="0">
                  <a:moveTo>
                    <a:pt x="95" y="0"/>
                  </a:moveTo>
                  <a:lnTo>
                    <a:pt x="0" y="26384"/>
                  </a:lnTo>
                  <a:lnTo>
                    <a:pt x="337274" y="26348"/>
                  </a:lnTo>
                  <a:lnTo>
                    <a:pt x="337274" y="568"/>
                  </a:lnTo>
                  <a:close/>
                </a:path>
              </a:pathLst>
            </a:custGeom>
            <a:solidFill>
              <a:schemeClr val="lt2"/>
            </a:solidFill>
            <a:ln>
              <a:noFill/>
            </a:ln>
          </p:spPr>
        </p:sp>
        <p:sp>
          <p:nvSpPr>
            <p:cNvPr id="364" name="Google Shape;364;p34"/>
            <p:cNvSpPr/>
            <p:nvPr/>
          </p:nvSpPr>
          <p:spPr>
            <a:xfrm>
              <a:off x="5065975" y="4606475"/>
              <a:ext cx="1099425" cy="547350"/>
            </a:xfrm>
            <a:custGeom>
              <a:avLst/>
              <a:gdLst/>
              <a:ahLst/>
              <a:cxnLst/>
              <a:rect l="l" t="t" r="r" b="b"/>
              <a:pathLst>
                <a:path w="43977" h="21894" extrusionOk="0">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sp>
        <p:sp>
          <p:nvSpPr>
            <p:cNvPr id="365" name="Google Shape;365;p34"/>
            <p:cNvSpPr/>
            <p:nvPr/>
          </p:nvSpPr>
          <p:spPr>
            <a:xfrm>
              <a:off x="6318950" y="4609250"/>
              <a:ext cx="2111125" cy="541900"/>
            </a:xfrm>
            <a:custGeom>
              <a:avLst/>
              <a:gdLst/>
              <a:ahLst/>
              <a:cxnLst/>
              <a:rect l="l" t="t" r="r" b="b"/>
              <a:pathLst>
                <a:path w="84445" h="21676" extrusionOk="0">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sp>
        <p:sp>
          <p:nvSpPr>
            <p:cNvPr id="366" name="Google Shape;366;p34"/>
            <p:cNvSpPr/>
            <p:nvPr/>
          </p:nvSpPr>
          <p:spPr>
            <a:xfrm flipH="1">
              <a:off x="-594014" y="4873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lt1"/>
            </a:gs>
            <a:gs pos="100000">
              <a:schemeClr val="dk2"/>
            </a:gs>
          </a:gsLst>
          <a:lin ang="2700006" scaled="0"/>
        </a:gradFill>
        <a:effectLst/>
      </p:bgPr>
    </p:bg>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1019475" y="2016363"/>
            <a:ext cx="3405000" cy="1405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solidFill>
                  <a:schemeClr val="l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1019475" y="819600"/>
            <a:ext cx="1560600" cy="11931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8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3" name="Google Shape;23;p3"/>
          <p:cNvSpPr txBox="1">
            <a:spLocks noGrp="1"/>
          </p:cNvSpPr>
          <p:nvPr>
            <p:ph type="subTitle" idx="1"/>
          </p:nvPr>
        </p:nvSpPr>
        <p:spPr>
          <a:xfrm>
            <a:off x="1019475" y="3466050"/>
            <a:ext cx="2701200" cy="599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 name="Google Shape;24;p3"/>
          <p:cNvSpPr>
            <a:spLocks noGrp="1"/>
          </p:cNvSpPr>
          <p:nvPr>
            <p:ph type="pic" idx="3"/>
          </p:nvPr>
        </p:nvSpPr>
        <p:spPr>
          <a:xfrm>
            <a:off x="4019625" y="572825"/>
            <a:ext cx="6443400" cy="4674900"/>
          </a:xfrm>
          <a:prstGeom prst="parallelogram">
            <a:avLst>
              <a:gd name="adj" fmla="val 25000"/>
            </a:avLst>
          </a:prstGeom>
          <a:noFill/>
          <a:ln>
            <a:noFill/>
          </a:ln>
        </p:spPr>
      </p:sp>
      <p:sp>
        <p:nvSpPr>
          <p:cNvPr id="25" name="Google Shape;25;p3"/>
          <p:cNvSpPr/>
          <p:nvPr/>
        </p:nvSpPr>
        <p:spPr>
          <a:xfrm rot="10800000" flipH="1">
            <a:off x="-26301" y="208824"/>
            <a:ext cx="8450292" cy="3846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5180725" y="-64175"/>
            <a:ext cx="3967175" cy="673025"/>
          </a:xfrm>
          <a:custGeom>
            <a:avLst/>
            <a:gdLst/>
            <a:ahLst/>
            <a:cxnLst/>
            <a:rect l="l" t="t" r="r" b="b"/>
            <a:pathLst>
              <a:path w="158687" h="26921" extrusionOk="0">
                <a:moveTo>
                  <a:pt x="6929" y="0"/>
                </a:moveTo>
                <a:lnTo>
                  <a:pt x="0" y="26921"/>
                </a:lnTo>
                <a:lnTo>
                  <a:pt x="157886" y="26472"/>
                </a:lnTo>
                <a:lnTo>
                  <a:pt x="158687" y="190"/>
                </a:lnTo>
                <a:close/>
              </a:path>
            </a:pathLst>
          </a:custGeom>
          <a:solidFill>
            <a:schemeClr val="lt2"/>
          </a:solidFill>
          <a:ln>
            <a:noFill/>
          </a:ln>
        </p:spPr>
      </p:sp>
      <p:sp>
        <p:nvSpPr>
          <p:cNvPr id="27" name="Google Shape;27;p3"/>
          <p:cNvSpPr/>
          <p:nvPr/>
        </p:nvSpPr>
        <p:spPr>
          <a:xfrm>
            <a:off x="5793575" y="-64175"/>
            <a:ext cx="1131850" cy="667425"/>
          </a:xfrm>
          <a:custGeom>
            <a:avLst/>
            <a:gdLst/>
            <a:ahLst/>
            <a:cxnLst/>
            <a:rect l="l" t="t" r="r" b="b"/>
            <a:pathLst>
              <a:path w="45274" h="26697" extrusionOk="0">
                <a:moveTo>
                  <a:pt x="6895" y="0"/>
                </a:moveTo>
                <a:lnTo>
                  <a:pt x="0" y="26643"/>
                </a:lnTo>
                <a:lnTo>
                  <a:pt x="38345" y="26697"/>
                </a:lnTo>
                <a:lnTo>
                  <a:pt x="45274" y="188"/>
                </a:lnTo>
                <a:close/>
              </a:path>
            </a:pathLst>
          </a:custGeom>
          <a:gradFill>
            <a:gsLst>
              <a:gs pos="0">
                <a:schemeClr val="lt2"/>
              </a:gs>
              <a:gs pos="100000">
                <a:schemeClr val="accent2"/>
              </a:gs>
            </a:gsLst>
            <a:lin ang="2700006" scaled="0"/>
          </a:gradFill>
          <a:ln>
            <a:noFill/>
          </a:ln>
        </p:spPr>
      </p:sp>
      <p:sp>
        <p:nvSpPr>
          <p:cNvPr id="28" name="Google Shape;28;p3"/>
          <p:cNvSpPr/>
          <p:nvPr/>
        </p:nvSpPr>
        <p:spPr>
          <a:xfrm>
            <a:off x="7122300" y="-61800"/>
            <a:ext cx="2030350" cy="666075"/>
          </a:xfrm>
          <a:custGeom>
            <a:avLst/>
            <a:gdLst/>
            <a:ahLst/>
            <a:cxnLst/>
            <a:rect l="l" t="t" r="r" b="b"/>
            <a:pathLst>
              <a:path w="81214" h="26643" extrusionOk="0">
                <a:moveTo>
                  <a:pt x="7032" y="93"/>
                </a:moveTo>
                <a:lnTo>
                  <a:pt x="0" y="26643"/>
                </a:lnTo>
                <a:lnTo>
                  <a:pt x="80868" y="26489"/>
                </a:lnTo>
                <a:lnTo>
                  <a:pt x="81214" y="0"/>
                </a:lnTo>
                <a:close/>
              </a:path>
            </a:pathLst>
          </a:custGeom>
          <a:gradFill>
            <a:gsLst>
              <a:gs pos="0">
                <a:schemeClr val="lt2"/>
              </a:gs>
              <a:gs pos="100000">
                <a:schemeClr val="accent2"/>
              </a:gs>
            </a:gsLst>
            <a:lin ang="2700006" scaled="0"/>
          </a:gra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lt1"/>
            </a:gs>
            <a:gs pos="100000">
              <a:schemeClr val="dk2"/>
            </a:gs>
          </a:gsLst>
          <a:lin ang="8099331" scaled="0"/>
        </a:gradFill>
        <a:effectLst/>
      </p:bgPr>
    </p:bg>
    <p:spTree>
      <p:nvGrpSpPr>
        <p:cNvPr id="1" name="Shape 29"/>
        <p:cNvGrpSpPr/>
        <p:nvPr/>
      </p:nvGrpSpPr>
      <p:grpSpPr>
        <a:xfrm>
          <a:off x="0" y="0"/>
          <a:ext cx="0" cy="0"/>
          <a:chOff x="0" y="0"/>
          <a:chExt cx="0" cy="0"/>
        </a:xfrm>
      </p:grpSpPr>
      <p:grpSp>
        <p:nvGrpSpPr>
          <p:cNvPr id="30" name="Google Shape;30;p4"/>
          <p:cNvGrpSpPr/>
          <p:nvPr/>
        </p:nvGrpSpPr>
        <p:grpSpPr>
          <a:xfrm>
            <a:off x="-38737" y="-1500"/>
            <a:ext cx="9297685" cy="5146500"/>
            <a:chOff x="-38737" y="-1500"/>
            <a:chExt cx="9297685" cy="5146500"/>
          </a:xfrm>
        </p:grpSpPr>
        <p:sp>
          <p:nvSpPr>
            <p:cNvPr id="31" name="Google Shape;31;p4"/>
            <p:cNvSpPr/>
            <p:nvPr/>
          </p:nvSpPr>
          <p:spPr>
            <a:xfrm rot="-5400000" flipH="1">
              <a:off x="-2220750" y="2219250"/>
              <a:ext cx="5146500" cy="705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4"/>
            <p:cNvGrpSpPr/>
            <p:nvPr/>
          </p:nvGrpSpPr>
          <p:grpSpPr>
            <a:xfrm>
              <a:off x="-38737" y="327611"/>
              <a:ext cx="9297685" cy="4488278"/>
              <a:chOff x="-38737" y="327611"/>
              <a:chExt cx="9297685" cy="4488278"/>
            </a:xfrm>
          </p:grpSpPr>
          <p:sp>
            <p:nvSpPr>
              <p:cNvPr id="33" name="Google Shape;33;p4"/>
              <p:cNvSpPr/>
              <p:nvPr/>
            </p:nvSpPr>
            <p:spPr>
              <a:xfrm rot="10800000" flipH="1">
                <a:off x="-38737" y="327611"/>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rot="10800000" flipH="1">
                <a:off x="-1" y="4399713"/>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 name="Google Shape;35;p4"/>
          <p:cNvSpPr txBox="1">
            <a:spLocks noGrp="1"/>
          </p:cNvSpPr>
          <p:nvPr>
            <p:ph type="title"/>
          </p:nvPr>
        </p:nvSpPr>
        <p:spPr>
          <a:xfrm>
            <a:off x="1107313" y="1196100"/>
            <a:ext cx="2283900" cy="1596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36" name="Google Shape;36;p4"/>
          <p:cNvSpPr txBox="1">
            <a:spLocks noGrp="1"/>
          </p:cNvSpPr>
          <p:nvPr>
            <p:ph type="subTitle" idx="1"/>
          </p:nvPr>
        </p:nvSpPr>
        <p:spPr>
          <a:xfrm>
            <a:off x="1107388" y="2979000"/>
            <a:ext cx="2658300" cy="968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lt1"/>
            </a:gs>
            <a:gs pos="100000">
              <a:schemeClr val="dk2"/>
            </a:gs>
          </a:gsLst>
          <a:lin ang="8099331" scaled="0"/>
        </a:gradFill>
        <a:effectLst/>
      </p:bgPr>
    </p:bg>
    <p:spTree>
      <p:nvGrpSpPr>
        <p:cNvPr id="1" name="Shape 66"/>
        <p:cNvGrpSpPr/>
        <p:nvPr/>
      </p:nvGrpSpPr>
      <p:grpSpPr>
        <a:xfrm>
          <a:off x="0" y="0"/>
          <a:ext cx="0" cy="0"/>
          <a:chOff x="0" y="0"/>
          <a:chExt cx="0" cy="0"/>
        </a:xfrm>
      </p:grpSpPr>
      <p:grpSp>
        <p:nvGrpSpPr>
          <p:cNvPr id="67" name="Google Shape;67;p8"/>
          <p:cNvGrpSpPr/>
          <p:nvPr/>
        </p:nvGrpSpPr>
        <p:grpSpPr>
          <a:xfrm>
            <a:off x="-38737" y="742428"/>
            <a:ext cx="9297685" cy="4422997"/>
            <a:chOff x="-38737" y="742428"/>
            <a:chExt cx="9297685" cy="4422997"/>
          </a:xfrm>
        </p:grpSpPr>
        <p:sp>
          <p:nvSpPr>
            <p:cNvPr id="68" name="Google Shape;68;p8"/>
            <p:cNvSpPr/>
            <p:nvPr/>
          </p:nvSpPr>
          <p:spPr>
            <a:xfrm rot="10800000" flipH="1">
              <a:off x="100" y="4613125"/>
              <a:ext cx="9144000" cy="552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1" y="3691996"/>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38737" y="742428"/>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681182" y="9938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72" name="Google Shape;72;p8"/>
            <p:cNvSpPr/>
            <p:nvPr/>
          </p:nvSpPr>
          <p:spPr>
            <a:xfrm>
              <a:off x="7298482" y="37751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grpSp>
      <p:sp>
        <p:nvSpPr>
          <p:cNvPr id="73" name="Google Shape;73;p8"/>
          <p:cNvSpPr txBox="1">
            <a:spLocks noGrp="1"/>
          </p:cNvSpPr>
          <p:nvPr>
            <p:ph type="title"/>
          </p:nvPr>
        </p:nvSpPr>
        <p:spPr>
          <a:xfrm>
            <a:off x="1194450" y="2092275"/>
            <a:ext cx="6755100" cy="939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lt1"/>
            </a:gs>
            <a:gs pos="100000">
              <a:schemeClr val="dk2"/>
            </a:gs>
          </a:gsLst>
          <a:lin ang="8100019" scaled="0"/>
        </a:gradFill>
        <a:effectLst/>
      </p:bgPr>
    </p:bg>
    <p:spTree>
      <p:nvGrpSpPr>
        <p:cNvPr id="1" name="Shape 74"/>
        <p:cNvGrpSpPr/>
        <p:nvPr/>
      </p:nvGrpSpPr>
      <p:grpSpPr>
        <a:xfrm>
          <a:off x="0" y="0"/>
          <a:ext cx="0" cy="0"/>
          <a:chOff x="0" y="0"/>
          <a:chExt cx="0" cy="0"/>
        </a:xfrm>
      </p:grpSpPr>
      <p:sp>
        <p:nvSpPr>
          <p:cNvPr id="75" name="Google Shape;75;p9"/>
          <p:cNvSpPr txBox="1">
            <a:spLocks noGrp="1"/>
          </p:cNvSpPr>
          <p:nvPr>
            <p:ph type="title"/>
          </p:nvPr>
        </p:nvSpPr>
        <p:spPr>
          <a:xfrm>
            <a:off x="4986075" y="848449"/>
            <a:ext cx="3328800" cy="1927500"/>
          </a:xfrm>
          <a:prstGeom prst="rect">
            <a:avLst/>
          </a:prstGeom>
        </p:spPr>
        <p:txBody>
          <a:bodyPr spcFirstLastPara="1" wrap="square" lIns="91425" tIns="91425" rIns="91425" bIns="91425" anchor="b" anchorCtr="0">
            <a:noAutofit/>
          </a:bodyPr>
          <a:lstStyle>
            <a:lvl1pPr lvl="0" algn="r">
              <a:spcBef>
                <a:spcPts val="0"/>
              </a:spcBef>
              <a:spcAft>
                <a:spcPts val="0"/>
              </a:spcAft>
              <a:buSzPts val="4200"/>
              <a:buNone/>
              <a:defRPr sz="37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6" name="Google Shape;76;p9"/>
          <p:cNvSpPr txBox="1">
            <a:spLocks noGrp="1"/>
          </p:cNvSpPr>
          <p:nvPr>
            <p:ph type="subTitle" idx="1"/>
          </p:nvPr>
        </p:nvSpPr>
        <p:spPr>
          <a:xfrm>
            <a:off x="4986225" y="2727738"/>
            <a:ext cx="3328800" cy="1658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7" name="Google Shape;77;p9"/>
          <p:cNvSpPr>
            <a:spLocks noGrp="1"/>
          </p:cNvSpPr>
          <p:nvPr>
            <p:ph type="pic" idx="2"/>
          </p:nvPr>
        </p:nvSpPr>
        <p:spPr>
          <a:xfrm>
            <a:off x="-1342950" y="536275"/>
            <a:ext cx="6443400" cy="5348700"/>
          </a:xfrm>
          <a:prstGeom prst="parallelogram">
            <a:avLst>
              <a:gd name="adj" fmla="val 25000"/>
            </a:avLst>
          </a:prstGeom>
          <a:noFill/>
          <a:ln>
            <a:noFill/>
          </a:ln>
        </p:spPr>
      </p:sp>
      <p:grpSp>
        <p:nvGrpSpPr>
          <p:cNvPr id="78" name="Google Shape;78;p9"/>
          <p:cNvGrpSpPr/>
          <p:nvPr/>
        </p:nvGrpSpPr>
        <p:grpSpPr>
          <a:xfrm>
            <a:off x="-13100" y="-21919"/>
            <a:ext cx="10997593" cy="5345797"/>
            <a:chOff x="-11925" y="-15975"/>
            <a:chExt cx="10997593" cy="5345797"/>
          </a:xfrm>
        </p:grpSpPr>
        <p:sp>
          <p:nvSpPr>
            <p:cNvPr id="79" name="Google Shape;79;p9"/>
            <p:cNvSpPr/>
            <p:nvPr/>
          </p:nvSpPr>
          <p:spPr>
            <a:xfrm>
              <a:off x="-11925" y="4608134"/>
              <a:ext cx="9144300" cy="673900"/>
            </a:xfrm>
            <a:custGeom>
              <a:avLst/>
              <a:gdLst/>
              <a:ahLst/>
              <a:cxnLst/>
              <a:rect l="l" t="t" r="r" b="b"/>
              <a:pathLst>
                <a:path w="303369" h="26956" extrusionOk="0">
                  <a:moveTo>
                    <a:pt x="190" y="0"/>
                  </a:moveTo>
                  <a:lnTo>
                    <a:pt x="0" y="26956"/>
                  </a:lnTo>
                  <a:lnTo>
                    <a:pt x="303369" y="26210"/>
                  </a:lnTo>
                  <a:lnTo>
                    <a:pt x="303369" y="430"/>
                  </a:lnTo>
                  <a:close/>
                </a:path>
              </a:pathLst>
            </a:custGeom>
            <a:solidFill>
              <a:schemeClr val="lt2"/>
            </a:solidFill>
            <a:ln>
              <a:noFill/>
            </a:ln>
          </p:spPr>
        </p:sp>
        <p:sp>
          <p:nvSpPr>
            <p:cNvPr id="80" name="Google Shape;80;p9"/>
            <p:cNvSpPr/>
            <p:nvPr/>
          </p:nvSpPr>
          <p:spPr>
            <a:xfrm>
              <a:off x="5800000" y="4616844"/>
              <a:ext cx="1133000" cy="677050"/>
            </a:xfrm>
            <a:custGeom>
              <a:avLst/>
              <a:gdLst/>
              <a:ahLst/>
              <a:cxnLst/>
              <a:rect l="l" t="t" r="r" b="b"/>
              <a:pathLst>
                <a:path w="45320" h="27082" extrusionOk="0">
                  <a:moveTo>
                    <a:pt x="6867" y="14"/>
                  </a:moveTo>
                  <a:lnTo>
                    <a:pt x="0" y="26770"/>
                  </a:lnTo>
                  <a:lnTo>
                    <a:pt x="38270" y="27082"/>
                  </a:lnTo>
                  <a:lnTo>
                    <a:pt x="45320" y="0"/>
                  </a:lnTo>
                  <a:close/>
                </a:path>
              </a:pathLst>
            </a:custGeom>
            <a:gradFill>
              <a:gsLst>
                <a:gs pos="0">
                  <a:schemeClr val="lt2"/>
                </a:gs>
                <a:gs pos="100000">
                  <a:schemeClr val="accent2"/>
                </a:gs>
              </a:gsLst>
              <a:lin ang="2700006" scaled="0"/>
            </a:gradFill>
            <a:ln>
              <a:noFill/>
            </a:ln>
          </p:spPr>
        </p:sp>
        <p:sp>
          <p:nvSpPr>
            <p:cNvPr id="81" name="Google Shape;81;p9"/>
            <p:cNvSpPr/>
            <p:nvPr/>
          </p:nvSpPr>
          <p:spPr>
            <a:xfrm>
              <a:off x="7128725"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sp>
          <p:nvSpPr>
            <p:cNvPr id="82" name="Google Shape;82;p9"/>
            <p:cNvSpPr/>
            <p:nvPr/>
          </p:nvSpPr>
          <p:spPr>
            <a:xfrm>
              <a:off x="100" y="-15975"/>
              <a:ext cx="9144000" cy="552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a:off x="5056941" y="345326"/>
              <a:ext cx="5928727" cy="381896"/>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a:off x="3947938" y="4777525"/>
              <a:ext cx="5659876" cy="552297"/>
            </a:xfrm>
            <a:custGeom>
              <a:avLst/>
              <a:gdLst/>
              <a:ahLst/>
              <a:cxnLst/>
              <a:rect l="l" t="t" r="r" b="b"/>
              <a:pathLst>
                <a:path w="51014" h="4978" fill="none" extrusionOk="0">
                  <a:moveTo>
                    <a:pt x="1" y="3301"/>
                  </a:moveTo>
                  <a:lnTo>
                    <a:pt x="7560" y="3301"/>
                  </a:lnTo>
                  <a:lnTo>
                    <a:pt x="10860" y="1"/>
                  </a:lnTo>
                  <a:lnTo>
                    <a:pt x="29697" y="1"/>
                  </a:lnTo>
                  <a:lnTo>
                    <a:pt x="34677" y="4978"/>
                  </a:lnTo>
                  <a:lnTo>
                    <a:pt x="51014" y="4978"/>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chemeClr val="lt1"/>
            </a:gs>
            <a:gs pos="100000">
              <a:schemeClr val="dk2"/>
            </a:gs>
          </a:gsLst>
          <a:lin ang="18900732" scaled="0"/>
        </a:gradFill>
        <a:effectLst/>
      </p:bgPr>
    </p:bg>
    <p:spTree>
      <p:nvGrpSpPr>
        <p:cNvPr id="1" name="Shape 88"/>
        <p:cNvGrpSpPr/>
        <p:nvPr/>
      </p:nvGrpSpPr>
      <p:grpSpPr>
        <a:xfrm>
          <a:off x="0" y="0"/>
          <a:ext cx="0" cy="0"/>
          <a:chOff x="0" y="0"/>
          <a:chExt cx="0" cy="0"/>
        </a:xfrm>
      </p:grpSpPr>
      <p:grpSp>
        <p:nvGrpSpPr>
          <p:cNvPr id="89" name="Google Shape;89;p11"/>
          <p:cNvGrpSpPr/>
          <p:nvPr/>
        </p:nvGrpSpPr>
        <p:grpSpPr>
          <a:xfrm>
            <a:off x="-38737" y="-1500"/>
            <a:ext cx="9297685" cy="5295400"/>
            <a:chOff x="-38737" y="-1500"/>
            <a:chExt cx="9297685" cy="5295400"/>
          </a:xfrm>
        </p:grpSpPr>
        <p:sp>
          <p:nvSpPr>
            <p:cNvPr id="90" name="Google Shape;90;p11"/>
            <p:cNvSpPr/>
            <p:nvPr/>
          </p:nvSpPr>
          <p:spPr>
            <a:xfrm rot="5400000">
              <a:off x="5780824" y="1795350"/>
              <a:ext cx="5146500" cy="155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1"/>
            <p:cNvSpPr/>
            <p:nvPr/>
          </p:nvSpPr>
          <p:spPr>
            <a:xfrm>
              <a:off x="-19951" y="4609325"/>
              <a:ext cx="7584225" cy="673900"/>
            </a:xfrm>
            <a:custGeom>
              <a:avLst/>
              <a:gdLst/>
              <a:ahLst/>
              <a:cxnLst/>
              <a:rect l="l" t="t" r="r" b="b"/>
              <a:pathLst>
                <a:path w="303369" h="26956" extrusionOk="0">
                  <a:moveTo>
                    <a:pt x="190" y="0"/>
                  </a:moveTo>
                  <a:lnTo>
                    <a:pt x="0" y="26956"/>
                  </a:lnTo>
                  <a:lnTo>
                    <a:pt x="303369" y="26210"/>
                  </a:lnTo>
                  <a:lnTo>
                    <a:pt x="303369" y="430"/>
                  </a:lnTo>
                  <a:close/>
                </a:path>
              </a:pathLst>
            </a:custGeom>
            <a:solidFill>
              <a:schemeClr val="lt2"/>
            </a:solidFill>
            <a:ln>
              <a:noFill/>
            </a:ln>
          </p:spPr>
        </p:sp>
        <p:sp>
          <p:nvSpPr>
            <p:cNvPr id="92" name="Google Shape;92;p11"/>
            <p:cNvSpPr/>
            <p:nvPr/>
          </p:nvSpPr>
          <p:spPr>
            <a:xfrm>
              <a:off x="4232199" y="4617200"/>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93" name="Google Shape;93;p11"/>
            <p:cNvSpPr/>
            <p:nvPr/>
          </p:nvSpPr>
          <p:spPr>
            <a:xfrm>
              <a:off x="5560924"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sp>
          <p:nvSpPr>
            <p:cNvPr id="94" name="Google Shape;94;p11"/>
            <p:cNvSpPr/>
            <p:nvPr/>
          </p:nvSpPr>
          <p:spPr>
            <a:xfrm rot="10800000">
              <a:off x="-38737" y="536274"/>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1"/>
            <p:cNvSpPr/>
            <p:nvPr/>
          </p:nvSpPr>
          <p:spPr>
            <a:xfrm rot="10800000">
              <a:off x="-9455" y="3941625"/>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11"/>
          <p:cNvSpPr txBox="1">
            <a:spLocks noGrp="1"/>
          </p:cNvSpPr>
          <p:nvPr>
            <p:ph type="title" hasCustomPrompt="1"/>
          </p:nvPr>
        </p:nvSpPr>
        <p:spPr>
          <a:xfrm>
            <a:off x="1615525" y="1500070"/>
            <a:ext cx="5124900" cy="1415100"/>
          </a:xfrm>
          <a:prstGeom prst="rect">
            <a:avLst/>
          </a:prstGeom>
        </p:spPr>
        <p:txBody>
          <a:bodyPr spcFirstLastPara="1" wrap="square" lIns="91425" tIns="91425" rIns="91425" bIns="91425" anchor="ctr" anchorCtr="0">
            <a:noAutofit/>
          </a:bodyPr>
          <a:lstStyle>
            <a:lvl1pPr lvl="0" algn="r">
              <a:spcBef>
                <a:spcPts val="0"/>
              </a:spcBef>
              <a:spcAft>
                <a:spcPts val="0"/>
              </a:spcAft>
              <a:buSzPts val="12000"/>
              <a:buNone/>
              <a:defRPr sz="9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7" name="Google Shape;97;p11"/>
          <p:cNvSpPr txBox="1">
            <a:spLocks noGrp="1"/>
          </p:cNvSpPr>
          <p:nvPr>
            <p:ph type="subTitle" idx="1"/>
          </p:nvPr>
        </p:nvSpPr>
        <p:spPr>
          <a:xfrm>
            <a:off x="1615525" y="2909170"/>
            <a:ext cx="5124900" cy="410100"/>
          </a:xfrm>
          <a:prstGeom prst="rect">
            <a:avLst/>
          </a:prstGeom>
        </p:spPr>
        <p:txBody>
          <a:bodyPr spcFirstLastPara="1" wrap="square" lIns="91425" tIns="91425" rIns="91425" bIns="91425" anchor="t" anchorCtr="0">
            <a:noAutofit/>
          </a:bodyPr>
          <a:lstStyle>
            <a:lvl1pPr lvl="0" algn="r">
              <a:lnSpc>
                <a:spcPct val="115000"/>
              </a:lnSpc>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bg>
      <p:bgPr>
        <a:gradFill>
          <a:gsLst>
            <a:gs pos="0">
              <a:schemeClr val="lt1"/>
            </a:gs>
            <a:gs pos="100000">
              <a:schemeClr val="dk2"/>
            </a:gs>
          </a:gsLst>
          <a:lin ang="13500032" scaled="0"/>
        </a:gradFill>
        <a:effectLst/>
      </p:bgPr>
    </p:bg>
    <p:spTree>
      <p:nvGrpSpPr>
        <p:cNvPr id="1" name="Shape 99"/>
        <p:cNvGrpSpPr/>
        <p:nvPr/>
      </p:nvGrpSpPr>
      <p:grpSpPr>
        <a:xfrm>
          <a:off x="0" y="0"/>
          <a:ext cx="0" cy="0"/>
          <a:chOff x="0" y="0"/>
          <a:chExt cx="0" cy="0"/>
        </a:xfrm>
      </p:grpSpPr>
      <p:grpSp>
        <p:nvGrpSpPr>
          <p:cNvPr id="100" name="Google Shape;100;p13"/>
          <p:cNvGrpSpPr/>
          <p:nvPr/>
        </p:nvGrpSpPr>
        <p:grpSpPr>
          <a:xfrm>
            <a:off x="-232900" y="-58626"/>
            <a:ext cx="10141432" cy="5348633"/>
            <a:chOff x="-232900" y="-58626"/>
            <a:chExt cx="10141432" cy="5348633"/>
          </a:xfrm>
        </p:grpSpPr>
        <p:sp>
          <p:nvSpPr>
            <p:cNvPr id="101" name="Google Shape;101;p13"/>
            <p:cNvSpPr/>
            <p:nvPr/>
          </p:nvSpPr>
          <p:spPr>
            <a:xfrm rot="-5400000">
              <a:off x="-2216100" y="2214600"/>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sp>
        <p:sp>
          <p:nvSpPr>
            <p:cNvPr id="104" name="Google Shape;104;p13"/>
            <p:cNvSpPr/>
            <p:nvPr/>
          </p:nvSpPr>
          <p:spPr>
            <a:xfrm>
              <a:off x="6558107" y="46133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105" name="Google Shape;105;p13"/>
            <p:cNvSpPr/>
            <p:nvPr/>
          </p:nvSpPr>
          <p:spPr>
            <a:xfrm>
              <a:off x="7886832" y="4613307"/>
              <a:ext cx="2021700" cy="668900"/>
            </a:xfrm>
            <a:custGeom>
              <a:avLst/>
              <a:gdLst/>
              <a:ahLst/>
              <a:cxnLst/>
              <a:rect l="l" t="t" r="r" b="b"/>
              <a:pathLst>
                <a:path w="80868" h="26756" extrusionOk="0">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grpSp>
      <p:sp>
        <p:nvSpPr>
          <p:cNvPr id="106" name="Google Shape;106;p13"/>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07" name="Google Shape;107;p13"/>
          <p:cNvSpPr txBox="1">
            <a:spLocks noGrp="1"/>
          </p:cNvSpPr>
          <p:nvPr>
            <p:ph type="title" idx="2" hasCustomPrompt="1"/>
          </p:nvPr>
        </p:nvSpPr>
        <p:spPr>
          <a:xfrm>
            <a:off x="1327836" y="1086551"/>
            <a:ext cx="911100" cy="71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08" name="Google Shape;108;p13"/>
          <p:cNvSpPr txBox="1">
            <a:spLocks noGrp="1"/>
          </p:cNvSpPr>
          <p:nvPr>
            <p:ph type="subTitle" idx="1"/>
          </p:nvPr>
        </p:nvSpPr>
        <p:spPr>
          <a:xfrm>
            <a:off x="1327826" y="1779237"/>
            <a:ext cx="3140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9" name="Google Shape;109;p13"/>
          <p:cNvSpPr txBox="1">
            <a:spLocks noGrp="1"/>
          </p:cNvSpPr>
          <p:nvPr>
            <p:ph type="subTitle" idx="3"/>
          </p:nvPr>
        </p:nvSpPr>
        <p:spPr>
          <a:xfrm>
            <a:off x="1327836" y="2157960"/>
            <a:ext cx="2499000" cy="5436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0" name="Google Shape;110;p13"/>
          <p:cNvSpPr txBox="1">
            <a:spLocks noGrp="1"/>
          </p:cNvSpPr>
          <p:nvPr>
            <p:ph type="title" idx="4" hasCustomPrompt="1"/>
          </p:nvPr>
        </p:nvSpPr>
        <p:spPr>
          <a:xfrm>
            <a:off x="4955136" y="1086551"/>
            <a:ext cx="911100" cy="71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1" name="Google Shape;111;p13"/>
          <p:cNvSpPr txBox="1">
            <a:spLocks noGrp="1"/>
          </p:cNvSpPr>
          <p:nvPr>
            <p:ph type="subTitle" idx="5"/>
          </p:nvPr>
        </p:nvSpPr>
        <p:spPr>
          <a:xfrm>
            <a:off x="4955125" y="1779237"/>
            <a:ext cx="3140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2" name="Google Shape;112;p13"/>
          <p:cNvSpPr txBox="1">
            <a:spLocks noGrp="1"/>
          </p:cNvSpPr>
          <p:nvPr>
            <p:ph type="subTitle" idx="6"/>
          </p:nvPr>
        </p:nvSpPr>
        <p:spPr>
          <a:xfrm>
            <a:off x="4955136" y="2157960"/>
            <a:ext cx="2499000" cy="5436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3" name="Google Shape;113;p13"/>
          <p:cNvSpPr txBox="1">
            <a:spLocks noGrp="1"/>
          </p:cNvSpPr>
          <p:nvPr>
            <p:ph type="title" idx="7" hasCustomPrompt="1"/>
          </p:nvPr>
        </p:nvSpPr>
        <p:spPr>
          <a:xfrm>
            <a:off x="1327836" y="2724162"/>
            <a:ext cx="911100" cy="71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4" name="Google Shape;114;p13"/>
          <p:cNvSpPr txBox="1">
            <a:spLocks noGrp="1"/>
          </p:cNvSpPr>
          <p:nvPr>
            <p:ph type="subTitle" idx="8"/>
          </p:nvPr>
        </p:nvSpPr>
        <p:spPr>
          <a:xfrm>
            <a:off x="1327826" y="3416954"/>
            <a:ext cx="3140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13"/>
          <p:cNvSpPr txBox="1">
            <a:spLocks noGrp="1"/>
          </p:cNvSpPr>
          <p:nvPr>
            <p:ph type="subTitle" idx="9"/>
          </p:nvPr>
        </p:nvSpPr>
        <p:spPr>
          <a:xfrm>
            <a:off x="1327836" y="3795822"/>
            <a:ext cx="2499000" cy="5436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6" name="Google Shape;116;p13"/>
          <p:cNvSpPr txBox="1">
            <a:spLocks noGrp="1"/>
          </p:cNvSpPr>
          <p:nvPr>
            <p:ph type="title" idx="13" hasCustomPrompt="1"/>
          </p:nvPr>
        </p:nvSpPr>
        <p:spPr>
          <a:xfrm>
            <a:off x="4955136" y="2724162"/>
            <a:ext cx="911100" cy="71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7" name="Google Shape;117;p13"/>
          <p:cNvSpPr txBox="1">
            <a:spLocks noGrp="1"/>
          </p:cNvSpPr>
          <p:nvPr>
            <p:ph type="subTitle" idx="14"/>
          </p:nvPr>
        </p:nvSpPr>
        <p:spPr>
          <a:xfrm>
            <a:off x="4955125" y="3416955"/>
            <a:ext cx="3140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8" name="Google Shape;118;p13"/>
          <p:cNvSpPr txBox="1">
            <a:spLocks noGrp="1"/>
          </p:cNvSpPr>
          <p:nvPr>
            <p:ph type="subTitle" idx="15"/>
          </p:nvPr>
        </p:nvSpPr>
        <p:spPr>
          <a:xfrm>
            <a:off x="4955136" y="3795822"/>
            <a:ext cx="2499000" cy="5436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CUSTOM_4_1">
    <p:bg>
      <p:bgPr>
        <a:gradFill>
          <a:gsLst>
            <a:gs pos="0">
              <a:schemeClr val="lt1"/>
            </a:gs>
            <a:gs pos="100000">
              <a:schemeClr val="dk2"/>
            </a:gs>
          </a:gsLst>
          <a:lin ang="8100019" scaled="0"/>
        </a:gradFill>
        <a:effectLst/>
      </p:bgPr>
    </p:bg>
    <p:spTree>
      <p:nvGrpSpPr>
        <p:cNvPr id="1" name="Shape 130"/>
        <p:cNvGrpSpPr/>
        <p:nvPr/>
      </p:nvGrpSpPr>
      <p:grpSpPr>
        <a:xfrm>
          <a:off x="0" y="0"/>
          <a:ext cx="0" cy="0"/>
          <a:chOff x="0" y="0"/>
          <a:chExt cx="0" cy="0"/>
        </a:xfrm>
      </p:grpSpPr>
      <p:grpSp>
        <p:nvGrpSpPr>
          <p:cNvPr id="131" name="Google Shape;131;p15"/>
          <p:cNvGrpSpPr/>
          <p:nvPr/>
        </p:nvGrpSpPr>
        <p:grpSpPr>
          <a:xfrm>
            <a:off x="-594014" y="-19776"/>
            <a:ext cx="9738014" cy="5342996"/>
            <a:chOff x="-594014" y="-19776"/>
            <a:chExt cx="9738014" cy="5342996"/>
          </a:xfrm>
        </p:grpSpPr>
        <p:sp>
          <p:nvSpPr>
            <p:cNvPr id="132" name="Google Shape;132;p15"/>
            <p:cNvSpPr/>
            <p:nvPr/>
          </p:nvSpPr>
          <p:spPr>
            <a:xfrm rot="-5400000">
              <a:off x="6213600" y="2216125"/>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rot="10800000" flipH="1">
              <a:off x="-26301" y="-19776"/>
              <a:ext cx="8450292" cy="3846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500" y="4598900"/>
              <a:ext cx="8438595" cy="544632"/>
            </a:xfrm>
            <a:custGeom>
              <a:avLst/>
              <a:gdLst/>
              <a:ahLst/>
              <a:cxnLst/>
              <a:rect l="l" t="t" r="r" b="b"/>
              <a:pathLst>
                <a:path w="337274" h="26384" extrusionOk="0">
                  <a:moveTo>
                    <a:pt x="95" y="0"/>
                  </a:moveTo>
                  <a:lnTo>
                    <a:pt x="0" y="26384"/>
                  </a:lnTo>
                  <a:lnTo>
                    <a:pt x="337274" y="26348"/>
                  </a:lnTo>
                  <a:lnTo>
                    <a:pt x="337274" y="568"/>
                  </a:lnTo>
                  <a:close/>
                </a:path>
              </a:pathLst>
            </a:custGeom>
            <a:solidFill>
              <a:schemeClr val="lt2"/>
            </a:solidFill>
            <a:ln>
              <a:noFill/>
            </a:ln>
          </p:spPr>
        </p:sp>
        <p:sp>
          <p:nvSpPr>
            <p:cNvPr id="135" name="Google Shape;135;p15"/>
            <p:cNvSpPr/>
            <p:nvPr/>
          </p:nvSpPr>
          <p:spPr>
            <a:xfrm>
              <a:off x="5065975" y="4606475"/>
              <a:ext cx="1099425" cy="547350"/>
            </a:xfrm>
            <a:custGeom>
              <a:avLst/>
              <a:gdLst/>
              <a:ahLst/>
              <a:cxnLst/>
              <a:rect l="l" t="t" r="r" b="b"/>
              <a:pathLst>
                <a:path w="43977" h="21894" extrusionOk="0">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sp>
        <p:sp>
          <p:nvSpPr>
            <p:cNvPr id="136" name="Google Shape;136;p15"/>
            <p:cNvSpPr/>
            <p:nvPr/>
          </p:nvSpPr>
          <p:spPr>
            <a:xfrm>
              <a:off x="6318950" y="4609250"/>
              <a:ext cx="2111125" cy="541900"/>
            </a:xfrm>
            <a:custGeom>
              <a:avLst/>
              <a:gdLst/>
              <a:ahLst/>
              <a:cxnLst/>
              <a:rect l="l" t="t" r="r" b="b"/>
              <a:pathLst>
                <a:path w="84445" h="21676" extrusionOk="0">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sp>
        <p:sp>
          <p:nvSpPr>
            <p:cNvPr id="137" name="Google Shape;137;p15"/>
            <p:cNvSpPr/>
            <p:nvPr/>
          </p:nvSpPr>
          <p:spPr>
            <a:xfrm flipH="1">
              <a:off x="-594014" y="4873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138;p15"/>
          <p:cNvSpPr txBox="1">
            <a:spLocks noGrp="1"/>
          </p:cNvSpPr>
          <p:nvPr>
            <p:ph type="title"/>
          </p:nvPr>
        </p:nvSpPr>
        <p:spPr>
          <a:xfrm>
            <a:off x="714675" y="521225"/>
            <a:ext cx="5028600" cy="11145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39" name="Google Shape;139;p15"/>
          <p:cNvSpPr txBox="1">
            <a:spLocks noGrp="1"/>
          </p:cNvSpPr>
          <p:nvPr>
            <p:ph type="body" idx="1"/>
          </p:nvPr>
        </p:nvSpPr>
        <p:spPr>
          <a:xfrm>
            <a:off x="760150" y="2328675"/>
            <a:ext cx="3658500" cy="1656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0" name="Google Shape;140;p15"/>
          <p:cNvSpPr txBox="1">
            <a:spLocks noGrp="1"/>
          </p:cNvSpPr>
          <p:nvPr>
            <p:ph type="body" idx="2"/>
          </p:nvPr>
        </p:nvSpPr>
        <p:spPr>
          <a:xfrm>
            <a:off x="4542716" y="2328675"/>
            <a:ext cx="3658500" cy="1656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1" name="Google Shape;141;p15"/>
          <p:cNvSpPr txBox="1">
            <a:spLocks noGrp="1"/>
          </p:cNvSpPr>
          <p:nvPr>
            <p:ph type="subTitle" idx="3"/>
          </p:nvPr>
        </p:nvSpPr>
        <p:spPr>
          <a:xfrm>
            <a:off x="760150" y="1971950"/>
            <a:ext cx="36585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2" name="Google Shape;142;p15"/>
          <p:cNvSpPr txBox="1">
            <a:spLocks noGrp="1"/>
          </p:cNvSpPr>
          <p:nvPr>
            <p:ph type="subTitle" idx="4"/>
          </p:nvPr>
        </p:nvSpPr>
        <p:spPr>
          <a:xfrm>
            <a:off x="4542716" y="1971950"/>
            <a:ext cx="36585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675" y="521225"/>
            <a:ext cx="7714800" cy="578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1pPr>
            <a:lvl2pPr lvl="1">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2pPr>
            <a:lvl3pPr lvl="2">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3pPr>
            <a:lvl4pPr lvl="3">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4pPr>
            <a:lvl5pPr lvl="4">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5pPr>
            <a:lvl6pPr lvl="5">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6pPr>
            <a:lvl7pPr lvl="6">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7pPr>
            <a:lvl8pPr lvl="7">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8pPr>
            <a:lvl9pPr lvl="8">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9pPr>
          </a:lstStyle>
          <a:p>
            <a:endParaRPr/>
          </a:p>
        </p:txBody>
      </p:sp>
      <p:sp>
        <p:nvSpPr>
          <p:cNvPr id="7" name="Google Shape;7;p1"/>
          <p:cNvSpPr txBox="1">
            <a:spLocks noGrp="1"/>
          </p:cNvSpPr>
          <p:nvPr>
            <p:ph type="body" idx="1"/>
          </p:nvPr>
        </p:nvSpPr>
        <p:spPr>
          <a:xfrm>
            <a:off x="714675" y="1159054"/>
            <a:ext cx="7714800" cy="3448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7" r:id="rId6"/>
    <p:sldLayoutId id="2147483658" r:id="rId7"/>
    <p:sldLayoutId id="2147483659" r:id="rId8"/>
    <p:sldLayoutId id="2147483661" r:id="rId9"/>
    <p:sldLayoutId id="2147483663" r:id="rId10"/>
    <p:sldLayoutId id="2147483668" r:id="rId11"/>
    <p:sldLayoutId id="2147483673" r:id="rId12"/>
    <p:sldLayoutId id="2147483676" r:id="rId13"/>
    <p:sldLayoutId id="2147483679" r:id="rId14"/>
    <p:sldLayoutId id="2147483680"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grpSp>
        <p:nvGrpSpPr>
          <p:cNvPr id="377" name="Google Shape;377;p38"/>
          <p:cNvGrpSpPr/>
          <p:nvPr/>
        </p:nvGrpSpPr>
        <p:grpSpPr>
          <a:xfrm>
            <a:off x="-77000" y="514350"/>
            <a:ext cx="10211600" cy="686675"/>
            <a:chOff x="-76375" y="543413"/>
            <a:chExt cx="10211600" cy="686675"/>
          </a:xfrm>
        </p:grpSpPr>
        <p:sp>
          <p:nvSpPr>
            <p:cNvPr id="378" name="Google Shape;378;p38"/>
            <p:cNvSpPr/>
            <p:nvPr/>
          </p:nvSpPr>
          <p:spPr>
            <a:xfrm rot="10800000" flipH="1">
              <a:off x="-76375" y="833014"/>
              <a:ext cx="5928727" cy="381896"/>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38"/>
            <p:cNvGrpSpPr/>
            <p:nvPr/>
          </p:nvGrpSpPr>
          <p:grpSpPr>
            <a:xfrm>
              <a:off x="5557850" y="543413"/>
              <a:ext cx="4577375" cy="686675"/>
              <a:chOff x="5557850" y="543413"/>
              <a:chExt cx="4577375" cy="686675"/>
            </a:xfrm>
          </p:grpSpPr>
          <p:sp>
            <p:nvSpPr>
              <p:cNvPr id="380" name="Google Shape;380;p38"/>
              <p:cNvSpPr/>
              <p:nvPr/>
            </p:nvSpPr>
            <p:spPr>
              <a:xfrm>
                <a:off x="5557850" y="543413"/>
                <a:ext cx="4577375" cy="658575"/>
              </a:xfrm>
              <a:custGeom>
                <a:avLst/>
                <a:gdLst/>
                <a:ahLst/>
                <a:cxnLst/>
                <a:rect l="l" t="t" r="r" b="b"/>
                <a:pathLst>
                  <a:path w="183095" h="26343" extrusionOk="0">
                    <a:moveTo>
                      <a:pt x="6858" y="0"/>
                    </a:moveTo>
                    <a:lnTo>
                      <a:pt x="0" y="26343"/>
                    </a:lnTo>
                    <a:lnTo>
                      <a:pt x="183095" y="26103"/>
                    </a:lnTo>
                    <a:lnTo>
                      <a:pt x="183095" y="323"/>
                    </a:lnTo>
                    <a:close/>
                  </a:path>
                </a:pathLst>
              </a:custGeom>
              <a:solidFill>
                <a:schemeClr val="lt2"/>
              </a:solidFill>
              <a:ln>
                <a:noFill/>
              </a:ln>
            </p:spPr>
          </p:sp>
          <p:sp>
            <p:nvSpPr>
              <p:cNvPr id="381" name="Google Shape;381;p38"/>
              <p:cNvSpPr/>
              <p:nvPr/>
            </p:nvSpPr>
            <p:spPr>
              <a:xfrm>
                <a:off x="6746100" y="553388"/>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382" name="Google Shape;382;p38"/>
              <p:cNvSpPr/>
              <p:nvPr/>
            </p:nvSpPr>
            <p:spPr>
              <a:xfrm>
                <a:off x="8074825" y="553388"/>
                <a:ext cx="2021700" cy="668900"/>
              </a:xfrm>
              <a:custGeom>
                <a:avLst/>
                <a:gdLst/>
                <a:ahLst/>
                <a:cxnLst/>
                <a:rect l="l" t="t" r="r" b="b"/>
                <a:pathLst>
                  <a:path w="80868" h="26756" extrusionOk="0">
                    <a:moveTo>
                      <a:pt x="6867" y="0"/>
                    </a:moveTo>
                    <a:lnTo>
                      <a:pt x="0" y="26756"/>
                    </a:lnTo>
                    <a:lnTo>
                      <a:pt x="80868" y="26602"/>
                    </a:lnTo>
                    <a:lnTo>
                      <a:pt x="80678" y="1456"/>
                    </a:lnTo>
                    <a:close/>
                  </a:path>
                </a:pathLst>
              </a:custGeom>
              <a:gradFill>
                <a:gsLst>
                  <a:gs pos="0">
                    <a:schemeClr val="lt2"/>
                  </a:gs>
                  <a:gs pos="100000">
                    <a:schemeClr val="accent2"/>
                  </a:gs>
                </a:gsLst>
                <a:lin ang="2700006" scaled="0"/>
              </a:gradFill>
              <a:ln>
                <a:noFill/>
              </a:ln>
            </p:spPr>
          </p:sp>
        </p:grpSp>
      </p:grpSp>
      <p:sp>
        <p:nvSpPr>
          <p:cNvPr id="383" name="Google Shape;383;p38"/>
          <p:cNvSpPr txBox="1">
            <a:spLocks noGrp="1"/>
          </p:cNvSpPr>
          <p:nvPr>
            <p:ph type="ctrTitle"/>
          </p:nvPr>
        </p:nvSpPr>
        <p:spPr>
          <a:xfrm>
            <a:off x="714675" y="1449208"/>
            <a:ext cx="3898500" cy="2155200"/>
          </a:xfrm>
          <a:prstGeom prst="rect">
            <a:avLst/>
          </a:prstGeom>
        </p:spPr>
        <p:txBody>
          <a:bodyPr spcFirstLastPara="1" wrap="square" lIns="91425" tIns="91425" rIns="91425" bIns="91425" anchor="b" anchorCtr="0">
            <a:noAutofit/>
          </a:bodyPr>
          <a:lstStyle/>
          <a:p>
            <a:pPr lvl="0">
              <a:spcAft>
                <a:spcPts val="200"/>
              </a:spcAft>
            </a:pPr>
            <a:r>
              <a:rPr lang="en" dirty="0"/>
              <a:t>Automotive </a:t>
            </a:r>
            <a:r>
              <a:rPr lang="en-US" dirty="0"/>
              <a:t>Sales </a:t>
            </a:r>
            <a:r>
              <a:rPr lang="en-US" dirty="0" smtClean="0"/>
              <a:t>Analysis</a:t>
            </a:r>
            <a:endParaRPr dirty="0"/>
          </a:p>
        </p:txBody>
      </p:sp>
      <p:pic>
        <p:nvPicPr>
          <p:cNvPr id="385" name="Google Shape;385;p38"/>
          <p:cNvPicPr preferRelativeResize="0">
            <a:picLocks noGrp="1"/>
          </p:cNvPicPr>
          <p:nvPr>
            <p:ph type="pic" idx="2"/>
          </p:nvPr>
        </p:nvPicPr>
        <p:blipFill rotWithShape="1">
          <a:blip r:embed="rId3">
            <a:alphaModFix/>
          </a:blip>
          <a:srcRect l="8985" t="9338" r="-6015"/>
          <a:stretch/>
        </p:blipFill>
        <p:spPr>
          <a:xfrm>
            <a:off x="4724400" y="1177650"/>
            <a:ext cx="5293500" cy="3299100"/>
          </a:xfrm>
          <a:prstGeom prst="parallelogram">
            <a:avLst>
              <a:gd name="adj" fmla="val 25000"/>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124"/>
            <a:ext cx="1743318" cy="533474"/>
          </a:xfrm>
          <a:prstGeom prst="rect">
            <a:avLst/>
          </a:prstGeom>
        </p:spPr>
      </p:pic>
      <p:sp>
        <p:nvSpPr>
          <p:cNvPr id="4" name="Rectangle 3"/>
          <p:cNvSpPr/>
          <p:nvPr/>
        </p:nvSpPr>
        <p:spPr>
          <a:xfrm>
            <a:off x="1743318" y="-19050"/>
            <a:ext cx="7400682" cy="518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53"/>
          <p:cNvSpPr txBox="1">
            <a:spLocks noGrp="1"/>
          </p:cNvSpPr>
          <p:nvPr>
            <p:ph type="title"/>
          </p:nvPr>
        </p:nvSpPr>
        <p:spPr>
          <a:xfrm>
            <a:off x="1194450" y="1809750"/>
            <a:ext cx="6755100" cy="1676399"/>
          </a:xfrm>
          <a:prstGeom prst="rect">
            <a:avLst/>
          </a:prstGeom>
        </p:spPr>
        <p:txBody>
          <a:bodyPr spcFirstLastPara="1" wrap="square" lIns="91425" tIns="91425" rIns="91425" bIns="91425" anchor="ctr" anchorCtr="0">
            <a:noAutofit/>
          </a:bodyPr>
          <a:lstStyle/>
          <a:p>
            <a:pPr lvl="0"/>
            <a:r>
              <a:rPr lang="en-US" dirty="0"/>
              <a:t>Python Analysis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9"/>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lvl="0"/>
            <a:r>
              <a:rPr lang="en-US" dirty="0"/>
              <a:t>Python Overview</a:t>
            </a:r>
            <a:endParaRPr dirty="0"/>
          </a:p>
        </p:txBody>
      </p:sp>
      <p:sp>
        <p:nvSpPr>
          <p:cNvPr id="554" name="Google Shape;554;p49"/>
          <p:cNvSpPr txBox="1">
            <a:spLocks noGrp="1"/>
          </p:cNvSpPr>
          <p:nvPr>
            <p:ph type="subTitle" idx="2"/>
          </p:nvPr>
        </p:nvSpPr>
        <p:spPr>
          <a:xfrm>
            <a:off x="950500" y="1504950"/>
            <a:ext cx="6898100" cy="2093484"/>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n-US" dirty="0" smtClean="0"/>
              <a:t>P</a:t>
            </a:r>
            <a:r>
              <a:rPr lang="en" dirty="0" smtClean="0"/>
              <a:t>repare datast.</a:t>
            </a:r>
          </a:p>
          <a:p>
            <a:pPr marL="342900" lvl="0" indent="-342900" algn="l" rtl="0">
              <a:spcBef>
                <a:spcPts val="0"/>
              </a:spcBef>
              <a:spcAft>
                <a:spcPts val="0"/>
              </a:spcAft>
              <a:buAutoNum type="arabicPeriod"/>
            </a:pPr>
            <a:r>
              <a:rPr lang="en-US" dirty="0" smtClean="0"/>
              <a:t>Exploring dataset.</a:t>
            </a:r>
          </a:p>
          <a:p>
            <a:pPr marL="342900" lvl="0" indent="-342900" algn="l" rtl="0">
              <a:spcBef>
                <a:spcPts val="0"/>
              </a:spcBef>
              <a:spcAft>
                <a:spcPts val="0"/>
              </a:spcAft>
              <a:buAutoNum type="arabicPeriod"/>
            </a:pPr>
            <a:r>
              <a:rPr lang="en-US" dirty="0" smtClean="0"/>
              <a:t>Cleaning dataset [Fill null values, Check for duplicates, Renaming columns].</a:t>
            </a:r>
          </a:p>
          <a:p>
            <a:pPr marL="342900" lvl="0" indent="-342900" algn="l" rtl="0">
              <a:spcBef>
                <a:spcPts val="0"/>
              </a:spcBef>
              <a:spcAft>
                <a:spcPts val="0"/>
              </a:spcAft>
              <a:buAutoNum type="arabicPeriod"/>
            </a:pPr>
            <a:r>
              <a:rPr lang="en-US" dirty="0" smtClean="0"/>
              <a:t>Answering business questions.</a:t>
            </a:r>
          </a:p>
          <a:p>
            <a:pPr marL="342900" lvl="0" indent="-342900" algn="l" rtl="0">
              <a:spcBef>
                <a:spcPts val="0"/>
              </a:spcBef>
              <a:spcAft>
                <a:spcPts val="0"/>
              </a:spcAft>
              <a:buAutoNum type="arabicPeriod"/>
            </a:pPr>
            <a:r>
              <a:rPr lang="en-US" dirty="0" smtClean="0"/>
              <a:t>Ask more SMART question and answering them for providing more insights.</a:t>
            </a:r>
            <a:endParaRPr dirty="0"/>
          </a:p>
        </p:txBody>
      </p:sp>
      <p:sp>
        <p:nvSpPr>
          <p:cNvPr id="578" name="Google Shape;578;p49"/>
          <p:cNvSpPr/>
          <p:nvPr/>
        </p:nvSpPr>
        <p:spPr>
          <a:xfrm rot="10800000">
            <a:off x="1073" y="3941625"/>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7821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9"/>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lvl="0"/>
            <a:r>
              <a:rPr lang="en-US" dirty="0"/>
              <a:t>Python Insights and Recommendations</a:t>
            </a:r>
            <a:endParaRPr dirty="0"/>
          </a:p>
        </p:txBody>
      </p:sp>
      <p:sp>
        <p:nvSpPr>
          <p:cNvPr id="554" name="Google Shape;554;p49"/>
          <p:cNvSpPr txBox="1">
            <a:spLocks noGrp="1"/>
          </p:cNvSpPr>
          <p:nvPr>
            <p:ph type="subTitle" idx="2"/>
          </p:nvPr>
        </p:nvSpPr>
        <p:spPr>
          <a:xfrm>
            <a:off x="914400" y="1123950"/>
            <a:ext cx="6898100" cy="2743200"/>
          </a:xfrm>
          <a:prstGeom prst="rect">
            <a:avLst/>
          </a:prstGeom>
        </p:spPr>
        <p:txBody>
          <a:bodyPr spcFirstLastPara="1" wrap="square" lIns="91425" tIns="91425" rIns="91425" bIns="91425" anchor="t" anchorCtr="0">
            <a:noAutofit/>
          </a:bodyPr>
          <a:lstStyle/>
          <a:p>
            <a:r>
              <a:rPr lang="en-US" sz="1100" b="1" dirty="0"/>
              <a:t>Months 7, 8, and 9 in 2022:</a:t>
            </a:r>
            <a:r>
              <a:rPr lang="en-US" sz="1100" dirty="0"/>
              <a:t> No Sales Recorded</a:t>
            </a:r>
          </a:p>
          <a:p>
            <a:pPr lvl="1"/>
            <a:r>
              <a:rPr lang="en-US" sz="1100" dirty="0"/>
              <a:t>Implication: Potential challenges in reaching sales targets.</a:t>
            </a:r>
          </a:p>
          <a:p>
            <a:pPr lvl="1"/>
            <a:r>
              <a:rPr lang="en-US" sz="1100" dirty="0"/>
              <a:t>Discussion Point: Explore reasons and identify strategies for improvement.</a:t>
            </a:r>
          </a:p>
          <a:p>
            <a:r>
              <a:rPr lang="en-US" sz="1100" b="1" dirty="0"/>
              <a:t>Months 10, 11, and 12 in 2014 and </a:t>
            </a:r>
            <a:r>
              <a:rPr lang="en-US" sz="1100" b="1" dirty="0" smtClean="0"/>
              <a:t>2022</a:t>
            </a:r>
            <a:r>
              <a:rPr lang="en-US" sz="1100" b="1" dirty="0"/>
              <a:t>:</a:t>
            </a:r>
            <a:r>
              <a:rPr lang="en-US" sz="1100" dirty="0"/>
              <a:t> No Sales Recorded</a:t>
            </a:r>
          </a:p>
          <a:p>
            <a:pPr lvl="1"/>
            <a:r>
              <a:rPr lang="en-US" sz="1100" dirty="0"/>
              <a:t>Objective: Investigate historical trends.</a:t>
            </a:r>
          </a:p>
          <a:p>
            <a:pPr lvl="1"/>
            <a:r>
              <a:rPr lang="en-US" sz="1100" dirty="0"/>
              <a:t>Insight: Understanding the circumstances in 2014 can provide valuable insights for our current situation.</a:t>
            </a:r>
          </a:p>
          <a:p>
            <a:r>
              <a:rPr lang="en-US" sz="1100" b="1" dirty="0"/>
              <a:t>Highest Sales Recorded: 2013</a:t>
            </a:r>
            <a:endParaRPr lang="en-US" sz="1100" dirty="0"/>
          </a:p>
          <a:p>
            <a:pPr lvl="1"/>
            <a:r>
              <a:rPr lang="en-US" sz="1100" dirty="0"/>
              <a:t>Observation: The peak sales occurred in 2013.</a:t>
            </a:r>
          </a:p>
          <a:p>
            <a:pPr lvl="1"/>
            <a:r>
              <a:rPr lang="en-US" sz="1100" dirty="0"/>
              <a:t>Significance: Analyze factors contributing to success and consider replicating successful strategies.</a:t>
            </a:r>
          </a:p>
          <a:p>
            <a:r>
              <a:rPr lang="en-US" sz="1100" b="1" dirty="0"/>
              <a:t>Sales Trends in 2021: Consistent Monthly Performance</a:t>
            </a:r>
            <a:endParaRPr lang="en-US" sz="1100" dirty="0"/>
          </a:p>
          <a:p>
            <a:pPr lvl="1"/>
            <a:r>
              <a:rPr lang="en-US" sz="1100" dirty="0"/>
              <a:t>Observation: In 2021, sales exhibited a close range for each month.</a:t>
            </a:r>
          </a:p>
          <a:p>
            <a:pPr lvl="1"/>
            <a:r>
              <a:rPr lang="en-US" sz="1100" dirty="0"/>
              <a:t>Implication: A stable sales pattern in 2021 suggests a need to identify and leverage successful practices.</a:t>
            </a:r>
          </a:p>
          <a:p>
            <a:pPr marL="0" lvl="0" indent="0" algn="l" rtl="0">
              <a:spcBef>
                <a:spcPts val="0"/>
              </a:spcBef>
              <a:spcAft>
                <a:spcPts val="0"/>
              </a:spcAft>
            </a:pPr>
            <a:endParaRPr sz="1100" dirty="0"/>
          </a:p>
        </p:txBody>
      </p:sp>
      <p:sp>
        <p:nvSpPr>
          <p:cNvPr id="578" name="Google Shape;578;p49"/>
          <p:cNvSpPr/>
          <p:nvPr/>
        </p:nvSpPr>
        <p:spPr>
          <a:xfrm rot="10800000">
            <a:off x="1073" y="3941625"/>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0607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9"/>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lvl="0"/>
            <a:r>
              <a:rPr lang="en-US" dirty="0"/>
              <a:t>Python Insights and Recommendations</a:t>
            </a:r>
            <a:endParaRPr dirty="0"/>
          </a:p>
        </p:txBody>
      </p:sp>
      <p:sp>
        <p:nvSpPr>
          <p:cNvPr id="554" name="Google Shape;554;p49"/>
          <p:cNvSpPr txBox="1">
            <a:spLocks noGrp="1"/>
          </p:cNvSpPr>
          <p:nvPr>
            <p:ph type="subTitle" idx="2"/>
          </p:nvPr>
        </p:nvSpPr>
        <p:spPr>
          <a:xfrm>
            <a:off x="914400" y="1123950"/>
            <a:ext cx="6898100" cy="2743200"/>
          </a:xfrm>
          <a:prstGeom prst="rect">
            <a:avLst/>
          </a:prstGeom>
        </p:spPr>
        <p:txBody>
          <a:bodyPr spcFirstLastPara="1" wrap="square" lIns="91425" tIns="91425" rIns="91425" bIns="91425" anchor="t" anchorCtr="0">
            <a:noAutofit/>
          </a:bodyPr>
          <a:lstStyle/>
          <a:p>
            <a:r>
              <a:rPr lang="en-US" sz="1000" b="1" dirty="0"/>
              <a:t>Invoice Amount Distribution: Histogram Analysis</a:t>
            </a:r>
            <a:endParaRPr lang="en-US" sz="1000" dirty="0"/>
          </a:p>
          <a:p>
            <a:pPr lvl="1"/>
            <a:r>
              <a:rPr lang="en-US" sz="1000" dirty="0"/>
              <a:t>Visualization: Utilize histograms to illustrate the distribution of invoice amounts.</a:t>
            </a:r>
          </a:p>
          <a:p>
            <a:pPr lvl="1"/>
            <a:r>
              <a:rPr lang="en-US" sz="1000" dirty="0"/>
              <a:t>Observation: Invoice amounts closely clustered together.</a:t>
            </a:r>
          </a:p>
          <a:p>
            <a:pPr lvl="1"/>
            <a:r>
              <a:rPr lang="en-US" sz="1000" dirty="0"/>
              <a:t>Implication: Explore factors contributing to the consistent distribution.</a:t>
            </a:r>
          </a:p>
          <a:p>
            <a:r>
              <a:rPr lang="en-US" sz="1000" b="1" dirty="0"/>
              <a:t>Top 3 Transaction Types by Total Sales:</a:t>
            </a:r>
            <a:endParaRPr lang="en-US" sz="1000" dirty="0"/>
          </a:p>
          <a:p>
            <a:pPr lvl="1"/>
            <a:r>
              <a:rPr lang="en-US" sz="1000" dirty="0"/>
              <a:t>Identification: The highest three transaction types are 6AT, 7DCT, and CVT.</a:t>
            </a:r>
          </a:p>
          <a:p>
            <a:pPr lvl="1"/>
            <a:r>
              <a:rPr lang="en-US" sz="1000" dirty="0"/>
              <a:t>Significance: Analyze the success factors of these transaction types for potential optimization strategies.</a:t>
            </a:r>
          </a:p>
          <a:p>
            <a:r>
              <a:rPr lang="en-US" sz="1000" b="1" dirty="0"/>
              <a:t>Highest Sales Product Model: CSS5</a:t>
            </a:r>
            <a:endParaRPr lang="en-US" sz="1000" dirty="0"/>
          </a:p>
          <a:p>
            <a:pPr lvl="1"/>
            <a:r>
              <a:rPr lang="en-US" sz="1000" dirty="0"/>
              <a:t>Insight: CSS5 emerges as the product model with the highest sales amount.</a:t>
            </a:r>
          </a:p>
          <a:p>
            <a:pPr lvl="1"/>
            <a:r>
              <a:rPr lang="en-US" sz="1000" dirty="0"/>
              <a:t>Consideration: Explore opportunities to leverage the popularity of CSS5 for further sales growth.</a:t>
            </a:r>
          </a:p>
          <a:p>
            <a:r>
              <a:rPr lang="en-US" sz="1000" b="1" dirty="0"/>
              <a:t>Average Order Amount by Payment Type:</a:t>
            </a:r>
            <a:endParaRPr lang="en-US" sz="1000" dirty="0"/>
          </a:p>
          <a:p>
            <a:pPr lvl="1"/>
            <a:r>
              <a:rPr lang="en-US" sz="1000" dirty="0"/>
              <a:t>Finding: Average order amounts show minor fluctuations across payment types.</a:t>
            </a:r>
          </a:p>
          <a:p>
            <a:pPr lvl="1"/>
            <a:r>
              <a:rPr lang="en-US" sz="1000" dirty="0"/>
              <a:t>Notable Preference: </a:t>
            </a:r>
            <a:r>
              <a:rPr lang="en-US" sz="1000" dirty="0" smtClean="0"/>
              <a:t>Credit </a:t>
            </a:r>
            <a:r>
              <a:rPr lang="ar-EG" sz="1000" dirty="0" smtClean="0"/>
              <a:t>شيك مصرفي</a:t>
            </a:r>
            <a:r>
              <a:rPr lang="en-US" sz="1000" dirty="0" smtClean="0"/>
              <a:t> payment method provide us with highest orders.</a:t>
            </a:r>
            <a:endParaRPr lang="en-US" sz="1000" dirty="0"/>
          </a:p>
          <a:p>
            <a:pPr lvl="1"/>
            <a:r>
              <a:rPr lang="en-US" sz="1000" dirty="0"/>
              <a:t>Recommendation: Consider tailoring marketing efforts or promotions to encourage the use of preferred payment methods.</a:t>
            </a:r>
          </a:p>
        </p:txBody>
      </p:sp>
      <p:sp>
        <p:nvSpPr>
          <p:cNvPr id="578" name="Google Shape;578;p49"/>
          <p:cNvSpPr/>
          <p:nvPr/>
        </p:nvSpPr>
        <p:spPr>
          <a:xfrm rot="10800000">
            <a:off x="1073" y="3941625"/>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39760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53"/>
          <p:cNvSpPr txBox="1">
            <a:spLocks noGrp="1"/>
          </p:cNvSpPr>
          <p:nvPr>
            <p:ph type="title"/>
          </p:nvPr>
        </p:nvSpPr>
        <p:spPr>
          <a:xfrm>
            <a:off x="1194450" y="1809750"/>
            <a:ext cx="6755100" cy="1676399"/>
          </a:xfrm>
          <a:prstGeom prst="rect">
            <a:avLst/>
          </a:prstGeom>
        </p:spPr>
        <p:txBody>
          <a:bodyPr spcFirstLastPara="1" wrap="square" lIns="91425" tIns="91425" rIns="91425" bIns="91425" anchor="ctr" anchorCtr="0">
            <a:noAutofit/>
          </a:bodyPr>
          <a:lstStyle/>
          <a:p>
            <a:pPr lvl="0"/>
            <a:r>
              <a:rPr lang="en-US" dirty="0"/>
              <a:t>Power BI Integration</a:t>
            </a:r>
          </a:p>
        </p:txBody>
      </p:sp>
    </p:spTree>
    <p:extLst>
      <p:ext uri="{BB962C8B-B14F-4D97-AF65-F5344CB8AC3E}">
        <p14:creationId xmlns:p14="http://schemas.microsoft.com/office/powerpoint/2010/main" val="3773784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9"/>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lvl="0"/>
            <a:r>
              <a:rPr lang="en-US" dirty="0"/>
              <a:t>Power BI Overview</a:t>
            </a:r>
            <a:endParaRPr dirty="0"/>
          </a:p>
        </p:txBody>
      </p:sp>
      <p:sp>
        <p:nvSpPr>
          <p:cNvPr id="554" name="Google Shape;554;p49"/>
          <p:cNvSpPr txBox="1">
            <a:spLocks noGrp="1"/>
          </p:cNvSpPr>
          <p:nvPr>
            <p:ph type="subTitle" idx="2"/>
          </p:nvPr>
        </p:nvSpPr>
        <p:spPr>
          <a:xfrm>
            <a:off x="950500" y="1504950"/>
            <a:ext cx="6898100" cy="2093484"/>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n-US" dirty="0" smtClean="0"/>
              <a:t>Build Query assistant for better performance</a:t>
            </a:r>
            <a:endParaRPr lang="en-US" dirty="0"/>
          </a:p>
          <a:p>
            <a:pPr marL="342900" lvl="0" indent="-342900" algn="l" rtl="0">
              <a:spcBef>
                <a:spcPts val="0"/>
              </a:spcBef>
              <a:spcAft>
                <a:spcPts val="0"/>
              </a:spcAft>
              <a:buAutoNum type="arabicPeriod"/>
            </a:pPr>
            <a:r>
              <a:rPr lang="en-US" dirty="0" smtClean="0"/>
              <a:t>P</a:t>
            </a:r>
            <a:r>
              <a:rPr lang="en" dirty="0" smtClean="0"/>
              <a:t>repare datast.</a:t>
            </a:r>
          </a:p>
          <a:p>
            <a:pPr marL="342900" lvl="0" indent="-342900" algn="l" rtl="0">
              <a:spcBef>
                <a:spcPts val="0"/>
              </a:spcBef>
              <a:spcAft>
                <a:spcPts val="0"/>
              </a:spcAft>
              <a:buAutoNum type="arabicPeriod"/>
            </a:pPr>
            <a:r>
              <a:rPr lang="en-US" dirty="0" smtClean="0"/>
              <a:t>Cleaning dataset [Fill null values, Check for duplicates, Renaming columns, </a:t>
            </a:r>
            <a:r>
              <a:rPr lang="en-US" dirty="0"/>
              <a:t>C</a:t>
            </a:r>
            <a:r>
              <a:rPr lang="en-US" dirty="0" smtClean="0"/>
              <a:t>hange dates].</a:t>
            </a:r>
          </a:p>
          <a:p>
            <a:pPr marL="342900" lvl="0" indent="-342900" algn="l" rtl="0">
              <a:spcBef>
                <a:spcPts val="0"/>
              </a:spcBef>
              <a:spcAft>
                <a:spcPts val="0"/>
              </a:spcAft>
              <a:buAutoNum type="arabicPeriod"/>
            </a:pPr>
            <a:r>
              <a:rPr lang="en-US" dirty="0" smtClean="0"/>
              <a:t>Building new columns and measures using DAX function.</a:t>
            </a:r>
          </a:p>
          <a:p>
            <a:pPr marL="342900" lvl="0" indent="-342900" algn="l" rtl="0">
              <a:spcBef>
                <a:spcPts val="0"/>
              </a:spcBef>
              <a:spcAft>
                <a:spcPts val="0"/>
              </a:spcAft>
              <a:buAutoNum type="arabicPeriod"/>
            </a:pPr>
            <a:r>
              <a:rPr lang="en-US" dirty="0" smtClean="0"/>
              <a:t>Build report contains all charts company ask me to build also add mobile layout for this dashboard.</a:t>
            </a:r>
          </a:p>
          <a:p>
            <a:pPr marL="342900" lvl="0" indent="-342900" algn="l" rtl="0">
              <a:spcBef>
                <a:spcPts val="0"/>
              </a:spcBef>
              <a:spcAft>
                <a:spcPts val="0"/>
              </a:spcAft>
              <a:buAutoNum type="arabicPeriod"/>
            </a:pPr>
            <a:r>
              <a:rPr lang="en-US" dirty="0" smtClean="0"/>
              <a:t>Build overview to show some business suggestions with their own report to provide details</a:t>
            </a:r>
            <a:r>
              <a:rPr lang="en-US" dirty="0" smtClean="0"/>
              <a:t>.</a:t>
            </a:r>
            <a:endParaRPr lang="en-US" dirty="0" smtClean="0"/>
          </a:p>
          <a:p>
            <a:pPr marL="342900" lvl="0" indent="-342900" algn="l" rtl="0">
              <a:spcBef>
                <a:spcPts val="0"/>
              </a:spcBef>
              <a:spcAft>
                <a:spcPts val="0"/>
              </a:spcAft>
              <a:buAutoNum type="arabicPeriod"/>
            </a:pPr>
            <a:endParaRPr dirty="0"/>
          </a:p>
        </p:txBody>
      </p:sp>
      <p:sp>
        <p:nvSpPr>
          <p:cNvPr id="578" name="Google Shape;578;p49"/>
          <p:cNvSpPr/>
          <p:nvPr/>
        </p:nvSpPr>
        <p:spPr>
          <a:xfrm rot="10800000">
            <a:off x="1073" y="3941625"/>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86172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8"/>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lvl="0"/>
            <a:r>
              <a:rPr lang="en-US" dirty="0"/>
              <a:t>Sales Performance Overview</a:t>
            </a:r>
            <a:endParaRPr sz="3300" dirty="0"/>
          </a:p>
        </p:txBody>
      </p:sp>
      <p:sp>
        <p:nvSpPr>
          <p:cNvPr id="538" name="Google Shape;538;p48"/>
          <p:cNvSpPr txBox="1"/>
          <p:nvPr/>
        </p:nvSpPr>
        <p:spPr>
          <a:xfrm>
            <a:off x="5086104" y="1235056"/>
            <a:ext cx="2203500" cy="431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b="1" dirty="0" smtClean="0">
                <a:solidFill>
                  <a:schemeClr val="lt2"/>
                </a:solidFill>
                <a:latin typeface="Cambay"/>
                <a:ea typeface="Cambay"/>
                <a:cs typeface="Cambay"/>
                <a:sym typeface="Cambay"/>
              </a:rPr>
              <a:t>Insights</a:t>
            </a:r>
            <a:endParaRPr sz="2200" b="1" dirty="0">
              <a:solidFill>
                <a:schemeClr val="lt2"/>
              </a:solidFill>
              <a:latin typeface="Cambay"/>
              <a:ea typeface="Cambay"/>
              <a:cs typeface="Cambay"/>
              <a:sym typeface="Cambay"/>
            </a:endParaRPr>
          </a:p>
        </p:txBody>
      </p:sp>
      <p:sp>
        <p:nvSpPr>
          <p:cNvPr id="539" name="Google Shape;539;p48"/>
          <p:cNvSpPr txBox="1"/>
          <p:nvPr/>
        </p:nvSpPr>
        <p:spPr>
          <a:xfrm>
            <a:off x="5125164" y="1581150"/>
            <a:ext cx="3942636" cy="2804140"/>
          </a:xfrm>
          <a:prstGeom prst="rect">
            <a:avLst/>
          </a:prstGeom>
          <a:noFill/>
          <a:ln>
            <a:noFill/>
          </a:ln>
        </p:spPr>
        <p:txBody>
          <a:bodyPr spcFirstLastPara="1" wrap="square" lIns="91425" tIns="91425" rIns="91425" bIns="91425" anchor="t" anchorCtr="0">
            <a:noAutofit/>
          </a:bodyPr>
          <a:lstStyle/>
          <a:p>
            <a:pPr lvl="0"/>
            <a:r>
              <a:rPr lang="en-US" dirty="0">
                <a:solidFill>
                  <a:schemeClr val="dk1"/>
                </a:solidFill>
                <a:latin typeface="DM Sans"/>
                <a:ea typeface="DM Sans"/>
                <a:cs typeface="DM Sans"/>
                <a:sym typeface="DM Sans"/>
              </a:rPr>
              <a:t>In 2014-Q1, our sales experienced a significant decline, reaching a low point. From 2021-Q1 onwards, there has been a gradual recovery, with sales approaching similar values. However, addressing the earlier decline is crucial, as it poses a potential threat to the sustainability of our company. If left unaddressed, this trend could jeopardize the future of our organization. Therefore, finding solutions to rectify the decline is imperative to ensure the long-term success and viability of our company.</a:t>
            </a:r>
            <a:endParaRPr dirty="0">
              <a:solidFill>
                <a:schemeClr val="dk1"/>
              </a:solidFill>
              <a:latin typeface="DM Sans"/>
              <a:ea typeface="DM Sans"/>
              <a:cs typeface="DM Sans"/>
              <a:sym typeface="DM Sans"/>
            </a:endParaRPr>
          </a:p>
        </p:txBody>
      </p:sp>
      <p:sp>
        <p:nvSpPr>
          <p:cNvPr id="547" name="Google Shape;547;p48"/>
          <p:cNvSpPr txBox="1"/>
          <p:nvPr/>
        </p:nvSpPr>
        <p:spPr>
          <a:xfrm>
            <a:off x="990600" y="4393124"/>
            <a:ext cx="2667600" cy="262797"/>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endParaRPr sz="1100" b="1" dirty="0">
              <a:solidFill>
                <a:schemeClr val="dk1"/>
              </a:solidFill>
              <a:latin typeface="DM Sans"/>
              <a:ea typeface="DM Sans"/>
              <a:cs typeface="DM Sans"/>
              <a:sym typeface="DM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335" y="1270435"/>
            <a:ext cx="4386943" cy="2407168"/>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8"/>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lvl="0"/>
            <a:r>
              <a:rPr lang="en-US" dirty="0" smtClean="0"/>
              <a:t>Customer </a:t>
            </a:r>
            <a:r>
              <a:rPr lang="en-US" dirty="0"/>
              <a:t>Distribution</a:t>
            </a:r>
            <a:endParaRPr sz="3300" dirty="0"/>
          </a:p>
        </p:txBody>
      </p:sp>
      <p:sp>
        <p:nvSpPr>
          <p:cNvPr id="538" name="Google Shape;538;p48"/>
          <p:cNvSpPr txBox="1"/>
          <p:nvPr/>
        </p:nvSpPr>
        <p:spPr>
          <a:xfrm>
            <a:off x="5086104" y="1235056"/>
            <a:ext cx="2203500" cy="431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b="1" dirty="0" smtClean="0">
                <a:solidFill>
                  <a:schemeClr val="lt2"/>
                </a:solidFill>
                <a:latin typeface="Cambay"/>
                <a:ea typeface="Cambay"/>
                <a:cs typeface="Cambay"/>
                <a:sym typeface="Cambay"/>
              </a:rPr>
              <a:t>Insights</a:t>
            </a:r>
            <a:endParaRPr sz="2200" b="1" dirty="0">
              <a:solidFill>
                <a:schemeClr val="lt2"/>
              </a:solidFill>
              <a:latin typeface="Cambay"/>
              <a:ea typeface="Cambay"/>
              <a:cs typeface="Cambay"/>
              <a:sym typeface="Cambay"/>
            </a:endParaRPr>
          </a:p>
        </p:txBody>
      </p:sp>
      <p:sp>
        <p:nvSpPr>
          <p:cNvPr id="539" name="Google Shape;539;p48"/>
          <p:cNvSpPr txBox="1"/>
          <p:nvPr/>
        </p:nvSpPr>
        <p:spPr>
          <a:xfrm>
            <a:off x="5125164" y="1581150"/>
            <a:ext cx="3866436" cy="2209800"/>
          </a:xfrm>
          <a:prstGeom prst="rect">
            <a:avLst/>
          </a:prstGeom>
          <a:noFill/>
          <a:ln>
            <a:noFill/>
          </a:ln>
        </p:spPr>
        <p:txBody>
          <a:bodyPr spcFirstLastPara="1" wrap="square" lIns="91425" tIns="91425" rIns="91425" bIns="91425" anchor="t" anchorCtr="0">
            <a:noAutofit/>
          </a:bodyPr>
          <a:lstStyle/>
          <a:p>
            <a:pPr lvl="0"/>
            <a:r>
              <a:rPr lang="en-US" dirty="0" smtClean="0">
                <a:solidFill>
                  <a:schemeClr val="dk1"/>
                </a:solidFill>
                <a:latin typeface="DM Sans"/>
                <a:ea typeface="DM Sans"/>
                <a:cs typeface="DM Sans"/>
                <a:sym typeface="DM Sans"/>
              </a:rPr>
              <a:t>I </a:t>
            </a:r>
            <a:r>
              <a:rPr lang="en-US" dirty="0">
                <a:solidFill>
                  <a:schemeClr val="dk1"/>
                </a:solidFill>
                <a:latin typeface="DM Sans"/>
                <a:ea typeface="DM Sans"/>
                <a:cs typeface="DM Sans"/>
                <a:sym typeface="DM Sans"/>
              </a:rPr>
              <a:t>have introduced a new column to categorize our customers according to their Invoice Amount. It is evident that the majority of our customers fall within the mid-range Invoice Amount category, while the low and high categories exhibit values that are closely aligned.</a:t>
            </a:r>
            <a:endParaRPr dirty="0">
              <a:solidFill>
                <a:schemeClr val="dk1"/>
              </a:solidFill>
              <a:latin typeface="DM Sans"/>
              <a:ea typeface="DM Sans"/>
              <a:cs typeface="DM Sans"/>
              <a:sym typeface="DM Sans"/>
            </a:endParaRPr>
          </a:p>
        </p:txBody>
      </p:sp>
      <p:sp>
        <p:nvSpPr>
          <p:cNvPr id="547" name="Google Shape;547;p48"/>
          <p:cNvSpPr txBox="1"/>
          <p:nvPr/>
        </p:nvSpPr>
        <p:spPr>
          <a:xfrm>
            <a:off x="990600" y="4393124"/>
            <a:ext cx="2667600" cy="262797"/>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endParaRPr sz="1100" b="1" dirty="0">
              <a:solidFill>
                <a:schemeClr val="dk1"/>
              </a:solidFill>
              <a:latin typeface="DM Sans"/>
              <a:ea typeface="DM Sans"/>
              <a:cs typeface="DM Sans"/>
              <a:sym typeface="DM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35056"/>
            <a:ext cx="4166121" cy="293689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562323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8"/>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lvl="0"/>
            <a:r>
              <a:rPr lang="en-US" dirty="0"/>
              <a:t>Product Analysis</a:t>
            </a:r>
            <a:endParaRPr sz="3300" dirty="0"/>
          </a:p>
        </p:txBody>
      </p:sp>
      <p:sp>
        <p:nvSpPr>
          <p:cNvPr id="538" name="Google Shape;538;p48"/>
          <p:cNvSpPr txBox="1"/>
          <p:nvPr/>
        </p:nvSpPr>
        <p:spPr>
          <a:xfrm>
            <a:off x="5086104" y="1235056"/>
            <a:ext cx="2203500" cy="431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b="1" dirty="0" smtClean="0">
                <a:solidFill>
                  <a:schemeClr val="lt2"/>
                </a:solidFill>
                <a:latin typeface="Cambay"/>
                <a:ea typeface="Cambay"/>
                <a:cs typeface="Cambay"/>
                <a:sym typeface="Cambay"/>
              </a:rPr>
              <a:t>Insights</a:t>
            </a:r>
            <a:endParaRPr sz="2200" b="1" dirty="0">
              <a:solidFill>
                <a:schemeClr val="lt2"/>
              </a:solidFill>
              <a:latin typeface="Cambay"/>
              <a:ea typeface="Cambay"/>
              <a:cs typeface="Cambay"/>
              <a:sym typeface="Cambay"/>
            </a:endParaRPr>
          </a:p>
        </p:txBody>
      </p:sp>
      <p:sp>
        <p:nvSpPr>
          <p:cNvPr id="539" name="Google Shape;539;p48"/>
          <p:cNvSpPr txBox="1"/>
          <p:nvPr/>
        </p:nvSpPr>
        <p:spPr>
          <a:xfrm>
            <a:off x="5125164" y="1581150"/>
            <a:ext cx="3942636" cy="2943372"/>
          </a:xfrm>
          <a:prstGeom prst="rect">
            <a:avLst/>
          </a:prstGeom>
          <a:noFill/>
          <a:ln>
            <a:noFill/>
          </a:ln>
        </p:spPr>
        <p:txBody>
          <a:bodyPr spcFirstLastPara="1" wrap="square" lIns="91425" tIns="91425" rIns="91425" bIns="91425" anchor="t" anchorCtr="0">
            <a:noAutofit/>
          </a:bodyPr>
          <a:lstStyle/>
          <a:p>
            <a:pPr lvl="0"/>
            <a:r>
              <a:rPr lang="en-US" dirty="0">
                <a:solidFill>
                  <a:schemeClr val="dk1"/>
                </a:solidFill>
                <a:latin typeface="DM Sans"/>
                <a:ea typeface="DM Sans"/>
                <a:cs typeface="DM Sans"/>
                <a:sym typeface="DM Sans"/>
              </a:rPr>
              <a:t>The HYUNDAI brand stands out with the highest sales, emphasizing the need for consistent availability to meet customer demand. Following closely is the CHERY brand, which boasts acceptable sales figures. However, brands such as HAVAL and CHANCAN have fewer customers, indicating room for improvement in their market presence</a:t>
            </a:r>
            <a:r>
              <a:rPr lang="en-US" dirty="0" smtClean="0">
                <a:solidFill>
                  <a:schemeClr val="dk1"/>
                </a:solidFill>
                <a:latin typeface="DM Sans"/>
                <a:ea typeface="DM Sans"/>
                <a:cs typeface="DM Sans"/>
                <a:sym typeface="DM Sans"/>
              </a:rPr>
              <a:t>.</a:t>
            </a:r>
          </a:p>
          <a:p>
            <a:pPr lvl="0"/>
            <a:r>
              <a:rPr lang="en-US" dirty="0">
                <a:solidFill>
                  <a:schemeClr val="dk1"/>
                </a:solidFill>
                <a:latin typeface="DM Sans"/>
                <a:ea typeface="DM Sans"/>
                <a:cs typeface="DM Sans"/>
                <a:sym typeface="DM Sans"/>
              </a:rPr>
              <a:t>Upon closer examination of the </a:t>
            </a:r>
            <a:r>
              <a:rPr lang="en-US" dirty="0" smtClean="0">
                <a:solidFill>
                  <a:schemeClr val="dk1"/>
                </a:solidFill>
                <a:latin typeface="DM Sans"/>
                <a:ea typeface="DM Sans"/>
                <a:cs typeface="DM Sans"/>
                <a:sym typeface="DM Sans"/>
              </a:rPr>
              <a:t>HYNDAI </a:t>
            </a:r>
            <a:r>
              <a:rPr lang="en-US" dirty="0">
                <a:solidFill>
                  <a:schemeClr val="dk1"/>
                </a:solidFill>
                <a:latin typeface="DM Sans"/>
                <a:ea typeface="DM Sans"/>
                <a:cs typeface="DM Sans"/>
                <a:sym typeface="DM Sans"/>
              </a:rPr>
              <a:t>brand, we find that the TUCSON NX4E model has the highest sales, followed by the ELENTRA CN7.</a:t>
            </a:r>
            <a:endParaRPr dirty="0">
              <a:solidFill>
                <a:schemeClr val="dk1"/>
              </a:solidFill>
              <a:latin typeface="DM Sans"/>
              <a:ea typeface="DM Sans"/>
              <a:cs typeface="DM Sans"/>
              <a:sym typeface="DM Sans"/>
            </a:endParaRPr>
          </a:p>
        </p:txBody>
      </p:sp>
      <p:sp>
        <p:nvSpPr>
          <p:cNvPr id="547" name="Google Shape;547;p48"/>
          <p:cNvSpPr txBox="1"/>
          <p:nvPr/>
        </p:nvSpPr>
        <p:spPr>
          <a:xfrm>
            <a:off x="990600" y="4393124"/>
            <a:ext cx="2667600" cy="262797"/>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endParaRPr sz="1100" b="1" dirty="0">
              <a:solidFill>
                <a:schemeClr val="dk1"/>
              </a:solidFill>
              <a:latin typeface="DM Sans"/>
              <a:ea typeface="DM Sans"/>
              <a:cs typeface="DM Sans"/>
              <a:sym typeface="DM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543" y="1123950"/>
            <a:ext cx="3607058" cy="1641494"/>
          </a:xfrm>
          <a:prstGeom prst="rect">
            <a:avLst/>
          </a:prstGeom>
          <a:ln>
            <a:noFill/>
          </a:ln>
          <a:effectLst>
            <a:outerShdw blurRad="190500" algn="tl" rotWithShape="0">
              <a:srgbClr val="000000">
                <a:alpha val="70000"/>
              </a:srgbClr>
            </a:outerShdw>
          </a:effec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989" y="2876550"/>
            <a:ext cx="3615612" cy="164797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076603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8"/>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lvl="0"/>
            <a:r>
              <a:rPr lang="en-US" dirty="0"/>
              <a:t>Approval Process Efficiency</a:t>
            </a:r>
            <a:endParaRPr sz="3300" dirty="0"/>
          </a:p>
        </p:txBody>
      </p:sp>
      <p:sp>
        <p:nvSpPr>
          <p:cNvPr id="538" name="Google Shape;538;p48"/>
          <p:cNvSpPr txBox="1"/>
          <p:nvPr/>
        </p:nvSpPr>
        <p:spPr>
          <a:xfrm>
            <a:off x="5086104" y="1235056"/>
            <a:ext cx="2203500" cy="431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b="1" dirty="0" smtClean="0">
                <a:solidFill>
                  <a:schemeClr val="lt2"/>
                </a:solidFill>
                <a:latin typeface="Cambay"/>
                <a:ea typeface="Cambay"/>
                <a:cs typeface="Cambay"/>
                <a:sym typeface="Cambay"/>
              </a:rPr>
              <a:t>Insights</a:t>
            </a:r>
            <a:endParaRPr sz="2200" b="1" dirty="0">
              <a:solidFill>
                <a:schemeClr val="lt2"/>
              </a:solidFill>
              <a:latin typeface="Cambay"/>
              <a:ea typeface="Cambay"/>
              <a:cs typeface="Cambay"/>
              <a:sym typeface="Cambay"/>
            </a:endParaRPr>
          </a:p>
        </p:txBody>
      </p:sp>
      <p:sp>
        <p:nvSpPr>
          <p:cNvPr id="539" name="Google Shape;539;p48"/>
          <p:cNvSpPr txBox="1"/>
          <p:nvPr/>
        </p:nvSpPr>
        <p:spPr>
          <a:xfrm>
            <a:off x="5125164" y="1581149"/>
            <a:ext cx="3942636" cy="2484209"/>
          </a:xfrm>
          <a:prstGeom prst="rect">
            <a:avLst/>
          </a:prstGeom>
          <a:noFill/>
          <a:ln>
            <a:noFill/>
          </a:ln>
        </p:spPr>
        <p:txBody>
          <a:bodyPr spcFirstLastPara="1" wrap="square" lIns="91425" tIns="91425" rIns="91425" bIns="91425" anchor="t" anchorCtr="0">
            <a:noAutofit/>
          </a:bodyPr>
          <a:lstStyle/>
          <a:p>
            <a:pPr lvl="0"/>
            <a:r>
              <a:rPr lang="en-US" dirty="0">
                <a:solidFill>
                  <a:schemeClr val="dk1"/>
                </a:solidFill>
                <a:latin typeface="DM Sans"/>
                <a:ea typeface="DM Sans"/>
                <a:cs typeface="DM Sans"/>
                <a:sym typeface="DM Sans"/>
              </a:rPr>
              <a:t>In August and September, we observed a complete rejection of all orders, prompting the need for an investigation into the root cause. Additionally, there is a notable increase in the overall volume of rejected orders. It is imperative to analyze customer behavior to uncover the reasons behind this surge in order rejections. Understanding the factors contributing to the high rejection rate will be essential in addressing and rectifying the situation.</a:t>
            </a:r>
            <a:endParaRPr dirty="0">
              <a:solidFill>
                <a:schemeClr val="dk1"/>
              </a:solidFill>
              <a:latin typeface="DM Sans"/>
              <a:ea typeface="DM Sans"/>
              <a:cs typeface="DM Sans"/>
              <a:sym typeface="DM Sans"/>
            </a:endParaRPr>
          </a:p>
        </p:txBody>
      </p:sp>
      <p:sp>
        <p:nvSpPr>
          <p:cNvPr id="547" name="Google Shape;547;p48"/>
          <p:cNvSpPr txBox="1"/>
          <p:nvPr/>
        </p:nvSpPr>
        <p:spPr>
          <a:xfrm>
            <a:off x="990600" y="4393124"/>
            <a:ext cx="2667600" cy="262797"/>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endParaRPr sz="1100" b="1" dirty="0">
              <a:solidFill>
                <a:schemeClr val="dk1"/>
              </a:solidFill>
              <a:latin typeface="DM Sans"/>
              <a:ea typeface="DM Sans"/>
              <a:cs typeface="DM Sans"/>
              <a:sym typeface="DM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306741"/>
            <a:ext cx="4114799" cy="275861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15047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40"/>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300"/>
              <a:t>Table of contents</a:t>
            </a:r>
            <a:endParaRPr sz="3300"/>
          </a:p>
        </p:txBody>
      </p:sp>
      <p:sp>
        <p:nvSpPr>
          <p:cNvPr id="400" name="Google Shape;400;p40"/>
          <p:cNvSpPr txBox="1">
            <a:spLocks noGrp="1"/>
          </p:cNvSpPr>
          <p:nvPr>
            <p:ph type="title" idx="2"/>
          </p:nvPr>
        </p:nvSpPr>
        <p:spPr>
          <a:xfrm>
            <a:off x="1327836" y="1086551"/>
            <a:ext cx="911100" cy="71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01" name="Google Shape;401;p40"/>
          <p:cNvSpPr txBox="1">
            <a:spLocks noGrp="1"/>
          </p:cNvSpPr>
          <p:nvPr>
            <p:ph type="subTitle" idx="1"/>
          </p:nvPr>
        </p:nvSpPr>
        <p:spPr>
          <a:xfrm>
            <a:off x="1327826" y="1779237"/>
            <a:ext cx="3140700" cy="4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Project </a:t>
            </a:r>
            <a:r>
              <a:rPr lang="en" dirty="0" smtClean="0"/>
              <a:t>Overview</a:t>
            </a:r>
            <a:endParaRPr dirty="0"/>
          </a:p>
        </p:txBody>
      </p:sp>
      <p:sp>
        <p:nvSpPr>
          <p:cNvPr id="403" name="Google Shape;403;p40"/>
          <p:cNvSpPr txBox="1">
            <a:spLocks noGrp="1"/>
          </p:cNvSpPr>
          <p:nvPr>
            <p:ph type="title" idx="4"/>
          </p:nvPr>
        </p:nvSpPr>
        <p:spPr>
          <a:xfrm>
            <a:off x="4955136" y="1086551"/>
            <a:ext cx="911100" cy="71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04" name="Google Shape;404;p40"/>
          <p:cNvSpPr txBox="1">
            <a:spLocks noGrp="1"/>
          </p:cNvSpPr>
          <p:nvPr>
            <p:ph type="subTitle" idx="5"/>
          </p:nvPr>
        </p:nvSpPr>
        <p:spPr>
          <a:xfrm>
            <a:off x="4955125" y="1779237"/>
            <a:ext cx="3140700" cy="4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smtClean="0"/>
              <a:t>Technology used</a:t>
            </a:r>
            <a:endParaRPr dirty="0"/>
          </a:p>
        </p:txBody>
      </p:sp>
      <p:sp>
        <p:nvSpPr>
          <p:cNvPr id="406" name="Google Shape;406;p40"/>
          <p:cNvSpPr txBox="1">
            <a:spLocks noGrp="1"/>
          </p:cNvSpPr>
          <p:nvPr>
            <p:ph type="title" idx="7"/>
          </p:nvPr>
        </p:nvSpPr>
        <p:spPr>
          <a:xfrm>
            <a:off x="1327836" y="2724162"/>
            <a:ext cx="911100" cy="71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07" name="Google Shape;407;p40"/>
          <p:cNvSpPr txBox="1">
            <a:spLocks noGrp="1"/>
          </p:cNvSpPr>
          <p:nvPr>
            <p:ph type="subTitle" idx="8"/>
          </p:nvPr>
        </p:nvSpPr>
        <p:spPr>
          <a:xfrm>
            <a:off x="1327826" y="3416954"/>
            <a:ext cx="3853774" cy="410100"/>
          </a:xfrm>
          <a:prstGeom prst="rect">
            <a:avLst/>
          </a:prstGeom>
        </p:spPr>
        <p:txBody>
          <a:bodyPr spcFirstLastPara="1" wrap="square" lIns="91425" tIns="91425" rIns="91425" bIns="91425" anchor="b" anchorCtr="0">
            <a:noAutofit/>
          </a:bodyPr>
          <a:lstStyle/>
          <a:p>
            <a:pPr marL="0" lvl="0" indent="0">
              <a:buSzPts val="1100"/>
            </a:pPr>
            <a:r>
              <a:rPr lang="en-US" dirty="0"/>
              <a:t>Business-Wide Navigation</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8"/>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lvl="0"/>
            <a:r>
              <a:rPr lang="en-US" dirty="0"/>
              <a:t>Payment Type Analysis</a:t>
            </a:r>
            <a:endParaRPr sz="3300" dirty="0"/>
          </a:p>
        </p:txBody>
      </p:sp>
      <p:sp>
        <p:nvSpPr>
          <p:cNvPr id="538" name="Google Shape;538;p48"/>
          <p:cNvSpPr txBox="1"/>
          <p:nvPr/>
        </p:nvSpPr>
        <p:spPr>
          <a:xfrm>
            <a:off x="5086104" y="1235056"/>
            <a:ext cx="2203500" cy="431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b="1" dirty="0" smtClean="0">
                <a:solidFill>
                  <a:schemeClr val="lt2"/>
                </a:solidFill>
                <a:latin typeface="Cambay"/>
                <a:ea typeface="Cambay"/>
                <a:cs typeface="Cambay"/>
                <a:sym typeface="Cambay"/>
              </a:rPr>
              <a:t>Insights</a:t>
            </a:r>
            <a:endParaRPr sz="2200" b="1" dirty="0">
              <a:solidFill>
                <a:schemeClr val="lt2"/>
              </a:solidFill>
              <a:latin typeface="Cambay"/>
              <a:ea typeface="Cambay"/>
              <a:cs typeface="Cambay"/>
              <a:sym typeface="Cambay"/>
            </a:endParaRPr>
          </a:p>
        </p:txBody>
      </p:sp>
      <p:sp>
        <p:nvSpPr>
          <p:cNvPr id="539" name="Google Shape;539;p48"/>
          <p:cNvSpPr txBox="1"/>
          <p:nvPr/>
        </p:nvSpPr>
        <p:spPr>
          <a:xfrm>
            <a:off x="5125164" y="1581149"/>
            <a:ext cx="3942636" cy="2484209"/>
          </a:xfrm>
          <a:prstGeom prst="rect">
            <a:avLst/>
          </a:prstGeom>
          <a:noFill/>
          <a:ln>
            <a:noFill/>
          </a:ln>
        </p:spPr>
        <p:txBody>
          <a:bodyPr spcFirstLastPara="1" wrap="square" lIns="91425" tIns="91425" rIns="91425" bIns="91425" anchor="t" anchorCtr="0">
            <a:noAutofit/>
          </a:bodyPr>
          <a:lstStyle/>
          <a:p>
            <a:pPr lvl="0"/>
            <a:r>
              <a:rPr lang="en-US" dirty="0">
                <a:solidFill>
                  <a:schemeClr val="dk1"/>
                </a:solidFill>
                <a:latin typeface="DM Sans"/>
                <a:ea typeface="DM Sans"/>
                <a:cs typeface="DM Sans"/>
                <a:sym typeface="DM Sans"/>
              </a:rPr>
              <a:t>The predominant payment method among our customers is cash, constituting 56.53% of transactions. Conversely, the utilization of Credit-</a:t>
            </a:r>
            <a:r>
              <a:rPr lang="ar-EG" dirty="0">
                <a:solidFill>
                  <a:schemeClr val="dk1"/>
                </a:solidFill>
                <a:latin typeface="DM Sans"/>
                <a:ea typeface="DM Sans"/>
                <a:cs typeface="DM Sans"/>
                <a:sym typeface="DM Sans"/>
              </a:rPr>
              <a:t>شيك مصرفي </a:t>
            </a:r>
            <a:r>
              <a:rPr lang="en-US" dirty="0">
                <a:solidFill>
                  <a:schemeClr val="dk1"/>
                </a:solidFill>
                <a:latin typeface="DM Sans"/>
                <a:ea typeface="DM Sans"/>
                <a:cs typeface="DM Sans"/>
                <a:sym typeface="DM Sans"/>
              </a:rPr>
              <a:t>is relatively rare among our customer base.</a:t>
            </a:r>
            <a:endParaRPr dirty="0">
              <a:solidFill>
                <a:schemeClr val="dk1"/>
              </a:solidFill>
              <a:latin typeface="DM Sans"/>
              <a:ea typeface="DM Sans"/>
              <a:cs typeface="DM Sans"/>
              <a:sym typeface="DM Sans"/>
            </a:endParaRPr>
          </a:p>
        </p:txBody>
      </p:sp>
      <p:sp>
        <p:nvSpPr>
          <p:cNvPr id="547" name="Google Shape;547;p48"/>
          <p:cNvSpPr txBox="1"/>
          <p:nvPr/>
        </p:nvSpPr>
        <p:spPr>
          <a:xfrm>
            <a:off x="990600" y="4393124"/>
            <a:ext cx="2667600" cy="262797"/>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endParaRPr sz="1100" b="1" dirty="0">
              <a:solidFill>
                <a:schemeClr val="dk1"/>
              </a:solidFill>
              <a:latin typeface="DM Sans"/>
              <a:ea typeface="DM Sans"/>
              <a:cs typeface="DM Sans"/>
              <a:sym typeface="DM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35056"/>
            <a:ext cx="4038600" cy="21336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896608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8"/>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lvl="0"/>
            <a:r>
              <a:rPr lang="en-US" dirty="0"/>
              <a:t>Transmission Type and Sales</a:t>
            </a:r>
            <a:endParaRPr sz="3300" dirty="0"/>
          </a:p>
        </p:txBody>
      </p:sp>
      <p:sp>
        <p:nvSpPr>
          <p:cNvPr id="538" name="Google Shape;538;p48"/>
          <p:cNvSpPr txBox="1"/>
          <p:nvPr/>
        </p:nvSpPr>
        <p:spPr>
          <a:xfrm>
            <a:off x="5086104" y="1235056"/>
            <a:ext cx="2203500" cy="431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b="1" dirty="0" smtClean="0">
                <a:solidFill>
                  <a:schemeClr val="lt2"/>
                </a:solidFill>
                <a:latin typeface="Cambay"/>
                <a:ea typeface="Cambay"/>
                <a:cs typeface="Cambay"/>
                <a:sym typeface="Cambay"/>
              </a:rPr>
              <a:t>Insights</a:t>
            </a:r>
            <a:endParaRPr sz="2200" b="1" dirty="0">
              <a:solidFill>
                <a:schemeClr val="lt2"/>
              </a:solidFill>
              <a:latin typeface="Cambay"/>
              <a:ea typeface="Cambay"/>
              <a:cs typeface="Cambay"/>
              <a:sym typeface="Cambay"/>
            </a:endParaRPr>
          </a:p>
        </p:txBody>
      </p:sp>
      <p:sp>
        <p:nvSpPr>
          <p:cNvPr id="539" name="Google Shape;539;p48"/>
          <p:cNvSpPr txBox="1"/>
          <p:nvPr/>
        </p:nvSpPr>
        <p:spPr>
          <a:xfrm>
            <a:off x="5125164" y="1581149"/>
            <a:ext cx="3942636" cy="2484209"/>
          </a:xfrm>
          <a:prstGeom prst="rect">
            <a:avLst/>
          </a:prstGeom>
          <a:noFill/>
          <a:ln>
            <a:noFill/>
          </a:ln>
        </p:spPr>
        <p:txBody>
          <a:bodyPr spcFirstLastPara="1" wrap="square" lIns="91425" tIns="91425" rIns="91425" bIns="91425" anchor="t" anchorCtr="0">
            <a:noAutofit/>
          </a:bodyPr>
          <a:lstStyle/>
          <a:p>
            <a:pPr lvl="0"/>
            <a:r>
              <a:rPr lang="en-US" dirty="0">
                <a:solidFill>
                  <a:schemeClr val="dk1"/>
                </a:solidFill>
                <a:latin typeface="DM Sans"/>
                <a:ea typeface="DM Sans"/>
                <a:cs typeface="DM Sans"/>
                <a:sym typeface="DM Sans"/>
              </a:rPr>
              <a:t>The highest sales amount is attributed to the 6 AT transmission type, with the 7 DCT following closely in second place, and CVT securing the third position. Upon further examination of the 6 AT transmission </a:t>
            </a:r>
            <a:r>
              <a:rPr lang="en-US" dirty="0" smtClean="0">
                <a:solidFill>
                  <a:schemeClr val="dk1"/>
                </a:solidFill>
                <a:latin typeface="DM Sans"/>
                <a:ea typeface="DM Sans"/>
                <a:cs typeface="DM Sans"/>
                <a:sym typeface="DM Sans"/>
              </a:rPr>
              <a:t>type.</a:t>
            </a:r>
          </a:p>
          <a:p>
            <a:pPr lvl="0"/>
            <a:r>
              <a:rPr lang="en-US" dirty="0" smtClean="0">
                <a:solidFill>
                  <a:schemeClr val="dk1"/>
                </a:solidFill>
                <a:latin typeface="DM Sans"/>
                <a:ea typeface="DM Sans"/>
                <a:cs typeface="DM Sans"/>
                <a:sym typeface="DM Sans"/>
              </a:rPr>
              <a:t>It </a:t>
            </a:r>
            <a:r>
              <a:rPr lang="en-US" dirty="0">
                <a:solidFill>
                  <a:schemeClr val="dk1"/>
                </a:solidFill>
                <a:latin typeface="DM Sans"/>
                <a:ea typeface="DM Sans"/>
                <a:cs typeface="DM Sans"/>
                <a:sym typeface="DM Sans"/>
              </a:rPr>
              <a:t>is noteworthy that the highest model sales within 6 AT transmission </a:t>
            </a:r>
            <a:r>
              <a:rPr lang="en-US" dirty="0" smtClean="0">
                <a:solidFill>
                  <a:schemeClr val="dk1"/>
                </a:solidFill>
                <a:latin typeface="DM Sans"/>
                <a:ea typeface="DM Sans"/>
                <a:cs typeface="DM Sans"/>
                <a:sym typeface="DM Sans"/>
              </a:rPr>
              <a:t>type is associated </a:t>
            </a:r>
            <a:r>
              <a:rPr lang="en-US" dirty="0">
                <a:solidFill>
                  <a:schemeClr val="dk1"/>
                </a:solidFill>
                <a:latin typeface="DM Sans"/>
                <a:ea typeface="DM Sans"/>
                <a:cs typeface="DM Sans"/>
                <a:sym typeface="DM Sans"/>
              </a:rPr>
              <a:t>with the ELENTRA CN7 model.</a:t>
            </a:r>
          </a:p>
          <a:p>
            <a:pPr lvl="0"/>
            <a:endParaRPr lang="en-US" dirty="0">
              <a:solidFill>
                <a:schemeClr val="dk1"/>
              </a:solidFill>
              <a:latin typeface="DM Sans"/>
              <a:ea typeface="DM Sans"/>
              <a:cs typeface="DM Sans"/>
              <a:sym typeface="DM Sans"/>
            </a:endParaRPr>
          </a:p>
          <a:p>
            <a:pPr lvl="0"/>
            <a:endParaRPr lang="en-US" dirty="0">
              <a:solidFill>
                <a:schemeClr val="dk1"/>
              </a:solidFill>
              <a:latin typeface="DM Sans"/>
              <a:ea typeface="DM Sans"/>
              <a:cs typeface="DM Sans"/>
              <a:sym typeface="DM Sans"/>
            </a:endParaRPr>
          </a:p>
          <a:p>
            <a:pPr lvl="0"/>
            <a:endParaRPr lang="en-US" dirty="0">
              <a:solidFill>
                <a:schemeClr val="dk1"/>
              </a:solidFill>
              <a:latin typeface="DM Sans"/>
              <a:ea typeface="DM Sans"/>
              <a:cs typeface="DM Sans"/>
              <a:sym typeface="DM Sans"/>
            </a:endParaRPr>
          </a:p>
          <a:p>
            <a:pPr lvl="0"/>
            <a:endParaRPr lang="en-US" dirty="0">
              <a:solidFill>
                <a:schemeClr val="dk1"/>
              </a:solidFill>
              <a:latin typeface="DM Sans"/>
              <a:ea typeface="DM Sans"/>
              <a:cs typeface="DM Sans"/>
              <a:sym typeface="DM Sans"/>
            </a:endParaRPr>
          </a:p>
          <a:p>
            <a:pPr lvl="0"/>
            <a:endParaRPr lang="en-US" dirty="0">
              <a:solidFill>
                <a:schemeClr val="dk1"/>
              </a:solidFill>
              <a:latin typeface="DM Sans"/>
              <a:ea typeface="DM Sans"/>
              <a:cs typeface="DM Sans"/>
              <a:sym typeface="DM Sans"/>
            </a:endParaRPr>
          </a:p>
        </p:txBody>
      </p:sp>
      <p:sp>
        <p:nvSpPr>
          <p:cNvPr id="547" name="Google Shape;547;p48"/>
          <p:cNvSpPr txBox="1"/>
          <p:nvPr/>
        </p:nvSpPr>
        <p:spPr>
          <a:xfrm>
            <a:off x="990600" y="4393124"/>
            <a:ext cx="2667600" cy="262797"/>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endParaRPr sz="1100" b="1" dirty="0">
              <a:solidFill>
                <a:schemeClr val="dk1"/>
              </a:solidFill>
              <a:latin typeface="DM Sans"/>
              <a:ea typeface="DM Sans"/>
              <a:cs typeface="DM Sans"/>
              <a:sym typeface="DM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100078"/>
            <a:ext cx="3581400" cy="1921793"/>
          </a:xfrm>
          <a:prstGeom prst="rect">
            <a:avLst/>
          </a:prstGeom>
          <a:ln>
            <a:noFill/>
          </a:ln>
          <a:effectLst>
            <a:outerShdw blurRad="190500" algn="tl" rotWithShape="0">
              <a:srgbClr val="000000">
                <a:alpha val="70000"/>
              </a:srgbClr>
            </a:outerShdw>
          </a:effec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1" y="3077670"/>
            <a:ext cx="3581399" cy="147528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85058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66"/>
          <p:cNvSpPr txBox="1">
            <a:spLocks noGrp="1"/>
          </p:cNvSpPr>
          <p:nvPr>
            <p:ph type="title"/>
          </p:nvPr>
        </p:nvSpPr>
        <p:spPr>
          <a:xfrm>
            <a:off x="762000" y="3134425"/>
            <a:ext cx="8077200" cy="917700"/>
          </a:xfrm>
          <a:prstGeom prst="rect">
            <a:avLst/>
          </a:prstGeom>
        </p:spPr>
        <p:txBody>
          <a:bodyPr spcFirstLastPara="1" wrap="square" lIns="91425" tIns="91425" rIns="91425" bIns="91425" anchor="ctr" anchorCtr="0">
            <a:noAutofit/>
          </a:bodyPr>
          <a:lstStyle/>
          <a:p>
            <a:pPr lvl="0"/>
            <a:r>
              <a:rPr lang="en-US" dirty="0" smtClean="0"/>
              <a:t>Business-Wide Navigation</a:t>
            </a:r>
            <a:endParaRPr dirty="0"/>
          </a:p>
        </p:txBody>
      </p:sp>
      <p:pic>
        <p:nvPicPr>
          <p:cNvPr id="868" name="Google Shape;868;p66"/>
          <p:cNvPicPr preferRelativeResize="0">
            <a:picLocks noGrp="1"/>
          </p:cNvPicPr>
          <p:nvPr>
            <p:ph type="pic" idx="3"/>
          </p:nvPr>
        </p:nvPicPr>
        <p:blipFill rotWithShape="1">
          <a:blip r:embed="rId3">
            <a:alphaModFix/>
          </a:blip>
          <a:srcRect l="12150" t="48581" r="18893" b="1463"/>
          <a:stretch/>
        </p:blipFill>
        <p:spPr>
          <a:xfrm>
            <a:off x="3228850" y="-19050"/>
            <a:ext cx="6443400" cy="3117900"/>
          </a:xfrm>
          <a:prstGeom prst="parallelogram">
            <a:avLst>
              <a:gd name="adj" fmla="val 25000"/>
            </a:avLst>
          </a:prstGeom>
        </p:spPr>
      </p:pic>
      <p:sp>
        <p:nvSpPr>
          <p:cNvPr id="869" name="Google Shape;869;p66"/>
          <p:cNvSpPr/>
          <p:nvPr/>
        </p:nvSpPr>
        <p:spPr>
          <a:xfrm rot="10800000">
            <a:off x="-128720" y="771449"/>
            <a:ext cx="9362034" cy="603050"/>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26;p42"/>
          <p:cNvSpPr txBox="1">
            <a:spLocks noGrp="1"/>
          </p:cNvSpPr>
          <p:nvPr>
            <p:ph type="title" idx="2"/>
          </p:nvPr>
        </p:nvSpPr>
        <p:spPr>
          <a:xfrm>
            <a:off x="914400" y="1374500"/>
            <a:ext cx="1560600" cy="11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03</a:t>
            </a:r>
            <a:endParaRP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Google Shape;1054;p75"/>
          <p:cNvSpPr txBox="1">
            <a:spLocks noGrp="1"/>
          </p:cNvSpPr>
          <p:nvPr>
            <p:ph type="title"/>
          </p:nvPr>
        </p:nvSpPr>
        <p:spPr>
          <a:xfrm>
            <a:off x="1615525" y="1500070"/>
            <a:ext cx="5124900" cy="141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$359000</a:t>
            </a:r>
            <a:endParaRPr dirty="0"/>
          </a:p>
        </p:txBody>
      </p:sp>
      <p:sp>
        <p:nvSpPr>
          <p:cNvPr id="1055" name="Google Shape;1055;p75"/>
          <p:cNvSpPr txBox="1">
            <a:spLocks noGrp="1"/>
          </p:cNvSpPr>
          <p:nvPr>
            <p:ph type="subTitle" idx="1"/>
          </p:nvPr>
        </p:nvSpPr>
        <p:spPr>
          <a:xfrm>
            <a:off x="1615525" y="2909170"/>
            <a:ext cx="5124900" cy="4101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dirty="0" smtClean="0"/>
              <a:t>Total Innovice Amount</a:t>
            </a:r>
            <a:endParaRP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64"/>
          <p:cNvSpPr txBox="1">
            <a:spLocks noGrp="1"/>
          </p:cNvSpPr>
          <p:nvPr>
            <p:ph type="title"/>
          </p:nvPr>
        </p:nvSpPr>
        <p:spPr>
          <a:xfrm>
            <a:off x="381000" y="819150"/>
            <a:ext cx="3657600" cy="3124200"/>
          </a:xfrm>
          <a:prstGeom prst="rect">
            <a:avLst/>
          </a:prstGeom>
        </p:spPr>
        <p:txBody>
          <a:bodyPr spcFirstLastPara="1" wrap="square" lIns="91425" tIns="91425" rIns="91425" bIns="91425" anchor="t" anchorCtr="0">
            <a:noAutofit/>
          </a:bodyPr>
          <a:lstStyle/>
          <a:p>
            <a:pPr lvl="0"/>
            <a:r>
              <a:rPr lang="en-US" sz="2400" dirty="0" smtClean="0"/>
              <a:t>How </a:t>
            </a:r>
            <a:r>
              <a:rPr lang="en-US" sz="2400" dirty="0"/>
              <a:t>can opportunities and sales orders be managed more efficiently to streamline operational processes?</a:t>
            </a:r>
            <a:endParaRPr sz="2400" dirty="0"/>
          </a:p>
        </p:txBody>
      </p:sp>
      <p:sp>
        <p:nvSpPr>
          <p:cNvPr id="813" name="Google Shape;813;p64"/>
          <p:cNvSpPr txBox="1">
            <a:spLocks noGrp="1"/>
          </p:cNvSpPr>
          <p:nvPr>
            <p:ph type="body" idx="1"/>
          </p:nvPr>
        </p:nvSpPr>
        <p:spPr>
          <a:xfrm>
            <a:off x="4343400" y="895350"/>
            <a:ext cx="3658500" cy="3352800"/>
          </a:xfrm>
          <a:prstGeom prst="rect">
            <a:avLst/>
          </a:prstGeom>
        </p:spPr>
        <p:txBody>
          <a:bodyPr spcFirstLastPara="1" wrap="square" lIns="91425" tIns="91425" rIns="91425" bIns="91425" anchor="t" anchorCtr="0">
            <a:noAutofit/>
          </a:bodyPr>
          <a:lstStyle/>
          <a:p>
            <a:r>
              <a:rPr lang="en-US" sz="1200" dirty="0"/>
              <a:t>Implement a centralized Customer Relationship Management (CRM) system</a:t>
            </a:r>
            <a:r>
              <a:rPr lang="en-US" sz="1200" dirty="0" smtClean="0"/>
              <a:t>.</a:t>
            </a:r>
            <a:r>
              <a:rPr lang="en-US" sz="1200" dirty="0"/>
              <a:t/>
            </a:r>
            <a:br>
              <a:rPr lang="en-US" sz="1200" dirty="0"/>
            </a:br>
            <a:endParaRPr lang="en-US" sz="1200" dirty="0"/>
          </a:p>
          <a:p>
            <a:r>
              <a:rPr lang="en-US" sz="1200" dirty="0"/>
              <a:t>Create Power BI dashboards for real-time visibility into opportunities and sales order status, This enable stakeholders to track progress, identify bottlenecks, and make informed decisions</a:t>
            </a:r>
            <a:r>
              <a:rPr lang="en-US" sz="1200" dirty="0" smtClean="0"/>
              <a:t>.</a:t>
            </a:r>
            <a:r>
              <a:rPr lang="en-US" sz="1200" dirty="0"/>
              <a:t/>
            </a:r>
            <a:br>
              <a:rPr lang="en-US" sz="1200" dirty="0"/>
            </a:br>
            <a:endParaRPr lang="en-US" sz="1200" dirty="0"/>
          </a:p>
          <a:p>
            <a:r>
              <a:rPr lang="en-US" sz="1200" dirty="0"/>
              <a:t>Regularly review and update opportunity statuses</a:t>
            </a:r>
            <a:r>
              <a:rPr lang="en-US" sz="1200" dirty="0" smtClean="0"/>
              <a:t>.</a:t>
            </a:r>
            <a:r>
              <a:rPr lang="en-US" sz="1200" dirty="0"/>
              <a:t/>
            </a:r>
            <a:br>
              <a:rPr lang="en-US" sz="1200" dirty="0"/>
            </a:br>
            <a:endParaRPr lang="en-US" sz="1200" dirty="0"/>
          </a:p>
          <a:p>
            <a:r>
              <a:rPr lang="en-US" sz="1200" dirty="0"/>
              <a:t>Provide training programs to sales teams to enhance efficiency in managing opportunities.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64"/>
          <p:cNvSpPr txBox="1">
            <a:spLocks noGrp="1"/>
          </p:cNvSpPr>
          <p:nvPr>
            <p:ph type="title"/>
          </p:nvPr>
        </p:nvSpPr>
        <p:spPr>
          <a:xfrm>
            <a:off x="381000" y="819150"/>
            <a:ext cx="3657600" cy="3124200"/>
          </a:xfrm>
          <a:prstGeom prst="rect">
            <a:avLst/>
          </a:prstGeom>
        </p:spPr>
        <p:txBody>
          <a:bodyPr spcFirstLastPara="1" wrap="square" lIns="91425" tIns="91425" rIns="91425" bIns="91425" anchor="t" anchorCtr="0">
            <a:noAutofit/>
          </a:bodyPr>
          <a:lstStyle/>
          <a:p>
            <a:pPr lvl="0"/>
            <a:r>
              <a:rPr lang="en-US" sz="2400" dirty="0" smtClean="0"/>
              <a:t>What </a:t>
            </a:r>
            <a:r>
              <a:rPr lang="en-US" sz="2400" dirty="0"/>
              <a:t>measures can be implemented to enhance financial processes, considering the relationships identified between purchase orders, approvals, and payments?</a:t>
            </a:r>
            <a:endParaRPr sz="2400" dirty="0"/>
          </a:p>
        </p:txBody>
      </p:sp>
      <p:sp>
        <p:nvSpPr>
          <p:cNvPr id="813" name="Google Shape;813;p64"/>
          <p:cNvSpPr txBox="1">
            <a:spLocks noGrp="1"/>
          </p:cNvSpPr>
          <p:nvPr>
            <p:ph type="body" idx="1"/>
          </p:nvPr>
        </p:nvSpPr>
        <p:spPr>
          <a:xfrm>
            <a:off x="4343400" y="895350"/>
            <a:ext cx="3810000" cy="3657600"/>
          </a:xfrm>
          <a:prstGeom prst="rect">
            <a:avLst/>
          </a:prstGeom>
        </p:spPr>
        <p:txBody>
          <a:bodyPr spcFirstLastPara="1" wrap="square" lIns="91425" tIns="91425" rIns="91425" bIns="91425" anchor="t" anchorCtr="0">
            <a:noAutofit/>
          </a:bodyPr>
          <a:lstStyle/>
          <a:p>
            <a:r>
              <a:rPr lang="en-US" sz="1200" dirty="0" smtClean="0"/>
              <a:t>Implement </a:t>
            </a:r>
            <a:r>
              <a:rPr lang="en-US" sz="1200" dirty="0"/>
              <a:t>workflow automation tools to streamline and expedite the approval process</a:t>
            </a:r>
            <a:r>
              <a:rPr lang="en-US" sz="1200" dirty="0" smtClean="0"/>
              <a:t>.</a:t>
            </a:r>
            <a:r>
              <a:rPr lang="en-US" sz="1200" dirty="0"/>
              <a:t/>
            </a:r>
            <a:br>
              <a:rPr lang="en-US" sz="1200" dirty="0"/>
            </a:br>
            <a:endParaRPr lang="en-US" sz="1200" dirty="0"/>
          </a:p>
          <a:p>
            <a:r>
              <a:rPr lang="en-US" sz="1200" dirty="0"/>
              <a:t>To overcome any bottleneck: Encourage faster payments by offering discounts for early payments</a:t>
            </a:r>
            <a:r>
              <a:rPr lang="en-US" sz="1200" dirty="0" smtClean="0"/>
              <a:t>.</a:t>
            </a:r>
            <a:r>
              <a:rPr lang="en-US" sz="1200" dirty="0"/>
              <a:t/>
            </a:r>
            <a:br>
              <a:rPr lang="en-US" sz="1200" dirty="0"/>
            </a:br>
            <a:endParaRPr lang="en-US" sz="1200" dirty="0"/>
          </a:p>
          <a:p>
            <a:r>
              <a:rPr lang="en-US" sz="1200" dirty="0"/>
              <a:t>Improve communication between departments involved in the financial process to reduce delays</a:t>
            </a:r>
            <a:r>
              <a:rPr lang="en-US" sz="1200" dirty="0" smtClean="0"/>
              <a:t>.</a:t>
            </a:r>
            <a:r>
              <a:rPr lang="en-US" sz="1200" dirty="0"/>
              <a:t/>
            </a:r>
            <a:br>
              <a:rPr lang="en-US" sz="1200" dirty="0"/>
            </a:br>
            <a:endParaRPr lang="en-US" sz="1200" dirty="0"/>
          </a:p>
          <a:p>
            <a:r>
              <a:rPr lang="en-US" sz="1200" dirty="0"/>
              <a:t>Before taking any action, get a measurement of current financial performance. This baseline is key to assessing whether future efforts to improve financial performance are paying off. Then, collect data during and after any actions are taken.</a:t>
            </a:r>
          </a:p>
        </p:txBody>
      </p:sp>
    </p:spTree>
    <p:extLst>
      <p:ext uri="{BB962C8B-B14F-4D97-AF65-F5344CB8AC3E}">
        <p14:creationId xmlns:p14="http://schemas.microsoft.com/office/powerpoint/2010/main" val="4197335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64"/>
          <p:cNvSpPr txBox="1">
            <a:spLocks noGrp="1"/>
          </p:cNvSpPr>
          <p:nvPr>
            <p:ph type="title"/>
          </p:nvPr>
        </p:nvSpPr>
        <p:spPr>
          <a:xfrm>
            <a:off x="381000" y="819150"/>
            <a:ext cx="3657600" cy="3124200"/>
          </a:xfrm>
          <a:prstGeom prst="rect">
            <a:avLst/>
          </a:prstGeom>
        </p:spPr>
        <p:txBody>
          <a:bodyPr spcFirstLastPara="1" wrap="square" lIns="91425" tIns="91425" rIns="91425" bIns="91425" anchor="t" anchorCtr="0">
            <a:noAutofit/>
          </a:bodyPr>
          <a:lstStyle/>
          <a:p>
            <a:pPr lvl="0"/>
            <a:r>
              <a:rPr lang="en-US" sz="2400" dirty="0"/>
              <a:t>How can inventory and product management strategies be optimized based on insights derived from move numbers, unit list prices, and product preferences?</a:t>
            </a:r>
          </a:p>
        </p:txBody>
      </p:sp>
      <p:sp>
        <p:nvSpPr>
          <p:cNvPr id="813" name="Google Shape;813;p64"/>
          <p:cNvSpPr txBox="1">
            <a:spLocks noGrp="1"/>
          </p:cNvSpPr>
          <p:nvPr>
            <p:ph type="body" idx="1"/>
          </p:nvPr>
        </p:nvSpPr>
        <p:spPr>
          <a:xfrm>
            <a:off x="4343400" y="895350"/>
            <a:ext cx="3810000" cy="3657600"/>
          </a:xfrm>
          <a:prstGeom prst="rect">
            <a:avLst/>
          </a:prstGeom>
        </p:spPr>
        <p:txBody>
          <a:bodyPr spcFirstLastPara="1" wrap="square" lIns="91425" tIns="91425" rIns="91425" bIns="91425" anchor="t" anchorCtr="0">
            <a:noAutofit/>
          </a:bodyPr>
          <a:lstStyle/>
          <a:p>
            <a:r>
              <a:rPr lang="en-US" sz="1200" dirty="0"/>
              <a:t>Move Number reduced at the end of year</a:t>
            </a:r>
            <a:r>
              <a:rPr lang="en-US" sz="1200" dirty="0" smtClean="0"/>
              <a:t>.</a:t>
            </a:r>
            <a:r>
              <a:rPr lang="en-US" sz="1200" dirty="0"/>
              <a:t/>
            </a:r>
            <a:br>
              <a:rPr lang="en-US" sz="1200" dirty="0"/>
            </a:br>
            <a:endParaRPr lang="en-US" sz="1200" dirty="0"/>
          </a:p>
          <a:p>
            <a:r>
              <a:rPr lang="en-US" sz="1200" dirty="0"/>
              <a:t>HUNDAI is the most brand that has highest unit list price, with top 3 models[TUCSON NX4E, ELANTRA CN7, BAYON BC3](Focus marketing efforts on popular products </a:t>
            </a:r>
            <a:r>
              <a:rPr lang="en-US" sz="1200" dirty="0" smtClean="0"/>
              <a:t>).</a:t>
            </a:r>
          </a:p>
          <a:p>
            <a:endParaRPr lang="en-US" sz="1200" dirty="0"/>
          </a:p>
          <a:p>
            <a:r>
              <a:rPr lang="en-US" sz="1200" dirty="0"/>
              <a:t>Implement dynamic pricing strategies based on unit list prices and product </a:t>
            </a:r>
            <a:r>
              <a:rPr lang="en-US" sz="1200" dirty="0" smtClean="0"/>
              <a:t>popularity.</a:t>
            </a:r>
          </a:p>
          <a:p>
            <a:endParaRPr lang="en-US" sz="1200" dirty="0"/>
          </a:p>
          <a:p>
            <a:r>
              <a:rPr lang="en-US" sz="1200" dirty="0"/>
              <a:t>we may need to make sales in other brands specially CHANGAN(Bundle products or offer discounts on less popular items </a:t>
            </a:r>
            <a:r>
              <a:rPr lang="en-US" sz="1200" dirty="0" smtClean="0"/>
              <a:t>).</a:t>
            </a:r>
            <a:r>
              <a:rPr lang="en-US" sz="1200" dirty="0"/>
              <a:t/>
            </a:r>
            <a:br>
              <a:rPr lang="en-US" sz="1200" dirty="0"/>
            </a:br>
            <a:endParaRPr lang="en-US" sz="1200" dirty="0"/>
          </a:p>
          <a:p>
            <a:r>
              <a:rPr lang="en-US" sz="1200" dirty="0"/>
              <a:t>Incorporate customer feedback and preferences into product management decisions</a:t>
            </a:r>
            <a:r>
              <a:rPr lang="en-US" sz="1200" dirty="0" smtClean="0"/>
              <a:t>.</a:t>
            </a:r>
            <a:r>
              <a:rPr lang="en-US" sz="1200" dirty="0"/>
              <a:t/>
            </a:r>
            <a:br>
              <a:rPr lang="en-US" sz="1200" dirty="0"/>
            </a:br>
            <a:endParaRPr lang="en-US" sz="1200" dirty="0"/>
          </a:p>
        </p:txBody>
      </p:sp>
    </p:spTree>
    <p:extLst>
      <p:ext uri="{BB962C8B-B14F-4D97-AF65-F5344CB8AC3E}">
        <p14:creationId xmlns:p14="http://schemas.microsoft.com/office/powerpoint/2010/main" val="25842032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64"/>
          <p:cNvSpPr txBox="1">
            <a:spLocks noGrp="1"/>
          </p:cNvSpPr>
          <p:nvPr>
            <p:ph type="title"/>
          </p:nvPr>
        </p:nvSpPr>
        <p:spPr>
          <a:xfrm>
            <a:off x="381000" y="819150"/>
            <a:ext cx="3657600" cy="3124200"/>
          </a:xfrm>
          <a:prstGeom prst="rect">
            <a:avLst/>
          </a:prstGeom>
        </p:spPr>
        <p:txBody>
          <a:bodyPr spcFirstLastPara="1" wrap="square" lIns="91425" tIns="91425" rIns="91425" bIns="91425" anchor="t" anchorCtr="0">
            <a:noAutofit/>
          </a:bodyPr>
          <a:lstStyle/>
          <a:p>
            <a:pPr lvl="0"/>
            <a:r>
              <a:rPr lang="en-US" sz="2400" dirty="0"/>
              <a:t>In what ways can customer engagement and satisfaction be improved, considering operational findings related to wish lists and receipt processing?</a:t>
            </a:r>
          </a:p>
        </p:txBody>
      </p:sp>
      <p:sp>
        <p:nvSpPr>
          <p:cNvPr id="813" name="Google Shape;813;p64"/>
          <p:cNvSpPr txBox="1">
            <a:spLocks noGrp="1"/>
          </p:cNvSpPr>
          <p:nvPr>
            <p:ph type="body" idx="1"/>
          </p:nvPr>
        </p:nvSpPr>
        <p:spPr>
          <a:xfrm>
            <a:off x="4343400" y="895350"/>
            <a:ext cx="3810000" cy="3429000"/>
          </a:xfrm>
          <a:prstGeom prst="rect">
            <a:avLst/>
          </a:prstGeom>
        </p:spPr>
        <p:txBody>
          <a:bodyPr spcFirstLastPara="1" wrap="square" lIns="91425" tIns="91425" rIns="91425" bIns="91425" anchor="t" anchorCtr="0">
            <a:noAutofit/>
          </a:bodyPr>
          <a:lstStyle/>
          <a:p>
            <a:r>
              <a:rPr lang="en-US" sz="1200" dirty="0"/>
              <a:t>Receipt Status is "APP" it has more purchased order amounts</a:t>
            </a:r>
            <a:r>
              <a:rPr lang="en-US" sz="1200" dirty="0" smtClean="0"/>
              <a:t>.</a:t>
            </a:r>
          </a:p>
          <a:p>
            <a:endParaRPr lang="en-US" sz="1200" dirty="0"/>
          </a:p>
          <a:p>
            <a:r>
              <a:rPr lang="en-US" sz="1200" dirty="0"/>
              <a:t>Regularly monitor customer feedback related to receipts</a:t>
            </a:r>
            <a:r>
              <a:rPr lang="en-US" sz="1200" dirty="0" smtClean="0"/>
              <a:t>.</a:t>
            </a:r>
            <a:r>
              <a:rPr lang="en-US" sz="1200" dirty="0"/>
              <a:t/>
            </a:r>
            <a:br>
              <a:rPr lang="en-US" sz="1200" dirty="0"/>
            </a:br>
            <a:endParaRPr lang="en-US" sz="1200" dirty="0"/>
          </a:p>
          <a:p>
            <a:r>
              <a:rPr lang="en-US" sz="1200" dirty="0"/>
              <a:t>When our Product exists in Wish List it provide more sales too but it </a:t>
            </a:r>
            <a:r>
              <a:rPr lang="en-US" sz="1200" dirty="0" smtClean="0"/>
              <a:t>doesn't </a:t>
            </a:r>
            <a:r>
              <a:rPr lang="en-US" sz="1200" dirty="0"/>
              <a:t>has big impact like Receipt Status, suggest (Leverage wish list data for targeted marketing campaigns so we can sale more products from wish list.), also we can Reward customers for wish list creations and purchases this </a:t>
            </a:r>
            <a:r>
              <a:rPr lang="en-US" sz="1200" dirty="0" smtClean="0"/>
              <a:t>going to </a:t>
            </a:r>
            <a:r>
              <a:rPr lang="en-US" sz="1200" dirty="0"/>
              <a:t>make them more careful to but </a:t>
            </a:r>
            <a:r>
              <a:rPr lang="en-US" sz="1200" dirty="0" smtClean="0"/>
              <a:t>their </a:t>
            </a:r>
            <a:r>
              <a:rPr lang="en-US" sz="1200" dirty="0"/>
              <a:t>product in wish list and based on it we can make more correct decisions.</a:t>
            </a:r>
          </a:p>
          <a:p>
            <a:pPr marL="139700" indent="0">
              <a:buNone/>
            </a:pPr>
            <a:r>
              <a:rPr lang="en-US" sz="1200" dirty="0"/>
              <a:t/>
            </a:r>
            <a:br>
              <a:rPr lang="en-US" sz="1200" dirty="0"/>
            </a:br>
            <a:endParaRPr lang="en-US" sz="1200" dirty="0"/>
          </a:p>
        </p:txBody>
      </p:sp>
    </p:spTree>
    <p:extLst>
      <p:ext uri="{BB962C8B-B14F-4D97-AF65-F5344CB8AC3E}">
        <p14:creationId xmlns:p14="http://schemas.microsoft.com/office/powerpoint/2010/main" val="14031742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85"/>
          <p:cNvSpPr txBox="1">
            <a:spLocks noGrp="1"/>
          </p:cNvSpPr>
          <p:nvPr>
            <p:ph type="title"/>
          </p:nvPr>
        </p:nvSpPr>
        <p:spPr>
          <a:xfrm>
            <a:off x="1107313" y="1196100"/>
            <a:ext cx="2283900" cy="1596600"/>
          </a:xfrm>
          <a:prstGeom prst="rect">
            <a:avLst/>
          </a:prstGeom>
        </p:spPr>
        <p:txBody>
          <a:bodyPr spcFirstLastPara="1" wrap="square" lIns="91425" tIns="91425" rIns="91425" bIns="91425" anchor="t" anchorCtr="0">
            <a:noAutofit/>
          </a:bodyPr>
          <a:lstStyle/>
          <a:p>
            <a:pPr lvl="0"/>
            <a:r>
              <a:rPr lang="en-US" dirty="0"/>
              <a:t>Thanks!</a:t>
            </a:r>
            <a:endParaRPr dirty="0"/>
          </a:p>
        </p:txBody>
      </p:sp>
      <p:grpSp>
        <p:nvGrpSpPr>
          <p:cNvPr id="1293" name="Google Shape;1293;p85"/>
          <p:cNvGrpSpPr/>
          <p:nvPr/>
        </p:nvGrpSpPr>
        <p:grpSpPr>
          <a:xfrm>
            <a:off x="4542621" y="1308522"/>
            <a:ext cx="3494065" cy="2727842"/>
            <a:chOff x="4892900" y="1271825"/>
            <a:chExt cx="3127800" cy="2441896"/>
          </a:xfrm>
        </p:grpSpPr>
        <p:sp>
          <p:nvSpPr>
            <p:cNvPr id="1294" name="Google Shape;1294;p85"/>
            <p:cNvSpPr/>
            <p:nvPr/>
          </p:nvSpPr>
          <p:spPr>
            <a:xfrm>
              <a:off x="4892900" y="1271825"/>
              <a:ext cx="3127800" cy="2038500"/>
            </a:xfrm>
            <a:prstGeom prst="roundRect">
              <a:avLst>
                <a:gd name="adj" fmla="val 3738"/>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5" name="Google Shape;1295;p85"/>
            <p:cNvGrpSpPr/>
            <p:nvPr/>
          </p:nvGrpSpPr>
          <p:grpSpPr>
            <a:xfrm>
              <a:off x="5917016" y="3309487"/>
              <a:ext cx="1070330" cy="404234"/>
              <a:chOff x="4900908" y="3963886"/>
              <a:chExt cx="1373274" cy="518648"/>
            </a:xfrm>
          </p:grpSpPr>
          <p:sp>
            <p:nvSpPr>
              <p:cNvPr id="1296" name="Google Shape;1296;p85"/>
              <p:cNvSpPr/>
              <p:nvPr/>
            </p:nvSpPr>
            <p:spPr>
              <a:xfrm>
                <a:off x="49009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9525" cap="flat" cmpd="sng">
                <a:solidFill>
                  <a:schemeClr val="lt2"/>
                </a:solidFill>
                <a:prstDash val="solid"/>
                <a:round/>
                <a:headEnd type="none" w="med" len="med"/>
                <a:tailEnd type="none" w="med" len="med"/>
              </a:ln>
            </p:spPr>
          </p:sp>
          <p:cxnSp>
            <p:nvCxnSpPr>
              <p:cNvPr id="1297" name="Google Shape;1297;p85"/>
              <p:cNvCxnSpPr/>
              <p:nvPr/>
            </p:nvCxnSpPr>
            <p:spPr>
              <a:xfrm>
                <a:off x="4915750" y="4433452"/>
                <a:ext cx="1353300" cy="0"/>
              </a:xfrm>
              <a:prstGeom prst="straightConnector1">
                <a:avLst/>
              </a:prstGeom>
              <a:noFill/>
              <a:ln w="9525" cap="flat" cmpd="sng">
                <a:solidFill>
                  <a:schemeClr val="lt2"/>
                </a:solidFill>
                <a:prstDash val="solid"/>
                <a:round/>
                <a:headEnd type="none" w="med" len="med"/>
                <a:tailEnd type="none" w="med" len="med"/>
              </a:ln>
            </p:spPr>
          </p:cxnSp>
        </p:gr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3467" y="0"/>
            <a:ext cx="5573233"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4239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pic>
        <p:nvPicPr>
          <p:cNvPr id="424" name="Google Shape;424;p42"/>
          <p:cNvPicPr preferRelativeResize="0">
            <a:picLocks noGrp="1"/>
          </p:cNvPicPr>
          <p:nvPr>
            <p:ph type="pic" idx="3"/>
          </p:nvPr>
        </p:nvPicPr>
        <p:blipFill rotWithShape="1">
          <a:blip r:embed="rId3">
            <a:alphaModFix/>
          </a:blip>
          <a:srcRect l="3078" t="4753" r="-31894" b="32953"/>
          <a:stretch/>
        </p:blipFill>
        <p:spPr>
          <a:xfrm>
            <a:off x="4019625" y="572825"/>
            <a:ext cx="6443400" cy="4674900"/>
          </a:xfrm>
          <a:prstGeom prst="parallelogram">
            <a:avLst>
              <a:gd name="adj" fmla="val 25000"/>
            </a:avLst>
          </a:prstGeom>
        </p:spPr>
      </p:pic>
      <p:sp>
        <p:nvSpPr>
          <p:cNvPr id="425" name="Google Shape;425;p42"/>
          <p:cNvSpPr txBox="1">
            <a:spLocks noGrp="1"/>
          </p:cNvSpPr>
          <p:nvPr>
            <p:ph type="title"/>
          </p:nvPr>
        </p:nvSpPr>
        <p:spPr>
          <a:xfrm>
            <a:off x="1019475" y="2016363"/>
            <a:ext cx="3405000" cy="1405800"/>
          </a:xfrm>
          <a:prstGeom prst="rect">
            <a:avLst/>
          </a:prstGeom>
        </p:spPr>
        <p:txBody>
          <a:bodyPr spcFirstLastPara="1" wrap="square" lIns="91425" tIns="91425" rIns="91425" bIns="91425" anchor="ctr" anchorCtr="0">
            <a:noAutofit/>
          </a:bodyPr>
          <a:lstStyle/>
          <a:p>
            <a:pPr lvl="0"/>
            <a:r>
              <a:rPr lang="en-US" dirty="0"/>
              <a:t>Project Overview</a:t>
            </a:r>
          </a:p>
        </p:txBody>
      </p:sp>
      <p:sp>
        <p:nvSpPr>
          <p:cNvPr id="426" name="Google Shape;426;p42"/>
          <p:cNvSpPr txBox="1">
            <a:spLocks noGrp="1"/>
          </p:cNvSpPr>
          <p:nvPr>
            <p:ph type="title" idx="2"/>
          </p:nvPr>
        </p:nvSpPr>
        <p:spPr>
          <a:xfrm>
            <a:off x="1019475" y="819600"/>
            <a:ext cx="1560600" cy="11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28" name="Google Shape;428;p42"/>
          <p:cNvSpPr/>
          <p:nvPr/>
        </p:nvSpPr>
        <p:spPr>
          <a:xfrm rot="-5400000">
            <a:off x="6138900" y="2243625"/>
            <a:ext cx="52959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2"/>
          <p:cNvSpPr/>
          <p:nvPr/>
        </p:nvSpPr>
        <p:spPr>
          <a:xfrm flipH="1">
            <a:off x="2821781" y="4699662"/>
            <a:ext cx="5609244" cy="547356"/>
          </a:xfrm>
          <a:custGeom>
            <a:avLst/>
            <a:gdLst/>
            <a:ahLst/>
            <a:cxnLst/>
            <a:rect l="l" t="t" r="r" b="b"/>
            <a:pathLst>
              <a:path w="51014" h="4978" fill="none" extrusionOk="0">
                <a:moveTo>
                  <a:pt x="1" y="3301"/>
                </a:moveTo>
                <a:lnTo>
                  <a:pt x="7560" y="3301"/>
                </a:lnTo>
                <a:lnTo>
                  <a:pt x="10860" y="1"/>
                </a:lnTo>
                <a:lnTo>
                  <a:pt x="29697" y="1"/>
                </a:lnTo>
                <a:lnTo>
                  <a:pt x="34677" y="4978"/>
                </a:lnTo>
                <a:lnTo>
                  <a:pt x="51014" y="49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2"/>
          <p:cNvSpPr/>
          <p:nvPr/>
        </p:nvSpPr>
        <p:spPr>
          <a:xfrm flipH="1">
            <a:off x="-594014" y="4492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3"/>
          <p:cNvSpPr txBox="1">
            <a:spLocks noGrp="1"/>
          </p:cNvSpPr>
          <p:nvPr>
            <p:ph type="title"/>
          </p:nvPr>
        </p:nvSpPr>
        <p:spPr>
          <a:xfrm>
            <a:off x="4986075" y="848449"/>
            <a:ext cx="3328800" cy="1927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dirty="0"/>
              <a:t>Project &amp; </a:t>
            </a:r>
            <a:endParaRPr dirty="0"/>
          </a:p>
          <a:p>
            <a:pPr marL="0" lvl="0" indent="0" algn="r" rtl="0">
              <a:spcBef>
                <a:spcPts val="0"/>
              </a:spcBef>
              <a:spcAft>
                <a:spcPts val="0"/>
              </a:spcAft>
              <a:buClr>
                <a:schemeClr val="dk1"/>
              </a:buClr>
              <a:buSzPts val="1100"/>
              <a:buFont typeface="Arial"/>
              <a:buNone/>
            </a:pPr>
            <a:r>
              <a:rPr lang="en" dirty="0"/>
              <a:t>strategy definition</a:t>
            </a:r>
            <a:endParaRPr dirty="0"/>
          </a:p>
        </p:txBody>
      </p:sp>
      <p:sp>
        <p:nvSpPr>
          <p:cNvPr id="436" name="Google Shape;436;p43"/>
          <p:cNvSpPr txBox="1">
            <a:spLocks noGrp="1"/>
          </p:cNvSpPr>
          <p:nvPr>
            <p:ph type="subTitle" idx="1"/>
          </p:nvPr>
        </p:nvSpPr>
        <p:spPr>
          <a:xfrm>
            <a:off x="4986224" y="2571750"/>
            <a:ext cx="3624375" cy="1814088"/>
          </a:xfrm>
          <a:prstGeom prst="rect">
            <a:avLst/>
          </a:prstGeom>
        </p:spPr>
        <p:txBody>
          <a:bodyPr spcFirstLastPara="1" wrap="square" lIns="91425" tIns="91425" rIns="91425" bIns="91425" anchor="t" anchorCtr="0">
            <a:noAutofit/>
          </a:bodyPr>
          <a:lstStyle/>
          <a:p>
            <a:pPr marL="0" lvl="0" indent="0" algn="l">
              <a:buSzPts val="1100"/>
            </a:pPr>
            <a:r>
              <a:rPr lang="en-US" sz="1200" dirty="0"/>
              <a:t>The Automotive Sales Analysis project was developed for GB Company with the primary objective of extracting valuable insights from their sales dataset. This comprehensive analysis aims to empower GB Company with data-driven decisions, optimize sales strategies, and enhance overall business performance in the automotive sector.</a:t>
            </a:r>
            <a:endParaRPr sz="1200" dirty="0"/>
          </a:p>
        </p:txBody>
      </p:sp>
      <p:pic>
        <p:nvPicPr>
          <p:cNvPr id="437" name="Google Shape;437;p43"/>
          <p:cNvPicPr preferRelativeResize="0">
            <a:picLocks noGrp="1"/>
          </p:cNvPicPr>
          <p:nvPr>
            <p:ph type="pic" idx="2"/>
          </p:nvPr>
        </p:nvPicPr>
        <p:blipFill rotWithShape="1">
          <a:blip r:embed="rId3">
            <a:alphaModFix/>
          </a:blip>
          <a:srcRect l="4700" t="10561" r="13130" b="-12905"/>
          <a:stretch/>
        </p:blipFill>
        <p:spPr>
          <a:xfrm>
            <a:off x="-1342950" y="536275"/>
            <a:ext cx="6443400" cy="5348700"/>
          </a:xfrm>
          <a:prstGeom prst="parallelogram">
            <a:avLst>
              <a:gd name="adj" fmla="val 25026"/>
            </a:avLst>
          </a:prstGeom>
        </p:spPr>
      </p:pic>
      <p:sp>
        <p:nvSpPr>
          <p:cNvPr id="438" name="Google Shape;438;p43"/>
          <p:cNvSpPr/>
          <p:nvPr/>
        </p:nvSpPr>
        <p:spPr>
          <a:xfrm>
            <a:off x="-482850" y="3916988"/>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439" name="Google Shape;439;p43"/>
          <p:cNvSpPr/>
          <p:nvPr/>
        </p:nvSpPr>
        <p:spPr>
          <a:xfrm>
            <a:off x="-1104621" y="4278886"/>
            <a:ext cx="7364863" cy="3352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7" name="Google Shape;417;p41"/>
          <p:cNvSpPr txBox="1">
            <a:spLocks noGrp="1"/>
          </p:cNvSpPr>
          <p:nvPr>
            <p:ph type="subTitle" idx="1"/>
          </p:nvPr>
        </p:nvSpPr>
        <p:spPr>
          <a:xfrm>
            <a:off x="1752600" y="1135170"/>
            <a:ext cx="6562800" cy="2806455"/>
          </a:xfrm>
          <a:prstGeom prst="rect">
            <a:avLst/>
          </a:prstGeom>
        </p:spPr>
        <p:txBody>
          <a:bodyPr spcFirstLastPara="1" wrap="square" lIns="91425" tIns="91425" rIns="91425" bIns="91425" anchor="t" anchorCtr="0">
            <a:noAutofit/>
          </a:bodyPr>
          <a:lstStyle/>
          <a:p>
            <a:pPr marL="0" lvl="0" indent="0" algn="l">
              <a:buSzPts val="1100"/>
            </a:pPr>
            <a:r>
              <a:rPr lang="en-US" sz="3200" dirty="0"/>
              <a:t>Deliverables:</a:t>
            </a:r>
          </a:p>
          <a:p>
            <a:pPr marL="0" lvl="0" indent="0" algn="l">
              <a:buSzPts val="1100"/>
            </a:pPr>
            <a:r>
              <a:rPr lang="en-US" sz="1800" dirty="0"/>
              <a:t>The project will culminate in the delivery of:</a:t>
            </a:r>
          </a:p>
          <a:p>
            <a:pPr marL="0" lvl="0" indent="0" algn="l">
              <a:buSzPts val="1100"/>
            </a:pPr>
            <a:endParaRPr lang="en-US" sz="1800" dirty="0"/>
          </a:p>
          <a:p>
            <a:pPr marL="0" lvl="0" indent="0" algn="l">
              <a:buSzPts val="1100"/>
            </a:pPr>
            <a:r>
              <a:rPr lang="en-US" sz="1800" dirty="0"/>
              <a:t>A comprehensive report summarizing key findings and actionable insights.</a:t>
            </a:r>
          </a:p>
          <a:p>
            <a:pPr marL="0" lvl="0" indent="0" algn="l">
              <a:buSzPts val="1100"/>
            </a:pPr>
            <a:r>
              <a:rPr lang="en-US" sz="1800" dirty="0"/>
              <a:t>Visualizations, graphs, and charts to support the analysis and facilitate understanding.</a:t>
            </a:r>
          </a:p>
          <a:p>
            <a:pPr marL="0" lvl="0" indent="0" algn="l">
              <a:buSzPts val="1100"/>
            </a:pPr>
            <a:r>
              <a:rPr lang="en-US" sz="1800" dirty="0"/>
              <a:t>Recommendations for strategic improvements and potential areas for growth.</a:t>
            </a:r>
            <a:endParaRPr sz="1800" dirty="0"/>
          </a:p>
        </p:txBody>
      </p:sp>
      <p:sp>
        <p:nvSpPr>
          <p:cNvPr id="418" name="Google Shape;418;p41"/>
          <p:cNvSpPr/>
          <p:nvPr/>
        </p:nvSpPr>
        <p:spPr>
          <a:xfrm rot="10800000" flipH="1">
            <a:off x="-38737" y="536274"/>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1"/>
          <p:cNvSpPr/>
          <p:nvPr/>
        </p:nvSpPr>
        <p:spPr>
          <a:xfrm rot="10800000" flipH="1">
            <a:off x="-1" y="3941625"/>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15378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5" name="Google Shape;425;p42"/>
          <p:cNvSpPr txBox="1">
            <a:spLocks noGrp="1"/>
          </p:cNvSpPr>
          <p:nvPr>
            <p:ph type="title"/>
          </p:nvPr>
        </p:nvSpPr>
        <p:spPr>
          <a:xfrm>
            <a:off x="1019475" y="2016363"/>
            <a:ext cx="3405000" cy="1405800"/>
          </a:xfrm>
          <a:prstGeom prst="rect">
            <a:avLst/>
          </a:prstGeom>
        </p:spPr>
        <p:txBody>
          <a:bodyPr spcFirstLastPara="1" wrap="square" lIns="91425" tIns="91425" rIns="91425" bIns="91425" anchor="ctr" anchorCtr="0">
            <a:noAutofit/>
          </a:bodyPr>
          <a:lstStyle/>
          <a:p>
            <a:pPr lvl="0"/>
            <a:r>
              <a:rPr lang="en-US" dirty="0"/>
              <a:t>Technology </a:t>
            </a:r>
            <a:r>
              <a:rPr lang="en-US" dirty="0" smtClean="0"/>
              <a:t>Used</a:t>
            </a:r>
            <a:endParaRPr lang="en-US" dirty="0"/>
          </a:p>
        </p:txBody>
      </p:sp>
      <p:sp>
        <p:nvSpPr>
          <p:cNvPr id="426" name="Google Shape;426;p42"/>
          <p:cNvSpPr txBox="1">
            <a:spLocks noGrp="1"/>
          </p:cNvSpPr>
          <p:nvPr>
            <p:ph type="title" idx="2"/>
          </p:nvPr>
        </p:nvSpPr>
        <p:spPr>
          <a:xfrm>
            <a:off x="1019475" y="819600"/>
            <a:ext cx="1560600" cy="11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02</a:t>
            </a:r>
            <a:endParaRPr dirty="0"/>
          </a:p>
        </p:txBody>
      </p:sp>
      <p:sp>
        <p:nvSpPr>
          <p:cNvPr id="428" name="Google Shape;428;p42"/>
          <p:cNvSpPr/>
          <p:nvPr/>
        </p:nvSpPr>
        <p:spPr>
          <a:xfrm rot="-5400000">
            <a:off x="6138900" y="2243625"/>
            <a:ext cx="52959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2"/>
          <p:cNvSpPr/>
          <p:nvPr/>
        </p:nvSpPr>
        <p:spPr>
          <a:xfrm flipH="1">
            <a:off x="2821781" y="4699662"/>
            <a:ext cx="5609244" cy="547356"/>
          </a:xfrm>
          <a:custGeom>
            <a:avLst/>
            <a:gdLst/>
            <a:ahLst/>
            <a:cxnLst/>
            <a:rect l="l" t="t" r="r" b="b"/>
            <a:pathLst>
              <a:path w="51014" h="4978" fill="none" extrusionOk="0">
                <a:moveTo>
                  <a:pt x="1" y="3301"/>
                </a:moveTo>
                <a:lnTo>
                  <a:pt x="7560" y="3301"/>
                </a:lnTo>
                <a:lnTo>
                  <a:pt x="10860" y="1"/>
                </a:lnTo>
                <a:lnTo>
                  <a:pt x="29697" y="1"/>
                </a:lnTo>
                <a:lnTo>
                  <a:pt x="34677" y="4978"/>
                </a:lnTo>
                <a:lnTo>
                  <a:pt x="51014" y="49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2"/>
          <p:cNvSpPr/>
          <p:nvPr/>
        </p:nvSpPr>
        <p:spPr>
          <a:xfrm flipH="1">
            <a:off x="-594014" y="4492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9486" y="563232"/>
            <a:ext cx="5410200" cy="4580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48837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53"/>
          <p:cNvSpPr txBox="1">
            <a:spLocks noGrp="1"/>
          </p:cNvSpPr>
          <p:nvPr>
            <p:ph type="title"/>
          </p:nvPr>
        </p:nvSpPr>
        <p:spPr>
          <a:xfrm>
            <a:off x="1194450" y="1809750"/>
            <a:ext cx="6755100" cy="1676399"/>
          </a:xfrm>
          <a:prstGeom prst="rect">
            <a:avLst/>
          </a:prstGeom>
        </p:spPr>
        <p:txBody>
          <a:bodyPr spcFirstLastPara="1" wrap="square" lIns="91425" tIns="91425" rIns="91425" bIns="91425" anchor="ctr" anchorCtr="0">
            <a:noAutofit/>
          </a:bodyPr>
          <a:lstStyle/>
          <a:p>
            <a:pPr lvl="0"/>
            <a:r>
              <a:rPr lang="en-US" dirty="0"/>
              <a:t>SQL Analysis</a:t>
            </a:r>
          </a:p>
        </p:txBody>
      </p:sp>
    </p:spTree>
    <p:extLst>
      <p:ext uri="{BB962C8B-B14F-4D97-AF65-F5344CB8AC3E}">
        <p14:creationId xmlns:p14="http://schemas.microsoft.com/office/powerpoint/2010/main" val="2655720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9"/>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lvl="0"/>
            <a:r>
              <a:rPr lang="en-US" dirty="0"/>
              <a:t>SQL Overview</a:t>
            </a:r>
            <a:endParaRPr dirty="0"/>
          </a:p>
        </p:txBody>
      </p:sp>
      <p:sp>
        <p:nvSpPr>
          <p:cNvPr id="554" name="Google Shape;554;p49"/>
          <p:cNvSpPr txBox="1">
            <a:spLocks noGrp="1"/>
          </p:cNvSpPr>
          <p:nvPr>
            <p:ph type="subTitle" idx="2"/>
          </p:nvPr>
        </p:nvSpPr>
        <p:spPr>
          <a:xfrm>
            <a:off x="950500" y="1504950"/>
            <a:ext cx="6898100" cy="2093484"/>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n-US" dirty="0" smtClean="0"/>
              <a:t>P</a:t>
            </a:r>
            <a:r>
              <a:rPr lang="en" dirty="0" smtClean="0"/>
              <a:t>repare datast.</a:t>
            </a:r>
          </a:p>
          <a:p>
            <a:pPr marL="342900" lvl="0" indent="-342900" algn="l" rtl="0">
              <a:spcBef>
                <a:spcPts val="0"/>
              </a:spcBef>
              <a:spcAft>
                <a:spcPts val="0"/>
              </a:spcAft>
              <a:buAutoNum type="arabicPeriod"/>
            </a:pPr>
            <a:r>
              <a:rPr lang="en-US" dirty="0" smtClean="0"/>
              <a:t>Exploring dataset.</a:t>
            </a:r>
          </a:p>
          <a:p>
            <a:pPr marL="342900" lvl="0" indent="-342900" algn="l" rtl="0">
              <a:spcBef>
                <a:spcPts val="0"/>
              </a:spcBef>
              <a:spcAft>
                <a:spcPts val="0"/>
              </a:spcAft>
              <a:buAutoNum type="arabicPeriod"/>
            </a:pPr>
            <a:r>
              <a:rPr lang="en-US" dirty="0" smtClean="0"/>
              <a:t>Cleaning dataset [Fill null values, Check for duplicates, Renaming columns, </a:t>
            </a:r>
            <a:r>
              <a:rPr lang="en-US" dirty="0"/>
              <a:t>C</a:t>
            </a:r>
            <a:r>
              <a:rPr lang="en-US" dirty="0" smtClean="0"/>
              <a:t>hange dates].</a:t>
            </a:r>
          </a:p>
          <a:p>
            <a:pPr marL="342900" lvl="0" indent="-342900" algn="l" rtl="0">
              <a:spcBef>
                <a:spcPts val="0"/>
              </a:spcBef>
              <a:spcAft>
                <a:spcPts val="0"/>
              </a:spcAft>
              <a:buAutoNum type="arabicPeriod"/>
            </a:pPr>
            <a:r>
              <a:rPr lang="en-US" dirty="0" smtClean="0"/>
              <a:t>Answering business questions.</a:t>
            </a:r>
            <a:endParaRPr dirty="0"/>
          </a:p>
        </p:txBody>
      </p:sp>
      <p:sp>
        <p:nvSpPr>
          <p:cNvPr id="578" name="Google Shape;578;p49"/>
          <p:cNvSpPr/>
          <p:nvPr/>
        </p:nvSpPr>
        <p:spPr>
          <a:xfrm rot="10800000">
            <a:off x="1073" y="3941625"/>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9"/>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lvl="0"/>
            <a:r>
              <a:rPr lang="en-US" dirty="0"/>
              <a:t>SQL Insights and Recommendations</a:t>
            </a:r>
            <a:endParaRPr dirty="0"/>
          </a:p>
        </p:txBody>
      </p:sp>
      <p:sp>
        <p:nvSpPr>
          <p:cNvPr id="554" name="Google Shape;554;p49"/>
          <p:cNvSpPr txBox="1">
            <a:spLocks noGrp="1"/>
          </p:cNvSpPr>
          <p:nvPr>
            <p:ph type="subTitle" idx="2"/>
          </p:nvPr>
        </p:nvSpPr>
        <p:spPr>
          <a:xfrm>
            <a:off x="914400" y="1047750"/>
            <a:ext cx="6898100" cy="3310052"/>
          </a:xfrm>
          <a:prstGeom prst="rect">
            <a:avLst/>
          </a:prstGeom>
        </p:spPr>
        <p:txBody>
          <a:bodyPr spcFirstLastPara="1" wrap="square" lIns="91425" tIns="91425" rIns="91425" bIns="91425" anchor="t" anchorCtr="0">
            <a:noAutofit/>
          </a:bodyPr>
          <a:lstStyle/>
          <a:p>
            <a:pPr marL="0" lvl="0" indent="0"/>
            <a:r>
              <a:rPr lang="en-US" sz="1050" dirty="0" smtClean="0"/>
              <a:t>1. Sales </a:t>
            </a:r>
            <a:r>
              <a:rPr lang="en-US" sz="1050" dirty="0"/>
              <a:t>by Brand and Model: </a:t>
            </a:r>
          </a:p>
          <a:p>
            <a:pPr marL="0" lvl="0" indent="0"/>
            <a:r>
              <a:rPr lang="en-US" sz="1050" dirty="0"/>
              <a:t>The brand with the highest invoice amount is HYNDAI. </a:t>
            </a:r>
          </a:p>
          <a:p>
            <a:pPr marL="0" lvl="0" indent="0"/>
            <a:r>
              <a:rPr lang="en-US" sz="1050" dirty="0"/>
              <a:t>The model contributing most to this amount is TUCSON NX4E. </a:t>
            </a:r>
          </a:p>
          <a:p>
            <a:pPr marL="0" lvl="0" indent="0"/>
            <a:r>
              <a:rPr lang="en-US" sz="1050" dirty="0"/>
              <a:t>The total amount associated with this combination is $102,281. </a:t>
            </a:r>
            <a:endParaRPr lang="en-US" sz="1050" dirty="0" smtClean="0"/>
          </a:p>
          <a:p>
            <a:pPr marL="0" lvl="0" indent="0"/>
            <a:endParaRPr lang="en-US" sz="1050" dirty="0"/>
          </a:p>
          <a:p>
            <a:pPr marL="0" lvl="0" indent="0"/>
            <a:r>
              <a:rPr lang="en-US" sz="1050" dirty="0" smtClean="0"/>
              <a:t>2. Top </a:t>
            </a:r>
            <a:r>
              <a:rPr lang="en-US" sz="1050" dirty="0"/>
              <a:t>Customers by Order Amount: </a:t>
            </a:r>
          </a:p>
          <a:p>
            <a:pPr marL="0" lvl="0" indent="0"/>
            <a:r>
              <a:rPr lang="en-US" sz="1050" dirty="0"/>
              <a:t>Upon running the query for the top customers based on order amount, I found that the top 10 customers all share the same order amount, which is $20. </a:t>
            </a:r>
            <a:endParaRPr lang="en-US" sz="1050" dirty="0" smtClean="0"/>
          </a:p>
          <a:p>
            <a:pPr marL="0" lvl="0" indent="0"/>
            <a:endParaRPr lang="en-US" sz="1050" dirty="0"/>
          </a:p>
          <a:p>
            <a:pPr marL="0" lvl="0" indent="0"/>
            <a:r>
              <a:rPr lang="en-US" sz="1050" dirty="0" smtClean="0"/>
              <a:t>3. Monthly </a:t>
            </a:r>
            <a:r>
              <a:rPr lang="en-US" sz="1050" dirty="0"/>
              <a:t>Invoice Amount Trend: </a:t>
            </a:r>
          </a:p>
          <a:p>
            <a:pPr marL="0" lvl="0" indent="0"/>
            <a:r>
              <a:rPr lang="en-US" sz="1050" dirty="0"/>
              <a:t>The Monthly Invoice Amount Trend query provides a comprehensive view of the invoice amounts for each month across different years. </a:t>
            </a:r>
            <a:endParaRPr lang="en-US" sz="1050" dirty="0" smtClean="0"/>
          </a:p>
          <a:p>
            <a:pPr marL="0" lvl="0" indent="0"/>
            <a:endParaRPr lang="en-US" sz="1050" dirty="0"/>
          </a:p>
          <a:p>
            <a:pPr marL="0" lvl="0" indent="0"/>
            <a:r>
              <a:rPr lang="en-US" sz="1050" dirty="0" smtClean="0"/>
              <a:t>4. Payment </a:t>
            </a:r>
            <a:r>
              <a:rPr lang="en-US" sz="1050" dirty="0"/>
              <a:t>Type Distribution: </a:t>
            </a:r>
          </a:p>
          <a:p>
            <a:pPr marL="0" lvl="0" indent="0"/>
            <a:r>
              <a:rPr lang="en-US" sz="1050" dirty="0"/>
              <a:t>Analyzing the Payment Type Distribution query reveals that Cash has the highest number of customers, followed by Credit – </a:t>
            </a:r>
            <a:r>
              <a:rPr lang="ar-EG" sz="1050" dirty="0"/>
              <a:t>امر توريد. </a:t>
            </a:r>
            <a:endParaRPr lang="en-US" sz="1050" dirty="0" smtClean="0"/>
          </a:p>
          <a:p>
            <a:pPr marL="0" lvl="0" indent="0"/>
            <a:endParaRPr lang="ar-EG" sz="1050" dirty="0"/>
          </a:p>
          <a:p>
            <a:pPr marL="0" lvl="0" indent="0"/>
            <a:r>
              <a:rPr lang="en-US" sz="1050" dirty="0" smtClean="0"/>
              <a:t>5. Average </a:t>
            </a:r>
            <a:r>
              <a:rPr lang="en-US" sz="1050" dirty="0"/>
              <a:t>Time for Order Fulfillment: </a:t>
            </a:r>
          </a:p>
          <a:p>
            <a:pPr marL="0" lvl="0" indent="0"/>
            <a:r>
              <a:rPr lang="en-US" sz="1050" dirty="0"/>
              <a:t>After executing the Average Time for Order Fulfillment query, it is observed that the average time required for order fulfillment is 406 units.</a:t>
            </a:r>
            <a:endParaRPr sz="1050" dirty="0"/>
          </a:p>
        </p:txBody>
      </p:sp>
      <p:sp>
        <p:nvSpPr>
          <p:cNvPr id="578" name="Google Shape;578;p49"/>
          <p:cNvSpPr/>
          <p:nvPr/>
        </p:nvSpPr>
        <p:spPr>
          <a:xfrm rot="10800000">
            <a:off x="1073" y="4357802"/>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0391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Automotive Industry Consulting by Slidesgo">
  <a:themeElements>
    <a:clrScheme name="Simple Light">
      <a:dk1>
        <a:srgbClr val="FFFFFF"/>
      </a:dk1>
      <a:lt1>
        <a:srgbClr val="12151A"/>
      </a:lt1>
      <a:dk2>
        <a:srgbClr val="242933"/>
      </a:dk2>
      <a:lt2>
        <a:srgbClr val="CCD4DB"/>
      </a:lt2>
      <a:accent1>
        <a:srgbClr val="8B939C"/>
      </a:accent1>
      <a:accent2>
        <a:srgbClr val="ABB3B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TotalTime>
  <Words>1302</Words>
  <Application>Microsoft Office PowerPoint</Application>
  <PresentationFormat>On-screen Show (16:9)</PresentationFormat>
  <Paragraphs>139</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DM Sans</vt:lpstr>
      <vt:lpstr>Cambay</vt:lpstr>
      <vt:lpstr>Automotive Industry Consulting by Slidesgo</vt:lpstr>
      <vt:lpstr>Automotive Sales Analysis</vt:lpstr>
      <vt:lpstr>Table of contents</vt:lpstr>
      <vt:lpstr>Project Overview</vt:lpstr>
      <vt:lpstr>Project &amp;  strategy definition</vt:lpstr>
      <vt:lpstr>PowerPoint Presentation</vt:lpstr>
      <vt:lpstr>Technology Used</vt:lpstr>
      <vt:lpstr>SQL Analysis</vt:lpstr>
      <vt:lpstr>SQL Overview</vt:lpstr>
      <vt:lpstr>SQL Insights and Recommendations</vt:lpstr>
      <vt:lpstr>Python Analysis</vt:lpstr>
      <vt:lpstr>Python Overview</vt:lpstr>
      <vt:lpstr>Python Insights and Recommendations</vt:lpstr>
      <vt:lpstr>Python Insights and Recommendations</vt:lpstr>
      <vt:lpstr>Power BI Integration</vt:lpstr>
      <vt:lpstr>Power BI Overview</vt:lpstr>
      <vt:lpstr>Sales Performance Overview</vt:lpstr>
      <vt:lpstr>Customer Distribution</vt:lpstr>
      <vt:lpstr>Product Analysis</vt:lpstr>
      <vt:lpstr>Approval Process Efficiency</vt:lpstr>
      <vt:lpstr>Payment Type Analysis</vt:lpstr>
      <vt:lpstr>Transmission Type and Sales</vt:lpstr>
      <vt:lpstr>Business-Wide Navigation</vt:lpstr>
      <vt:lpstr>$359000</vt:lpstr>
      <vt:lpstr>How can opportunities and sales orders be managed more efficiently to streamline operational processes?</vt:lpstr>
      <vt:lpstr>What measures can be implemented to enhance financial processes, considering the relationships identified between purchase orders, approvals, and payments?</vt:lpstr>
      <vt:lpstr>How can inventory and product management strategies be optimized based on insights derived from move numbers, unit list prices, and product preferences?</vt:lpstr>
      <vt:lpstr>In what ways can customer engagement and satisfaction be improved, considering operational findings related to wish lists and receipt processing?</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Automotive Industry Consulting</dc:title>
  <cp:lastModifiedBy>10-Me22</cp:lastModifiedBy>
  <cp:revision>34</cp:revision>
  <dcterms:modified xsi:type="dcterms:W3CDTF">2023-12-17T21:21:39Z</dcterms:modified>
</cp:coreProperties>
</file>