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Open Sans" charset="0"/>
      <p:regular r:id="rId4"/>
      <p:bold r:id="rId5"/>
      <p:italic r:id="rId6"/>
      <p:boldItalic r:id="rId7"/>
    </p:embeddedFont>
    <p:embeddedFont>
      <p:font typeface="Roboto" charset="0"/>
      <p:regular r:id="rId8"/>
      <p:bold r:id="rId9"/>
      <p:italic r:id="rId10"/>
      <p:boldItalic r:id="rId11"/>
    </p:embeddedFont>
    <p:embeddedFont>
      <p:font typeface="Helvetica Neue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686" y="-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86321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c7616c4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6c7616c4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itle">
  <p:cSld name="TITLE_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Footer">
  <p:cSld name="TITLE_2_3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/>
          <p:nvPr/>
        </p:nvSpPr>
        <p:spPr>
          <a:xfrm flipH="1">
            <a:off x="60867" y="9030267"/>
            <a:ext cx="7733378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71" name="Google Shape;71;p11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72" name="Google Shape;72;p1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1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ay Footer">
  <p:cSld name="TITLE_2_3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 flipH="1">
            <a:off x="54435" y="9030267"/>
            <a:ext cx="7739810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2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">
  <p:cSld name="CUSTOM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1 Text">
  <p:cSld name="CUSTOM_5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3 Text">
  <p:cSld name="CUSTOM_4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">
  <p:cSld name="CUSTOM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1 Text">
  <p:cSld name="CUSTOM_1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3 Text">
  <p:cSld name="CUSTOM_1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">
  <p:cSld name="CUSTOM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Footer - Title &amp; Body">
  <p:cSld name="CUSTOM_3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5" name="Google Shape;15;p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6" name="Google Shape;16;p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pic>
        <p:nvPicPr>
          <p:cNvPr id="17" name="Google Shape;17;p3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1 Text">
  <p:cSld name="CUSTOM_1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3 Text">
  <p:cSld name="CUSTOM_1_1_2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">
  <p:cSld name="CUSTOM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1 Text">
  <p:cSld name="CUSTOM_1_1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3 Text">
  <p:cSld name="CUSTOM_1_1_1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Blue">
  <p:cSld name="SECTION_HEADER_2">
    <p:bg>
      <p:bgPr>
        <a:solidFill>
          <a:srgbClr val="2196F3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77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406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64" name="Google Shape;164;p26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Red">
  <p:cSld name="SECTION_HEADER_1_3">
    <p:bg>
      <p:bgPr>
        <a:solidFill>
          <a:srgbClr val="EA4335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27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Yellow">
  <p:cSld name="SECTION_HEADER_1_1_3">
    <p:bg>
      <p:bgPr>
        <a:solidFill>
          <a:srgbClr val="F4B400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8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78" name="Google Shape;178;p28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een">
  <p:cSld name="CUSTOM_2">
    <p:bg>
      <p:bgPr>
        <a:solidFill>
          <a:srgbClr val="34A853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84" name="Google Shape;184;p29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ay">
  <p:cSld name="SECTION_HEADER_1_1_1_1_2">
    <p:bg>
      <p:bgPr>
        <a:solidFill>
          <a:srgbClr val="999999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30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Footer - Title &amp; Body">
  <p:cSld name="CUSTOM_3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id="25" name="Google Shape;25;p4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ine Title with Bullets">
  <p:cSld name="One Line Title with Bullet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55405" y="1105984"/>
            <a:ext cx="69951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314350" y="2503424"/>
            <a:ext cx="6995100" cy="5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2"/>
          </p:nvPr>
        </p:nvSpPr>
        <p:spPr>
          <a:xfrm>
            <a:off x="287579" y="1249923840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800" b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3"/>
          </p:nvPr>
        </p:nvSpPr>
        <p:spPr>
          <a:xfrm>
            <a:off x="314632" y="9150883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800" b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tx">
  <p:cSld name="TITLE_AND_BOD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88620" y="402801"/>
            <a:ext cx="6995100" cy="16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388620" y="2346964"/>
            <a:ext cx="6995100" cy="6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1">
  <p:cSld name="Half Color Blu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9791" y="9468360"/>
            <a:ext cx="457500" cy="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Red Footer - Title &amp; Body">
  <p:cSld name="2_Red Footer - Title &amp; 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6"/>
          <p:cNvGrpSpPr/>
          <p:nvPr/>
        </p:nvGrpSpPr>
        <p:grpSpPr>
          <a:xfrm>
            <a:off x="21" y="9944813"/>
            <a:ext cx="7772347" cy="113820"/>
            <a:chOff x="25" y="5085300"/>
            <a:chExt cx="9143938" cy="58202"/>
          </a:xfrm>
        </p:grpSpPr>
        <p:sp>
          <p:nvSpPr>
            <p:cNvPr id="209" name="Google Shape;209;p36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sldNum" idx="12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7"/>
          <p:cNvGrpSpPr/>
          <p:nvPr/>
        </p:nvGrpSpPr>
        <p:grpSpPr>
          <a:xfrm>
            <a:off x="21" y="9944813"/>
            <a:ext cx="7772347" cy="113818"/>
            <a:chOff x="25" y="5085300"/>
            <a:chExt cx="9143937" cy="58201"/>
          </a:xfrm>
        </p:grpSpPr>
        <p:sp>
          <p:nvSpPr>
            <p:cNvPr id="219" name="Google Shape;219;p37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1392866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3112175" y="5085301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5523862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sldNum" idx="12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Footer - Title &amp; Body">
  <p:cSld name="CUSTOM_3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 flipH="1">
            <a:off x="-10838" y="9147747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id="33" name="Google Shape;33;p5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Footer - Title &amp; Body">
  <p:cSld name="CUSTOM_3_1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68914" y="9030267"/>
            <a:ext cx="7725331" cy="1072402"/>
          </a:xfrm>
          <a:custGeom>
            <a:avLst/>
            <a:gdLst/>
            <a:ahLst/>
            <a:cxnLst/>
            <a:rect l="l" t="t" r="r" b="b"/>
            <a:pathLst>
              <a:path w="363545" h="21935" extrusionOk="0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id="39" name="Google Shape;39;p6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 Footer - Title &amp; Body">
  <p:cSld name="CUSTOM_3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4" name="Google Shape;44;p7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id="45" name="Google Shape;45;p7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 Footer">
  <p:cSld name="TITLE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49791" y="346769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" name="Google Shape;53;p8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54" name="Google Shape;54;p8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5" name="Google Shape;55;p8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d Footer">
  <p:cSld name="TITLE_2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flipH="1">
            <a:off x="-16320" y="9030267"/>
            <a:ext cx="7810565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 flipH="1">
            <a:off x="-18495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0" name="Google Shape;60;p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9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 Footer">
  <p:cSld name="TITLE_2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65" name="Google Shape;65;p10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66" name="Google Shape;66;p1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0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1115" y="1319560"/>
            <a:ext cx="69888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1115" y="2976698"/>
            <a:ext cx="6988800" cy="5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1102400" y="387496"/>
            <a:ext cx="56220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95000"/>
              </a:lnSpc>
            </a:pPr>
            <a:r>
              <a:rPr lang="en-US" sz="1800" b="1" dirty="0"/>
              <a:t>Automotive </a:t>
            </a:r>
            <a:r>
              <a:rPr lang="en-US" sz="1800" b="1" dirty="0" smtClean="0"/>
              <a:t>Sales Analysis</a:t>
            </a:r>
            <a:endParaRPr sz="1800" b="1" u="sng" dirty="0">
              <a:solidFill>
                <a:schemeClr val="dk1"/>
              </a:solidFill>
            </a:endParaRPr>
          </a:p>
        </p:txBody>
      </p:sp>
      <p:sp>
        <p:nvSpPr>
          <p:cNvPr id="230" name="Google Shape;230;p38"/>
          <p:cNvSpPr txBox="1"/>
          <p:nvPr/>
        </p:nvSpPr>
        <p:spPr>
          <a:xfrm>
            <a:off x="288469" y="6585876"/>
            <a:ext cx="25872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1" name="Google Shape;231;p38"/>
          <p:cNvCxnSpPr/>
          <p:nvPr/>
        </p:nvCxnSpPr>
        <p:spPr>
          <a:xfrm>
            <a:off x="372000" y="848175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8"/>
          <p:cNvCxnSpPr/>
          <p:nvPr/>
        </p:nvCxnSpPr>
        <p:spPr>
          <a:xfrm>
            <a:off x="390197" y="4572000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38"/>
          <p:cNvSpPr/>
          <p:nvPr/>
        </p:nvSpPr>
        <p:spPr>
          <a:xfrm>
            <a:off x="399200" y="10019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8"/>
          <p:cNvSpPr txBox="1"/>
          <p:nvPr/>
        </p:nvSpPr>
        <p:spPr>
          <a:xfrm>
            <a:off x="1860225" y="928450"/>
            <a:ext cx="55401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This project seeks to improve </a:t>
            </a:r>
            <a:r>
              <a:rPr lang="en" sz="1100" dirty="0" smtClean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Automative sales amount.</a:t>
            </a:r>
            <a:endParaRPr sz="1100" dirty="0">
              <a:solidFill>
                <a:srgbClr val="3A5D9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8"/>
          <p:cNvSpPr txBox="1"/>
          <p:nvPr/>
        </p:nvSpPr>
        <p:spPr>
          <a:xfrm>
            <a:off x="2193250" y="3680438"/>
            <a:ext cx="5447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/>
          <p:nvPr/>
        </p:nvSpPr>
        <p:spPr>
          <a:xfrm>
            <a:off x="390197" y="464820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Details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5011000" y="4158425"/>
            <a:ext cx="16374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241" name="Google Shape;241;p38"/>
          <p:cNvSpPr/>
          <p:nvPr/>
        </p:nvSpPr>
        <p:spPr>
          <a:xfrm>
            <a:off x="399200" y="14048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Problem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1860175" y="1331400"/>
            <a:ext cx="55401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itchFamily="34" charset="0"/>
              <a:buChar char="•"/>
            </a:pPr>
            <a:r>
              <a:rPr lang="en-US" sz="1100" dirty="0" smtClean="0"/>
              <a:t>How </a:t>
            </a:r>
            <a:r>
              <a:rPr lang="en-US" sz="1100" dirty="0"/>
              <a:t>can opportunities and sales orders be managed more efficiently to streamline operational processes?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100" dirty="0"/>
              <a:t>What measures can be implemented to enhance financial processes, considering the relationships identified between purchase orders, approvals, and payments?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100" dirty="0"/>
              <a:t>How can inventory and product management strategies be optimized based on insights derived from move numbers, unit list prices, and product preferences?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/>
              <a:t>In what ways can customer engagement and satisfaction be improved, considering operational findings related to wish lists and receipt processing?</a:t>
            </a:r>
            <a:endParaRPr sz="1100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8"/>
          <p:cNvSpPr/>
          <p:nvPr/>
        </p:nvSpPr>
        <p:spPr>
          <a:xfrm>
            <a:off x="372000" y="280530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Solution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1875085" y="2743200"/>
            <a:ext cx="55401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buAutoNum type="arabicParenR"/>
            </a:pPr>
            <a:r>
              <a:rPr lang="en-US" sz="1100" dirty="0" smtClean="0"/>
              <a:t>Implement </a:t>
            </a:r>
            <a:r>
              <a:rPr lang="en-US" sz="1100" dirty="0"/>
              <a:t>a centralized Customer Relationship Management (CRM) system</a:t>
            </a:r>
            <a:r>
              <a:rPr lang="en-US" sz="1100" dirty="0" smtClean="0"/>
              <a:t>.</a:t>
            </a:r>
          </a:p>
          <a:p>
            <a:pPr marL="228600" lvl="0" indent="-228600">
              <a:buAutoNum type="arabicParenR"/>
            </a:pPr>
            <a:r>
              <a:rPr lang="en-US" sz="1100" dirty="0"/>
              <a:t>Create </a:t>
            </a:r>
            <a:r>
              <a:rPr lang="en-US" sz="1100" dirty="0" smtClean="0"/>
              <a:t>dashboards </a:t>
            </a:r>
            <a:r>
              <a:rPr lang="en-US" sz="1100" dirty="0"/>
              <a:t>for real-time </a:t>
            </a:r>
            <a:r>
              <a:rPr lang="en-US" sz="1100" dirty="0" smtClean="0"/>
              <a:t>visibility.</a:t>
            </a:r>
          </a:p>
          <a:p>
            <a:pPr marL="228600" lvl="0" indent="-228600">
              <a:buAutoNum type="arabicParenR"/>
            </a:pPr>
            <a:r>
              <a:rPr lang="en-US" sz="1100" dirty="0"/>
              <a:t>To overcome any bottleneck: Encourage faster payments by offering discounts for early payments</a:t>
            </a:r>
            <a:r>
              <a:rPr lang="en-US" sz="1100" dirty="0" smtClean="0"/>
              <a:t>.</a:t>
            </a:r>
          </a:p>
          <a:p>
            <a:pPr marL="228600" lvl="0" indent="-228600">
              <a:buAutoNum type="arabicParenR"/>
            </a:pPr>
            <a:r>
              <a:rPr lang="en-US" sz="1100" dirty="0"/>
              <a:t>Improve communication between departments involved in the financial process to reduce delays</a:t>
            </a:r>
            <a:r>
              <a:rPr lang="en-US" sz="1100" dirty="0" smtClean="0"/>
              <a:t>.</a:t>
            </a:r>
          </a:p>
          <a:p>
            <a:pPr marL="228600" lvl="0" indent="-228600">
              <a:buAutoNum type="arabicParenR"/>
            </a:pPr>
            <a:r>
              <a:rPr lang="en-US" sz="1100" dirty="0"/>
              <a:t>Implement dynamic pricing </a:t>
            </a:r>
            <a:r>
              <a:rPr lang="en-US" sz="1100" dirty="0" smtClean="0"/>
              <a:t>strategies regularly </a:t>
            </a:r>
            <a:r>
              <a:rPr lang="en-US" sz="1100" dirty="0"/>
              <a:t>monitor customer feedback related to receipts</a:t>
            </a:r>
            <a:r>
              <a:rPr lang="en-US" sz="1100" dirty="0" smtClean="0"/>
              <a:t>.</a:t>
            </a:r>
          </a:p>
          <a:p>
            <a:pPr marL="228600" lvl="0" indent="-228600">
              <a:buAutoNum type="arabicParenR"/>
            </a:pPr>
            <a:r>
              <a:rPr lang="en-US" sz="1100" dirty="0"/>
              <a:t>Utilize the ERP system to track inventory levels, monitor product preferences, and analyze historical sales data.</a:t>
            </a:r>
          </a:p>
          <a:p>
            <a:r>
              <a:rPr lang="en-US" sz="1100" dirty="0"/>
              <a:t/>
            </a:r>
            <a:br>
              <a:rPr lang="en-US" sz="1100" dirty="0"/>
            </a:br>
            <a:endParaRPr sz="1100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390197" y="6934200"/>
            <a:ext cx="70284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2"/>
                </a:solidFill>
              </a:rPr>
              <a:t>Results Summary</a:t>
            </a:r>
            <a:endParaRPr sz="1200" b="1" dirty="0">
              <a:solidFill>
                <a:schemeClr val="accent2"/>
              </a:solidFill>
            </a:endParaRPr>
          </a:p>
          <a:p>
            <a:pPr lvl="0"/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Months 7, 8, and 9 in 2022: No Sales Recorded</a:t>
            </a:r>
          </a:p>
          <a:p>
            <a:pPr lvl="0"/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Implication: Potential challenges in reaching sales targets.</a:t>
            </a:r>
          </a:p>
          <a:p>
            <a:pPr lvl="0"/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Discussion Point: Explore reasons and identify strategies for improvement.</a:t>
            </a:r>
          </a:p>
          <a:p>
            <a:pPr lvl="0"/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Months 10, 11, and 12 in 2014 and 2022: No Sales Recorded</a:t>
            </a:r>
          </a:p>
          <a:p>
            <a:pPr lvl="0"/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Objective: Investigate historical trends.</a:t>
            </a:r>
          </a:p>
          <a:p>
            <a:pPr lvl="0"/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Insight: Understanding the circumstances in 2014 can provide valuable insights for our current situation.</a:t>
            </a:r>
          </a:p>
          <a:p>
            <a:pPr lvl="0"/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Highest Sales Recorded: 2013</a:t>
            </a:r>
          </a:p>
          <a:p>
            <a:pPr lvl="0"/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Observation: The peak sales occurred in 2013.</a:t>
            </a:r>
          </a:p>
          <a:p>
            <a:pPr lvl="0"/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Significance: Analyze factors contributing to success and consider replicating successful strategies.</a:t>
            </a:r>
          </a:p>
          <a:p>
            <a:pPr lvl="0"/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Sales Trends in 2021: Consistent Monthly Performance</a:t>
            </a:r>
          </a:p>
          <a:p>
            <a:pPr lvl="0"/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Observation: In 2021, sales exhibited a close range for each month.</a:t>
            </a:r>
          </a:p>
          <a:p>
            <a:pPr lvl="0"/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Implication: A stable sales pattern in 2021 suggests a need to identify and leverage successful practices.</a:t>
            </a:r>
          </a:p>
        </p:txBody>
      </p:sp>
      <p:sp>
        <p:nvSpPr>
          <p:cNvPr id="248" name="Google Shape;248;p38"/>
          <p:cNvSpPr txBox="1"/>
          <p:nvPr/>
        </p:nvSpPr>
        <p:spPr>
          <a:xfrm>
            <a:off x="2486350" y="6920100"/>
            <a:ext cx="31155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 smtClean="0"/>
              <a:t>Sales Performance 2013-2022</a:t>
            </a:r>
            <a:endParaRPr sz="9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7" y="5029200"/>
            <a:ext cx="6716598" cy="1905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008" y="314701"/>
            <a:ext cx="1743318" cy="5334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322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Open Sans</vt:lpstr>
      <vt:lpstr>Roboto</vt:lpstr>
      <vt:lpstr>Helvetica Neue</vt:lpstr>
      <vt:lpstr>Global Master</vt:lpstr>
      <vt:lpstr>Automotive Sales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Automotive Sales Analysis</dc:title>
  <cp:lastModifiedBy>10-Me22</cp:lastModifiedBy>
  <cp:revision>8</cp:revision>
  <dcterms:modified xsi:type="dcterms:W3CDTF">2023-12-17T20:11:59Z</dcterms:modified>
</cp:coreProperties>
</file>