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9" r:id="rId4"/>
    <p:sldId id="260" r:id="rId5"/>
    <p:sldId id="262" r:id="rId6"/>
    <p:sldId id="273" r:id="rId7"/>
    <p:sldId id="269" r:id="rId8"/>
    <p:sldId id="272"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10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B474FC-8F35-4E63-A532-7E0F8B24FF9B}" type="datetimeFigureOut">
              <a:rPr lang="en-GB" smtClean="0"/>
              <a:t>03/09/2022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354198-F911-4636-AE7D-C886FE471777}" type="slidenum">
              <a:rPr lang="en-GB" smtClean="0"/>
              <a:t>‹#›</a:t>
            </a:fld>
            <a:endParaRPr lang="en-GB"/>
          </a:p>
        </p:txBody>
      </p:sp>
    </p:spTree>
    <p:extLst>
      <p:ext uri="{BB962C8B-B14F-4D97-AF65-F5344CB8AC3E}">
        <p14:creationId xmlns:p14="http://schemas.microsoft.com/office/powerpoint/2010/main" val="850487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49B4484-20DB-4CEB-932A-4085E3A52998}" type="datetimeFigureOut">
              <a:rPr lang="en-US" smtClean="0"/>
              <a:t>9/3/2022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2570757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9B4484-20DB-4CEB-932A-4085E3A52998}"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304124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9B4484-20DB-4CEB-932A-4085E3A52998}"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1430447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9B4484-20DB-4CEB-932A-4085E3A52998}"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99BF3-D600-4097-99DA-61FA12D95F3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19843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9B4484-20DB-4CEB-932A-4085E3A52998}"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631984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9B4484-20DB-4CEB-932A-4085E3A52998}" type="datetimeFigureOut">
              <a:rPr lang="en-US" smtClean="0"/>
              <a:t>9/3/2022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3463935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9B4484-20DB-4CEB-932A-4085E3A52998}" type="datetimeFigureOut">
              <a:rPr lang="en-US" smtClean="0"/>
              <a:t>9/3/2022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284906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9B4484-20DB-4CEB-932A-4085E3A52998}"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3769694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9B4484-20DB-4CEB-932A-4085E3A52998}"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87649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9B4484-20DB-4CEB-932A-4085E3A52998}"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3017383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9B4484-20DB-4CEB-932A-4085E3A52998}"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3451416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9B4484-20DB-4CEB-932A-4085E3A52998}"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763836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9B4484-20DB-4CEB-932A-4085E3A52998}" type="datetimeFigureOut">
              <a:rPr lang="en-US" smtClean="0"/>
              <a:t>9/3/2022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3429158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9B4484-20DB-4CEB-932A-4085E3A52998}" type="datetimeFigureOut">
              <a:rPr lang="en-US" smtClean="0"/>
              <a:t>9/3/2022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148337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B4484-20DB-4CEB-932A-4085E3A52998}" type="datetimeFigureOut">
              <a:rPr lang="en-US" smtClean="0"/>
              <a:t>9/3/2022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4195771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9B4484-20DB-4CEB-932A-4085E3A52998}"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104073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9B4484-20DB-4CEB-932A-4085E3A52998}"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3408779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49B4484-20DB-4CEB-932A-4085E3A52998}" type="datetimeFigureOut">
              <a:rPr lang="en-US" smtClean="0"/>
              <a:t>9/3/2022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5899BF3-D600-4097-99DA-61FA12D95F30}" type="slidenum">
              <a:rPr lang="en-US" smtClean="0"/>
              <a:t>‹#›</a:t>
            </a:fld>
            <a:endParaRPr lang="en-US"/>
          </a:p>
        </p:txBody>
      </p:sp>
    </p:spTree>
    <p:extLst>
      <p:ext uri="{BB962C8B-B14F-4D97-AF65-F5344CB8AC3E}">
        <p14:creationId xmlns:p14="http://schemas.microsoft.com/office/powerpoint/2010/main" val="26214681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341" name="Rectangle 248">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1" name="Group 250">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252"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3"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6"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7"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8"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9"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0"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1"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2"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3"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4"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5"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6"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7"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8"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9"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0"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1"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2"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3"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4"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5"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6"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7"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8"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9"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0"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1"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2"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3"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4"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5"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6"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7"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8"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9"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0"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1"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2"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93"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3"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5"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6"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7"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8"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9"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0"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1"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2"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3"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4"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5"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307"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BDE26F5-C5DB-4082-A1C3-7811253DD058}"/>
              </a:ext>
            </a:extLst>
          </p:cNvPr>
          <p:cNvSpPr>
            <a:spLocks noGrp="1"/>
          </p:cNvSpPr>
          <p:nvPr>
            <p:ph type="ctrTitle"/>
          </p:nvPr>
        </p:nvSpPr>
        <p:spPr>
          <a:xfrm>
            <a:off x="2043113" y="1122363"/>
            <a:ext cx="4527929" cy="4287836"/>
          </a:xfrm>
        </p:spPr>
        <p:txBody>
          <a:bodyPr vert="horz" lIns="91440" tIns="45720" rIns="91440" bIns="45720" rtlCol="0" anchor="ctr">
            <a:normAutofit/>
          </a:bodyPr>
          <a:lstStyle/>
          <a:p>
            <a:pPr algn="r"/>
            <a:r>
              <a:rPr lang="en-US" sz="6000" dirty="0">
                <a:latin typeface="Times New Roman" panose="02020603050405020304" pitchFamily="18" charset="0"/>
                <a:cs typeface="Times New Roman" panose="02020603050405020304" pitchFamily="18" charset="0"/>
              </a:rPr>
              <a:t>Smart Home Project</a:t>
            </a:r>
          </a:p>
        </p:txBody>
      </p:sp>
      <p:sp>
        <p:nvSpPr>
          <p:cNvPr id="3" name="Subtitle 2">
            <a:extLst>
              <a:ext uri="{FF2B5EF4-FFF2-40B4-BE49-F238E27FC236}">
                <a16:creationId xmlns:a16="http://schemas.microsoft.com/office/drawing/2014/main" id="{C673C83B-3E6A-4894-8150-4FFBC688B4DF}"/>
              </a:ext>
            </a:extLst>
          </p:cNvPr>
          <p:cNvSpPr>
            <a:spLocks noGrp="1"/>
          </p:cNvSpPr>
          <p:nvPr>
            <p:ph type="subTitle" idx="1"/>
          </p:nvPr>
        </p:nvSpPr>
        <p:spPr>
          <a:xfrm>
            <a:off x="7851631" y="1122363"/>
            <a:ext cx="3645044" cy="4719272"/>
          </a:xfrm>
        </p:spPr>
        <p:txBody>
          <a:bodyPr vert="horz" lIns="91440" tIns="45720" rIns="91440" bIns="45720" rtlCol="0" anchor="ctr">
            <a:normAutofit/>
          </a:bodyPr>
          <a:lstStyle/>
          <a:p>
            <a:r>
              <a:rPr lang="en-US" sz="2400" dirty="0">
                <a:latin typeface="Times New Roman" panose="02020603050405020304" pitchFamily="18" charset="0"/>
                <a:cs typeface="Times New Roman" panose="02020603050405020304" pitchFamily="18" charset="0"/>
              </a:rPr>
              <a:t>Members:</a:t>
            </a:r>
          </a:p>
          <a:p>
            <a:r>
              <a:rPr lang="en-US" sz="2400" dirty="0">
                <a:latin typeface="Times New Roman" panose="02020603050405020304" pitchFamily="18" charset="0"/>
                <a:cs typeface="Times New Roman" panose="02020603050405020304" pitchFamily="18" charset="0"/>
              </a:rPr>
              <a:t>ahmed hesham </a:t>
            </a:r>
          </a:p>
          <a:p>
            <a:r>
              <a:rPr lang="en-US" sz="2400" dirty="0">
                <a:latin typeface="Times New Roman" panose="02020603050405020304" pitchFamily="18" charset="0"/>
                <a:cs typeface="Times New Roman" panose="02020603050405020304" pitchFamily="18" charset="0"/>
              </a:rPr>
              <a:t>aya Yasser</a:t>
            </a:r>
          </a:p>
          <a:p>
            <a:r>
              <a:rPr lang="en-US" sz="2400" dirty="0">
                <a:latin typeface="Times New Roman" panose="02020603050405020304" pitchFamily="18" charset="0"/>
                <a:cs typeface="Times New Roman" panose="02020603050405020304" pitchFamily="18" charset="0"/>
              </a:rPr>
              <a:t>Mahmoud sharbatli </a:t>
            </a:r>
          </a:p>
          <a:p>
            <a:r>
              <a:rPr lang="en-US" sz="2400" dirty="0">
                <a:latin typeface="Times New Roman" panose="02020603050405020304" pitchFamily="18" charset="0"/>
                <a:cs typeface="Times New Roman" panose="02020603050405020304" pitchFamily="18" charset="0"/>
              </a:rPr>
              <a:t>Mohamed el-shazly</a:t>
            </a:r>
          </a:p>
          <a:p>
            <a:pPr indent="-228600">
              <a:buFont typeface="Arial" panose="020B0604020202020204" pitchFamily="34" charset="0"/>
              <a:buChar char="•"/>
            </a:pPr>
            <a:endParaRPr lang="en-US" sz="2400" dirty="0"/>
          </a:p>
        </p:txBody>
      </p:sp>
      <p:cxnSp>
        <p:nvCxnSpPr>
          <p:cNvPr id="309" name="Straight Connector 308">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907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2687-7B6A-4F88-B99B-5DE63FF2A855}"/>
              </a:ext>
            </a:extLst>
          </p:cNvPr>
          <p:cNvSpPr>
            <a:spLocks noGrp="1"/>
          </p:cNvSpPr>
          <p:nvPr>
            <p:ph type="title"/>
          </p:nvPr>
        </p:nvSpPr>
        <p:spPr>
          <a:xfrm>
            <a:off x="1141413" y="618518"/>
            <a:ext cx="9905998" cy="1478570"/>
          </a:xfrm>
        </p:spPr>
        <p:txBody>
          <a:bodyPr>
            <a:normAutofit/>
          </a:bodyPr>
          <a:lstStyle/>
          <a:p>
            <a:r>
              <a:rPr lang="en-US">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26F4972-20A4-E63D-9165-B823B7091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F4591F82-F4E7-41C1-B8F5-DD782B1462C7}"/>
              </a:ext>
            </a:extLst>
          </p:cNvPr>
          <p:cNvSpPr>
            <a:spLocks noGrp="1"/>
          </p:cNvSpPr>
          <p:nvPr>
            <p:ph idx="1"/>
          </p:nvPr>
        </p:nvSpPr>
        <p:spPr>
          <a:xfrm>
            <a:off x="5034579" y="2249487"/>
            <a:ext cx="6012832" cy="3541714"/>
          </a:xfrm>
        </p:spPr>
        <p:txBody>
          <a:bodyPr>
            <a:normAutofit/>
          </a:bodyPr>
          <a:lstStyle/>
          <a:p>
            <a:pPr marL="0" indent="0">
              <a:lnSpc>
                <a:spcPct val="110000"/>
              </a:lnSpc>
              <a:buNone/>
            </a:pPr>
            <a:r>
              <a:rPr lang="en-GB" sz="1900" dirty="0">
                <a:effectLst/>
                <a:latin typeface="Times New Roman" panose="02020603050405020304" pitchFamily="18" charset="0"/>
                <a:ea typeface="Calibri" panose="020F0502020204030204" pitchFamily="34" charset="0"/>
                <a:cs typeface="Arial" panose="020B0604020202020204" pitchFamily="34" charset="0"/>
              </a:rPr>
              <a:t>Benefits of Smart Homes: </a:t>
            </a:r>
          </a:p>
          <a:p>
            <a:pPr marL="0" indent="0">
              <a:lnSpc>
                <a:spcPct val="110000"/>
              </a:lnSpc>
              <a:buNone/>
            </a:pPr>
            <a:r>
              <a:rPr lang="en-US" sz="1900" dirty="0">
                <a:effectLst/>
                <a:latin typeface="Times New Roman" panose="02020603050405020304" pitchFamily="18" charset="0"/>
                <a:ea typeface="Calibri" panose="020F0502020204030204" pitchFamily="34" charset="0"/>
                <a:cs typeface="Arial" panose="020B0604020202020204" pitchFamily="34" charset="0"/>
              </a:rPr>
              <a:t>A smart home means your home has a smart home system that connects with your appliances to automate specific tasks and is typically remotely controlled. You can use a smart home system to program your locks for security, air conditioning and heating, light control, information display and alerts.</a:t>
            </a:r>
          </a:p>
          <a:p>
            <a:pPr marL="0" indent="0">
              <a:lnSpc>
                <a:spcPct val="110000"/>
              </a:lnSpc>
              <a:buNone/>
            </a:pPr>
            <a:r>
              <a:rPr lang="en-US" sz="1900" dirty="0">
                <a:latin typeface="Times New Roman" panose="02020603050405020304" pitchFamily="18" charset="0"/>
                <a:cs typeface="Arial" panose="020B0604020202020204" pitchFamily="34" charset="0"/>
              </a:rPr>
              <a:t>These functionalities are accessed remotely by the Admin(s) via their phone(s) using Bluetooth or on-site by the users using the keypad.</a:t>
            </a:r>
            <a:endParaRPr lang="en-US" sz="1900" dirty="0"/>
          </a:p>
        </p:txBody>
      </p:sp>
    </p:spTree>
    <p:extLst>
      <p:ext uri="{BB962C8B-B14F-4D97-AF65-F5344CB8AC3E}">
        <p14:creationId xmlns:p14="http://schemas.microsoft.com/office/powerpoint/2010/main" val="3440378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76" name="Group 175">
            <a:extLst>
              <a:ext uri="{FF2B5EF4-FFF2-40B4-BE49-F238E27FC236}">
                <a16:creationId xmlns:a16="http://schemas.microsoft.com/office/drawing/2014/main" id="{2AA951EB-D92C-4664-B069-0950B110D7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77" name="Rectangle 176">
              <a:extLst>
                <a:ext uri="{FF2B5EF4-FFF2-40B4-BE49-F238E27FC236}">
                  <a16:creationId xmlns:a16="http://schemas.microsoft.com/office/drawing/2014/main" id="{D2557383-0505-41A8-8790-0DC743315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8" name="Picture 2">
              <a:extLst>
                <a:ext uri="{FF2B5EF4-FFF2-40B4-BE49-F238E27FC236}">
                  <a16:creationId xmlns:a16="http://schemas.microsoft.com/office/drawing/2014/main" id="{B8F446A7-2D9D-4B2C-B5AA-76C5130599E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42" name="Picture 41" descr="An electronic circuit board in blue colour">
            <a:extLst>
              <a:ext uri="{FF2B5EF4-FFF2-40B4-BE49-F238E27FC236}">
                <a16:creationId xmlns:a16="http://schemas.microsoft.com/office/drawing/2014/main" id="{E71BBE66-4739-76C2-1D5F-E18F6AE59748}"/>
              </a:ext>
            </a:extLst>
          </p:cNvPr>
          <p:cNvPicPr>
            <a:picLocks noChangeAspect="1"/>
          </p:cNvPicPr>
          <p:nvPr/>
        </p:nvPicPr>
        <p:blipFill rotWithShape="1">
          <a:blip r:embed="rId4">
            <a:alphaModFix amt="30000"/>
          </a:blip>
          <a:srcRect t="14327" b="1378"/>
          <a:stretch/>
        </p:blipFill>
        <p:spPr>
          <a:xfrm>
            <a:off x="20" y="10"/>
            <a:ext cx="12188369" cy="6857990"/>
          </a:xfrm>
          <a:prstGeom prst="rect">
            <a:avLst/>
          </a:prstGeom>
        </p:spPr>
      </p:pic>
      <p:grpSp>
        <p:nvGrpSpPr>
          <p:cNvPr id="180" name="Group 179">
            <a:extLst>
              <a:ext uri="{FF2B5EF4-FFF2-40B4-BE49-F238E27FC236}">
                <a16:creationId xmlns:a16="http://schemas.microsoft.com/office/drawing/2014/main" id="{50A7EA83-60DF-47D8-8538-E7F234A4C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81" name="Round Diagonal Corner Rectangle 7">
              <a:extLst>
                <a:ext uri="{FF2B5EF4-FFF2-40B4-BE49-F238E27FC236}">
                  <a16:creationId xmlns:a16="http://schemas.microsoft.com/office/drawing/2014/main" id="{0DC32959-063F-42FB-843F-52AAB4D977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2" name="Group 181">
              <a:extLst>
                <a:ext uri="{FF2B5EF4-FFF2-40B4-BE49-F238E27FC236}">
                  <a16:creationId xmlns:a16="http://schemas.microsoft.com/office/drawing/2014/main" id="{9C6FF904-2A08-4D6F-8769-74E7588134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02" name="Freeform 32">
                <a:extLst>
                  <a:ext uri="{FF2B5EF4-FFF2-40B4-BE49-F238E27FC236}">
                    <a16:creationId xmlns:a16="http://schemas.microsoft.com/office/drawing/2014/main" id="{9FBE49E1-F6C4-45A4-B0B3-ABB68B02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3" name="Freeform 33">
                <a:extLst>
                  <a:ext uri="{FF2B5EF4-FFF2-40B4-BE49-F238E27FC236}">
                    <a16:creationId xmlns:a16="http://schemas.microsoft.com/office/drawing/2014/main" id="{D39886E8-0D84-4623-BC00-2555D501A4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04" name="Freeform 34">
                <a:extLst>
                  <a:ext uri="{FF2B5EF4-FFF2-40B4-BE49-F238E27FC236}">
                    <a16:creationId xmlns:a16="http://schemas.microsoft.com/office/drawing/2014/main" id="{59A74DD0-E79B-42CF-8259-302698BEDA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05" name="Freeform 37">
                <a:extLst>
                  <a:ext uri="{FF2B5EF4-FFF2-40B4-BE49-F238E27FC236}">
                    <a16:creationId xmlns:a16="http://schemas.microsoft.com/office/drawing/2014/main" id="{05B199AD-0A48-4DC8-88CC-94C4785A0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83" name="Group 182">
              <a:extLst>
                <a:ext uri="{FF2B5EF4-FFF2-40B4-BE49-F238E27FC236}">
                  <a16:creationId xmlns:a16="http://schemas.microsoft.com/office/drawing/2014/main" id="{BA03D0AA-6A09-4988-865E-1B81E12A79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196" name="Freeform 35">
                <a:extLst>
                  <a:ext uri="{FF2B5EF4-FFF2-40B4-BE49-F238E27FC236}">
                    <a16:creationId xmlns:a16="http://schemas.microsoft.com/office/drawing/2014/main" id="{CECCFA67-5EE1-4E33-B37D-0CA218F40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97" name="Freeform 36">
                <a:extLst>
                  <a:ext uri="{FF2B5EF4-FFF2-40B4-BE49-F238E27FC236}">
                    <a16:creationId xmlns:a16="http://schemas.microsoft.com/office/drawing/2014/main" id="{F1209146-A913-4EF8-BCA5-A83DC7A739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98" name="Freeform 38">
                <a:extLst>
                  <a:ext uri="{FF2B5EF4-FFF2-40B4-BE49-F238E27FC236}">
                    <a16:creationId xmlns:a16="http://schemas.microsoft.com/office/drawing/2014/main" id="{3DE05473-6F85-4F71-A427-16CF0153C7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99" name="Freeform 39">
                <a:extLst>
                  <a:ext uri="{FF2B5EF4-FFF2-40B4-BE49-F238E27FC236}">
                    <a16:creationId xmlns:a16="http://schemas.microsoft.com/office/drawing/2014/main" id="{776EEC7D-F65A-4975-B6B2-513ACD261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00" name="Freeform 40">
                <a:extLst>
                  <a:ext uri="{FF2B5EF4-FFF2-40B4-BE49-F238E27FC236}">
                    <a16:creationId xmlns:a16="http://schemas.microsoft.com/office/drawing/2014/main" id="{EA7CA1B7-0ED5-4B2A-98A3-D61C15D1AC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01" name="Rectangle 41">
                <a:extLst>
                  <a:ext uri="{FF2B5EF4-FFF2-40B4-BE49-F238E27FC236}">
                    <a16:creationId xmlns:a16="http://schemas.microsoft.com/office/drawing/2014/main" id="{EA468C46-CB87-41D5-9F0B-30856462DEB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184" name="Group 183">
              <a:extLst>
                <a:ext uri="{FF2B5EF4-FFF2-40B4-BE49-F238E27FC236}">
                  <a16:creationId xmlns:a16="http://schemas.microsoft.com/office/drawing/2014/main" id="{4E1A157C-0B8F-4815-A4A3-CEB9BBE154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192" name="Freeform 32">
                <a:extLst>
                  <a:ext uri="{FF2B5EF4-FFF2-40B4-BE49-F238E27FC236}">
                    <a16:creationId xmlns:a16="http://schemas.microsoft.com/office/drawing/2014/main" id="{AC4D2E9F-A2BA-4174-9218-63B014F3B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93" name="Freeform 33">
                <a:extLst>
                  <a:ext uri="{FF2B5EF4-FFF2-40B4-BE49-F238E27FC236}">
                    <a16:creationId xmlns:a16="http://schemas.microsoft.com/office/drawing/2014/main" id="{77BC491E-B056-4EFC-ABB3-FCCF5B832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94" name="Freeform 34">
                <a:extLst>
                  <a:ext uri="{FF2B5EF4-FFF2-40B4-BE49-F238E27FC236}">
                    <a16:creationId xmlns:a16="http://schemas.microsoft.com/office/drawing/2014/main" id="{60EE1C22-1980-4974-BD81-0C8CEAD99F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95" name="Freeform 37">
                <a:extLst>
                  <a:ext uri="{FF2B5EF4-FFF2-40B4-BE49-F238E27FC236}">
                    <a16:creationId xmlns:a16="http://schemas.microsoft.com/office/drawing/2014/main" id="{02B11C1B-8B44-46B1-B943-00DA0C03F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85" name="Group 184">
              <a:extLst>
                <a:ext uri="{FF2B5EF4-FFF2-40B4-BE49-F238E27FC236}">
                  <a16:creationId xmlns:a16="http://schemas.microsoft.com/office/drawing/2014/main" id="{7EE8DAA8-BB59-46F4-BAE5-2DC25776F7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86" name="Freeform 35">
                <a:extLst>
                  <a:ext uri="{FF2B5EF4-FFF2-40B4-BE49-F238E27FC236}">
                    <a16:creationId xmlns:a16="http://schemas.microsoft.com/office/drawing/2014/main" id="{41642804-AFC4-4BFE-8F01-F6BE2BBD2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87" name="Freeform 36">
                <a:extLst>
                  <a:ext uri="{FF2B5EF4-FFF2-40B4-BE49-F238E27FC236}">
                    <a16:creationId xmlns:a16="http://schemas.microsoft.com/office/drawing/2014/main" id="{3B9DD864-D3B2-4ACE-AEA3-3637CAB0CA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88" name="Freeform 38">
                <a:extLst>
                  <a:ext uri="{FF2B5EF4-FFF2-40B4-BE49-F238E27FC236}">
                    <a16:creationId xmlns:a16="http://schemas.microsoft.com/office/drawing/2014/main" id="{246E3CE2-00AB-469A-9997-2248EF0DFC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89" name="Freeform 39">
                <a:extLst>
                  <a:ext uri="{FF2B5EF4-FFF2-40B4-BE49-F238E27FC236}">
                    <a16:creationId xmlns:a16="http://schemas.microsoft.com/office/drawing/2014/main" id="{BD19BDA6-4E11-4BA7-A26A-285C707861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90" name="Freeform 40">
                <a:extLst>
                  <a:ext uri="{FF2B5EF4-FFF2-40B4-BE49-F238E27FC236}">
                    <a16:creationId xmlns:a16="http://schemas.microsoft.com/office/drawing/2014/main" id="{EBA7F036-DD38-4295-8985-3D1AB5465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91" name="Rectangle 41">
                <a:extLst>
                  <a:ext uri="{FF2B5EF4-FFF2-40B4-BE49-F238E27FC236}">
                    <a16:creationId xmlns:a16="http://schemas.microsoft.com/office/drawing/2014/main" id="{D3016A72-4E06-4D97-BA01-41DAE9A938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itle 1">
            <a:extLst>
              <a:ext uri="{FF2B5EF4-FFF2-40B4-BE49-F238E27FC236}">
                <a16:creationId xmlns:a16="http://schemas.microsoft.com/office/drawing/2014/main" id="{66A6A966-FE04-45DB-B40B-B411E1C38140}"/>
              </a:ext>
            </a:extLst>
          </p:cNvPr>
          <p:cNvSpPr>
            <a:spLocks noGrp="1"/>
          </p:cNvSpPr>
          <p:nvPr>
            <p:ph type="title"/>
          </p:nvPr>
        </p:nvSpPr>
        <p:spPr>
          <a:xfrm>
            <a:off x="1143001" y="1007533"/>
            <a:ext cx="9905998" cy="1092200"/>
          </a:xfrm>
        </p:spPr>
        <p:txBody>
          <a:bodyPr>
            <a:normAutofit/>
          </a:bodyPr>
          <a:lstStyle/>
          <a:p>
            <a:pPr algn="ctr"/>
            <a:r>
              <a:rPr lang="en-US">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32822678-5BDA-4F52-8C60-EDA40490F5B2}"/>
              </a:ext>
            </a:extLst>
          </p:cNvPr>
          <p:cNvSpPr>
            <a:spLocks noGrp="1"/>
          </p:cNvSpPr>
          <p:nvPr>
            <p:ph idx="1"/>
          </p:nvPr>
        </p:nvSpPr>
        <p:spPr>
          <a:xfrm>
            <a:off x="1143001" y="2252134"/>
            <a:ext cx="9905999" cy="3454399"/>
          </a:xfrm>
        </p:spPr>
        <p:txBody>
          <a:bodyPr anchor="ctr">
            <a:normAutofit/>
          </a:bodyPr>
          <a:lstStyle/>
          <a:p>
            <a:pPr marL="0" lvl="0" indent="0">
              <a:spcAft>
                <a:spcPts val="800"/>
              </a:spcAft>
              <a:buNone/>
              <a:tabLst>
                <a:tab pos="457200" algn="l"/>
              </a:tabLst>
            </a:pPr>
            <a:r>
              <a:rPr lang="en-GB" sz="2000">
                <a:effectLst/>
                <a:latin typeface="Times New Roman" panose="02020603050405020304" pitchFamily="18" charset="0"/>
                <a:ea typeface="Calibri" panose="020F0502020204030204" pitchFamily="34" charset="0"/>
                <a:cs typeface="Times New Roman" panose="02020603050405020304" pitchFamily="18" charset="0"/>
              </a:rPr>
              <a:t>With all the technological advancements in our generation it is only rational to expect that with more inventions, hardware, and software programs/applications there will be either security breaches or lack of keeping in touch with everything around us, this introduces an opportunity to create a system for monitoring and providing an ease of access to these applications.</a:t>
            </a:r>
          </a:p>
        </p:txBody>
      </p:sp>
    </p:spTree>
    <p:extLst>
      <p:ext uri="{BB962C8B-B14F-4D97-AF65-F5344CB8AC3E}">
        <p14:creationId xmlns:p14="http://schemas.microsoft.com/office/powerpoint/2010/main" val="310306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83" name="Group 182">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84" name="Rectangle 183">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71" name="Picture 4" descr="An abstract design with lines and financial symbols">
            <a:extLst>
              <a:ext uri="{FF2B5EF4-FFF2-40B4-BE49-F238E27FC236}">
                <a16:creationId xmlns:a16="http://schemas.microsoft.com/office/drawing/2014/main" id="{976F4503-597D-0C2E-444E-D6AD7261D5C3}"/>
              </a:ext>
            </a:extLst>
          </p:cNvPr>
          <p:cNvPicPr>
            <a:picLocks noChangeAspect="1"/>
          </p:cNvPicPr>
          <p:nvPr/>
        </p:nvPicPr>
        <p:blipFill rotWithShape="1">
          <a:blip r:embed="rId4">
            <a:alphaModFix/>
          </a:blip>
          <a:srcRect t="7694" b="7694"/>
          <a:stretch/>
        </p:blipFill>
        <p:spPr>
          <a:xfrm>
            <a:off x="3611" y="10"/>
            <a:ext cx="12188389" cy="6857990"/>
          </a:xfrm>
          <a:prstGeom prst="rect">
            <a:avLst/>
          </a:prstGeom>
        </p:spPr>
      </p:pic>
      <p:grpSp>
        <p:nvGrpSpPr>
          <p:cNvPr id="187" name="Group 186">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88"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9" name="Group 188">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09"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10"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1"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12"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90" name="Group 189">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203"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04"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05"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06"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07"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08"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191" name="Group 190">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199"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0"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01"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02"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92" name="Group 191">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93"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94"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95"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96"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97"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98"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itle 1">
            <a:extLst>
              <a:ext uri="{FF2B5EF4-FFF2-40B4-BE49-F238E27FC236}">
                <a16:creationId xmlns:a16="http://schemas.microsoft.com/office/drawing/2014/main" id="{B31D86DD-B5B1-45DA-9C3A-91C1183D9C04}"/>
              </a:ext>
            </a:extLst>
          </p:cNvPr>
          <p:cNvSpPr>
            <a:spLocks noGrp="1"/>
          </p:cNvSpPr>
          <p:nvPr>
            <p:ph type="title"/>
          </p:nvPr>
        </p:nvSpPr>
        <p:spPr>
          <a:xfrm>
            <a:off x="1143001" y="1007533"/>
            <a:ext cx="9905998" cy="1092200"/>
          </a:xfrm>
        </p:spPr>
        <p:txBody>
          <a:bodyPr>
            <a:normAutofit/>
          </a:bodyPr>
          <a:lstStyle/>
          <a:p>
            <a:pPr marL="0" lvl="0" indent="0" algn="ctr" rtl="0">
              <a:buNone/>
            </a:pPr>
            <a:r>
              <a:rPr lang="en-US">
                <a:effectLst/>
                <a:latin typeface="Times New Roman" panose="02020603050405020304" pitchFamily="18" charset="0"/>
                <a:ea typeface="Calibri" panose="020F0502020204030204" pitchFamily="34" charset="0"/>
                <a:cs typeface="Times New Roman" panose="02020603050405020304" pitchFamily="18" charset="0"/>
              </a:rPr>
              <a:t>Technologies used </a:t>
            </a:r>
            <a:endParaRPr lang="en-GB">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BFDFA5-0E87-434E-9CD3-6C71606B2D16}"/>
              </a:ext>
            </a:extLst>
          </p:cNvPr>
          <p:cNvSpPr>
            <a:spLocks noGrp="1"/>
          </p:cNvSpPr>
          <p:nvPr>
            <p:ph idx="1"/>
          </p:nvPr>
        </p:nvSpPr>
        <p:spPr>
          <a:xfrm>
            <a:off x="1143001" y="2252134"/>
            <a:ext cx="9905999" cy="3454399"/>
          </a:xfrm>
        </p:spPr>
        <p:txBody>
          <a:bodyPr anchor="ctr">
            <a:normAutofit/>
          </a:bodyPr>
          <a:lstStyle/>
          <a:p>
            <a:pPr marL="0" lvl="0" indent="0" rtl="0">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Software(s) Used:</a:t>
            </a:r>
            <a:r>
              <a:rPr lang="en-GB" sz="2000" dirty="0">
                <a:latin typeface="Times New Roman" panose="02020603050405020304" pitchFamily="18" charset="0"/>
                <a:ea typeface="Calibri" panose="020F0502020204030204" pitchFamily="34" charset="0"/>
                <a:cs typeface="Times New Roman" panose="02020603050405020304" pitchFamily="18" charset="0"/>
              </a:rPr>
              <a:t> </a:t>
            </a:r>
          </a:p>
          <a:p>
            <a:r>
              <a:rPr lang="en-US" sz="2000">
                <a:latin typeface="Times New Roman" panose="02020603050405020304" pitchFamily="18" charset="0"/>
                <a:ea typeface="Calibri" panose="020F0502020204030204" pitchFamily="34" charset="0"/>
                <a:cs typeface="Times New Roman" panose="02020603050405020304" pitchFamily="18" charset="0"/>
              </a:rPr>
              <a:t>Proteus Design Suite </a:t>
            </a:r>
            <a:endParaRPr lang="en-GB" sz="2000">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IDE: Atmel Studio</a:t>
            </a:r>
            <a:endParaRPr lang="en-GB" sz="20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Bluetooth Serial Controller</a:t>
            </a:r>
            <a:endParaRPr lang="en-GB"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9588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AC88772-6DB3-49EC-9C8A-A0B46ACE3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371AD3-C00C-43CF-BE65-BD213929F4F8}"/>
              </a:ext>
            </a:extLst>
          </p:cNvPr>
          <p:cNvSpPr>
            <a:spLocks noGrp="1"/>
          </p:cNvSpPr>
          <p:nvPr>
            <p:ph type="title"/>
          </p:nvPr>
        </p:nvSpPr>
        <p:spPr>
          <a:xfrm>
            <a:off x="8194878" y="1065955"/>
            <a:ext cx="2851413" cy="4817318"/>
          </a:xfrm>
        </p:spPr>
        <p:txBody>
          <a:bodyPr anchor="ctr">
            <a:normAutofit/>
          </a:bodyPr>
          <a:lstStyle/>
          <a:p>
            <a:r>
              <a:rPr lang="en-US" sz="3300">
                <a:latin typeface="Times New Roman" panose="02020603050405020304" pitchFamily="18" charset="0"/>
                <a:cs typeface="Times New Roman" panose="02020603050405020304" pitchFamily="18" charset="0"/>
              </a:rPr>
              <a:t>Design and simulation Setup</a:t>
            </a:r>
          </a:p>
        </p:txBody>
      </p:sp>
      <p:sp>
        <p:nvSpPr>
          <p:cNvPr id="10" name="Round Diagonal Corner Rectangle 6">
            <a:extLst>
              <a:ext uri="{FF2B5EF4-FFF2-40B4-BE49-F238E27FC236}">
                <a16:creationId xmlns:a16="http://schemas.microsoft.com/office/drawing/2014/main" id="{17A3DD84-FAA5-438A-8462-D1E01EA0D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1410" cy="6858000"/>
          </a:xfrm>
          <a:prstGeom prst="round2DiagRect">
            <a:avLst>
              <a:gd name="adj1" fmla="val 0"/>
              <a:gd name="adj2" fmla="val 0"/>
            </a:avLst>
          </a:prstGeom>
          <a:solidFill>
            <a:schemeClr val="bg2"/>
          </a:solidFill>
          <a:ln w="1905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94C07E-2594-4965-8F2E-964880D283FD}"/>
              </a:ext>
            </a:extLst>
          </p:cNvPr>
          <p:cNvSpPr>
            <a:spLocks noGrp="1"/>
          </p:cNvSpPr>
          <p:nvPr>
            <p:ph idx="1"/>
          </p:nvPr>
        </p:nvSpPr>
        <p:spPr>
          <a:xfrm>
            <a:off x="1141412" y="1065955"/>
            <a:ext cx="5749774" cy="4725246"/>
          </a:xfrm>
        </p:spPr>
        <p:txBody>
          <a:bodyPr anchor="ctr">
            <a:normAutofit/>
          </a:bodyPr>
          <a:lstStyle/>
          <a:p>
            <a:pPr marL="0" marR="0" indent="0">
              <a:lnSpc>
                <a:spcPct val="110000"/>
              </a:lnSpc>
              <a:spcBef>
                <a:spcPts val="0"/>
              </a:spcBef>
              <a:spcAft>
                <a:spcPts val="600"/>
              </a:spcAft>
              <a:buNone/>
            </a:pPr>
            <a:r>
              <a:rPr lang="en-US" sz="1300" kern="1100" dirty="0">
                <a:effectLst/>
                <a:latin typeface="Times" panose="02020603050405020304" pitchFamily="18" charset="0"/>
                <a:ea typeface="Times New Roman" panose="02020603050405020304" pitchFamily="18" charset="0"/>
                <a:cs typeface="Times New Roman" panose="02020603050405020304" pitchFamily="18" charset="0"/>
              </a:rPr>
              <a:t>Modules: brief description of each module </a:t>
            </a:r>
          </a:p>
          <a:p>
            <a:pPr>
              <a:lnSpc>
                <a:spcPct val="110000"/>
              </a:lnSpc>
              <a:spcBef>
                <a:spcPts val="0"/>
              </a:spcBef>
              <a:spcAft>
                <a:spcPts val="600"/>
              </a:spcAft>
            </a:pPr>
            <a:r>
              <a:rPr lang="en-US" sz="1300" kern="1100" dirty="0">
                <a:latin typeface="Times" panose="02020603050405020304" pitchFamily="18" charset="0"/>
                <a:ea typeface="Times New Roman" panose="02020603050405020304" pitchFamily="18" charset="0"/>
                <a:cs typeface="Times New Roman" panose="02020603050405020304" pitchFamily="18" charset="0"/>
              </a:rPr>
              <a:t>LCD: </a:t>
            </a:r>
          </a:p>
          <a:p>
            <a:pPr lvl="1">
              <a:lnSpc>
                <a:spcPct val="110000"/>
              </a:lnSpc>
              <a:spcBef>
                <a:spcPts val="0"/>
              </a:spcBef>
              <a:spcAft>
                <a:spcPts val="600"/>
              </a:spcAft>
            </a:pPr>
            <a:r>
              <a:rPr lang="en-US" sz="1300" kern="1100" dirty="0">
                <a:latin typeface="Times" panose="02020603050405020304" pitchFamily="18" charset="0"/>
                <a:ea typeface="Times New Roman" panose="02020603050405020304" pitchFamily="18" charset="0"/>
                <a:cs typeface="Times" panose="02020603050405020304" pitchFamily="18" charset="0"/>
              </a:rPr>
              <a:t>Used as one of the key components for the login system and system control, its mostly only used by the users, it also displays the running devices in the background if it’s not used by the user</a:t>
            </a:r>
          </a:p>
          <a:p>
            <a:pPr>
              <a:lnSpc>
                <a:spcPct val="110000"/>
              </a:lnSpc>
              <a:spcBef>
                <a:spcPts val="0"/>
              </a:spcBef>
              <a:spcAft>
                <a:spcPts val="600"/>
              </a:spcAft>
            </a:pPr>
            <a:r>
              <a:rPr lang="en-US" sz="1300" kern="1100" dirty="0">
                <a:latin typeface="Times" panose="02020603050405020304" pitchFamily="18" charset="0"/>
                <a:ea typeface="Times New Roman" panose="02020603050405020304" pitchFamily="18" charset="0"/>
                <a:cs typeface="Times New Roman" panose="02020603050405020304" pitchFamily="18" charset="0"/>
              </a:rPr>
              <a:t>Keypad: </a:t>
            </a:r>
          </a:p>
          <a:p>
            <a:pPr lvl="1">
              <a:lnSpc>
                <a:spcPct val="110000"/>
              </a:lnSpc>
              <a:spcBef>
                <a:spcPts val="0"/>
              </a:spcBef>
              <a:spcAft>
                <a:spcPts val="600"/>
              </a:spcAft>
            </a:pPr>
            <a:r>
              <a:rPr lang="en-US" sz="1300" kern="1100" dirty="0">
                <a:latin typeface="Times" panose="02020603050405020304" pitchFamily="18" charset="0"/>
                <a:ea typeface="Times New Roman" panose="02020603050405020304" pitchFamily="18" charset="0"/>
                <a:cs typeface="Times New Roman" panose="02020603050405020304" pitchFamily="18" charset="0"/>
              </a:rPr>
              <a:t>Used by the user to both log in and interact with the system, therefore it acts as the control hub of the system.</a:t>
            </a:r>
          </a:p>
          <a:p>
            <a:pPr>
              <a:lnSpc>
                <a:spcPct val="110000"/>
              </a:lnSpc>
              <a:spcBef>
                <a:spcPts val="0"/>
              </a:spcBef>
              <a:spcAft>
                <a:spcPts val="600"/>
              </a:spcAft>
            </a:pPr>
            <a:r>
              <a:rPr lang="en-US" sz="1300" kern="1100" dirty="0">
                <a:latin typeface="Times" panose="02020603050405020304" pitchFamily="18" charset="0"/>
                <a:ea typeface="Times New Roman" panose="02020603050405020304" pitchFamily="18" charset="0"/>
                <a:cs typeface="Times New Roman" panose="02020603050405020304" pitchFamily="18" charset="0"/>
              </a:rPr>
              <a:t>Relay: A relay is a device that responds to a small current or voltage change by activating a switches or other devices. Used to remotely switch signals or power</a:t>
            </a:r>
          </a:p>
          <a:p>
            <a:pPr>
              <a:lnSpc>
                <a:spcPct val="110000"/>
              </a:lnSpc>
              <a:spcBef>
                <a:spcPts val="0"/>
              </a:spcBef>
              <a:spcAft>
                <a:spcPts val="600"/>
              </a:spcAft>
            </a:pPr>
            <a:r>
              <a:rPr lang="en-US" sz="1300" kern="1100" dirty="0">
                <a:latin typeface="Times" panose="02020603050405020304" pitchFamily="18" charset="0"/>
                <a:ea typeface="Times New Roman" panose="02020603050405020304" pitchFamily="18" charset="0"/>
                <a:cs typeface="Times New Roman" panose="02020603050405020304" pitchFamily="18" charset="0"/>
              </a:rPr>
              <a:t>Bluetooth: Is used for establishing a connection between the system and the admin’s phone for system access and controls.</a:t>
            </a:r>
          </a:p>
          <a:p>
            <a:pPr marL="0" marR="0" indent="0">
              <a:lnSpc>
                <a:spcPct val="110000"/>
              </a:lnSpc>
              <a:spcBef>
                <a:spcPts val="0"/>
              </a:spcBef>
              <a:spcAft>
                <a:spcPts val="600"/>
              </a:spcAft>
              <a:buNone/>
            </a:pPr>
            <a:endParaRPr lang="en-US" sz="1300" kern="1100" dirty="0">
              <a:effectLst/>
              <a:latin typeface="Times" panose="02020603050405020304" pitchFamily="18" charset="0"/>
              <a:ea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46640D31-0CFD-4B3F-AE95-530AA5174F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62562" y="0"/>
            <a:ext cx="0" cy="6858000"/>
          </a:xfrm>
          <a:prstGeom prst="line">
            <a:avLst/>
          </a:prstGeom>
          <a:ln w="19050">
            <a:solidFill>
              <a:schemeClr val="tx2">
                <a:lumMod val="60000"/>
                <a:lumOff val="40000"/>
                <a:alpha val="60000"/>
              </a:schemeClr>
            </a:solidFill>
          </a:ln>
          <a:effectLst>
            <a:outerShdw blurRad="88900" dist="38100" dir="5400000" algn="ctr"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814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AC88772-6DB3-49EC-9C8A-A0B46ACE3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9133D7-AD5E-B81D-6506-2C2E60C6EDE0}"/>
              </a:ext>
            </a:extLst>
          </p:cNvPr>
          <p:cNvSpPr>
            <a:spLocks noGrp="1"/>
          </p:cNvSpPr>
          <p:nvPr>
            <p:ph type="title"/>
          </p:nvPr>
        </p:nvSpPr>
        <p:spPr>
          <a:xfrm>
            <a:off x="8194878" y="1065955"/>
            <a:ext cx="2851413" cy="4817318"/>
          </a:xfrm>
        </p:spPr>
        <p:txBody>
          <a:bodyPr anchor="ctr">
            <a:normAutofit/>
          </a:bodyPr>
          <a:lstStyle/>
          <a:p>
            <a:r>
              <a:rPr lang="en-US" sz="3300" dirty="0">
                <a:latin typeface="Times New Roman" panose="02020603050405020304" pitchFamily="18" charset="0"/>
                <a:cs typeface="Times New Roman" panose="02020603050405020304" pitchFamily="18" charset="0"/>
              </a:rPr>
              <a:t>Design and simulation setup cont.</a:t>
            </a:r>
            <a:endParaRPr lang="en-GB" sz="3300" dirty="0">
              <a:latin typeface="Times New Roman" panose="02020603050405020304" pitchFamily="18" charset="0"/>
              <a:cs typeface="Times New Roman" panose="02020603050405020304" pitchFamily="18" charset="0"/>
            </a:endParaRPr>
          </a:p>
        </p:txBody>
      </p:sp>
      <p:sp>
        <p:nvSpPr>
          <p:cNvPr id="10" name="Round Diagonal Corner Rectangle 6">
            <a:extLst>
              <a:ext uri="{FF2B5EF4-FFF2-40B4-BE49-F238E27FC236}">
                <a16:creationId xmlns:a16="http://schemas.microsoft.com/office/drawing/2014/main" id="{17A3DD84-FAA5-438A-8462-D1E01EA0D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1410" cy="6858000"/>
          </a:xfrm>
          <a:prstGeom prst="round2DiagRect">
            <a:avLst>
              <a:gd name="adj1" fmla="val 0"/>
              <a:gd name="adj2" fmla="val 0"/>
            </a:avLst>
          </a:prstGeom>
          <a:solidFill>
            <a:schemeClr val="bg2"/>
          </a:solidFill>
          <a:ln w="1905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DAC377-28A2-7785-7625-306BED39D29F}"/>
              </a:ext>
            </a:extLst>
          </p:cNvPr>
          <p:cNvSpPr>
            <a:spLocks noGrp="1"/>
          </p:cNvSpPr>
          <p:nvPr>
            <p:ph idx="1"/>
          </p:nvPr>
        </p:nvSpPr>
        <p:spPr>
          <a:xfrm>
            <a:off x="1141412" y="1065955"/>
            <a:ext cx="5749774" cy="4725246"/>
          </a:xfrm>
        </p:spPr>
        <p:txBody>
          <a:bodyPr anchor="ctr">
            <a:normAutofit/>
          </a:bodyPr>
          <a:lstStyle/>
          <a:p>
            <a:pPr>
              <a:lnSpc>
                <a:spcPct val="110000"/>
              </a:lnSpc>
            </a:pPr>
            <a:r>
              <a:rPr lang="en-US" sz="1700">
                <a:latin typeface="Times New Roman" panose="02020603050405020304" pitchFamily="18" charset="0"/>
                <a:cs typeface="Times New Roman" panose="02020603050405020304" pitchFamily="18" charset="0"/>
              </a:rPr>
              <a:t>AC Controller: Is turned on/off based on the temperature sensor’s readings.</a:t>
            </a:r>
          </a:p>
          <a:p>
            <a:pPr>
              <a:lnSpc>
                <a:spcPct val="110000"/>
              </a:lnSpc>
            </a:pPr>
            <a:r>
              <a:rPr lang="en-GB" sz="1700">
                <a:latin typeface="Times New Roman" panose="02020603050405020304" pitchFamily="18" charset="0"/>
                <a:cs typeface="Times New Roman" panose="02020603050405020304" pitchFamily="18" charset="0"/>
              </a:rPr>
              <a:t>Temperature Sensor: </a:t>
            </a:r>
            <a:r>
              <a:rPr lang="en-US" sz="1700">
                <a:latin typeface="Times New Roman" panose="02020603050405020304" pitchFamily="18" charset="0"/>
                <a:cs typeface="Times New Roman" panose="02020603050405020304" pitchFamily="18" charset="0"/>
              </a:rPr>
              <a:t>Temperature sensor reads the ambient temperature, if the temperature is higher than 28°C, Air condition must be run “DC motor”, if the temperature becomes lower than 21°C, Air condition must be turned off “DC motor”.</a:t>
            </a:r>
            <a:endParaRPr lang="en-GB" sz="1700">
              <a:latin typeface="Times New Roman" panose="02020603050405020304" pitchFamily="18" charset="0"/>
              <a:cs typeface="Times New Roman" panose="02020603050405020304" pitchFamily="18" charset="0"/>
            </a:endParaRPr>
          </a:p>
          <a:p>
            <a:pPr>
              <a:lnSpc>
                <a:spcPct val="110000"/>
              </a:lnSpc>
            </a:pPr>
            <a:r>
              <a:rPr lang="en-GB" sz="1700">
                <a:latin typeface="Times New Roman" panose="02020603050405020304" pitchFamily="18" charset="0"/>
                <a:cs typeface="Times New Roman" panose="02020603050405020304" pitchFamily="18" charset="0"/>
              </a:rPr>
              <a:t>Alarm: Is a security measure that’s triggered upon multiple false login entries.</a:t>
            </a:r>
          </a:p>
          <a:p>
            <a:pPr>
              <a:lnSpc>
                <a:spcPct val="110000"/>
              </a:lnSpc>
            </a:pPr>
            <a:r>
              <a:rPr lang="en-GB" sz="1700">
                <a:latin typeface="Times New Roman" panose="02020603050405020304" pitchFamily="18" charset="0"/>
                <a:cs typeface="Times New Roman" panose="02020603050405020304" pitchFamily="18" charset="0"/>
              </a:rPr>
              <a:t>Lamps: </a:t>
            </a:r>
            <a:r>
              <a:rPr lang="en-US" sz="1700">
                <a:latin typeface="Times New Roman" panose="02020603050405020304" pitchFamily="18" charset="0"/>
                <a:cs typeface="Times New Roman" panose="02020603050405020304" pitchFamily="18" charset="0"/>
              </a:rPr>
              <a:t>Lamps are isolated because of high power.</a:t>
            </a:r>
            <a:endParaRPr lang="en-GB" sz="1700">
              <a:latin typeface="Times New Roman" panose="02020603050405020304" pitchFamily="18" charset="0"/>
              <a:cs typeface="Times New Roman" panose="02020603050405020304" pitchFamily="18" charset="0"/>
            </a:endParaRPr>
          </a:p>
          <a:p>
            <a:pPr>
              <a:lnSpc>
                <a:spcPct val="110000"/>
              </a:lnSpc>
            </a:pPr>
            <a:r>
              <a:rPr lang="en-GB" sz="1700">
                <a:latin typeface="Times New Roman" panose="02020603050405020304" pitchFamily="18" charset="0"/>
                <a:cs typeface="Times New Roman" panose="02020603050405020304" pitchFamily="18" charset="0"/>
              </a:rPr>
              <a:t>Door Controller: </a:t>
            </a:r>
            <a:r>
              <a:rPr lang="en-US" sz="1700">
                <a:latin typeface="Times New Roman" panose="02020603050405020304" pitchFamily="18" charset="0"/>
                <a:cs typeface="Times New Roman" panose="02020603050405020304" pitchFamily="18" charset="0"/>
              </a:rPr>
              <a:t>The actuator used is a servo motor to control the opening door only in admin mode, it is controlled by command which is send by Mobile/PC “Open Close the door”.</a:t>
            </a:r>
            <a:endParaRPr lang="en-GB" sz="1700">
              <a:latin typeface="Times New Roman" panose="02020603050405020304" pitchFamily="18" charset="0"/>
              <a:cs typeface="Times New Roman" panose="02020603050405020304" pitchFamily="18" charset="0"/>
            </a:endParaRPr>
          </a:p>
          <a:p>
            <a:pPr>
              <a:lnSpc>
                <a:spcPct val="110000"/>
              </a:lnSpc>
            </a:pPr>
            <a:endParaRPr lang="en-GB" sz="1700"/>
          </a:p>
        </p:txBody>
      </p:sp>
      <p:cxnSp>
        <p:nvCxnSpPr>
          <p:cNvPr id="12" name="Straight Connector 11">
            <a:extLst>
              <a:ext uri="{FF2B5EF4-FFF2-40B4-BE49-F238E27FC236}">
                <a16:creationId xmlns:a16="http://schemas.microsoft.com/office/drawing/2014/main" id="{46640D31-0CFD-4B3F-AE95-530AA5174F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62562" y="0"/>
            <a:ext cx="0" cy="6858000"/>
          </a:xfrm>
          <a:prstGeom prst="line">
            <a:avLst/>
          </a:prstGeom>
          <a:ln w="19050">
            <a:solidFill>
              <a:schemeClr val="tx2">
                <a:lumMod val="60000"/>
                <a:lumOff val="40000"/>
                <a:alpha val="60000"/>
              </a:schemeClr>
            </a:solidFill>
          </a:ln>
          <a:effectLst>
            <a:outerShdw blurRad="88900" dist="38100" dir="5400000" algn="ctr"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396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Terminator 7">
            <a:extLst>
              <a:ext uri="{FF2B5EF4-FFF2-40B4-BE49-F238E27FC236}">
                <a16:creationId xmlns:a16="http://schemas.microsoft.com/office/drawing/2014/main" id="{573AF8F4-DDE1-4269-90CD-1C20D5FD2B1F}"/>
              </a:ext>
            </a:extLst>
          </p:cNvPr>
          <p:cNvSpPr/>
          <p:nvPr/>
        </p:nvSpPr>
        <p:spPr>
          <a:xfrm>
            <a:off x="5027070" y="1482436"/>
            <a:ext cx="914400" cy="3017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9" name="Flowchart: Process 8">
            <a:extLst>
              <a:ext uri="{FF2B5EF4-FFF2-40B4-BE49-F238E27FC236}">
                <a16:creationId xmlns:a16="http://schemas.microsoft.com/office/drawing/2014/main" id="{68C7EBFC-BC63-4757-BEF4-644A7B10AA35}"/>
              </a:ext>
            </a:extLst>
          </p:cNvPr>
          <p:cNvSpPr/>
          <p:nvPr/>
        </p:nvSpPr>
        <p:spPr>
          <a:xfrm>
            <a:off x="4668264" y="2035267"/>
            <a:ext cx="1632012" cy="301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Keypad Entry</a:t>
            </a:r>
          </a:p>
        </p:txBody>
      </p:sp>
      <p:sp>
        <p:nvSpPr>
          <p:cNvPr id="11" name="Flowchart: Process 10">
            <a:extLst>
              <a:ext uri="{FF2B5EF4-FFF2-40B4-BE49-F238E27FC236}">
                <a16:creationId xmlns:a16="http://schemas.microsoft.com/office/drawing/2014/main" id="{C044D5C5-463D-4187-AF83-58CD20139114}"/>
              </a:ext>
            </a:extLst>
          </p:cNvPr>
          <p:cNvSpPr/>
          <p:nvPr/>
        </p:nvSpPr>
        <p:spPr>
          <a:xfrm>
            <a:off x="4358657" y="2720581"/>
            <a:ext cx="2251229" cy="301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 Entries in Array</a:t>
            </a:r>
          </a:p>
        </p:txBody>
      </p:sp>
      <p:cxnSp>
        <p:nvCxnSpPr>
          <p:cNvPr id="13" name="Straight Arrow Connector 12">
            <a:extLst>
              <a:ext uri="{FF2B5EF4-FFF2-40B4-BE49-F238E27FC236}">
                <a16:creationId xmlns:a16="http://schemas.microsoft.com/office/drawing/2014/main" id="{901CA2A1-91A1-48C6-AAFE-AECB3FAA7152}"/>
              </a:ext>
            </a:extLst>
          </p:cNvPr>
          <p:cNvCxnSpPr>
            <a:cxnSpLocks/>
          </p:cNvCxnSpPr>
          <p:nvPr/>
        </p:nvCxnSpPr>
        <p:spPr>
          <a:xfrm>
            <a:off x="5488361" y="1549599"/>
            <a:ext cx="0" cy="469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1757178-E6A4-4104-9A1A-85ACA3D86C13}"/>
              </a:ext>
            </a:extLst>
          </p:cNvPr>
          <p:cNvCxnSpPr>
            <a:cxnSpLocks/>
            <a:endCxn id="11" idx="0"/>
          </p:cNvCxnSpPr>
          <p:nvPr/>
        </p:nvCxnSpPr>
        <p:spPr>
          <a:xfrm flipH="1">
            <a:off x="5484272" y="2337019"/>
            <a:ext cx="4089" cy="38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Flowchart: Process 16">
            <a:extLst>
              <a:ext uri="{FF2B5EF4-FFF2-40B4-BE49-F238E27FC236}">
                <a16:creationId xmlns:a16="http://schemas.microsoft.com/office/drawing/2014/main" id="{4E430801-5E59-4AB0-A853-CDAEE8B4C5FD}"/>
              </a:ext>
            </a:extLst>
          </p:cNvPr>
          <p:cNvSpPr/>
          <p:nvPr/>
        </p:nvSpPr>
        <p:spPr>
          <a:xfrm>
            <a:off x="3976334" y="3278124"/>
            <a:ext cx="3229253" cy="301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Compare Entries with EEPROM</a:t>
            </a:r>
          </a:p>
        </p:txBody>
      </p:sp>
      <p:sp>
        <p:nvSpPr>
          <p:cNvPr id="19" name="TextBox 18">
            <a:extLst>
              <a:ext uri="{FF2B5EF4-FFF2-40B4-BE49-F238E27FC236}">
                <a16:creationId xmlns:a16="http://schemas.microsoft.com/office/drawing/2014/main" id="{821EB60D-11F3-4725-9EFC-B80B4947AA4D}"/>
              </a:ext>
            </a:extLst>
          </p:cNvPr>
          <p:cNvSpPr txBox="1"/>
          <p:nvPr/>
        </p:nvSpPr>
        <p:spPr>
          <a:xfrm>
            <a:off x="7784697" y="1633312"/>
            <a:ext cx="3337998" cy="4801314"/>
          </a:xfrm>
          <a:prstGeom prst="rect">
            <a:avLst/>
          </a:prstGeom>
          <a:noFill/>
        </p:spPr>
        <p:txBody>
          <a:bodyPr wrap="square" rtlCol="0">
            <a:spAutoFit/>
          </a:bodyPr>
          <a:lstStyle/>
          <a:p>
            <a:r>
              <a:rPr lang="en-US" dirty="0"/>
              <a:t>Admin is @ 101</a:t>
            </a:r>
          </a:p>
          <a:p>
            <a:endParaRPr lang="en-US" dirty="0"/>
          </a:p>
          <a:p>
            <a:r>
              <a:rPr lang="en-US" dirty="0">
                <a:solidFill>
                  <a:schemeClr val="bg1"/>
                </a:solidFill>
              </a:rPr>
              <a:t>Adding Users </a:t>
            </a:r>
          </a:p>
          <a:p>
            <a:endParaRPr lang="en-US" dirty="0">
              <a:solidFill>
                <a:schemeClr val="bg1"/>
              </a:solidFill>
            </a:endParaRPr>
          </a:p>
          <a:p>
            <a:r>
              <a:rPr lang="en-US" dirty="0">
                <a:solidFill>
                  <a:schemeClr val="bg1"/>
                </a:solidFill>
              </a:rPr>
              <a:t>1 byte for number of users @ 100</a:t>
            </a:r>
          </a:p>
          <a:p>
            <a:r>
              <a:rPr lang="en-US" dirty="0">
                <a:solidFill>
                  <a:schemeClr val="bg1"/>
                </a:solidFill>
              </a:rPr>
              <a:t>3 bytes for each user ID</a:t>
            </a:r>
          </a:p>
          <a:p>
            <a:r>
              <a:rPr lang="en-US" dirty="0">
                <a:solidFill>
                  <a:schemeClr val="bg1"/>
                </a:solidFill>
              </a:rPr>
              <a:t>4 bytes for each user Password</a:t>
            </a:r>
          </a:p>
          <a:p>
            <a:endParaRPr lang="en-US" dirty="0">
              <a:solidFill>
                <a:schemeClr val="bg1"/>
              </a:solidFill>
            </a:endParaRPr>
          </a:p>
          <a:p>
            <a:r>
              <a:rPr lang="en-US" dirty="0">
                <a:solidFill>
                  <a:schemeClr val="bg1"/>
                </a:solidFill>
              </a:rPr>
              <a:t>For adding users (mapping) = (Number of users * 7)</a:t>
            </a:r>
          </a:p>
          <a:p>
            <a:endParaRPr lang="en-US" dirty="0">
              <a:solidFill>
                <a:schemeClr val="bg1"/>
              </a:solidFill>
            </a:endParaRPr>
          </a:p>
          <a:p>
            <a:r>
              <a:rPr lang="en-US" dirty="0">
                <a:solidFill>
                  <a:schemeClr val="bg1"/>
                </a:solidFill>
              </a:rPr>
              <a:t>After adding user in an array check if it already exists in </a:t>
            </a:r>
          </a:p>
          <a:p>
            <a:endParaRPr lang="en-US" dirty="0">
              <a:solidFill>
                <a:schemeClr val="bg1"/>
              </a:solidFill>
            </a:endParaRPr>
          </a:p>
          <a:p>
            <a:r>
              <a:rPr lang="en-US" dirty="0">
                <a:solidFill>
                  <a:schemeClr val="bg1"/>
                </a:solidFill>
              </a:rPr>
              <a:t>EEPROM if valid print valid ID</a:t>
            </a:r>
          </a:p>
          <a:p>
            <a:endParaRPr lang="en-US" dirty="0"/>
          </a:p>
          <a:p>
            <a:endParaRPr lang="en-US" dirty="0"/>
          </a:p>
        </p:txBody>
      </p:sp>
      <p:sp>
        <p:nvSpPr>
          <p:cNvPr id="20" name="TextBox 19">
            <a:extLst>
              <a:ext uri="{FF2B5EF4-FFF2-40B4-BE49-F238E27FC236}">
                <a16:creationId xmlns:a16="http://schemas.microsoft.com/office/drawing/2014/main" id="{0AF10E38-6E99-47D3-8C23-6F3748AB3771}"/>
              </a:ext>
            </a:extLst>
          </p:cNvPr>
          <p:cNvSpPr txBox="1"/>
          <p:nvPr/>
        </p:nvSpPr>
        <p:spPr>
          <a:xfrm flipH="1">
            <a:off x="161378" y="1633312"/>
            <a:ext cx="3690881" cy="3693319"/>
          </a:xfrm>
          <a:prstGeom prst="rect">
            <a:avLst/>
          </a:prstGeom>
          <a:noFill/>
        </p:spPr>
        <p:txBody>
          <a:bodyPr wrap="square" rtlCol="0">
            <a:spAutoFit/>
          </a:bodyPr>
          <a:lstStyle/>
          <a:p>
            <a:r>
              <a:rPr lang="en-US" dirty="0"/>
              <a:t>Login </a:t>
            </a:r>
          </a:p>
          <a:p>
            <a:r>
              <a:rPr lang="en-US" dirty="0">
                <a:solidFill>
                  <a:schemeClr val="bg1"/>
                </a:solidFill>
              </a:rPr>
              <a:t>If Admin Go to location 101 and compare between Admin Username Entry Array and EEPROM</a:t>
            </a:r>
          </a:p>
          <a:p>
            <a:r>
              <a:rPr lang="en-US" dirty="0">
                <a:solidFill>
                  <a:schemeClr val="bg1"/>
                </a:solidFill>
              </a:rPr>
              <a:t>Same as to Password</a:t>
            </a:r>
          </a:p>
          <a:p>
            <a:endParaRPr lang="en-US" dirty="0">
              <a:solidFill>
                <a:schemeClr val="bg1"/>
              </a:solidFill>
            </a:endParaRPr>
          </a:p>
          <a:p>
            <a:r>
              <a:rPr lang="en-US" dirty="0">
                <a:solidFill>
                  <a:schemeClr val="bg1"/>
                </a:solidFill>
              </a:rPr>
              <a:t>If User use for loop for location </a:t>
            </a:r>
          </a:p>
          <a:p>
            <a:r>
              <a:rPr lang="en-US" dirty="0">
                <a:solidFill>
                  <a:schemeClr val="bg1"/>
                </a:solidFill>
              </a:rPr>
              <a:t>Location = counter to number of users * 7 </a:t>
            </a:r>
          </a:p>
          <a:p>
            <a:r>
              <a:rPr lang="en-US" dirty="0">
                <a:solidFill>
                  <a:schemeClr val="bg1"/>
                </a:solidFill>
              </a:rPr>
              <a:t>Compare entries in each loop </a:t>
            </a:r>
          </a:p>
          <a:p>
            <a:r>
              <a:rPr lang="en-US" dirty="0">
                <a:solidFill>
                  <a:schemeClr val="bg1"/>
                </a:solidFill>
              </a:rPr>
              <a:t>If matches any user ID save value of counter for Password Check</a:t>
            </a:r>
          </a:p>
          <a:p>
            <a:r>
              <a:rPr lang="en-US" dirty="0">
                <a:solidFill>
                  <a:schemeClr val="bg1"/>
                </a:solidFill>
              </a:rPr>
              <a:t>Password Mapping = counter * 7 + 3</a:t>
            </a:r>
          </a:p>
        </p:txBody>
      </p:sp>
      <p:sp>
        <p:nvSpPr>
          <p:cNvPr id="5" name="TextBox 4">
            <a:extLst>
              <a:ext uri="{FF2B5EF4-FFF2-40B4-BE49-F238E27FC236}">
                <a16:creationId xmlns:a16="http://schemas.microsoft.com/office/drawing/2014/main" id="{1E4198FA-5BFD-ABA8-C927-1B1C4FCE18DC}"/>
              </a:ext>
            </a:extLst>
          </p:cNvPr>
          <p:cNvSpPr txBox="1"/>
          <p:nvPr/>
        </p:nvSpPr>
        <p:spPr>
          <a:xfrm>
            <a:off x="4668264" y="65964"/>
            <a:ext cx="194161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Flow Chart</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7658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6" name="Picture 2">
            <a:extLst>
              <a:ext uri="{FF2B5EF4-FFF2-40B4-BE49-F238E27FC236}">
                <a16:creationId xmlns:a16="http://schemas.microsoft.com/office/drawing/2014/main" id="{6551C300-1D7A-46C3-9EF6-0EAC9B1E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98" name="Group 97">
            <a:extLst>
              <a:ext uri="{FF2B5EF4-FFF2-40B4-BE49-F238E27FC236}">
                <a16:creationId xmlns:a16="http://schemas.microsoft.com/office/drawing/2014/main" id="{8EC1EDC6-1B42-4FCD-BC53-B1D05BFF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99" name="Group 98">
              <a:extLst>
                <a:ext uri="{FF2B5EF4-FFF2-40B4-BE49-F238E27FC236}">
                  <a16:creationId xmlns:a16="http://schemas.microsoft.com/office/drawing/2014/main" id="{633EFBCB-98A2-4F16-B3BB-BF9EC17846B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1" name="Rectangle 5">
                <a:extLst>
                  <a:ext uri="{FF2B5EF4-FFF2-40B4-BE49-F238E27FC236}">
                    <a16:creationId xmlns:a16="http://schemas.microsoft.com/office/drawing/2014/main" id="{B399E29C-9CF8-4BD1-8750-949BA21268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2" name="Freeform 6">
                <a:extLst>
                  <a:ext uri="{FF2B5EF4-FFF2-40B4-BE49-F238E27FC236}">
                    <a16:creationId xmlns:a16="http://schemas.microsoft.com/office/drawing/2014/main" id="{CB02DFF7-56DA-42B6-B49A-C8926B841A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7">
                <a:extLst>
                  <a:ext uri="{FF2B5EF4-FFF2-40B4-BE49-F238E27FC236}">
                    <a16:creationId xmlns:a16="http://schemas.microsoft.com/office/drawing/2014/main" id="{07F77B45-21CD-43DB-AD58-24F814502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8">
                <a:extLst>
                  <a:ext uri="{FF2B5EF4-FFF2-40B4-BE49-F238E27FC236}">
                    <a16:creationId xmlns:a16="http://schemas.microsoft.com/office/drawing/2014/main" id="{F0151C40-12A4-4A09-A8B6-179A062EF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9">
                <a:extLst>
                  <a:ext uri="{FF2B5EF4-FFF2-40B4-BE49-F238E27FC236}">
                    <a16:creationId xmlns:a16="http://schemas.microsoft.com/office/drawing/2014/main" id="{F0146EA7-EB82-410D-A6ED-7C10C525AD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10">
                <a:extLst>
                  <a:ext uri="{FF2B5EF4-FFF2-40B4-BE49-F238E27FC236}">
                    <a16:creationId xmlns:a16="http://schemas.microsoft.com/office/drawing/2014/main" id="{20DD5C02-0C86-4FA9-B82A-254EF58D3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11">
                <a:extLst>
                  <a:ext uri="{FF2B5EF4-FFF2-40B4-BE49-F238E27FC236}">
                    <a16:creationId xmlns:a16="http://schemas.microsoft.com/office/drawing/2014/main" id="{19ED9FD5-1147-400A-8A32-82A74F7AD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12">
                <a:extLst>
                  <a:ext uri="{FF2B5EF4-FFF2-40B4-BE49-F238E27FC236}">
                    <a16:creationId xmlns:a16="http://schemas.microsoft.com/office/drawing/2014/main" id="{E79E6A0D-4D79-4788-8769-B989488019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13">
                <a:extLst>
                  <a:ext uri="{FF2B5EF4-FFF2-40B4-BE49-F238E27FC236}">
                    <a16:creationId xmlns:a16="http://schemas.microsoft.com/office/drawing/2014/main" id="{A6F42038-BF59-409A-902B-AD7799149A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14">
                <a:extLst>
                  <a:ext uri="{FF2B5EF4-FFF2-40B4-BE49-F238E27FC236}">
                    <a16:creationId xmlns:a16="http://schemas.microsoft.com/office/drawing/2014/main" id="{D8B0BD48-5982-4C95-A7C8-E0D230645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15">
                <a:extLst>
                  <a:ext uri="{FF2B5EF4-FFF2-40B4-BE49-F238E27FC236}">
                    <a16:creationId xmlns:a16="http://schemas.microsoft.com/office/drawing/2014/main" id="{F6C539D3-C6BD-4FB0-AA91-5AF1BF14C5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Line 16">
                <a:extLst>
                  <a:ext uri="{FF2B5EF4-FFF2-40B4-BE49-F238E27FC236}">
                    <a16:creationId xmlns:a16="http://schemas.microsoft.com/office/drawing/2014/main" id="{34F70AD6-B8F4-4F9D-8593-D4047107BD9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3" name="Freeform 17">
                <a:extLst>
                  <a:ext uri="{FF2B5EF4-FFF2-40B4-BE49-F238E27FC236}">
                    <a16:creationId xmlns:a16="http://schemas.microsoft.com/office/drawing/2014/main" id="{51EAB0E0-5DE2-4906-80B0-211A62478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18">
                <a:extLst>
                  <a:ext uri="{FF2B5EF4-FFF2-40B4-BE49-F238E27FC236}">
                    <a16:creationId xmlns:a16="http://schemas.microsoft.com/office/drawing/2014/main" id="{38E8B65E-526B-458D-85A5-21C0A1A74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19">
                <a:extLst>
                  <a:ext uri="{FF2B5EF4-FFF2-40B4-BE49-F238E27FC236}">
                    <a16:creationId xmlns:a16="http://schemas.microsoft.com/office/drawing/2014/main" id="{CCE331A2-5388-42F4-A175-69310C1BE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20">
                <a:extLst>
                  <a:ext uri="{FF2B5EF4-FFF2-40B4-BE49-F238E27FC236}">
                    <a16:creationId xmlns:a16="http://schemas.microsoft.com/office/drawing/2014/main" id="{4E758D69-ACA2-4888-84BB-B05B1FAF2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Rectangle 21">
                <a:extLst>
                  <a:ext uri="{FF2B5EF4-FFF2-40B4-BE49-F238E27FC236}">
                    <a16:creationId xmlns:a16="http://schemas.microsoft.com/office/drawing/2014/main" id="{078AAA22-796B-4F0E-85DA-B8B0E81115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8" name="Freeform 22">
                <a:extLst>
                  <a:ext uri="{FF2B5EF4-FFF2-40B4-BE49-F238E27FC236}">
                    <a16:creationId xmlns:a16="http://schemas.microsoft.com/office/drawing/2014/main" id="{D1254A9A-3E31-4A25-9A91-F9BC6CF6A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23">
                <a:extLst>
                  <a:ext uri="{FF2B5EF4-FFF2-40B4-BE49-F238E27FC236}">
                    <a16:creationId xmlns:a16="http://schemas.microsoft.com/office/drawing/2014/main" id="{18CADB3C-936C-476A-A261-28DD5ABA7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24">
                <a:extLst>
                  <a:ext uri="{FF2B5EF4-FFF2-40B4-BE49-F238E27FC236}">
                    <a16:creationId xmlns:a16="http://schemas.microsoft.com/office/drawing/2014/main" id="{771961D1-28D7-4CC1-A720-2933E8B91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25">
                <a:extLst>
                  <a:ext uri="{FF2B5EF4-FFF2-40B4-BE49-F238E27FC236}">
                    <a16:creationId xmlns:a16="http://schemas.microsoft.com/office/drawing/2014/main" id="{E7B8B616-B89E-4A1C-98DE-13B8B93947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26">
                <a:extLst>
                  <a:ext uri="{FF2B5EF4-FFF2-40B4-BE49-F238E27FC236}">
                    <a16:creationId xmlns:a16="http://schemas.microsoft.com/office/drawing/2014/main" id="{5D6CC1A1-D003-44BA-87E4-B3A7F3D30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27">
                <a:extLst>
                  <a:ext uri="{FF2B5EF4-FFF2-40B4-BE49-F238E27FC236}">
                    <a16:creationId xmlns:a16="http://schemas.microsoft.com/office/drawing/2014/main" id="{FF32749B-B34C-4FCB-A33A-0478844A9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28">
                <a:extLst>
                  <a:ext uri="{FF2B5EF4-FFF2-40B4-BE49-F238E27FC236}">
                    <a16:creationId xmlns:a16="http://schemas.microsoft.com/office/drawing/2014/main" id="{4455F261-AC57-4085-8989-4DBED747F1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29">
                <a:extLst>
                  <a:ext uri="{FF2B5EF4-FFF2-40B4-BE49-F238E27FC236}">
                    <a16:creationId xmlns:a16="http://schemas.microsoft.com/office/drawing/2014/main" id="{57CEA90D-DB58-4EC0-A55C-15FAF59E0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30">
                <a:extLst>
                  <a:ext uri="{FF2B5EF4-FFF2-40B4-BE49-F238E27FC236}">
                    <a16:creationId xmlns:a16="http://schemas.microsoft.com/office/drawing/2014/main" id="{66BBB005-2E38-496A-A46C-FD2B0605C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31">
                <a:extLst>
                  <a:ext uri="{FF2B5EF4-FFF2-40B4-BE49-F238E27FC236}">
                    <a16:creationId xmlns:a16="http://schemas.microsoft.com/office/drawing/2014/main" id="{E1A7618C-DE9D-401A-AD7A-784F19DA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00" name="Group 99">
              <a:extLst>
                <a:ext uri="{FF2B5EF4-FFF2-40B4-BE49-F238E27FC236}">
                  <a16:creationId xmlns:a16="http://schemas.microsoft.com/office/drawing/2014/main" id="{5E441C57-A0CF-4D49-9609-55CB4646BD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1" name="Freeform 32">
                <a:extLst>
                  <a:ext uri="{FF2B5EF4-FFF2-40B4-BE49-F238E27FC236}">
                    <a16:creationId xmlns:a16="http://schemas.microsoft.com/office/drawing/2014/main" id="{2D3240AD-75B9-452B-9967-D05B40DE5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3">
                <a:extLst>
                  <a:ext uri="{FF2B5EF4-FFF2-40B4-BE49-F238E27FC236}">
                    <a16:creationId xmlns:a16="http://schemas.microsoft.com/office/drawing/2014/main" id="{6A557EE5-4777-4655-A433-05006D841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4">
                <a:extLst>
                  <a:ext uri="{FF2B5EF4-FFF2-40B4-BE49-F238E27FC236}">
                    <a16:creationId xmlns:a16="http://schemas.microsoft.com/office/drawing/2014/main" id="{6B721B6E-8FF2-470B-A180-C594E8271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5">
                <a:extLst>
                  <a:ext uri="{FF2B5EF4-FFF2-40B4-BE49-F238E27FC236}">
                    <a16:creationId xmlns:a16="http://schemas.microsoft.com/office/drawing/2014/main" id="{23E045A6-2D54-488D-B5F0-688518430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6">
                <a:extLst>
                  <a:ext uri="{FF2B5EF4-FFF2-40B4-BE49-F238E27FC236}">
                    <a16:creationId xmlns:a16="http://schemas.microsoft.com/office/drawing/2014/main" id="{2A4F07ED-57C7-4FF7-ABF8-793FC03A24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7">
                <a:extLst>
                  <a:ext uri="{FF2B5EF4-FFF2-40B4-BE49-F238E27FC236}">
                    <a16:creationId xmlns:a16="http://schemas.microsoft.com/office/drawing/2014/main" id="{8829D0E6-D04F-4297-A784-6837F13EC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38">
                <a:extLst>
                  <a:ext uri="{FF2B5EF4-FFF2-40B4-BE49-F238E27FC236}">
                    <a16:creationId xmlns:a16="http://schemas.microsoft.com/office/drawing/2014/main" id="{9477D3D3-AA00-446F-B05D-EBBA25D3C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39">
                <a:extLst>
                  <a:ext uri="{FF2B5EF4-FFF2-40B4-BE49-F238E27FC236}">
                    <a16:creationId xmlns:a16="http://schemas.microsoft.com/office/drawing/2014/main" id="{5AC450AD-A350-42FA-B7EA-103D4416B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0">
                <a:extLst>
                  <a:ext uri="{FF2B5EF4-FFF2-40B4-BE49-F238E27FC236}">
                    <a16:creationId xmlns:a16="http://schemas.microsoft.com/office/drawing/2014/main" id="{A10F783A-EC27-47BE-A21D-3531A036FA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Rectangle 41">
                <a:extLst>
                  <a:ext uri="{FF2B5EF4-FFF2-40B4-BE49-F238E27FC236}">
                    <a16:creationId xmlns:a16="http://schemas.microsoft.com/office/drawing/2014/main" id="{A2CBE444-D00C-4C80-9F29-42A250C50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 name="Picture 4" descr="Diagram, schematic&#10;&#10;Description automatically generated">
            <a:extLst>
              <a:ext uri="{FF2B5EF4-FFF2-40B4-BE49-F238E27FC236}">
                <a16:creationId xmlns:a16="http://schemas.microsoft.com/office/drawing/2014/main" id="{697CC129-1391-022C-C908-32127339F8D9}"/>
              </a:ext>
            </a:extLst>
          </p:cNvPr>
          <p:cNvPicPr>
            <a:picLocks noChangeAspect="1"/>
          </p:cNvPicPr>
          <p:nvPr/>
        </p:nvPicPr>
        <p:blipFill rotWithShape="1">
          <a:blip r:embed="rId4"/>
          <a:srcRect r="4446" b="1"/>
          <a:stretch/>
        </p:blipFill>
        <p:spPr>
          <a:xfrm>
            <a:off x="20" y="10"/>
            <a:ext cx="12191980" cy="6857990"/>
          </a:xfrm>
          <a:prstGeom prst="rect">
            <a:avLst/>
          </a:prstGeom>
        </p:spPr>
      </p:pic>
    </p:spTree>
    <p:extLst>
      <p:ext uri="{BB962C8B-B14F-4D97-AF65-F5344CB8AC3E}">
        <p14:creationId xmlns:p14="http://schemas.microsoft.com/office/powerpoint/2010/main" val="2375941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65" name="Rectangle 64">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0D0F04-0A3A-9B1C-182C-5F46464548F6}"/>
              </a:ext>
            </a:extLst>
          </p:cNvPr>
          <p:cNvSpPr>
            <a:spLocks noGrp="1"/>
          </p:cNvSpPr>
          <p:nvPr>
            <p:ph type="title"/>
          </p:nvPr>
        </p:nvSpPr>
        <p:spPr>
          <a:xfrm>
            <a:off x="3108960" y="1122363"/>
            <a:ext cx="7559039" cy="3027360"/>
          </a:xfrm>
        </p:spPr>
        <p:txBody>
          <a:bodyPr vert="horz" lIns="91440" tIns="45720" rIns="91440" bIns="45720" rtlCol="0" anchor="b">
            <a:normAutofit/>
          </a:bodyPr>
          <a:lstStyle/>
          <a:p>
            <a:r>
              <a:rPr lang="en-US" sz="5400" dirty="0">
                <a:latin typeface="Times New Roman" panose="02020603050405020304" pitchFamily="18" charset="0"/>
                <a:cs typeface="Times New Roman" panose="02020603050405020304" pitchFamily="18" charset="0"/>
              </a:rPr>
              <a:t>Any Questions?</a:t>
            </a:r>
          </a:p>
        </p:txBody>
      </p:sp>
      <p:grpSp>
        <p:nvGrpSpPr>
          <p:cNvPr id="67" name="Group 66">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68"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9"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7"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9"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377125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208</TotalTime>
  <Words>581</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Times</vt:lpstr>
      <vt:lpstr>Times New Roman</vt:lpstr>
      <vt:lpstr>Tw Cen MT</vt:lpstr>
      <vt:lpstr>Circuit</vt:lpstr>
      <vt:lpstr>Smart Home Project</vt:lpstr>
      <vt:lpstr>Introduction</vt:lpstr>
      <vt:lpstr>Problem statement </vt:lpstr>
      <vt:lpstr>Technologies used </vt:lpstr>
      <vt:lpstr>Design and simulation Setup</vt:lpstr>
      <vt:lpstr>Design and simulation setup cont.</vt:lpstr>
      <vt:lpstr>PowerPoint Presentation</vt:lpstr>
      <vt:lpstr>PowerPoint Presentation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Network Design &amp; Smart Home</dc:title>
  <dc:creator>Mohamed131222</dc:creator>
  <cp:lastModifiedBy>Mohamed131222</cp:lastModifiedBy>
  <cp:revision>34</cp:revision>
  <dcterms:created xsi:type="dcterms:W3CDTF">2021-07-10T22:28:51Z</dcterms:created>
  <dcterms:modified xsi:type="dcterms:W3CDTF">2022-09-03T20:04:59Z</dcterms:modified>
</cp:coreProperties>
</file>