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9" r:id="rId5"/>
    <p:sldId id="260" r:id="rId6"/>
    <p:sldId id="262" r:id="rId7"/>
    <p:sldId id="263"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7" Type="http://schemas.openxmlformats.org/officeDocument/2006/relationships/image" Target="../media/image6.jpeg" /><Relationship Id="rId2" Type="http://schemas.openxmlformats.org/officeDocument/2006/relationships/image" Target="../media/image1.png" /><Relationship Id="rId1" Type="http://schemas.openxmlformats.org/officeDocument/2006/relationships/slideLayout" Target="../slideLayouts/slideLayout5.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SMART INDIA HACKATHON 2024</a:t>
            </a:r>
          </a:p>
        </p:txBody>
      </p:sp>
      <p:sp>
        <p:nvSpPr>
          <p:cNvPr id="3" name="Subtitle 2"/>
          <p:cNvSpPr>
            <a:spLocks noGrp="1"/>
          </p:cNvSpPr>
          <p:nvPr>
            <p:ph type="subTitle" idx="1"/>
          </p:nvPr>
        </p:nvSpPr>
        <p:spPr>
          <a:xfrm>
            <a:off x="1524000" y="3602038"/>
            <a:ext cx="9144000" cy="2789618"/>
          </a:xfrm>
        </p:spPr>
        <p:txBody>
          <a:bodyPr vert="horz" lIns="91440" tIns="45720" rIns="91440" bIns="45720" rtlCol="0" anchor="t">
            <a:normAutofit/>
          </a:bodyPr>
          <a:lstStyle/>
          <a:p>
            <a:endParaRPr lang="en-US" dirty="0"/>
          </a:p>
          <a:p>
            <a:endParaRPr lang="en-US" dirty="0">
              <a:ea typeface="+mn-lt"/>
              <a:cs typeface="+mn-lt"/>
            </a:endParaRPr>
          </a:p>
          <a:p>
            <a:endParaRPr lang="en-US" dirty="0"/>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D1E5B-14C0-2C0C-4DD9-110B34BA50F0}"/>
              </a:ext>
            </a:extLst>
          </p:cNvPr>
          <p:cNvSpPr>
            <a:spLocks noGrp="1"/>
          </p:cNvSpPr>
          <p:nvPr>
            <p:ph type="title"/>
          </p:nvPr>
        </p:nvSpPr>
        <p:spPr/>
        <p:txBody>
          <a:bodyPr/>
          <a:lstStyle/>
          <a:p>
            <a:r>
              <a:rPr lang="en-US"/>
              <a:t>                            Problem Statement</a:t>
            </a:r>
          </a:p>
        </p:txBody>
      </p:sp>
      <p:sp>
        <p:nvSpPr>
          <p:cNvPr id="3" name="Content Placeholder 2">
            <a:extLst>
              <a:ext uri="{FF2B5EF4-FFF2-40B4-BE49-F238E27FC236}">
                <a16:creationId xmlns:a16="http://schemas.microsoft.com/office/drawing/2014/main" id="{FE44ADD1-D1F7-736B-29CB-B031DACD64DD}"/>
              </a:ext>
            </a:extLst>
          </p:cNvPr>
          <p:cNvSpPr>
            <a:spLocks noGrp="1"/>
          </p:cNvSpPr>
          <p:nvPr>
            <p:ph idx="1"/>
          </p:nvPr>
        </p:nvSpPr>
        <p:spPr/>
        <p:txBody>
          <a:bodyPr vert="horz" lIns="91440" tIns="45720" rIns="91440" bIns="45720" rtlCol="0" anchor="t">
            <a:normAutofit/>
          </a:bodyPr>
          <a:lstStyle/>
          <a:p>
            <a:pPr>
              <a:buNone/>
            </a:pPr>
            <a:r>
              <a:rPr lang="en-US" sz="2400" dirty="0">
                <a:solidFill>
                  <a:srgbClr val="000000"/>
                </a:solidFill>
                <a:ea typeface="+mn-lt"/>
                <a:cs typeface="+mn-lt"/>
              </a:rPr>
              <a:t>ID-1596</a:t>
            </a:r>
            <a:endParaRPr lang="en-US" sz="2400" dirty="0">
              <a:solidFill>
                <a:srgbClr val="212529"/>
              </a:solidFill>
              <a:ea typeface="+mn-lt"/>
              <a:cs typeface="+mn-lt"/>
            </a:endParaRPr>
          </a:p>
          <a:p>
            <a:pPr marL="0" indent="0">
              <a:buNone/>
            </a:pPr>
            <a:r>
              <a:rPr lang="en-US" sz="2400" dirty="0">
                <a:solidFill>
                  <a:srgbClr val="000000"/>
                </a:solidFill>
                <a:ea typeface="+mn-lt"/>
                <a:cs typeface="+mn-lt"/>
              </a:rPr>
              <a:t>Agriculture, FoodTech &amp; Rural Development</a:t>
            </a:r>
            <a:endParaRPr lang="en-US" sz="2400" dirty="0">
              <a:solidFill>
                <a:srgbClr val="212529"/>
              </a:solidFill>
              <a:ea typeface="+mn-lt"/>
              <a:cs typeface="+mn-lt"/>
            </a:endParaRPr>
          </a:p>
          <a:p>
            <a:pPr marL="0" indent="0">
              <a:buNone/>
            </a:pPr>
            <a:r>
              <a:rPr lang="en-US" sz="2400" dirty="0" err="1">
                <a:solidFill>
                  <a:srgbClr val="000000"/>
                </a:solidFill>
                <a:latin typeface="-webkit-standard"/>
                <a:ea typeface="+mn-lt"/>
                <a:cs typeface="+mn-lt"/>
              </a:rPr>
              <a:t>OrganizationAICTE</a:t>
            </a:r>
            <a:r>
              <a:rPr lang="en-US" sz="2400" dirty="0">
                <a:solidFill>
                  <a:srgbClr val="000000"/>
                </a:solidFill>
                <a:latin typeface="-webkit-standard"/>
                <a:ea typeface="+mn-lt"/>
                <a:cs typeface="+mn-lt"/>
              </a:rPr>
              <a:t>, MIC-Student Innovation</a:t>
            </a:r>
            <a:r>
              <a:rPr lang="en-US" sz="2400" dirty="0">
                <a:solidFill>
                  <a:srgbClr val="000000"/>
                </a:solidFill>
                <a:ea typeface="+mn-lt"/>
                <a:cs typeface="+mn-lt"/>
              </a:rPr>
              <a:t> </a:t>
            </a:r>
            <a:endParaRPr lang="en-US" dirty="0">
              <a:solidFill>
                <a:srgbClr val="000000"/>
              </a:solidFill>
              <a:latin typeface="Aptos" panose="020B0004020202020204"/>
              <a:ea typeface="+mn-lt"/>
              <a:cs typeface="+mn-lt"/>
            </a:endParaRPr>
          </a:p>
          <a:p>
            <a:pPr marL="0" indent="0">
              <a:buNone/>
            </a:pPr>
            <a:r>
              <a:rPr lang="en-US" sz="2400" dirty="0">
                <a:solidFill>
                  <a:srgbClr val="000000"/>
                </a:solidFill>
                <a:latin typeface="-webkit-standard"/>
                <a:ea typeface="+mn-lt"/>
                <a:cs typeface="+mn-lt"/>
              </a:rPr>
              <a:t>Department-Ministry of Education's Innovation Cell (MIC)</a:t>
            </a:r>
            <a:r>
              <a:rPr lang="en-US" sz="2400" dirty="0">
                <a:solidFill>
                  <a:srgbClr val="000000"/>
                </a:solidFill>
                <a:ea typeface="+mn-lt"/>
                <a:cs typeface="+mn-lt"/>
              </a:rPr>
              <a:t> </a:t>
            </a:r>
            <a:endParaRPr lang="en-US" dirty="0" err="1">
              <a:solidFill>
                <a:srgbClr val="000000"/>
              </a:solidFill>
              <a:latin typeface="Aptos" panose="020B0004020202020204"/>
              <a:ea typeface="+mn-lt"/>
              <a:cs typeface="+mn-lt"/>
            </a:endParaRPr>
          </a:p>
          <a:p>
            <a:pPr marL="0" indent="0">
              <a:buNone/>
            </a:pPr>
            <a:r>
              <a:rPr lang="en-US" sz="2400" dirty="0">
                <a:solidFill>
                  <a:srgbClr val="000000"/>
                </a:solidFill>
                <a:latin typeface="-webkit-standard"/>
                <a:ea typeface="+mn-lt"/>
                <a:cs typeface="+mn-lt"/>
              </a:rPr>
              <a:t>Category-Software</a:t>
            </a:r>
            <a:endParaRPr lang="en-US" dirty="0"/>
          </a:p>
          <a:p>
            <a:pPr marL="0" indent="0">
              <a:buNone/>
            </a:pPr>
            <a:r>
              <a:rPr lang="en-US" sz="2400" dirty="0">
                <a:solidFill>
                  <a:srgbClr val="212529"/>
                </a:solidFill>
                <a:ea typeface="+mn-lt"/>
                <a:cs typeface="+mn-lt"/>
              </a:rPr>
              <a:t>PS - Developing solutions, keeping in mind the need to enhance the primary sector       of India - Agriculture and to manage and process our agriculture produce</a:t>
            </a:r>
            <a:endParaRPr lang="en-US" sz="2400"/>
          </a:p>
        </p:txBody>
      </p:sp>
    </p:spTree>
    <p:extLst>
      <p:ext uri="{BB962C8B-B14F-4D97-AF65-F5344CB8AC3E}">
        <p14:creationId xmlns:p14="http://schemas.microsoft.com/office/powerpoint/2010/main" val="663929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9BFB-0722-8503-17DA-248E26D183D7}"/>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15BCC1A3-9CE6-2666-FDDF-526F625C557C}"/>
              </a:ext>
            </a:extLst>
          </p:cNvPr>
          <p:cNvSpPr>
            <a:spLocks noGrp="1"/>
          </p:cNvSpPr>
          <p:nvPr>
            <p:ph idx="1"/>
          </p:nvPr>
        </p:nvSpPr>
        <p:spPr/>
        <p:txBody>
          <a:bodyPr vert="horz" lIns="91440" tIns="45720" rIns="91440" bIns="45720" rtlCol="0" anchor="t">
            <a:normAutofit/>
          </a:bodyPr>
          <a:lstStyle/>
          <a:p>
            <a:r>
              <a:rPr lang="en-US" dirty="0">
                <a:ea typeface="+mn-lt"/>
                <a:cs typeface="+mn-lt"/>
              </a:rPr>
              <a:t>Develop a comprehensive digital platform, </a:t>
            </a:r>
            <a:r>
              <a:rPr lang="en-US" b="1" dirty="0" err="1">
                <a:ea typeface="+mn-lt"/>
                <a:cs typeface="+mn-lt"/>
              </a:rPr>
              <a:t>AgriBoost</a:t>
            </a:r>
            <a:r>
              <a:rPr lang="en-US" dirty="0">
                <a:ea typeface="+mn-lt"/>
                <a:cs typeface="+mn-lt"/>
              </a:rPr>
              <a:t>, designed to empower farmers by integrating precision farming tools, efficient supply chain management, and direct market access. The platform will offer services like real-time data on weather and market prices, access to quality seeds and fertilizers, crop insurance, and a marketplace for selling produce directly to consumers and businesses.</a:t>
            </a:r>
            <a:endParaRPr lang="en-US" dirty="0"/>
          </a:p>
        </p:txBody>
      </p:sp>
    </p:spTree>
    <p:extLst>
      <p:ext uri="{BB962C8B-B14F-4D97-AF65-F5344CB8AC3E}">
        <p14:creationId xmlns:p14="http://schemas.microsoft.com/office/powerpoint/2010/main" val="1357956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CB1E9-E202-54D2-FE3F-3B8853F36F62}"/>
              </a:ext>
            </a:extLst>
          </p:cNvPr>
          <p:cNvSpPr>
            <a:spLocks noGrp="1"/>
          </p:cNvSpPr>
          <p:nvPr>
            <p:ph type="title"/>
          </p:nvPr>
        </p:nvSpPr>
        <p:spPr/>
        <p:txBody>
          <a:bodyPr/>
          <a:lstStyle/>
          <a:p>
            <a:r>
              <a:rPr lang="en-US" dirty="0"/>
              <a:t>                       TECHNICAL APPROACH</a:t>
            </a:r>
          </a:p>
        </p:txBody>
      </p:sp>
      <p:sp>
        <p:nvSpPr>
          <p:cNvPr id="3" name="Content Placeholder 2">
            <a:extLst>
              <a:ext uri="{FF2B5EF4-FFF2-40B4-BE49-F238E27FC236}">
                <a16:creationId xmlns:a16="http://schemas.microsoft.com/office/drawing/2014/main" id="{ACB1BD21-BA1C-B59F-C8B5-E44142C62206}"/>
              </a:ext>
            </a:extLst>
          </p:cNvPr>
          <p:cNvSpPr>
            <a:spLocks noGrp="1"/>
          </p:cNvSpPr>
          <p:nvPr>
            <p:ph idx="1"/>
          </p:nvPr>
        </p:nvSpPr>
        <p:spPr/>
        <p:txBody>
          <a:bodyPr vert="horz" lIns="91440" tIns="45720" rIns="91440" bIns="45720" rtlCol="0" anchor="t">
            <a:normAutofit fontScale="70000" lnSpcReduction="20000"/>
          </a:bodyPr>
          <a:lstStyle/>
          <a:p>
            <a:r>
              <a:rPr lang="en-US" sz="2400" dirty="0"/>
              <a:t>Technologies used </a:t>
            </a:r>
          </a:p>
          <a:p>
            <a:r>
              <a:rPr lang="en-US" sz="2400" b="1" dirty="0">
                <a:ea typeface="+mn-lt"/>
                <a:cs typeface="+mn-lt"/>
              </a:rPr>
              <a:t>Frontend</a:t>
            </a:r>
            <a:r>
              <a:rPr lang="en-US" sz="2400" dirty="0">
                <a:ea typeface="+mn-lt"/>
                <a:cs typeface="+mn-lt"/>
              </a:rPr>
              <a:t>:</a:t>
            </a:r>
            <a:endParaRPr lang="en-US" sz="2400" dirty="0"/>
          </a:p>
          <a:p>
            <a:pPr lvl="1"/>
            <a:r>
              <a:rPr lang="en-US" b="1" dirty="0">
                <a:ea typeface="+mn-lt"/>
                <a:cs typeface="+mn-lt"/>
              </a:rPr>
              <a:t>React.js</a:t>
            </a:r>
            <a:r>
              <a:rPr lang="en-US" dirty="0">
                <a:ea typeface="+mn-lt"/>
                <a:cs typeface="+mn-lt"/>
              </a:rPr>
              <a:t> : For building a responsive and user-friendly interface.</a:t>
            </a:r>
            <a:endParaRPr lang="en-US" dirty="0"/>
          </a:p>
          <a:p>
            <a:pPr lvl="1"/>
            <a:r>
              <a:rPr lang="en-US" b="1" dirty="0">
                <a:ea typeface="+mn-lt"/>
                <a:cs typeface="+mn-lt"/>
              </a:rPr>
              <a:t>HTML5/CSS3</a:t>
            </a:r>
            <a:r>
              <a:rPr lang="en-US" dirty="0">
                <a:ea typeface="+mn-lt"/>
                <a:cs typeface="+mn-lt"/>
              </a:rPr>
              <a:t>: For structuring and styling the web pages.</a:t>
            </a:r>
            <a:endParaRPr lang="en-US" dirty="0"/>
          </a:p>
          <a:p>
            <a:r>
              <a:rPr lang="en-US" sz="2400" b="1" dirty="0">
                <a:ea typeface="+mn-lt"/>
                <a:cs typeface="+mn-lt"/>
              </a:rPr>
              <a:t>Backend</a:t>
            </a:r>
            <a:r>
              <a:rPr lang="en-US" sz="2400" dirty="0">
                <a:ea typeface="+mn-lt"/>
                <a:cs typeface="+mn-lt"/>
              </a:rPr>
              <a:t>:</a:t>
            </a:r>
            <a:endParaRPr lang="en-US" dirty="0"/>
          </a:p>
          <a:p>
            <a:pPr lvl="1"/>
            <a:r>
              <a:rPr lang="en-US" b="1" dirty="0">
                <a:ea typeface="+mn-lt"/>
                <a:cs typeface="+mn-lt"/>
              </a:rPr>
              <a:t>Node.js</a:t>
            </a:r>
            <a:r>
              <a:rPr lang="en-US" dirty="0">
                <a:ea typeface="+mn-lt"/>
                <a:cs typeface="+mn-lt"/>
              </a:rPr>
              <a:t>: For handling server-side logic and API integrations.</a:t>
            </a:r>
            <a:endParaRPr lang="en-US" dirty="0"/>
          </a:p>
          <a:p>
            <a:pPr lvl="1"/>
            <a:r>
              <a:rPr lang="en-US" b="1" dirty="0">
                <a:ea typeface="+mn-lt"/>
                <a:cs typeface="+mn-lt"/>
              </a:rPr>
              <a:t>Express.js</a:t>
            </a:r>
            <a:r>
              <a:rPr lang="en-US" dirty="0">
                <a:ea typeface="+mn-lt"/>
                <a:cs typeface="+mn-lt"/>
              </a:rPr>
              <a:t> For building robust APIs.</a:t>
            </a:r>
            <a:endParaRPr lang="en-US" dirty="0"/>
          </a:p>
          <a:p>
            <a:r>
              <a:rPr lang="en-US" sz="2400" b="1" dirty="0">
                <a:ea typeface="+mn-lt"/>
                <a:cs typeface="+mn-lt"/>
              </a:rPr>
              <a:t>Database</a:t>
            </a:r>
            <a:r>
              <a:rPr lang="en-US" sz="2400" dirty="0">
                <a:ea typeface="+mn-lt"/>
                <a:cs typeface="+mn-lt"/>
              </a:rPr>
              <a:t>:</a:t>
            </a:r>
            <a:endParaRPr lang="en-US" dirty="0"/>
          </a:p>
          <a:p>
            <a:pPr lvl="1"/>
            <a:r>
              <a:rPr lang="en-US" b="1" dirty="0">
                <a:ea typeface="+mn-lt"/>
                <a:cs typeface="+mn-lt"/>
              </a:rPr>
              <a:t>PostgreSQL</a:t>
            </a:r>
            <a:r>
              <a:rPr lang="en-US" dirty="0">
                <a:ea typeface="+mn-lt"/>
                <a:cs typeface="+mn-lt"/>
              </a:rPr>
              <a:t> or </a:t>
            </a:r>
            <a:r>
              <a:rPr lang="en-US" b="1" dirty="0">
                <a:ea typeface="+mn-lt"/>
                <a:cs typeface="+mn-lt"/>
              </a:rPr>
              <a:t>MySQL</a:t>
            </a:r>
            <a:r>
              <a:rPr lang="en-US" dirty="0">
                <a:ea typeface="+mn-lt"/>
                <a:cs typeface="+mn-lt"/>
              </a:rPr>
              <a:t>: For relational database management.</a:t>
            </a:r>
            <a:endParaRPr lang="en-US" dirty="0"/>
          </a:p>
          <a:p>
            <a:pPr lvl="1"/>
            <a:r>
              <a:rPr lang="en-US" b="1" dirty="0">
                <a:ea typeface="+mn-lt"/>
                <a:cs typeface="+mn-lt"/>
              </a:rPr>
              <a:t>MongoDB</a:t>
            </a:r>
            <a:r>
              <a:rPr lang="en-US" dirty="0">
                <a:ea typeface="+mn-lt"/>
                <a:cs typeface="+mn-lt"/>
              </a:rPr>
              <a:t>: For storing unstructured data, such as real-time analytics.</a:t>
            </a:r>
            <a:endParaRPr lang="en-US" dirty="0"/>
          </a:p>
          <a:p>
            <a:r>
              <a:rPr lang="en-US" sz="2400" b="1" dirty="0">
                <a:ea typeface="+mn-lt"/>
                <a:cs typeface="+mn-lt"/>
              </a:rPr>
              <a:t>Security</a:t>
            </a:r>
            <a:r>
              <a:rPr lang="en-US" sz="2400" dirty="0">
                <a:ea typeface="+mn-lt"/>
                <a:cs typeface="+mn-lt"/>
              </a:rPr>
              <a:t>:</a:t>
            </a:r>
            <a:endParaRPr lang="en-US" dirty="0"/>
          </a:p>
          <a:p>
            <a:pPr lvl="1"/>
            <a:r>
              <a:rPr lang="en-US" b="1" dirty="0">
                <a:ea typeface="+mn-lt"/>
                <a:cs typeface="+mn-lt"/>
              </a:rPr>
              <a:t>OAuth2</a:t>
            </a:r>
            <a:r>
              <a:rPr lang="en-US" dirty="0">
                <a:ea typeface="+mn-lt"/>
                <a:cs typeface="+mn-lt"/>
              </a:rPr>
              <a:t>: For secure user authentication.</a:t>
            </a:r>
            <a:endParaRPr lang="en-US" dirty="0"/>
          </a:p>
          <a:p>
            <a:r>
              <a:rPr lang="en-US" sz="2400" b="1" dirty="0">
                <a:ea typeface="+mn-lt"/>
                <a:cs typeface="+mn-lt"/>
              </a:rPr>
              <a:t>APIs</a:t>
            </a:r>
            <a:r>
              <a:rPr lang="en-US" sz="2400" dirty="0">
                <a:ea typeface="+mn-lt"/>
                <a:cs typeface="+mn-lt"/>
              </a:rPr>
              <a:t>:</a:t>
            </a:r>
            <a:endParaRPr lang="en-US" dirty="0"/>
          </a:p>
          <a:p>
            <a:pPr lvl="1"/>
            <a:r>
              <a:rPr lang="en-US" b="1" dirty="0">
                <a:ea typeface="+mn-lt"/>
                <a:cs typeface="+mn-lt"/>
              </a:rPr>
              <a:t>Weather API</a:t>
            </a:r>
            <a:r>
              <a:rPr lang="en-US" dirty="0">
                <a:ea typeface="+mn-lt"/>
                <a:cs typeface="+mn-lt"/>
              </a:rPr>
              <a:t>: For real-time weather data integration.</a:t>
            </a:r>
            <a:endParaRPr lang="en-US" dirty="0"/>
          </a:p>
          <a:p>
            <a:pPr lvl="1"/>
            <a:r>
              <a:rPr lang="en-US" b="1" dirty="0">
                <a:ea typeface="+mn-lt"/>
                <a:cs typeface="+mn-lt"/>
              </a:rPr>
              <a:t>Payment Gateway APIs (e.g., </a:t>
            </a:r>
            <a:r>
              <a:rPr lang="en-US" b="1" dirty="0" err="1">
                <a:ea typeface="+mn-lt"/>
                <a:cs typeface="+mn-lt"/>
              </a:rPr>
              <a:t>Razorpay</a:t>
            </a:r>
            <a:r>
              <a:rPr lang="en-US" b="1" dirty="0">
                <a:ea typeface="+mn-lt"/>
                <a:cs typeface="+mn-lt"/>
              </a:rPr>
              <a:t>, PayPal)</a:t>
            </a:r>
            <a:r>
              <a:rPr lang="en-US" dirty="0">
                <a:ea typeface="+mn-lt"/>
                <a:cs typeface="+mn-lt"/>
              </a:rPr>
              <a:t>: For handling financial transactions.</a:t>
            </a:r>
            <a:endParaRPr lang="en-US" dirty="0"/>
          </a:p>
          <a:p>
            <a:pPr lvl="1"/>
            <a:r>
              <a:rPr lang="en-US" b="1" dirty="0">
                <a:ea typeface="+mn-lt"/>
                <a:cs typeface="+mn-lt"/>
              </a:rPr>
              <a:t>GIS API (e.g., Google Maps API)</a:t>
            </a:r>
            <a:r>
              <a:rPr lang="en-US" dirty="0">
                <a:ea typeface="+mn-lt"/>
                <a:cs typeface="+mn-lt"/>
              </a:rPr>
              <a:t>: For location-based services and farm mapping.</a:t>
            </a:r>
            <a:endParaRPr lang="en-US" dirty="0"/>
          </a:p>
          <a:p>
            <a:endParaRPr lang="en-US" sz="2400" dirty="0"/>
          </a:p>
        </p:txBody>
      </p:sp>
    </p:spTree>
    <p:extLst>
      <p:ext uri="{BB962C8B-B14F-4D97-AF65-F5344CB8AC3E}">
        <p14:creationId xmlns:p14="http://schemas.microsoft.com/office/powerpoint/2010/main" val="2756061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E3324-BEC8-250B-0A18-1069F00BF9AE}"/>
              </a:ext>
            </a:extLst>
          </p:cNvPr>
          <p:cNvSpPr>
            <a:spLocks noGrp="1"/>
          </p:cNvSpPr>
          <p:nvPr>
            <p:ph type="title"/>
          </p:nvPr>
        </p:nvSpPr>
        <p:spPr/>
        <p:txBody>
          <a:bodyPr/>
          <a:lstStyle/>
          <a:p>
            <a:r>
              <a:rPr lang="en-US" dirty="0"/>
              <a:t>                      TECHNICAL APPROACH</a:t>
            </a:r>
          </a:p>
        </p:txBody>
      </p:sp>
      <p:sp>
        <p:nvSpPr>
          <p:cNvPr id="3" name="Text Placeholder 2">
            <a:extLst>
              <a:ext uri="{FF2B5EF4-FFF2-40B4-BE49-F238E27FC236}">
                <a16:creationId xmlns:a16="http://schemas.microsoft.com/office/drawing/2014/main" id="{536722DE-4964-87D3-47D1-7F8219E29F0A}"/>
              </a:ext>
            </a:extLst>
          </p:cNvPr>
          <p:cNvSpPr>
            <a:spLocks noGrp="1"/>
          </p:cNvSpPr>
          <p:nvPr>
            <p:ph type="body" idx="1"/>
          </p:nvPr>
        </p:nvSpPr>
        <p:spPr>
          <a:xfrm>
            <a:off x="839788" y="1681163"/>
            <a:ext cx="5157787" cy="456234"/>
          </a:xfrm>
        </p:spPr>
        <p:txBody>
          <a:bodyPr/>
          <a:lstStyle/>
          <a:p>
            <a:r>
              <a:rPr lang="en-US" dirty="0"/>
              <a:t>                        FLOW CHART</a:t>
            </a:r>
          </a:p>
        </p:txBody>
      </p:sp>
      <p:pic>
        <p:nvPicPr>
          <p:cNvPr id="7" name="Content Placeholder 6" descr="A diagram of a software company&#10;&#10;Description automatically generated">
            <a:extLst>
              <a:ext uri="{FF2B5EF4-FFF2-40B4-BE49-F238E27FC236}">
                <a16:creationId xmlns:a16="http://schemas.microsoft.com/office/drawing/2014/main" id="{2596A235-14B6-5074-AE7D-0C849488D11D}"/>
              </a:ext>
            </a:extLst>
          </p:cNvPr>
          <p:cNvPicPr>
            <a:picLocks noGrp="1" noChangeAspect="1"/>
          </p:cNvPicPr>
          <p:nvPr>
            <p:ph sz="half" idx="2"/>
          </p:nvPr>
        </p:nvPicPr>
        <p:blipFill>
          <a:blip r:embed="rId2"/>
          <a:stretch>
            <a:fillRect/>
          </a:stretch>
        </p:blipFill>
        <p:spPr>
          <a:xfrm>
            <a:off x="2062343" y="2289969"/>
            <a:ext cx="2712678" cy="4114800"/>
          </a:xfrm>
        </p:spPr>
      </p:pic>
      <p:sp>
        <p:nvSpPr>
          <p:cNvPr id="5" name="Text Placeholder 4">
            <a:extLst>
              <a:ext uri="{FF2B5EF4-FFF2-40B4-BE49-F238E27FC236}">
                <a16:creationId xmlns:a16="http://schemas.microsoft.com/office/drawing/2014/main" id="{39AA8DD5-3E64-AED3-D285-3B639DE6AB1D}"/>
              </a:ext>
            </a:extLst>
          </p:cNvPr>
          <p:cNvSpPr>
            <a:spLocks noGrp="1"/>
          </p:cNvSpPr>
          <p:nvPr>
            <p:ph type="body" sz="quarter" idx="3"/>
          </p:nvPr>
        </p:nvSpPr>
        <p:spPr>
          <a:xfrm>
            <a:off x="6140228" y="1681163"/>
            <a:ext cx="5215160" cy="461563"/>
          </a:xfrm>
        </p:spPr>
        <p:txBody>
          <a:bodyPr/>
          <a:lstStyle/>
          <a:p>
            <a:r>
              <a:rPr lang="en-US" dirty="0"/>
              <a:t>              TECHNOLOGIES USED</a:t>
            </a:r>
          </a:p>
        </p:txBody>
      </p:sp>
      <p:pic>
        <p:nvPicPr>
          <p:cNvPr id="10" name="Picture 9" descr="A black circle with white text&#10;&#10;Description automatically generated">
            <a:extLst>
              <a:ext uri="{FF2B5EF4-FFF2-40B4-BE49-F238E27FC236}">
                <a16:creationId xmlns:a16="http://schemas.microsoft.com/office/drawing/2014/main" id="{D8761CDE-B72A-1955-E4C3-5B7B5ECB1BD9}"/>
              </a:ext>
            </a:extLst>
          </p:cNvPr>
          <p:cNvPicPr>
            <a:picLocks noChangeAspect="1"/>
          </p:cNvPicPr>
          <p:nvPr/>
        </p:nvPicPr>
        <p:blipFill>
          <a:blip r:embed="rId3"/>
          <a:stretch>
            <a:fillRect/>
          </a:stretch>
        </p:blipFill>
        <p:spPr>
          <a:xfrm>
            <a:off x="7475124" y="3649886"/>
            <a:ext cx="2619375" cy="1743075"/>
          </a:xfrm>
          <a:prstGeom prst="rect">
            <a:avLst/>
          </a:prstGeom>
        </p:spPr>
      </p:pic>
      <p:pic>
        <p:nvPicPr>
          <p:cNvPr id="12" name="Picture 11" descr="A green leaf with black background&#10;&#10;Description automatically generated">
            <a:extLst>
              <a:ext uri="{FF2B5EF4-FFF2-40B4-BE49-F238E27FC236}">
                <a16:creationId xmlns:a16="http://schemas.microsoft.com/office/drawing/2014/main" id="{4B284855-D7D0-ECEB-CA35-59FC174993B6}"/>
              </a:ext>
            </a:extLst>
          </p:cNvPr>
          <p:cNvPicPr>
            <a:picLocks noChangeAspect="1"/>
          </p:cNvPicPr>
          <p:nvPr/>
        </p:nvPicPr>
        <p:blipFill>
          <a:blip r:embed="rId4"/>
          <a:stretch>
            <a:fillRect/>
          </a:stretch>
        </p:blipFill>
        <p:spPr>
          <a:xfrm>
            <a:off x="5934433" y="5130346"/>
            <a:ext cx="1477108" cy="1477108"/>
          </a:xfrm>
          <a:prstGeom prst="rect">
            <a:avLst/>
          </a:prstGeom>
        </p:spPr>
      </p:pic>
      <p:pic>
        <p:nvPicPr>
          <p:cNvPr id="15" name="Picture 14" descr="A purple cloud with white text&#10;&#10;Description automatically generated">
            <a:extLst>
              <a:ext uri="{FF2B5EF4-FFF2-40B4-BE49-F238E27FC236}">
                <a16:creationId xmlns:a16="http://schemas.microsoft.com/office/drawing/2014/main" id="{8A6BD3CE-A896-33F5-A930-3C06D6EBCC0C}"/>
              </a:ext>
            </a:extLst>
          </p:cNvPr>
          <p:cNvPicPr>
            <a:picLocks noChangeAspect="1"/>
          </p:cNvPicPr>
          <p:nvPr/>
        </p:nvPicPr>
        <p:blipFill>
          <a:blip r:embed="rId5"/>
          <a:stretch>
            <a:fillRect/>
          </a:stretch>
        </p:blipFill>
        <p:spPr>
          <a:xfrm>
            <a:off x="9644624" y="5259047"/>
            <a:ext cx="2573749" cy="1447031"/>
          </a:xfrm>
          <a:prstGeom prst="rect">
            <a:avLst/>
          </a:prstGeom>
        </p:spPr>
      </p:pic>
      <p:pic>
        <p:nvPicPr>
          <p:cNvPr id="14" name="Picture 13" descr="A blue and black logo&#10;&#10;Description automatically generated">
            <a:extLst>
              <a:ext uri="{FF2B5EF4-FFF2-40B4-BE49-F238E27FC236}">
                <a16:creationId xmlns:a16="http://schemas.microsoft.com/office/drawing/2014/main" id="{2793A973-A3F1-1167-C173-4949101F89CB}"/>
              </a:ext>
            </a:extLst>
          </p:cNvPr>
          <p:cNvPicPr>
            <a:picLocks noChangeAspect="1"/>
          </p:cNvPicPr>
          <p:nvPr/>
        </p:nvPicPr>
        <p:blipFill>
          <a:blip r:embed="rId6"/>
          <a:stretch>
            <a:fillRect/>
          </a:stretch>
        </p:blipFill>
        <p:spPr>
          <a:xfrm>
            <a:off x="7668435" y="2168966"/>
            <a:ext cx="2233114" cy="1481971"/>
          </a:xfrm>
          <a:prstGeom prst="rect">
            <a:avLst/>
          </a:prstGeom>
        </p:spPr>
      </p:pic>
      <p:pic>
        <p:nvPicPr>
          <p:cNvPr id="8" name="Content Placeholder 7" descr="A group of logos with letters and numbers&#10;&#10;Description automatically generated">
            <a:extLst>
              <a:ext uri="{FF2B5EF4-FFF2-40B4-BE49-F238E27FC236}">
                <a16:creationId xmlns:a16="http://schemas.microsoft.com/office/drawing/2014/main" id="{0B47FCBA-99B1-4983-D0A6-233177EADE37}"/>
              </a:ext>
            </a:extLst>
          </p:cNvPr>
          <p:cNvPicPr>
            <a:picLocks noGrp="1" noChangeAspect="1"/>
          </p:cNvPicPr>
          <p:nvPr>
            <p:ph sz="quarter" idx="4"/>
          </p:nvPr>
        </p:nvPicPr>
        <p:blipFill>
          <a:blip r:embed="rId7"/>
          <a:stretch>
            <a:fillRect/>
          </a:stretch>
        </p:blipFill>
        <p:spPr>
          <a:xfrm>
            <a:off x="7442283" y="5134515"/>
            <a:ext cx="2680322" cy="1473711"/>
          </a:xfrm>
        </p:spPr>
      </p:pic>
    </p:spTree>
    <p:extLst>
      <p:ext uri="{BB962C8B-B14F-4D97-AF65-F5344CB8AC3E}">
        <p14:creationId xmlns:p14="http://schemas.microsoft.com/office/powerpoint/2010/main" val="2190433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BEE6-CF5F-E546-0C7B-19D5CF1403DC}"/>
              </a:ext>
            </a:extLst>
          </p:cNvPr>
          <p:cNvSpPr>
            <a:spLocks noGrp="1"/>
          </p:cNvSpPr>
          <p:nvPr>
            <p:ph type="title"/>
          </p:nvPr>
        </p:nvSpPr>
        <p:spPr/>
        <p:txBody>
          <a:bodyPr/>
          <a:lstStyle/>
          <a:p>
            <a:r>
              <a:rPr lang="en-US" dirty="0"/>
              <a:t>                    IMPACT AND BENEFITS</a:t>
            </a:r>
          </a:p>
        </p:txBody>
      </p:sp>
      <p:sp>
        <p:nvSpPr>
          <p:cNvPr id="3" name="Content Placeholder 2">
            <a:extLst>
              <a:ext uri="{FF2B5EF4-FFF2-40B4-BE49-F238E27FC236}">
                <a16:creationId xmlns:a16="http://schemas.microsoft.com/office/drawing/2014/main" id="{53DDFD6E-F5F4-AB89-3CE9-EF79A75DD305}"/>
              </a:ext>
            </a:extLst>
          </p:cNvPr>
          <p:cNvSpPr>
            <a:spLocks noGrp="1"/>
          </p:cNvSpPr>
          <p:nvPr>
            <p:ph idx="1"/>
          </p:nvPr>
        </p:nvSpPr>
        <p:spPr>
          <a:xfrm>
            <a:off x="603739" y="1655108"/>
            <a:ext cx="10750061" cy="4521855"/>
          </a:xfrm>
        </p:spPr>
        <p:txBody>
          <a:bodyPr vert="horz" lIns="91440" tIns="45720" rIns="91440" bIns="45720" rtlCol="0" anchor="t">
            <a:normAutofit fontScale="77500" lnSpcReduction="20000"/>
          </a:bodyPr>
          <a:lstStyle/>
          <a:p>
            <a:r>
              <a:rPr lang="en-US" b="1" dirty="0"/>
              <a:t>Potential Impact on the Target Audience</a:t>
            </a:r>
            <a:endParaRPr lang="en-US" dirty="0"/>
          </a:p>
          <a:p>
            <a:r>
              <a:rPr lang="en-US">
                <a:ea typeface="+mn-lt"/>
                <a:cs typeface="+mn-lt"/>
              </a:rPr>
              <a:t>The </a:t>
            </a:r>
            <a:r>
              <a:rPr lang="en-US" b="1" err="1">
                <a:ea typeface="+mn-lt"/>
                <a:cs typeface="+mn-lt"/>
              </a:rPr>
              <a:t>AgriBoost</a:t>
            </a:r>
            <a:r>
              <a:rPr lang="en-US">
                <a:ea typeface="+mn-lt"/>
                <a:cs typeface="+mn-lt"/>
              </a:rPr>
              <a:t> platform is designed to significantly impact the lives of farmers, agribusinesses, and the broader agricultural community. The potential impacts include:</a:t>
            </a:r>
            <a:endParaRPr lang="en-US"/>
          </a:p>
          <a:p>
            <a:r>
              <a:rPr lang="en-US" b="1">
                <a:ea typeface="+mn-lt"/>
                <a:cs typeface="+mn-lt"/>
              </a:rPr>
              <a:t>Improved Productivity</a:t>
            </a:r>
            <a:r>
              <a:rPr lang="en-US">
                <a:ea typeface="+mn-lt"/>
                <a:cs typeface="+mn-lt"/>
              </a:rPr>
              <a:t>: By providing real-time weather data, market prices, and tailored farming recommendations, farmers can make informed decisions, leading to better crop management and higher yields.</a:t>
            </a:r>
            <a:endParaRPr lang="en-US"/>
          </a:p>
          <a:p>
            <a:r>
              <a:rPr lang="en-US" b="1">
                <a:ea typeface="+mn-lt"/>
                <a:cs typeface="+mn-lt"/>
              </a:rPr>
              <a:t>Increased Income</a:t>
            </a:r>
            <a:r>
              <a:rPr lang="en-US">
                <a:ea typeface="+mn-lt"/>
                <a:cs typeface="+mn-lt"/>
              </a:rPr>
              <a:t>: Direct market access through the platform allows farmers to sell their produce without intermediaries, ensuring they receive better prices. This increased income can lead to improved living standards and financial stability.</a:t>
            </a:r>
            <a:endParaRPr lang="en-US"/>
          </a:p>
          <a:p>
            <a:r>
              <a:rPr lang="en-US" b="1">
                <a:ea typeface="+mn-lt"/>
                <a:cs typeface="+mn-lt"/>
              </a:rPr>
              <a:t>Reduced Post-Harvest Losses</a:t>
            </a:r>
            <a:r>
              <a:rPr lang="en-US">
                <a:ea typeface="+mn-lt"/>
                <a:cs typeface="+mn-lt"/>
              </a:rPr>
              <a:t>: The platform's supply chain management features help in tracking and optimizing the logistics of moving produce from farm to market, reducing waste and losses.</a:t>
            </a:r>
            <a:endParaRPr lang="en-US"/>
          </a:p>
          <a:p>
            <a:r>
              <a:rPr lang="en-US" b="1" dirty="0">
                <a:ea typeface="+mn-lt"/>
                <a:cs typeface="+mn-lt"/>
              </a:rPr>
              <a:t>Enhanced Market Access</a:t>
            </a:r>
            <a:r>
              <a:rPr lang="en-US" dirty="0">
                <a:ea typeface="+mn-lt"/>
                <a:cs typeface="+mn-lt"/>
              </a:rPr>
              <a:t>: Farmers, especially those in remote areas, gain access to a wider market, allowing them to sell their produce to a larger and more diverse group of buyers, including businesses and end consumers.</a:t>
            </a:r>
            <a:endParaRPr lang="en-US" dirty="0"/>
          </a:p>
          <a:p>
            <a:endParaRPr lang="en-US" dirty="0"/>
          </a:p>
        </p:txBody>
      </p:sp>
    </p:spTree>
    <p:extLst>
      <p:ext uri="{BB962C8B-B14F-4D97-AF65-F5344CB8AC3E}">
        <p14:creationId xmlns:p14="http://schemas.microsoft.com/office/powerpoint/2010/main" val="3329799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F1E32-44CE-5965-5A0B-C5A7891CE309}"/>
              </a:ext>
            </a:extLst>
          </p:cNvPr>
          <p:cNvSpPr>
            <a:spLocks noGrp="1"/>
          </p:cNvSpPr>
          <p:nvPr>
            <p:ph type="title"/>
          </p:nvPr>
        </p:nvSpPr>
        <p:spPr/>
        <p:txBody>
          <a:bodyPr/>
          <a:lstStyle/>
          <a:p>
            <a:r>
              <a:rPr lang="en-US" dirty="0"/>
              <a:t>                     USP (unique selling points)</a:t>
            </a:r>
          </a:p>
        </p:txBody>
      </p:sp>
      <p:sp>
        <p:nvSpPr>
          <p:cNvPr id="3" name="Content Placeholder 2">
            <a:extLst>
              <a:ext uri="{FF2B5EF4-FFF2-40B4-BE49-F238E27FC236}">
                <a16:creationId xmlns:a16="http://schemas.microsoft.com/office/drawing/2014/main" id="{D8B69FD8-A8FA-5E5C-9977-5BF3E54CFB13}"/>
              </a:ext>
            </a:extLst>
          </p:cNvPr>
          <p:cNvSpPr>
            <a:spLocks noGrp="1"/>
          </p:cNvSpPr>
          <p:nvPr>
            <p:ph idx="1"/>
          </p:nvPr>
        </p:nvSpPr>
        <p:spPr>
          <a:xfrm>
            <a:off x="619724" y="1687080"/>
            <a:ext cx="10515600" cy="4351338"/>
          </a:xfrm>
        </p:spPr>
        <p:txBody>
          <a:bodyPr vert="horz" lIns="91440" tIns="45720" rIns="91440" bIns="45720" rtlCol="0" anchor="t">
            <a:normAutofit fontScale="70000" lnSpcReduction="20000"/>
          </a:bodyPr>
          <a:lstStyle/>
          <a:p>
            <a:endParaRPr lang="en-US" b="1" dirty="0"/>
          </a:p>
          <a:p>
            <a:r>
              <a:rPr lang="en-US" b="1">
                <a:ea typeface="+mn-lt"/>
                <a:cs typeface="+mn-lt"/>
              </a:rPr>
              <a:t>Integrated Farming Solution</a:t>
            </a:r>
            <a:r>
              <a:rPr lang="en-US">
                <a:ea typeface="+mn-lt"/>
                <a:cs typeface="+mn-lt"/>
              </a:rPr>
              <a:t>:</a:t>
            </a:r>
            <a:endParaRPr lang="en-US"/>
          </a:p>
          <a:p>
            <a:pPr lvl="1"/>
            <a:r>
              <a:rPr lang="en-US" b="1" err="1">
                <a:ea typeface="+mn-lt"/>
                <a:cs typeface="+mn-lt"/>
              </a:rPr>
              <a:t>AgriBoost</a:t>
            </a:r>
            <a:r>
              <a:rPr lang="en-US">
                <a:ea typeface="+mn-lt"/>
                <a:cs typeface="+mn-lt"/>
              </a:rPr>
              <a:t> is a comprehensive platform that combines precision farming, supply chain management, and direct market access. It’s a one-stop solution for farmers, eliminating the need for multiple disparate tools.</a:t>
            </a:r>
            <a:endParaRPr lang="en-US"/>
          </a:p>
          <a:p>
            <a:r>
              <a:rPr lang="en-US" b="1">
                <a:ea typeface="+mn-lt"/>
                <a:cs typeface="+mn-lt"/>
              </a:rPr>
              <a:t>Direct Market Access</a:t>
            </a:r>
            <a:r>
              <a:rPr lang="en-US">
                <a:ea typeface="+mn-lt"/>
                <a:cs typeface="+mn-lt"/>
              </a:rPr>
              <a:t>:</a:t>
            </a:r>
            <a:endParaRPr lang="en-US"/>
          </a:p>
          <a:p>
            <a:pPr lvl="1"/>
            <a:r>
              <a:rPr lang="en-US" b="1" err="1">
                <a:ea typeface="+mn-lt"/>
                <a:cs typeface="+mn-lt"/>
              </a:rPr>
              <a:t>AgriBoost</a:t>
            </a:r>
            <a:r>
              <a:rPr lang="en-US">
                <a:ea typeface="+mn-lt"/>
                <a:cs typeface="+mn-lt"/>
              </a:rPr>
              <a:t> connects farmers directly with buyers, removing intermediaries and ensuring farmers receive better prices for their produce. This direct access improves profitability and fosters transparency in the agricultural market.</a:t>
            </a:r>
            <a:endParaRPr lang="en-US"/>
          </a:p>
          <a:p>
            <a:r>
              <a:rPr lang="en-US" b="1">
                <a:ea typeface="+mn-lt"/>
                <a:cs typeface="+mn-lt"/>
              </a:rPr>
              <a:t>Localized &amp; Tailored Recommendations</a:t>
            </a:r>
            <a:r>
              <a:rPr lang="en-US">
                <a:ea typeface="+mn-lt"/>
                <a:cs typeface="+mn-lt"/>
              </a:rPr>
              <a:t>:</a:t>
            </a:r>
            <a:endParaRPr lang="en-US"/>
          </a:p>
          <a:p>
            <a:pPr lvl="1"/>
            <a:r>
              <a:rPr lang="en-US" dirty="0">
                <a:ea typeface="+mn-lt"/>
                <a:cs typeface="+mn-lt"/>
              </a:rPr>
              <a:t>The platform offers tailored recommendations based on regional specifics, crop type, and local weather conditions. This ensures that advice and strategies are highly relevant to the farmer's unique circumstances.</a:t>
            </a:r>
            <a:endParaRPr lang="en-US" dirty="0"/>
          </a:p>
          <a:p>
            <a:r>
              <a:rPr lang="en-US" b="1">
                <a:ea typeface="+mn-lt"/>
                <a:cs typeface="+mn-lt"/>
              </a:rPr>
              <a:t>Sustainability &amp; Resource Optimization</a:t>
            </a:r>
            <a:r>
              <a:rPr lang="en-US">
                <a:ea typeface="+mn-lt"/>
                <a:cs typeface="+mn-lt"/>
              </a:rPr>
              <a:t>:</a:t>
            </a:r>
            <a:endParaRPr lang="en-US"/>
          </a:p>
          <a:p>
            <a:pPr lvl="1"/>
            <a:r>
              <a:rPr lang="en-US" b="1" dirty="0" err="1">
                <a:ea typeface="+mn-lt"/>
                <a:cs typeface="+mn-lt"/>
              </a:rPr>
              <a:t>AgriBoost</a:t>
            </a:r>
            <a:r>
              <a:rPr lang="en-US" dirty="0">
                <a:ea typeface="+mn-lt"/>
                <a:cs typeface="+mn-lt"/>
              </a:rPr>
              <a:t> promotes sustainable farming practices by offering tools for precision agriculture. These tools help in optimizing the use of water, fertilizers, and pesticides, reducing environmental impact while improving yield.</a:t>
            </a:r>
            <a:endParaRPr lang="en-US" dirty="0"/>
          </a:p>
          <a:p>
            <a:endParaRPr lang="en-US"/>
          </a:p>
        </p:txBody>
      </p:sp>
    </p:spTree>
    <p:extLst>
      <p:ext uri="{BB962C8B-B14F-4D97-AF65-F5344CB8AC3E}">
        <p14:creationId xmlns:p14="http://schemas.microsoft.com/office/powerpoint/2010/main" val="289373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8829-043D-7C10-DF95-5874779B5927}"/>
              </a:ext>
            </a:extLst>
          </p:cNvPr>
          <p:cNvSpPr>
            <a:spLocks noGrp="1"/>
          </p:cNvSpPr>
          <p:nvPr>
            <p:ph type="title"/>
          </p:nvPr>
        </p:nvSpPr>
        <p:spPr/>
        <p:txBody>
          <a:bodyPr/>
          <a:lstStyle/>
          <a:p>
            <a:r>
              <a:rPr lang="en-US" dirty="0"/>
              <a:t>                                Business Model </a:t>
            </a:r>
          </a:p>
        </p:txBody>
      </p:sp>
      <p:sp>
        <p:nvSpPr>
          <p:cNvPr id="3" name="Content Placeholder 2">
            <a:extLst>
              <a:ext uri="{FF2B5EF4-FFF2-40B4-BE49-F238E27FC236}">
                <a16:creationId xmlns:a16="http://schemas.microsoft.com/office/drawing/2014/main" id="{91489348-F690-23BB-8BDC-760CE0F83461}"/>
              </a:ext>
            </a:extLst>
          </p:cNvPr>
          <p:cNvSpPr>
            <a:spLocks noGrp="1"/>
          </p:cNvSpPr>
          <p:nvPr>
            <p:ph idx="1"/>
          </p:nvPr>
        </p:nvSpPr>
        <p:spPr/>
        <p:txBody>
          <a:bodyPr vert="horz" lIns="91440" tIns="45720" rIns="91440" bIns="45720" rtlCol="0" anchor="t">
            <a:normAutofit fontScale="62500" lnSpcReduction="20000"/>
          </a:bodyPr>
          <a:lstStyle/>
          <a:p>
            <a:r>
              <a:rPr lang="en-US" b="1" dirty="0">
                <a:ea typeface="+mn-lt"/>
                <a:cs typeface="+mn-lt"/>
              </a:rPr>
              <a:t>Freemium Model</a:t>
            </a:r>
            <a:r>
              <a:rPr lang="en-US" dirty="0">
                <a:ea typeface="+mn-lt"/>
                <a:cs typeface="+mn-lt"/>
              </a:rPr>
              <a:t>:</a:t>
            </a:r>
            <a:endParaRPr lang="en-US" dirty="0"/>
          </a:p>
          <a:p>
            <a:pPr lvl="1"/>
            <a:r>
              <a:rPr lang="en-US" b="1" dirty="0">
                <a:ea typeface="+mn-lt"/>
                <a:cs typeface="+mn-lt"/>
              </a:rPr>
              <a:t>Free Tier</a:t>
            </a:r>
            <a:r>
              <a:rPr lang="en-US" dirty="0">
                <a:ea typeface="+mn-lt"/>
                <a:cs typeface="+mn-lt"/>
              </a:rPr>
              <a:t>: Basic access to essential features such as weather data, market prices, and general farming tips.</a:t>
            </a:r>
            <a:endParaRPr lang="en-US" dirty="0"/>
          </a:p>
          <a:p>
            <a:pPr lvl="1"/>
            <a:r>
              <a:rPr lang="en-US" b="1" dirty="0">
                <a:ea typeface="+mn-lt"/>
                <a:cs typeface="+mn-lt"/>
              </a:rPr>
              <a:t>Premium Subscription</a:t>
            </a:r>
            <a:r>
              <a:rPr lang="en-US" dirty="0">
                <a:ea typeface="+mn-lt"/>
                <a:cs typeface="+mn-lt"/>
              </a:rPr>
              <a:t>: Advanced features, including personalized recommendations, detailed analytics, precision farming tools, and full access to the marketplace.</a:t>
            </a:r>
            <a:endParaRPr lang="en-US" dirty="0"/>
          </a:p>
          <a:p>
            <a:r>
              <a:rPr lang="en-US" b="1" dirty="0">
                <a:ea typeface="+mn-lt"/>
                <a:cs typeface="+mn-lt"/>
              </a:rPr>
              <a:t>Transaction Fees</a:t>
            </a:r>
            <a:r>
              <a:rPr lang="en-US" dirty="0">
                <a:ea typeface="+mn-lt"/>
                <a:cs typeface="+mn-lt"/>
              </a:rPr>
              <a:t>:</a:t>
            </a:r>
            <a:endParaRPr lang="en-US" dirty="0"/>
          </a:p>
          <a:p>
            <a:pPr lvl="1"/>
            <a:r>
              <a:rPr lang="en-US" b="1" dirty="0">
                <a:ea typeface="+mn-lt"/>
                <a:cs typeface="+mn-lt"/>
              </a:rPr>
              <a:t>Marketplace Commission</a:t>
            </a:r>
            <a:r>
              <a:rPr lang="en-US" dirty="0">
                <a:ea typeface="+mn-lt"/>
                <a:cs typeface="+mn-lt"/>
              </a:rPr>
              <a:t>: A small commission fee on each transaction made through the platform's marketplace, where farmers sell produce directly to consumers or businesses. This fee incentivizes the platform’s growth while remaining affordable for users.</a:t>
            </a:r>
            <a:endParaRPr lang="en-US" dirty="0"/>
          </a:p>
          <a:p>
            <a:r>
              <a:rPr lang="en-US" b="1" dirty="0">
                <a:ea typeface="+mn-lt"/>
                <a:cs typeface="+mn-lt"/>
              </a:rPr>
              <a:t>Advertising and Promotion</a:t>
            </a:r>
            <a:r>
              <a:rPr lang="en-US" dirty="0">
                <a:ea typeface="+mn-lt"/>
                <a:cs typeface="+mn-lt"/>
              </a:rPr>
              <a:t>:</a:t>
            </a:r>
            <a:endParaRPr lang="en-US" dirty="0"/>
          </a:p>
          <a:p>
            <a:pPr lvl="1"/>
            <a:r>
              <a:rPr lang="en-US" b="1" dirty="0">
                <a:ea typeface="+mn-lt"/>
                <a:cs typeface="+mn-lt"/>
              </a:rPr>
              <a:t>Targeted Advertising</a:t>
            </a:r>
            <a:r>
              <a:rPr lang="en-US" dirty="0">
                <a:ea typeface="+mn-lt"/>
                <a:cs typeface="+mn-lt"/>
              </a:rPr>
              <a:t>: Agricultural companies can advertise products and services directly to the platform’s users, generating additional revenue. The platform can leverage user data to offer highly targeted ad placements.</a:t>
            </a:r>
            <a:endParaRPr lang="en-US" dirty="0"/>
          </a:p>
          <a:p>
            <a:pPr lvl="1"/>
            <a:r>
              <a:rPr lang="en-US" b="1" dirty="0">
                <a:ea typeface="+mn-lt"/>
                <a:cs typeface="+mn-lt"/>
              </a:rPr>
              <a:t>Sponsored Content</a:t>
            </a:r>
            <a:r>
              <a:rPr lang="en-US" dirty="0">
                <a:ea typeface="+mn-lt"/>
                <a:cs typeface="+mn-lt"/>
              </a:rPr>
              <a:t>: Premium content, such as in-depth farming tutorials or webinars hosted by experts, can be sponsored by companies interested in reaching the farming community.</a:t>
            </a:r>
            <a:endParaRPr lang="en-US"/>
          </a:p>
          <a:p>
            <a:r>
              <a:rPr lang="en-US" b="1" dirty="0">
                <a:ea typeface="+mn-lt"/>
                <a:cs typeface="+mn-lt"/>
              </a:rPr>
              <a:t>Training and Support Services</a:t>
            </a:r>
            <a:r>
              <a:rPr lang="en-US" dirty="0">
                <a:ea typeface="+mn-lt"/>
                <a:cs typeface="+mn-lt"/>
              </a:rPr>
              <a:t>:</a:t>
            </a:r>
            <a:endParaRPr lang="en-US" dirty="0"/>
          </a:p>
          <a:p>
            <a:pPr lvl="1"/>
            <a:r>
              <a:rPr lang="en-US" b="1" dirty="0">
                <a:ea typeface="+mn-lt"/>
                <a:cs typeface="+mn-lt"/>
              </a:rPr>
              <a:t>Premium Support</a:t>
            </a:r>
            <a:r>
              <a:rPr lang="en-US" dirty="0">
                <a:ea typeface="+mn-lt"/>
                <a:cs typeface="+mn-lt"/>
              </a:rPr>
              <a:t>: Offering paid support services, including personalized farm management advice, technical support, and training programs for using the platform’s advanced features.</a:t>
            </a:r>
            <a:endParaRPr lang="en-US" dirty="0"/>
          </a:p>
          <a:p>
            <a:pPr lvl="1"/>
            <a:r>
              <a:rPr lang="en-US" b="1" dirty="0">
                <a:ea typeface="+mn-lt"/>
                <a:cs typeface="+mn-lt"/>
              </a:rPr>
              <a:t>Workshops and Training Programs</a:t>
            </a:r>
            <a:r>
              <a:rPr lang="en-US" dirty="0">
                <a:ea typeface="+mn-lt"/>
                <a:cs typeface="+mn-lt"/>
              </a:rPr>
              <a:t>: Conducting paid workshops and training sessions in collaboration with local agricultural institutions or experts to help farmers better utilize the platform and modern farming techniques.</a:t>
            </a:r>
            <a:endParaRPr lang="en-US" dirty="0"/>
          </a:p>
          <a:p>
            <a:endParaRPr lang="en-US" dirty="0"/>
          </a:p>
        </p:txBody>
      </p:sp>
    </p:spTree>
    <p:extLst>
      <p:ext uri="{BB962C8B-B14F-4D97-AF65-F5344CB8AC3E}">
        <p14:creationId xmlns:p14="http://schemas.microsoft.com/office/powerpoint/2010/main" val="3789379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3BF09-80B5-E715-35C6-14C3D5BDA26C}"/>
              </a:ext>
            </a:extLst>
          </p:cNvPr>
          <p:cNvSpPr>
            <a:spLocks noGrp="1"/>
          </p:cNvSpPr>
          <p:nvPr>
            <p:ph type="title"/>
          </p:nvPr>
        </p:nvSpPr>
        <p:spPr/>
        <p:txBody>
          <a:bodyPr/>
          <a:lstStyle/>
          <a:p>
            <a:r>
              <a:rPr lang="en-US" dirty="0"/>
              <a:t>                                     THANKS!</a:t>
            </a:r>
          </a:p>
        </p:txBody>
      </p:sp>
      <p:sp>
        <p:nvSpPr>
          <p:cNvPr id="3" name="Content Placeholder 2">
            <a:extLst>
              <a:ext uri="{FF2B5EF4-FFF2-40B4-BE49-F238E27FC236}">
                <a16:creationId xmlns:a16="http://schemas.microsoft.com/office/drawing/2014/main" id="{67FABDE4-EB2D-7E78-1D6B-7123B0D750AC}"/>
              </a:ext>
            </a:extLst>
          </p:cNvPr>
          <p:cNvSpPr>
            <a:spLocks noGrp="1"/>
          </p:cNvSpPr>
          <p:nvPr>
            <p:ph idx="1"/>
          </p:nvPr>
        </p:nvSpPr>
        <p:spPr/>
        <p:txBody>
          <a:bodyPr vert="horz" lIns="91440" tIns="45720" rIns="91440" bIns="45720" rtlCol="0" anchor="t">
            <a:normAutofit lnSpcReduction="10000"/>
          </a:bodyPr>
          <a:lstStyle/>
          <a:p>
            <a:r>
              <a:rPr lang="en-US" dirty="0"/>
              <a:t>TEAM NAME – MECHACODE</a:t>
            </a:r>
          </a:p>
          <a:p>
            <a:pPr marL="0" indent="0">
              <a:buNone/>
            </a:pPr>
            <a:endParaRPr lang="en-US" dirty="0"/>
          </a:p>
          <a:p>
            <a:pPr marL="0" indent="0">
              <a:buNone/>
            </a:pPr>
            <a:r>
              <a:rPr lang="en-US" dirty="0"/>
              <a:t>MEMBERS  </a:t>
            </a:r>
          </a:p>
          <a:p>
            <a:r>
              <a:rPr lang="en-US" dirty="0" err="1"/>
              <a:t>vaibhav</a:t>
            </a:r>
            <a:r>
              <a:rPr lang="en-US" dirty="0"/>
              <a:t> </a:t>
            </a:r>
            <a:r>
              <a:rPr lang="en-US" dirty="0" err="1"/>
              <a:t>sharma</a:t>
            </a:r>
            <a:endParaRPr lang="en-US" dirty="0"/>
          </a:p>
          <a:p>
            <a:r>
              <a:rPr lang="en-US" dirty="0"/>
              <a:t>Aarush </a:t>
            </a:r>
            <a:r>
              <a:rPr lang="en-US" dirty="0" err="1"/>
              <a:t>mangla</a:t>
            </a:r>
          </a:p>
          <a:p>
            <a:r>
              <a:rPr lang="en-US" dirty="0"/>
              <a:t>Yashika</a:t>
            </a:r>
          </a:p>
          <a:p>
            <a:r>
              <a:rPr lang="en-US" dirty="0" err="1"/>
              <a:t>Khushi</a:t>
            </a:r>
            <a:r>
              <a:rPr lang="en-US" dirty="0"/>
              <a:t> </a:t>
            </a:r>
            <a:r>
              <a:rPr lang="en-US" dirty="0" err="1"/>
              <a:t>panghal</a:t>
            </a:r>
            <a:endParaRPr lang="en-IN" dirty="0"/>
          </a:p>
          <a:p>
            <a:r>
              <a:rPr lang="en-IN" dirty="0"/>
              <a:t>Ayaan </a:t>
            </a:r>
            <a:r>
              <a:rPr lang="en-IN" dirty="0" err="1"/>
              <a:t>ali</a:t>
            </a:r>
            <a:endParaRPr lang="en-US" dirty="0" err="1"/>
          </a:p>
          <a:p>
            <a:r>
              <a:rPr lang="en-US" dirty="0"/>
              <a:t>Kundan </a:t>
            </a:r>
            <a:r>
              <a:rPr lang="en-US" dirty="0" err="1"/>
              <a:t>bansal</a:t>
            </a:r>
          </a:p>
        </p:txBody>
      </p:sp>
    </p:spTree>
    <p:extLst>
      <p:ext uri="{BB962C8B-B14F-4D97-AF65-F5344CB8AC3E}">
        <p14:creationId xmlns:p14="http://schemas.microsoft.com/office/powerpoint/2010/main" val="2808660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SMART INDIA HACKATHON 2024</vt:lpstr>
      <vt:lpstr>                            Problem Statement</vt:lpstr>
      <vt:lpstr>Proposed solution</vt:lpstr>
      <vt:lpstr>                       TECHNICAL APPROACH</vt:lpstr>
      <vt:lpstr>                      TECHNICAL APPROACH</vt:lpstr>
      <vt:lpstr>                    IMPACT AND BENEFITS</vt:lpstr>
      <vt:lpstr>                     USP (unique selling points)</vt:lpstr>
      <vt:lpstr>                                Business Model </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svaibhav0703@gmail.com</cp:lastModifiedBy>
  <cp:revision>192</cp:revision>
  <dcterms:created xsi:type="dcterms:W3CDTF">2024-07-05T09:48:20Z</dcterms:created>
  <dcterms:modified xsi:type="dcterms:W3CDTF">2024-09-01T14:23:06Z</dcterms:modified>
</cp:coreProperties>
</file>