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00"/>
    <a:srgbClr val="9BBB59"/>
    <a:srgbClr val="39B0D4"/>
    <a:srgbClr val="727272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90" autoAdjust="0"/>
  </p:normalViewPr>
  <p:slideViewPr>
    <p:cSldViewPr snapToGrid="0" snapToObjects="1">
      <p:cViewPr varScale="1">
        <p:scale>
          <a:sx n="61" d="100"/>
          <a:sy n="61" d="100"/>
        </p:scale>
        <p:origin x="860" y="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8/24/2024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8/24/2024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8/24/2024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8/24/2024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94797" y="1970899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7782" y="347002"/>
            <a:ext cx="9339049" cy="637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SIH1703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</a:p>
          <a:p>
            <a:pPr algn="just">
              <a:lnSpc>
                <a:spcPct val="200000"/>
              </a:lnSpc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Learn Constitution in Simpler Manner </a:t>
            </a:r>
          </a:p>
          <a:p>
            <a:pPr algn="just">
              <a:lnSpc>
                <a:spcPct val="200000"/>
              </a:lnSpc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Citizen Perspective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Education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 –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Constitution Crew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3531474" y="55748"/>
            <a:ext cx="5129048" cy="120033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Citizen &amp; Constitution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90893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Constitution Crew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1FDED6E-399B-49E5-B973-A3478B33EE10}"/>
              </a:ext>
            </a:extLst>
          </p:cNvPr>
          <p:cNvSpPr txBox="1"/>
          <p:nvPr/>
        </p:nvSpPr>
        <p:spPr>
          <a:xfrm rot="10800000" flipV="1">
            <a:off x="759353" y="1508000"/>
            <a:ext cx="10673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offers a user-friendly interface where citizens can learn about the constitution’s key aspects through games and quizzes and multi-lingual content in a user-friendly environment.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81A935-987E-4D2C-94BB-B28FA37A6780}"/>
              </a:ext>
            </a:extLst>
          </p:cNvPr>
          <p:cNvSpPr txBox="1"/>
          <p:nvPr/>
        </p:nvSpPr>
        <p:spPr>
          <a:xfrm>
            <a:off x="225973" y="2500318"/>
            <a:ext cx="6232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 How it addresses the problem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E4F7C2-3673-49DF-BFF7-18927716C413}"/>
              </a:ext>
            </a:extLst>
          </p:cNvPr>
          <p:cNvSpPr txBox="1"/>
          <p:nvPr/>
        </p:nvSpPr>
        <p:spPr>
          <a:xfrm>
            <a:off x="417782" y="2876174"/>
            <a:ext cx="113564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 citizens find constitutional texts complex, 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“CITIZEN &amp; CONSTITUTION”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bridges this gap by presenting information in an engaging and simplified manner.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promoting constitutional literacy, the website empowers citizens to understand their rights and responsibilities better.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FF7FD2-FCAC-42C1-871E-DD99B99A952F}"/>
              </a:ext>
            </a:extLst>
          </p:cNvPr>
          <p:cNvSpPr txBox="1"/>
          <p:nvPr/>
        </p:nvSpPr>
        <p:spPr>
          <a:xfrm>
            <a:off x="225973" y="4278540"/>
            <a:ext cx="6232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Innovation and uniqueness of the solution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7D6D60-3921-4975-8402-056F1DDBE88D}"/>
              </a:ext>
            </a:extLst>
          </p:cNvPr>
          <p:cNvSpPr txBox="1"/>
          <p:nvPr/>
        </p:nvSpPr>
        <p:spPr>
          <a:xfrm>
            <a:off x="515918" y="4634077"/>
            <a:ext cx="111601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inclusion of games and quizzes sets “Citizen &amp; Constitution” apart from traditional educational platforms.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support fosters inclusivity and encourages cross-cultural learning.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Offering preambles in various Indian languages promotes unity in diversity.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7431457"/>
            <a:ext cx="93853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Technologies to be used (e.g. programming languages, frameworks, hardware)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Methodology and process for implementation (Flow Charts/Images/ working prototype)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1B5A50-68D2-4340-8581-7B02DEC7759D}"/>
              </a:ext>
            </a:extLst>
          </p:cNvPr>
          <p:cNvSpPr txBox="1"/>
          <p:nvPr/>
        </p:nvSpPr>
        <p:spPr>
          <a:xfrm>
            <a:off x="515006" y="1420531"/>
            <a:ext cx="558099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Web Technologies being used </a:t>
            </a:r>
            <a:r>
              <a:rPr lang="en-IN" dirty="0">
                <a:latin typeface="Algerian" panose="04020705040A02060702" pitchFamily="82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or Tailwind CSS for responsive designs.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Translation tools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Translation Extension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For creating and managing Git repositories.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&amp; other AI tools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:For image creation.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UI Designing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Figma,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Excalidraw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Miro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48EDED-CEDE-4647-B322-FD432EE42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20" y="5176870"/>
            <a:ext cx="11929241" cy="60111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9FCF504-7B46-4DBC-9124-7BBEEB4BD820}"/>
              </a:ext>
            </a:extLst>
          </p:cNvPr>
          <p:cNvGrpSpPr/>
          <p:nvPr/>
        </p:nvGrpSpPr>
        <p:grpSpPr>
          <a:xfrm>
            <a:off x="11046380" y="5020228"/>
            <a:ext cx="1030009" cy="914400"/>
            <a:chOff x="11140970" y="5020228"/>
            <a:chExt cx="1030009" cy="914400"/>
          </a:xfrm>
        </p:grpSpPr>
        <p:pic>
          <p:nvPicPr>
            <p:cNvPr id="16" name="Graphic 15" descr="Chevron arrows with solid fill">
              <a:extLst>
                <a:ext uri="{FF2B5EF4-FFF2-40B4-BE49-F238E27FC236}">
                  <a16:creationId xmlns:a16="http://schemas.microsoft.com/office/drawing/2014/main" id="{D8CCCDE6-77A2-453F-AD22-CFB6D9B67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140970" y="5020228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Chevron arrows with solid fill">
              <a:extLst>
                <a:ext uri="{FF2B5EF4-FFF2-40B4-BE49-F238E27FC236}">
                  <a16:creationId xmlns:a16="http://schemas.microsoft.com/office/drawing/2014/main" id="{2BF93E25-F938-4B09-93E1-08A5931FE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56579" y="5020228"/>
              <a:ext cx="914400" cy="914400"/>
            </a:xfrm>
            <a:prstGeom prst="rect">
              <a:avLst/>
            </a:prstGeom>
          </p:spPr>
        </p:pic>
      </p:grpSp>
      <p:pic>
        <p:nvPicPr>
          <p:cNvPr id="21" name="Graphic 20" descr="Chevron arrows with solid fill">
            <a:extLst>
              <a:ext uri="{FF2B5EF4-FFF2-40B4-BE49-F238E27FC236}">
                <a16:creationId xmlns:a16="http://schemas.microsoft.com/office/drawing/2014/main" id="{D2826203-94C9-4BF6-8511-DC02DC4AAE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77600" y="5020228"/>
            <a:ext cx="914400" cy="914400"/>
          </a:xfrm>
          <a:prstGeom prst="rect">
            <a:avLst/>
          </a:prstGeom>
        </p:spPr>
      </p:pic>
      <p:sp>
        <p:nvSpPr>
          <p:cNvPr id="24" name="Oval 23" descr="Your startup LOGO">
            <a:extLst>
              <a:ext uri="{FF2B5EF4-FFF2-40B4-BE49-F238E27FC236}">
                <a16:creationId xmlns:a16="http://schemas.microsoft.com/office/drawing/2014/main" id="{F2F047C6-CEF4-4356-8CF9-775DAA16EC2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90893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Constitution Crew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1F6C85-A766-4C3F-9F3A-5AD570D837BD}"/>
              </a:ext>
            </a:extLst>
          </p:cNvPr>
          <p:cNvSpPr txBox="1"/>
          <p:nvPr/>
        </p:nvSpPr>
        <p:spPr>
          <a:xfrm>
            <a:off x="154200" y="45962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Process of Implementation &gt;&gt;&gt;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8062075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of the feasibility of the idea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and risks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for overcoming these challenges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956A8488-DB22-40CA-B273-27A3DC54D70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90893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Constitution Crew</a:t>
            </a:r>
            <a:endParaRPr lang="en-I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779DAB3-D3A5-491B-9EA8-3E63E050049D}"/>
              </a:ext>
            </a:extLst>
          </p:cNvPr>
          <p:cNvGrpSpPr/>
          <p:nvPr/>
        </p:nvGrpSpPr>
        <p:grpSpPr>
          <a:xfrm>
            <a:off x="479978" y="4305058"/>
            <a:ext cx="11733049" cy="1348428"/>
            <a:chOff x="458948" y="4675391"/>
            <a:chExt cx="11733049" cy="134842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75F181-AB1E-42E6-B17F-F8FDC4DE5C07}"/>
                </a:ext>
              </a:extLst>
            </p:cNvPr>
            <p:cNvSpPr txBox="1"/>
            <p:nvPr/>
          </p:nvSpPr>
          <p:spPr>
            <a:xfrm>
              <a:off x="1308537" y="5100489"/>
              <a:ext cx="399371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IN" dirty="0"/>
                <a:t>Expert Collaboration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dirty="0"/>
                <a:t>Iterative Testing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dirty="0"/>
                <a:t>AI tools for summarizing Articles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D763CB-A688-4662-8221-06B1F2B01A60}"/>
                </a:ext>
              </a:extLst>
            </p:cNvPr>
            <p:cNvSpPr txBox="1"/>
            <p:nvPr/>
          </p:nvSpPr>
          <p:spPr>
            <a:xfrm>
              <a:off x="6095997" y="5100489"/>
              <a:ext cx="609600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/>
                <a:t>4.   Scalable Architecture </a:t>
              </a:r>
            </a:p>
            <a:p>
              <a:r>
                <a:rPr lang="en-IN" dirty="0"/>
                <a:t>5.   Performance Optimization</a:t>
              </a:r>
            </a:p>
            <a:p>
              <a:r>
                <a:rPr lang="en-IN" dirty="0"/>
                <a:t>6.   Monitoring and Maintenance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614364-C8BD-4D7D-96D7-291AD3E5B69D}"/>
                </a:ext>
              </a:extLst>
            </p:cNvPr>
            <p:cNvSpPr txBox="1"/>
            <p:nvPr/>
          </p:nvSpPr>
          <p:spPr>
            <a:xfrm>
              <a:off x="458948" y="4675391"/>
              <a:ext cx="61748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IN" b="1" dirty="0">
                  <a:latin typeface="Arial" panose="020B0604020202020204" pitchFamily="34" charset="0"/>
                  <a:cs typeface="Arial" panose="020B0604020202020204" pitchFamily="34" charset="0"/>
                </a:rPr>
                <a:t>Strategies to overcome the challenges &amp; risks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A8D68E-A44D-4985-AC91-73073B7E13A4}"/>
              </a:ext>
            </a:extLst>
          </p:cNvPr>
          <p:cNvGrpSpPr/>
          <p:nvPr/>
        </p:nvGrpSpPr>
        <p:grpSpPr>
          <a:xfrm>
            <a:off x="479977" y="2880395"/>
            <a:ext cx="11130726" cy="1303925"/>
            <a:chOff x="458948" y="3255375"/>
            <a:chExt cx="11130726" cy="130392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894C40-A01A-445D-883F-57493F3C01A6}"/>
                </a:ext>
              </a:extLst>
            </p:cNvPr>
            <p:cNvSpPr txBox="1"/>
            <p:nvPr/>
          </p:nvSpPr>
          <p:spPr>
            <a:xfrm>
              <a:off x="910726" y="3635970"/>
              <a:ext cx="10678948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Simplifying complex legal language while retaining accuracy and meaning can be difficult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Ensuring smooth integration of multimedia elements(videos, animations) and interactive game mechanics. 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Handling a growing number of users and large amounts of content without performance degradation.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2F73E9-8065-4F1E-B2F5-9B49BA397ADD}"/>
                </a:ext>
              </a:extLst>
            </p:cNvPr>
            <p:cNvSpPr txBox="1"/>
            <p:nvPr/>
          </p:nvSpPr>
          <p:spPr>
            <a:xfrm>
              <a:off x="458948" y="3255375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IN" b="1" dirty="0">
                  <a:latin typeface="Arial" panose="020B0604020202020204" pitchFamily="34" charset="0"/>
                  <a:cs typeface="Arial" panose="020B0604020202020204" pitchFamily="34" charset="0"/>
                </a:rPr>
                <a:t>Challenges and risk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FFD342-3AAA-4158-9FFE-B0C00F2DF0BC}"/>
              </a:ext>
            </a:extLst>
          </p:cNvPr>
          <p:cNvGrpSpPr/>
          <p:nvPr/>
        </p:nvGrpSpPr>
        <p:grpSpPr>
          <a:xfrm>
            <a:off x="479977" y="1391524"/>
            <a:ext cx="11246068" cy="1307056"/>
            <a:chOff x="479976" y="1233727"/>
            <a:chExt cx="11246068" cy="130705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431B09-BC59-4995-BEE7-AC2256B2EB9D}"/>
                </a:ext>
              </a:extLst>
            </p:cNvPr>
            <p:cNvSpPr txBox="1"/>
            <p:nvPr/>
          </p:nvSpPr>
          <p:spPr>
            <a:xfrm>
              <a:off x="479976" y="1606190"/>
              <a:ext cx="1124606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742950" lvl="1" indent="-285750" algn="l">
                <a:buFont typeface="Wingdings" panose="05000000000000000000" pitchFamily="2" charset="2"/>
                <a:buChar char="Ø"/>
              </a:pPr>
              <a:r>
                <a:rPr lang="en-US" dirty="0">
                  <a:solidFill>
                    <a:srgbClr val="11111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 have a highly enthusiastic team for developing the webpage that ensures technical feasibility in our project.</a:t>
              </a:r>
            </a:p>
            <a:p>
              <a:pPr marL="742950" lvl="1" indent="-285750" algn="l">
                <a:buFont typeface="Wingdings" panose="05000000000000000000" pitchFamily="2" charset="2"/>
                <a:buChar char="Ø"/>
              </a:pPr>
              <a:r>
                <a:rPr lang="en-US" b="0" i="0" dirty="0">
                  <a:solidFill>
                    <a:srgbClr val="11111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Integrating translation features is achievable using language libraries or APIs like Google Translation Extension.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5666ED-E225-4DF5-B615-A2A81CAD707D}"/>
                </a:ext>
              </a:extLst>
            </p:cNvPr>
            <p:cNvSpPr txBox="1"/>
            <p:nvPr/>
          </p:nvSpPr>
          <p:spPr>
            <a:xfrm>
              <a:off x="479977" y="2171451"/>
              <a:ext cx="112460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742950" lvl="1" indent="-285750" algn="l">
                <a:buFont typeface="Wingdings" panose="05000000000000000000" pitchFamily="2" charset="2"/>
                <a:buChar char="Ø"/>
              </a:pPr>
              <a:r>
                <a:rPr lang="en-US" dirty="0">
                  <a:solidFill>
                    <a:srgbClr val="11111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Original copy of India’s Constitution for content to eliminate inaccuracy of data</a:t>
              </a:r>
              <a:r>
                <a:rPr lang="en-US" b="0" i="0" dirty="0">
                  <a:solidFill>
                    <a:srgbClr val="11111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07A78B-445B-4C4A-99C6-0A78C67B9F8E}"/>
                </a:ext>
              </a:extLst>
            </p:cNvPr>
            <p:cNvSpPr txBox="1"/>
            <p:nvPr/>
          </p:nvSpPr>
          <p:spPr>
            <a:xfrm>
              <a:off x="479977" y="1233727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IN" b="1" dirty="0">
                  <a:latin typeface="Arial" panose="020B0604020202020204" pitchFamily="34" charset="0"/>
                  <a:cs typeface="Arial" panose="020B0604020202020204" pitchFamily="34" charset="0"/>
                </a:rPr>
                <a:t>Feasibility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8797796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audience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solution (social, economic, environmental, etc.)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Oval 12" descr="Your startup LOGO">
            <a:extLst>
              <a:ext uri="{FF2B5EF4-FFF2-40B4-BE49-F238E27FC236}">
                <a16:creationId xmlns:a16="http://schemas.microsoft.com/office/drawing/2014/main" id="{A514CB0B-DDCF-4CC7-95CD-9B4E5B24126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90893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Constitution Crew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3F025E-934B-4359-818E-1A4D595128FD}"/>
              </a:ext>
            </a:extLst>
          </p:cNvPr>
          <p:cNvSpPr txBox="1"/>
          <p:nvPr/>
        </p:nvSpPr>
        <p:spPr>
          <a:xfrm>
            <a:off x="718655" y="1777074"/>
            <a:ext cx="120028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gain a clearer understanding of Fundamental Rights, Duties, and Directive Principles.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 like quizzes and simulations enhance learning and retention.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design aids navigation for diverse users.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into school curricula supports formal education.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Constitutional literacy drives advocacy for social change.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BFB801-3775-44B1-B424-7710B75AD125}"/>
              </a:ext>
            </a:extLst>
          </p:cNvPr>
          <p:cNvSpPr txBox="1"/>
          <p:nvPr/>
        </p:nvSpPr>
        <p:spPr>
          <a:xfrm>
            <a:off x="413855" y="1404532"/>
            <a:ext cx="6206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B2A2EA-2C8D-4796-B818-B06D16D7CD1C}"/>
              </a:ext>
            </a:extLst>
          </p:cNvPr>
          <p:cNvSpPr txBox="1"/>
          <p:nvPr/>
        </p:nvSpPr>
        <p:spPr>
          <a:xfrm>
            <a:off x="413855" y="3664238"/>
            <a:ext cx="6306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0D3CAF-4725-425F-AFA9-DE983BAA4DC6}"/>
              </a:ext>
            </a:extLst>
          </p:cNvPr>
          <p:cNvSpPr txBox="1"/>
          <p:nvPr/>
        </p:nvSpPr>
        <p:spPr>
          <a:xfrm>
            <a:off x="718655" y="4033570"/>
            <a:ext cx="97588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benefit is that Citizens have clear understanding of their rights and duties.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will leads to increase Constitutional Literacy among people and to Strengthen Democracy.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Indeed Strengthen Democracy will leads country to Economic Expansions.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662610" y="1607595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31E2EC91-6ED3-459E-B431-27344035AF8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90893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Constitution Crew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4BA8CB-9ED2-49FE-A749-E9EA937B0383}"/>
              </a:ext>
            </a:extLst>
          </p:cNvPr>
          <p:cNvSpPr txBox="1"/>
          <p:nvPr/>
        </p:nvSpPr>
        <p:spPr>
          <a:xfrm>
            <a:off x="1106213" y="2996198"/>
            <a:ext cx="34473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https://lawmin.gov.in/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E673FA-9ADF-4A8C-AF74-1BA39DFE69AF}"/>
              </a:ext>
            </a:extLst>
          </p:cNvPr>
          <p:cNvSpPr txBox="1"/>
          <p:nvPr/>
        </p:nvSpPr>
        <p:spPr>
          <a:xfrm>
            <a:off x="1106213" y="352892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https://doj.gov.in/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AAEAF0-8DC3-4EC1-AE2E-B29933B464B7}"/>
              </a:ext>
            </a:extLst>
          </p:cNvPr>
          <p:cNvSpPr txBox="1"/>
          <p:nvPr/>
        </p:nvSpPr>
        <p:spPr>
          <a:xfrm>
            <a:off x="5689600" y="298596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000" b="1" noProof="0" dirty="0"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Ministry of Law &amp; Justice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FF8B6-AE5B-4E22-8D21-A48A7F8A15F1}"/>
              </a:ext>
            </a:extLst>
          </p:cNvPr>
          <p:cNvSpPr txBox="1"/>
          <p:nvPr/>
        </p:nvSpPr>
        <p:spPr>
          <a:xfrm>
            <a:off x="5712372" y="3472808"/>
            <a:ext cx="64060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000" b="1" noProof="0" dirty="0"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Department of Justice : Ministry of Law &amp; Justice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6EA6C0-9892-415D-88E4-D6F05ECD508C}"/>
              </a:ext>
            </a:extLst>
          </p:cNvPr>
          <p:cNvSpPr txBox="1"/>
          <p:nvPr/>
        </p:nvSpPr>
        <p:spPr>
          <a:xfrm>
            <a:off x="1106213" y="406625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https://gemini.google.com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64740E-05A6-44C8-8FB7-984338B57EA0}"/>
              </a:ext>
            </a:extLst>
          </p:cNvPr>
          <p:cNvSpPr txBox="1"/>
          <p:nvPr/>
        </p:nvSpPr>
        <p:spPr>
          <a:xfrm>
            <a:off x="5689600" y="40025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Google Gemini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5D05C3-FA60-4344-8882-78090179279D}"/>
              </a:ext>
            </a:extLst>
          </p:cNvPr>
          <p:cNvSpPr txBox="1"/>
          <p:nvPr/>
        </p:nvSpPr>
        <p:spPr>
          <a:xfrm>
            <a:off x="3047999" y="464254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The Constitution of India – Digital Copy</a:t>
            </a:r>
            <a:endParaRPr lang="en-IN" sz="2000" b="1" dirty="0">
              <a:latin typeface="Segoe UI Black" panose="020B0A02040204020203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 on SIH portal.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7935</TotalTime>
  <Words>748</Words>
  <Application>Microsoft Office PowerPoint</Application>
  <PresentationFormat>Widescreen</PresentationFormat>
  <Paragraphs>107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Algerian</vt:lpstr>
      <vt:lpstr>Arial</vt:lpstr>
      <vt:lpstr>Calibri</vt:lpstr>
      <vt:lpstr>Garamond</vt:lpstr>
      <vt:lpstr>Segoe UI Black</vt:lpstr>
      <vt:lpstr>Times New Roman</vt:lpstr>
      <vt:lpstr>TradeGothic</vt:lpstr>
      <vt:lpstr>Wingdings</vt:lpstr>
      <vt:lpstr>Office Theme</vt:lpstr>
      <vt:lpstr>SMART INDIA HACKATHON 2024</vt:lpstr>
      <vt:lpstr>Citizen &amp; Constitution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Affan </cp:lastModifiedBy>
  <cp:revision>182</cp:revision>
  <dcterms:created xsi:type="dcterms:W3CDTF">2013-12-12T18:46:50Z</dcterms:created>
  <dcterms:modified xsi:type="dcterms:W3CDTF">2024-08-24T11:02:00Z</dcterms:modified>
  <cp:category/>
</cp:coreProperties>
</file>