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7315200" cy="9601200"/>
  <p:embeddedFontLs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Cooper Hewitt" panose="020B0604020202020204" charset="0"/>
      <p:regular r:id="rId12"/>
    </p:embeddedFont>
    <p:embeddedFont>
      <p:font typeface="Gill Sans MT" panose="020B0502020104020203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FFA1"/>
    <a:srgbClr val="0099FF"/>
    <a:srgbClr val="913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9BCF3-B20D-41DD-A4CD-B0B89D5913D3}" v="27" dt="2025-04-23T08:20:51.46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22" autoAdjust="0"/>
  </p:normalViewPr>
  <p:slideViewPr>
    <p:cSldViewPr>
      <p:cViewPr varScale="1">
        <p:scale>
          <a:sx n="52" d="100"/>
          <a:sy n="52" d="100"/>
        </p:scale>
        <p:origin x="62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8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300"/>
            </a:lvl1pPr>
          </a:lstStyle>
          <a:p>
            <a:fld id="{B886A734-2DC1-47F1-BFAE-1027B961A06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6288" y="1200150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8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300"/>
            </a:lvl1pPr>
          </a:lstStyle>
          <a:p>
            <a:fld id="{28726B7B-39BB-4FE4-8858-69AE3A17A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58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C242A-5FC1-455B-A1F3-0698E84BE71F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F3656-CD2E-4136-9A60-35175F47B63D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A2DCF-B2DD-454E-8B85-1709865F5BFC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071E1-6EF1-434D-AF34-B8AE80C33023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BA1E6-437E-4BD9-8DBE-2F979EE3775A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A67A2-8B06-416C-A382-B1AA1425A055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8ABB-CFDA-4EF6-929D-FD1618480AA0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92AC-C661-4E08-9F88-0CE3744CF226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0271E-3807-460D-94F7-CAC047FF2C53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5A5D4-CE37-49BE-94C6-EA3BDAB6856A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3EB6-2733-4303-94EE-25A830C087ED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51F1-83AA-45AE-97F3-DC089F08BAC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26" Type="http://schemas.microsoft.com/office/2007/relationships/hdphoto" Target="../media/hdphoto1.wdp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5" Type="http://schemas.openxmlformats.org/officeDocument/2006/relationships/image" Target="../media/image5.png"/><Relationship Id="rId2" Type="http://schemas.openxmlformats.org/officeDocument/2006/relationships/image" Target="../media/image2.png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jpg"/><Relationship Id="rId28" Type="http://schemas.microsoft.com/office/2007/relationships/hdphoto" Target="../media/hdphoto2.wdp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Relationship Id="rId22" Type="http://schemas.openxmlformats.org/officeDocument/2006/relationships/image" Target="../media/image26.svg"/><Relationship Id="rId27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i.com/blog/openai-codex" TargetMode="External"/><Relationship Id="rId13" Type="http://schemas.openxmlformats.org/officeDocument/2006/relationships/image" Target="../media/image35.png"/><Relationship Id="rId18" Type="http://schemas.microsoft.com/office/2007/relationships/hdphoto" Target="../media/hdphoto2.wdp"/><Relationship Id="rId3" Type="http://schemas.openxmlformats.org/officeDocument/2006/relationships/image" Target="../media/image3.png"/><Relationship Id="rId7" Type="http://schemas.openxmlformats.org/officeDocument/2006/relationships/hyperlink" Target="https://codeshare.io/" TargetMode="External"/><Relationship Id="rId12" Type="http://schemas.openxmlformats.org/officeDocument/2006/relationships/image" Target="../media/image34.png"/><Relationship Id="rId17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plit.com/teams-edu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visualstudio.microsoft.com/services/live-share/" TargetMode="External"/><Relationship Id="rId15" Type="http://schemas.openxmlformats.org/officeDocument/2006/relationships/image" Target="../media/image5.png"/><Relationship Id="rId10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hyperlink" Target="https://mentorcruise.com/" TargetMode="External"/><Relationship Id="rId14" Type="http://schemas.openxmlformats.org/officeDocument/2006/relationships/image" Target="../media/image3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r="-11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3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5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5" y="238453"/>
            <a:ext cx="1530373" cy="926279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89703" y="2907616"/>
            <a:ext cx="18108592" cy="45000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07545" lvl="1" indent="-403773">
              <a:lnSpc>
                <a:spcPts val="905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Theme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Ed-Tech</a:t>
            </a:r>
          </a:p>
          <a:p>
            <a:pPr marL="807545" lvl="1" indent="-403773">
              <a:lnSpc>
                <a:spcPts val="905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Real Time Collaboration in Virtual Learning Lab</a:t>
            </a:r>
          </a:p>
          <a:p>
            <a:pPr marL="807545" lvl="1" indent="-403773">
              <a:lnSpc>
                <a:spcPts val="905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ID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 </a:t>
            </a:r>
          </a:p>
          <a:p>
            <a:pPr marL="807545" lvl="1" indent="-403773">
              <a:lnSpc>
                <a:spcPts val="905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</a:t>
            </a:r>
            <a:r>
              <a:rPr lang="en-US" sz="3740" spc="37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Reformers</a:t>
            </a:r>
          </a:p>
        </p:txBody>
      </p:sp>
      <p:sp>
        <p:nvSpPr>
          <p:cNvPr id="11" name="Freeform 11"/>
          <p:cNvSpPr/>
          <p:nvPr/>
        </p:nvSpPr>
        <p:spPr>
          <a:xfrm>
            <a:off x="6471247" y="1250355"/>
            <a:ext cx="5345507" cy="716408"/>
          </a:xfrm>
          <a:custGeom>
            <a:avLst/>
            <a:gdLst/>
            <a:ahLst/>
            <a:cxnLst/>
            <a:rect l="l" t="t" r="r" b="b"/>
            <a:pathLst>
              <a:path w="5345506" h="716408">
                <a:moveTo>
                  <a:pt x="0" y="0"/>
                </a:moveTo>
                <a:lnTo>
                  <a:pt x="5345506" y="0"/>
                </a:lnTo>
                <a:lnTo>
                  <a:pt x="5345506" y="716408"/>
                </a:lnTo>
                <a:lnTo>
                  <a:pt x="0" y="71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4" y="9430909"/>
            <a:ext cx="2922849" cy="46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4" y="9431130"/>
            <a:ext cx="3967609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DE1D60-9A82-A87B-D938-F891A365DE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" t="-5468" r="-11353" b="33025"/>
          <a:stretch/>
        </p:blipFill>
        <p:spPr>
          <a:xfrm>
            <a:off x="76203" y="119559"/>
            <a:ext cx="1660479" cy="11307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0312F2C-82B3-2298-4B5A-83C52F5B3A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64400" r="10000" b="13200"/>
          <a:stretch/>
        </p:blipFill>
        <p:spPr>
          <a:xfrm>
            <a:off x="1050879" y="805671"/>
            <a:ext cx="1752600" cy="469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3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5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5" y="238453"/>
            <a:ext cx="1530373" cy="926279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335693" y="1049322"/>
            <a:ext cx="3616623" cy="705241"/>
          </a:xfrm>
          <a:custGeom>
            <a:avLst/>
            <a:gdLst/>
            <a:ahLst/>
            <a:cxnLst/>
            <a:rect l="l" t="t" r="r" b="b"/>
            <a:pathLst>
              <a:path w="3616622" h="705241">
                <a:moveTo>
                  <a:pt x="0" y="0"/>
                </a:moveTo>
                <a:lnTo>
                  <a:pt x="3616622" y="0"/>
                </a:lnTo>
                <a:lnTo>
                  <a:pt x="3616622" y="705241"/>
                </a:lnTo>
                <a:lnTo>
                  <a:pt x="0" y="705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4926541" y="9430909"/>
            <a:ext cx="2922836" cy="46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7254" y="9431130"/>
            <a:ext cx="3967609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CEBFFD1-4744-ECE9-ABEE-29BD88B3DD03}"/>
              </a:ext>
            </a:extLst>
          </p:cNvPr>
          <p:cNvSpPr/>
          <p:nvPr/>
        </p:nvSpPr>
        <p:spPr>
          <a:xfrm>
            <a:off x="800099" y="2465649"/>
            <a:ext cx="16687800" cy="15240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104BAD-388D-AF86-8346-93EB3EDDC54F}"/>
              </a:ext>
            </a:extLst>
          </p:cNvPr>
          <p:cNvSpPr/>
          <p:nvPr/>
        </p:nvSpPr>
        <p:spPr>
          <a:xfrm>
            <a:off x="795187" y="6722387"/>
            <a:ext cx="16687800" cy="1524000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55C6DA-2D0D-6765-8F8E-E63B2FE6D445}"/>
              </a:ext>
            </a:extLst>
          </p:cNvPr>
          <p:cNvSpPr/>
          <p:nvPr/>
        </p:nvSpPr>
        <p:spPr>
          <a:xfrm>
            <a:off x="800099" y="4289174"/>
            <a:ext cx="16687800" cy="2079329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1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1">
                  <a:lumMod val="75000"/>
                  <a:lumOff val="25000"/>
                  <a:shade val="100000"/>
                  <a:satMod val="115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7D0CCE-3B5A-5888-B775-8B234A2D182B}"/>
              </a:ext>
            </a:extLst>
          </p:cNvPr>
          <p:cNvSpPr txBox="1"/>
          <p:nvPr/>
        </p:nvSpPr>
        <p:spPr>
          <a:xfrm>
            <a:off x="933450" y="2627485"/>
            <a:ext cx="16421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· Provides a synchronized programming </a:t>
            </a:r>
            <a:r>
              <a:rPr lang="en-US" sz="2800" dirty="0" err="1">
                <a:solidFill>
                  <a:schemeClr val="bg1"/>
                </a:solidFill>
              </a:rPr>
              <a:t>codespace</a:t>
            </a:r>
            <a:r>
              <a:rPr lang="en-US" sz="2800" dirty="0">
                <a:solidFill>
                  <a:schemeClr val="bg1"/>
                </a:solidFill>
              </a:rPr>
              <a:t> with real-time IDE collaboration, instant mentorship guides,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and rapid AI-powered code suggestions with task requests &amp; debugging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1D0AF8-4D8C-9297-30BA-2030E38C6981}"/>
              </a:ext>
            </a:extLst>
          </p:cNvPr>
          <p:cNvSpPr txBox="1"/>
          <p:nvPr/>
        </p:nvSpPr>
        <p:spPr>
          <a:xfrm>
            <a:off x="933450" y="4482448"/>
            <a:ext cx="1642110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· Real‑Time Collaboration &amp; Workflow:</a:t>
            </a:r>
            <a:r>
              <a:rPr lang="en-US" sz="2600" dirty="0">
                <a:solidFill>
                  <a:schemeClr val="bg1"/>
                </a:solidFill>
              </a:rPr>
              <a:t> Share one </a:t>
            </a:r>
            <a:r>
              <a:rPr lang="en-US" sz="2600" dirty="0" err="1">
                <a:solidFill>
                  <a:schemeClr val="bg1"/>
                </a:solidFill>
              </a:rPr>
              <a:t>Codespace</a:t>
            </a:r>
            <a:r>
              <a:rPr lang="en-US" sz="2600" dirty="0">
                <a:solidFill>
                  <a:schemeClr val="bg1"/>
                </a:solidFill>
              </a:rPr>
              <a:t> link for simultaneous file/folder editing, in‑app chat/video,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task assignment &amp; debugging, with granular access control for final code approval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· </a:t>
            </a:r>
            <a:r>
              <a:rPr lang="en-US" sz="2600" b="1" dirty="0">
                <a:solidFill>
                  <a:schemeClr val="bg1"/>
                </a:solidFill>
              </a:rPr>
              <a:t>Expert Mentorship &amp; AI‑Driven Quality:</a:t>
            </a:r>
            <a:r>
              <a:rPr lang="en-US" sz="2600" dirty="0">
                <a:solidFill>
                  <a:schemeClr val="bg1"/>
                </a:solidFill>
              </a:rPr>
              <a:t> Tap into an industry‑expert guide and AI bot for top‑tier code suggestions, plus</a:t>
            </a:r>
          </a:p>
          <a:p>
            <a:r>
              <a:rPr lang="en-US" sz="2600" dirty="0">
                <a:solidFill>
                  <a:schemeClr val="bg1"/>
                </a:solidFill>
              </a:rPr>
              <a:t>  seamless Git/GitHub support to push production‑ready code</a:t>
            </a:r>
            <a:endParaRPr lang="en-IN" sz="2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A99B9B-A780-BD3A-F874-C8B182323A77}"/>
              </a:ext>
            </a:extLst>
          </p:cNvPr>
          <p:cNvSpPr txBox="1"/>
          <p:nvPr/>
        </p:nvSpPr>
        <p:spPr>
          <a:xfrm>
            <a:off x="928538" y="7045645"/>
            <a:ext cx="164211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bg1"/>
                </a:solidFill>
              </a:rPr>
              <a:t>· Unique / Key Features:</a:t>
            </a:r>
          </a:p>
          <a:p>
            <a:r>
              <a:rPr lang="en-IN" sz="2600" dirty="0">
                <a:solidFill>
                  <a:schemeClr val="bg1"/>
                </a:solidFill>
              </a:rPr>
              <a:t>· Video / Chat Conferencing    · Access Control Distribution    · Task Management    · Git / </a:t>
            </a:r>
            <a:r>
              <a:rPr lang="en-IN" sz="2600" dirty="0" err="1">
                <a:solidFill>
                  <a:schemeClr val="bg1"/>
                </a:solidFill>
              </a:rPr>
              <a:t>Github</a:t>
            </a:r>
            <a:r>
              <a:rPr lang="en-IN" sz="2600" dirty="0">
                <a:solidFill>
                  <a:schemeClr val="bg1"/>
                </a:solidFill>
              </a:rPr>
              <a:t> Support    · AI-Agent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903A8-021E-076A-E362-53FF8F71BB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" t="-5468" r="-11353" b="33025"/>
          <a:stretch/>
        </p:blipFill>
        <p:spPr>
          <a:xfrm>
            <a:off x="15925" y="119559"/>
            <a:ext cx="1660479" cy="1130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3ECE08-8C7A-CBD1-A8EC-B6A1E64B07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64400" r="10000" b="13200"/>
          <a:stretch/>
        </p:blipFill>
        <p:spPr>
          <a:xfrm>
            <a:off x="990600" y="805671"/>
            <a:ext cx="1752600" cy="46913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3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5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5" y="238453"/>
            <a:ext cx="1530373" cy="926279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6050867" y="628412"/>
            <a:ext cx="6186268" cy="800576"/>
          </a:xfrm>
          <a:custGeom>
            <a:avLst/>
            <a:gdLst/>
            <a:ahLst/>
            <a:cxnLst/>
            <a:rect l="l" t="t" r="r" b="b"/>
            <a:pathLst>
              <a:path w="6186268" h="800576">
                <a:moveTo>
                  <a:pt x="0" y="0"/>
                </a:moveTo>
                <a:lnTo>
                  <a:pt x="6186268" y="0"/>
                </a:lnTo>
                <a:lnTo>
                  <a:pt x="6186268" y="800576"/>
                </a:lnTo>
                <a:lnTo>
                  <a:pt x="0" y="8005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41" y="9430909"/>
            <a:ext cx="2922836" cy="46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4" y="9431130"/>
            <a:ext cx="3967609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DBA1B55-17D5-D277-834B-D9508C7F9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50483"/>
              </p:ext>
            </p:extLst>
          </p:nvPr>
        </p:nvGraphicFramePr>
        <p:xfrm>
          <a:off x="567250" y="2234536"/>
          <a:ext cx="712895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4475">
                  <a:extLst>
                    <a:ext uri="{9D8B030D-6E8A-4147-A177-3AD203B41FA5}">
                      <a16:colId xmlns:a16="http://schemas.microsoft.com/office/drawing/2014/main" val="3018391535"/>
                    </a:ext>
                  </a:extLst>
                </a:gridCol>
                <a:gridCol w="3564475">
                  <a:extLst>
                    <a:ext uri="{9D8B030D-6E8A-4147-A177-3AD203B41FA5}">
                      <a16:colId xmlns:a16="http://schemas.microsoft.com/office/drawing/2014/main" val="2683842966"/>
                    </a:ext>
                  </a:extLst>
                </a:gridCol>
              </a:tblGrid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6066939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3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2402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07951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AI Assistance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966423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670002"/>
                  </a:ext>
                </a:extLst>
              </a:tr>
              <a:tr h="104140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Database &amp; 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445500"/>
                  </a:ext>
                </a:extLst>
              </a:tr>
            </a:tbl>
          </a:graphicData>
        </a:graphic>
      </p:graphicFrame>
      <p:pic>
        <p:nvPicPr>
          <p:cNvPr id="20" name="Graphic 19">
            <a:extLst>
              <a:ext uri="{FF2B5EF4-FFF2-40B4-BE49-F238E27FC236}">
                <a16:creationId xmlns:a16="http://schemas.microsoft.com/office/drawing/2014/main" id="{31CDAB80-DCC4-D3D7-4062-BD4852EF79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4859" y="3390900"/>
            <a:ext cx="762000" cy="762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E50399A-6551-B426-320A-8AB20B528A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44029" y="3654552"/>
            <a:ext cx="1905000" cy="23469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2AEC69B9-A1CA-C534-52D1-5E0CF3E2A3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34859" y="4612332"/>
            <a:ext cx="1240232" cy="351235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041B2B96-7DA7-C58B-CB67-0940C91961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8400" y="4411556"/>
            <a:ext cx="731944" cy="731944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EDBC41DC-FD5E-6CCF-FA40-405FE0BB316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1403" y="5599972"/>
            <a:ext cx="1943235" cy="471819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3D1D091E-6BFE-0C1D-D04A-59432AE4770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69439" y="6528266"/>
            <a:ext cx="834992" cy="678855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034F1D7-0DE6-5497-7182-DE73359D2A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154998" y="6477054"/>
            <a:ext cx="733433" cy="841479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F8797197-145F-6209-DCF5-EE68F9A355D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481772" y="7263524"/>
            <a:ext cx="1346405" cy="1346405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2FCAE258-5E88-65D9-094A-87D3F309C7E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989054" y="7756593"/>
            <a:ext cx="1531172" cy="40239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E0A7E3E-43A8-38A1-2A14-3FF7000AF6D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1938" y="3654552"/>
            <a:ext cx="7081021" cy="472068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26040086-318A-0D22-AC47-DA40DF0F8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33" y="2156596"/>
            <a:ext cx="10324227" cy="108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65530F-4B45-87C0-8523-A0B0064BC6A6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" t="-5468" r="-11353" b="33025"/>
          <a:stretch/>
        </p:blipFill>
        <p:spPr>
          <a:xfrm>
            <a:off x="15925" y="119559"/>
            <a:ext cx="1660479" cy="113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6C7346-60E6-6F2F-7BAB-ACEDE6D7F371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BEBA8EAE-BF5A-486C-A8C5-ECC9F3942E4B}">
                <a14:imgProps xmlns:a14="http://schemas.microsoft.com/office/drawing/2010/main">
                  <a14:imgLayer r:embed="rId2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64400" r="10000" b="13200"/>
          <a:stretch/>
        </p:blipFill>
        <p:spPr>
          <a:xfrm>
            <a:off x="990600" y="805671"/>
            <a:ext cx="1752600" cy="46913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3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5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5" y="238453"/>
            <a:ext cx="1530373" cy="926279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4835391" y="661118"/>
            <a:ext cx="8617216" cy="733380"/>
          </a:xfrm>
          <a:custGeom>
            <a:avLst/>
            <a:gdLst/>
            <a:ahLst/>
            <a:cxnLst/>
            <a:rect l="l" t="t" r="r" b="b"/>
            <a:pathLst>
              <a:path w="8617216" h="733380">
                <a:moveTo>
                  <a:pt x="0" y="0"/>
                </a:moveTo>
                <a:lnTo>
                  <a:pt x="8617216" y="0"/>
                </a:lnTo>
                <a:lnTo>
                  <a:pt x="8617216" y="733380"/>
                </a:lnTo>
                <a:lnTo>
                  <a:pt x="0" y="7333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41" y="9430909"/>
            <a:ext cx="2922836" cy="46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4" y="9431130"/>
            <a:ext cx="3967609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5A51F0-7690-6F0F-925B-A1F073353F85}"/>
              </a:ext>
            </a:extLst>
          </p:cNvPr>
          <p:cNvSpPr/>
          <p:nvPr/>
        </p:nvSpPr>
        <p:spPr>
          <a:xfrm>
            <a:off x="567251" y="3719035"/>
            <a:ext cx="4876800" cy="4231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5D08CF1C-CCF1-EE88-134F-9B5BA62181D5}"/>
              </a:ext>
            </a:extLst>
          </p:cNvPr>
          <p:cNvSpPr/>
          <p:nvPr/>
        </p:nvSpPr>
        <p:spPr>
          <a:xfrm>
            <a:off x="567251" y="2763597"/>
            <a:ext cx="4876800" cy="874196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8998A4-2198-2AC8-C4B6-6B845B2527A2}"/>
              </a:ext>
            </a:extLst>
          </p:cNvPr>
          <p:cNvSpPr/>
          <p:nvPr/>
        </p:nvSpPr>
        <p:spPr>
          <a:xfrm>
            <a:off x="6685640" y="3722678"/>
            <a:ext cx="4876800" cy="4231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D17FE41C-151F-C81F-6766-B300C689DBC2}"/>
              </a:ext>
            </a:extLst>
          </p:cNvPr>
          <p:cNvSpPr/>
          <p:nvPr/>
        </p:nvSpPr>
        <p:spPr>
          <a:xfrm>
            <a:off x="6685640" y="2763597"/>
            <a:ext cx="4876800" cy="874196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1E23D31-264A-26F5-362C-878B394B13C4}"/>
              </a:ext>
            </a:extLst>
          </p:cNvPr>
          <p:cNvSpPr/>
          <p:nvPr/>
        </p:nvSpPr>
        <p:spPr>
          <a:xfrm>
            <a:off x="12859192" y="3719035"/>
            <a:ext cx="4876800" cy="42312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1C93B1D0-C8FF-F4F9-3C93-F63573C99D4B}"/>
              </a:ext>
            </a:extLst>
          </p:cNvPr>
          <p:cNvSpPr/>
          <p:nvPr/>
        </p:nvSpPr>
        <p:spPr>
          <a:xfrm>
            <a:off x="12859192" y="2762178"/>
            <a:ext cx="4876800" cy="874196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86CB6E2A-9133-08AF-52A2-172B21FF9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699" y="3839842"/>
            <a:ext cx="4876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Gill Sans MT" panose="020B0502020104020203" pitchFamily="34" charset="0"/>
              </a:rPr>
              <a:t> Real‑time sync via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Gill Sans MT" panose="020B0502020104020203" pitchFamily="34" charset="0"/>
              </a:rPr>
              <a:t>  </a:t>
            </a:r>
            <a:r>
              <a:rPr lang="en-US" altLang="en-US" sz="2800" dirty="0" err="1">
                <a:latin typeface="Gill Sans MT" panose="020B0502020104020203" pitchFamily="34" charset="0"/>
              </a:rPr>
              <a:t>WebSockets</a:t>
            </a:r>
            <a:r>
              <a:rPr lang="en-US" altLang="en-US" sz="2800" dirty="0">
                <a:latin typeface="Gill Sans MT" panose="020B0502020104020203" pitchFamily="34" charset="0"/>
              </a:rPr>
              <a:t> + CRDT/OT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Gill Sans MT" panose="020B0502020104020203" pitchFamily="34" charset="0"/>
              </a:rPr>
              <a:t> AI code hints through a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Gill Sans MT" panose="020B0502020104020203" pitchFamily="34" charset="0"/>
              </a:rPr>
              <a:t>  lightweight API call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Gill Sans MT" panose="020B0502020104020203" pitchFamily="34" charset="0"/>
              </a:rPr>
              <a:t> Cloud‑hosted backend 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Gill Sans MT" panose="020B0502020104020203" pitchFamily="34" charset="0"/>
              </a:rPr>
              <a:t>  for on‑demand scaling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15DE66-669A-5CB1-99DE-04864D43E2AC}"/>
              </a:ext>
            </a:extLst>
          </p:cNvPr>
          <p:cNvSpPr txBox="1"/>
          <p:nvPr/>
        </p:nvSpPr>
        <p:spPr>
          <a:xfrm>
            <a:off x="2019300" y="2910235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Feasibility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AB9494-3A8A-0683-3B5D-3AE5C443B69A}"/>
              </a:ext>
            </a:extLst>
          </p:cNvPr>
          <p:cNvSpPr txBox="1"/>
          <p:nvPr/>
        </p:nvSpPr>
        <p:spPr>
          <a:xfrm>
            <a:off x="7295240" y="2877529"/>
            <a:ext cx="3906160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Challenges &amp; Risks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277664A-C0E6-4189-C8CC-28B68F1AC90A}"/>
              </a:ext>
            </a:extLst>
          </p:cNvPr>
          <p:cNvSpPr txBox="1"/>
          <p:nvPr/>
        </p:nvSpPr>
        <p:spPr>
          <a:xfrm>
            <a:off x="13207190" y="2876109"/>
            <a:ext cx="4180812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Mitigation Strategies</a:t>
            </a: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AA1AF58-138D-14CF-89DC-3DD445EAE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016" y="3839842"/>
            <a:ext cx="434204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Gill Sans MT" panose="020B0502020104020203" pitchFamily="34" charset="0"/>
              </a:rPr>
              <a:t> Potential lag under heavy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Gill Sans MT" panose="020B0502020104020203" pitchFamily="34" charset="0"/>
              </a:rPr>
              <a:t>  load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Gill Sans MT" panose="020B0502020104020203" pitchFamily="34" charset="0"/>
              </a:rPr>
              <a:t> AI suggestions may misfire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8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Gill Sans MT" panose="020B0502020104020203" pitchFamily="34" charset="0"/>
              </a:rPr>
              <a:t> Matching students with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latin typeface="Gill Sans MT" panose="020B0502020104020203" pitchFamily="34" charset="0"/>
              </a:rPr>
              <a:t>  mentors asynchronously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3AECDA5-A807-6C1F-BFEE-4D79B1719522}"/>
              </a:ext>
            </a:extLst>
          </p:cNvPr>
          <p:cNvSpPr txBox="1"/>
          <p:nvPr/>
        </p:nvSpPr>
        <p:spPr>
          <a:xfrm>
            <a:off x="13121641" y="3839840"/>
            <a:ext cx="4876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Gill Sans MT" panose="020B0502020104020203" pitchFamily="34" charset="0"/>
              </a:rPr>
              <a:t>• Auto Scale Servers and use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 edge caching</a:t>
            </a:r>
          </a:p>
          <a:p>
            <a:endParaRPr lang="en-IN" sz="2800" dirty="0">
              <a:latin typeface="Gill Sans MT" panose="020B0502020104020203" pitchFamily="34" charset="0"/>
            </a:endParaRPr>
          </a:p>
          <a:p>
            <a:r>
              <a:rPr lang="en-IN" sz="2800" dirty="0">
                <a:latin typeface="Gill Sans MT" panose="020B0502020104020203" pitchFamily="34" charset="0"/>
              </a:rPr>
              <a:t>• Continuous AI retaining with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 user feedback</a:t>
            </a:r>
          </a:p>
          <a:p>
            <a:br>
              <a:rPr lang="en-IN" sz="2800" dirty="0">
                <a:latin typeface="Gill Sans MT" panose="020B0502020104020203" pitchFamily="34" charset="0"/>
              </a:rPr>
            </a:br>
            <a:r>
              <a:rPr lang="en-IN" sz="2800" dirty="0">
                <a:latin typeface="Gill Sans MT" panose="020B0502020104020203" pitchFamily="34" charset="0"/>
              </a:rPr>
              <a:t>• Simple Mentor portal with</a:t>
            </a:r>
          </a:p>
          <a:p>
            <a:r>
              <a:rPr lang="en-IN" sz="2800" dirty="0">
                <a:latin typeface="Gill Sans MT" panose="020B0502020104020203" pitchFamily="34" charset="0"/>
              </a:rPr>
              <a:t>  Slot booking and alerts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A4CC23-B6A1-EF06-A5DB-281D2D573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" t="-5468" r="-11353" b="33025"/>
          <a:stretch/>
        </p:blipFill>
        <p:spPr>
          <a:xfrm>
            <a:off x="15925" y="119559"/>
            <a:ext cx="1660479" cy="113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B7615D-CE19-03E4-93A4-EE37C1D83A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64400" r="10000" b="13200"/>
          <a:stretch/>
        </p:blipFill>
        <p:spPr>
          <a:xfrm>
            <a:off x="990600" y="805671"/>
            <a:ext cx="1752600" cy="4691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3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5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5" y="238453"/>
            <a:ext cx="1530373" cy="926279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5566674" y="687590"/>
            <a:ext cx="7154655" cy="671884"/>
          </a:xfrm>
          <a:custGeom>
            <a:avLst/>
            <a:gdLst/>
            <a:ahLst/>
            <a:cxnLst/>
            <a:rect l="l" t="t" r="r" b="b"/>
            <a:pathLst>
              <a:path w="7154654" h="671884">
                <a:moveTo>
                  <a:pt x="0" y="0"/>
                </a:moveTo>
                <a:lnTo>
                  <a:pt x="7154654" y="0"/>
                </a:lnTo>
                <a:lnTo>
                  <a:pt x="7154654" y="671884"/>
                </a:lnTo>
                <a:lnTo>
                  <a:pt x="0" y="6718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TextBox 12"/>
          <p:cNvSpPr txBox="1"/>
          <p:nvPr/>
        </p:nvSpPr>
        <p:spPr>
          <a:xfrm>
            <a:off x="14926541" y="9430909"/>
            <a:ext cx="2922836" cy="46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67254" y="9431130"/>
            <a:ext cx="3967609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46CB49-4BA7-B5E6-27FB-EC35AA1E68F5}"/>
              </a:ext>
            </a:extLst>
          </p:cNvPr>
          <p:cNvSpPr/>
          <p:nvPr/>
        </p:nvSpPr>
        <p:spPr>
          <a:xfrm>
            <a:off x="1752600" y="2218292"/>
            <a:ext cx="6553200" cy="441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D9F5FD-5BD4-2DCA-4B18-902B4072ED7C}"/>
              </a:ext>
            </a:extLst>
          </p:cNvPr>
          <p:cNvSpPr/>
          <p:nvPr/>
        </p:nvSpPr>
        <p:spPr>
          <a:xfrm>
            <a:off x="9982203" y="2204773"/>
            <a:ext cx="6553200" cy="4419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CD1F524-0F7C-5102-A791-0CE80AA6E01F}"/>
              </a:ext>
            </a:extLst>
          </p:cNvPr>
          <p:cNvSpPr/>
          <p:nvPr/>
        </p:nvSpPr>
        <p:spPr>
          <a:xfrm>
            <a:off x="1258259" y="7040476"/>
            <a:ext cx="15771483" cy="182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9B4D0544-BECB-8CA8-61AB-F57D87A88ECD}"/>
              </a:ext>
            </a:extLst>
          </p:cNvPr>
          <p:cNvSpPr/>
          <p:nvPr/>
        </p:nvSpPr>
        <p:spPr>
          <a:xfrm>
            <a:off x="1752599" y="2218292"/>
            <a:ext cx="6553203" cy="867808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Top Corners Rounded 18">
            <a:extLst>
              <a:ext uri="{FF2B5EF4-FFF2-40B4-BE49-F238E27FC236}">
                <a16:creationId xmlns:a16="http://schemas.microsoft.com/office/drawing/2014/main" id="{B2EEA4A2-A72D-D6A1-949A-470433208DC1}"/>
              </a:ext>
            </a:extLst>
          </p:cNvPr>
          <p:cNvSpPr/>
          <p:nvPr/>
        </p:nvSpPr>
        <p:spPr>
          <a:xfrm>
            <a:off x="9983369" y="2198212"/>
            <a:ext cx="6553203" cy="867808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6A06FF-D0AC-66D7-87F0-02359E2033FF}"/>
              </a:ext>
            </a:extLst>
          </p:cNvPr>
          <p:cNvSpPr txBox="1"/>
          <p:nvPr/>
        </p:nvSpPr>
        <p:spPr>
          <a:xfrm>
            <a:off x="4229100" y="2339731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F1C6E-FA5D-9BD4-684A-9853A04DFB22}"/>
              </a:ext>
            </a:extLst>
          </p:cNvPr>
          <p:cNvSpPr txBox="1"/>
          <p:nvPr/>
        </p:nvSpPr>
        <p:spPr>
          <a:xfrm>
            <a:off x="12382503" y="2359811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BENEFITS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81C7FB3E-2851-F15F-1B88-74A9F718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80" y="3209214"/>
            <a:ext cx="613195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 </a:t>
            </a: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Students: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Instant peer‑to‑peer coding &amp;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  AI guidance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Educators: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Live visibility into progress &amp;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 reduced grading load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Mentors: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Flexible, asynchronous code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 reviews</a:t>
            </a: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7B3918C5-9DDA-80C8-5ECE-414EA111C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3192" y="3209214"/>
            <a:ext cx="589122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 Social:</a:t>
            </a:r>
            <a:r>
              <a:rPr lang="en-US" altLang="en-US" sz="2400" dirty="0">
                <a:latin typeface="Gill Sans MT" panose="020B0502020104020203" pitchFamily="34" charset="0"/>
              </a:rPr>
              <a:t> Builds global, inclusive learning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Gill Sans MT" panose="020B0502020104020203" pitchFamily="34" charset="0"/>
              </a:rPr>
              <a:t>  communities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 Economic:</a:t>
            </a:r>
            <a:r>
              <a:rPr lang="en-US" altLang="en-US" sz="2400" dirty="0">
                <a:latin typeface="Gill Sans MT" panose="020B0502020104020203" pitchFamily="34" charset="0"/>
              </a:rPr>
              <a:t> Cuts lab costs &amp; accelerates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Gill Sans MT" panose="020B0502020104020203" pitchFamily="34" charset="0"/>
              </a:rPr>
              <a:t>   job readiness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Gill Sans MT" panose="020B0502020104020203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Gill Sans MT" panose="020B0502020104020203" pitchFamily="34" charset="0"/>
              </a:rPr>
              <a:t> Environmental:</a:t>
            </a:r>
            <a:r>
              <a:rPr lang="en-US" altLang="en-US" sz="2400" dirty="0">
                <a:latin typeface="Gill Sans MT" panose="020B0502020104020203" pitchFamily="34" charset="0"/>
              </a:rPr>
              <a:t> Eliminates commute &amp;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Gill Sans MT" panose="020B0502020104020203" pitchFamily="34" charset="0"/>
              </a:rPr>
              <a:t>  shared cloud resources</a:t>
            </a:r>
          </a:p>
        </p:txBody>
      </p:sp>
      <p:sp>
        <p:nvSpPr>
          <p:cNvPr id="25" name="Rectangle: Top Corners Rounded 24">
            <a:extLst>
              <a:ext uri="{FF2B5EF4-FFF2-40B4-BE49-F238E27FC236}">
                <a16:creationId xmlns:a16="http://schemas.microsoft.com/office/drawing/2014/main" id="{B6AEB32D-4E5D-2A84-823B-D14C65CED8F1}"/>
              </a:ext>
            </a:extLst>
          </p:cNvPr>
          <p:cNvSpPr/>
          <p:nvPr/>
        </p:nvSpPr>
        <p:spPr>
          <a:xfrm>
            <a:off x="1258259" y="7020396"/>
            <a:ext cx="15771483" cy="561504"/>
          </a:xfrm>
          <a:prstGeom prst="round2Same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AD6B3-C330-38EB-A856-2281E5BB4C86}"/>
              </a:ext>
            </a:extLst>
          </p:cNvPr>
          <p:cNvSpPr txBox="1"/>
          <p:nvPr/>
        </p:nvSpPr>
        <p:spPr>
          <a:xfrm>
            <a:off x="7614583" y="7038723"/>
            <a:ext cx="3058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LONG-TERM VALUE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1490217B-0645-DE15-3B7C-592638875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031" y="7726563"/>
            <a:ext cx="853393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Scalability: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Cloud‑native, multi‑tenant architecture</a:t>
            </a: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Future Potential:</a:t>
            </a:r>
            <a:r>
              <a:rPr lang="en-US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Gill Sans MT" panose="020B0502020104020203" pitchFamily="34" charset="0"/>
              </a:rPr>
              <a:t> AR/VR labs &amp; corporate upskilling integration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44F19-A468-D1D7-3480-78C4DA6F4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" t="-5468" r="-11353" b="33025"/>
          <a:stretch/>
        </p:blipFill>
        <p:spPr>
          <a:xfrm>
            <a:off x="15925" y="119559"/>
            <a:ext cx="1660479" cy="113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08EBFC-AFE7-160F-3B8B-00F3D4DAA3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64400" r="10000" b="13200"/>
          <a:stretch/>
        </p:blipFill>
        <p:spPr>
          <a:xfrm>
            <a:off x="990600" y="805671"/>
            <a:ext cx="1752600" cy="469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ECD5F1-4126-30A4-BFAF-3931C445C86F}"/>
              </a:ext>
            </a:extLst>
          </p:cNvPr>
          <p:cNvSpPr/>
          <p:nvPr/>
        </p:nvSpPr>
        <p:spPr>
          <a:xfrm>
            <a:off x="570632" y="6599802"/>
            <a:ext cx="15984119" cy="24745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951883B-6A8B-5651-3B68-5BB869BFDC9D}"/>
              </a:ext>
            </a:extLst>
          </p:cNvPr>
          <p:cNvSpPr/>
          <p:nvPr/>
        </p:nvSpPr>
        <p:spPr>
          <a:xfrm>
            <a:off x="567251" y="2614522"/>
            <a:ext cx="15987200" cy="296261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2" name="Group 2"/>
          <p:cNvGrpSpPr/>
          <p:nvPr/>
        </p:nvGrpSpPr>
        <p:grpSpPr>
          <a:xfrm>
            <a:off x="0" y="9258303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5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5" y="238453"/>
            <a:ext cx="1530373" cy="926279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970927" y="814933"/>
            <a:ext cx="4346144" cy="699596"/>
          </a:xfrm>
          <a:custGeom>
            <a:avLst/>
            <a:gdLst/>
            <a:ahLst/>
            <a:cxnLst/>
            <a:rect l="l" t="t" r="r" b="b"/>
            <a:pathLst>
              <a:path w="4346144" h="699596">
                <a:moveTo>
                  <a:pt x="0" y="0"/>
                </a:moveTo>
                <a:lnTo>
                  <a:pt x="4346144" y="0"/>
                </a:lnTo>
                <a:lnTo>
                  <a:pt x="4346144" y="699596"/>
                </a:lnTo>
                <a:lnTo>
                  <a:pt x="0" y="6995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158" b="-815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TextBox 11"/>
          <p:cNvSpPr txBox="1"/>
          <p:nvPr/>
        </p:nvSpPr>
        <p:spPr>
          <a:xfrm>
            <a:off x="14926541" y="9430909"/>
            <a:ext cx="2922836" cy="462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7254" y="9431130"/>
            <a:ext cx="3967609" cy="4625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2733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Idea submission- Template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76AF1122-6D99-98F2-29FC-41F8ACF815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70665" y="3202065"/>
            <a:ext cx="13529751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  Visual Studio Live Share  </a:t>
            </a:r>
            <a:r>
              <a:rPr lang="en-US" altLang="en-US" sz="2400" dirty="0">
                <a:latin typeface="Arial" panose="020B0604020202020204" pitchFamily="34" charset="0"/>
                <a:hlinkClick r:id="rId5"/>
              </a:rPr>
              <a:t>https://visualstudio.microsoft.com/services/live-share/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  </a:t>
            </a:r>
            <a:r>
              <a:rPr lang="en-US" altLang="en-US" sz="2400" b="1" dirty="0" err="1">
                <a:latin typeface="Arial" panose="020B0604020202020204" pitchFamily="34" charset="0"/>
              </a:rPr>
              <a:t>Replit</a:t>
            </a:r>
            <a:r>
              <a:rPr lang="en-US" altLang="en-US" sz="2400" b="1" dirty="0">
                <a:latin typeface="Arial" panose="020B0604020202020204" pitchFamily="34" charset="0"/>
              </a:rPr>
              <a:t> Teams for Education</a:t>
            </a:r>
            <a:r>
              <a:rPr lang="en-US" altLang="en-US" sz="2400" i="1" dirty="0">
                <a:latin typeface="Arial" panose="020B0604020202020204" pitchFamily="34" charset="0"/>
              </a:rPr>
              <a:t>.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IN" sz="2400" dirty="0">
                <a:hlinkClick r:id="rId6"/>
              </a:rPr>
              <a:t>https://replit.com/teams-edu</a:t>
            </a:r>
            <a:endParaRPr lang="en-IN" sz="2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2400" dirty="0"/>
          </a:p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  Codeshare.io</a:t>
            </a:r>
            <a:r>
              <a:rPr lang="en-US" altLang="en-US" sz="2400" dirty="0">
                <a:latin typeface="Arial" panose="020B0604020202020204" pitchFamily="34" charset="0"/>
              </a:rPr>
              <a:t>  </a:t>
            </a:r>
            <a:r>
              <a:rPr lang="en-US" altLang="en-US" sz="2400" dirty="0">
                <a:latin typeface="Arial" panose="020B0604020202020204" pitchFamily="34" charset="0"/>
                <a:hlinkClick r:id="rId7"/>
              </a:rPr>
              <a:t>https://codeshare.io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82015E-220C-713F-0846-58835C77F4A0}"/>
              </a:ext>
            </a:extLst>
          </p:cNvPr>
          <p:cNvSpPr txBox="1"/>
          <p:nvPr/>
        </p:nvSpPr>
        <p:spPr>
          <a:xfrm>
            <a:off x="594290" y="7062509"/>
            <a:ext cx="13529751" cy="1569660"/>
          </a:xfrm>
          <a:prstGeom prst="rect">
            <a:avLst/>
          </a:prstGeom>
          <a:noFill/>
          <a:ln cap="flat">
            <a:noFill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 OpenAI Codex / GitHub Copilot  </a:t>
            </a:r>
            <a:r>
              <a:rPr lang="en-IN" sz="2400" dirty="0">
                <a:hlinkClick r:id="rId8"/>
              </a:rPr>
              <a:t>https://openai.com/blog/openai-codex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 Stack Overflow for Teams &amp; </a:t>
            </a:r>
            <a:r>
              <a:rPr lang="en-IN" sz="2400" b="1" dirty="0" err="1"/>
              <a:t>MentorCruise</a:t>
            </a:r>
            <a:r>
              <a:rPr lang="en-IN" sz="2400" b="1" dirty="0"/>
              <a:t>   </a:t>
            </a:r>
            <a:r>
              <a:rPr lang="en-IN" sz="2400" dirty="0">
                <a:hlinkClick r:id="rId9"/>
              </a:rPr>
              <a:t>https://mentorcruise.com/</a:t>
            </a:r>
            <a:endParaRPr lang="en-IN" sz="2400" dirty="0"/>
          </a:p>
        </p:txBody>
      </p:sp>
      <p:pic>
        <p:nvPicPr>
          <p:cNvPr id="1027" name="Picture 3" descr="Live Share - Visual Studio Marketplace">
            <a:extLst>
              <a:ext uri="{FF2B5EF4-FFF2-40B4-BE49-F238E27FC236}">
                <a16:creationId xmlns:a16="http://schemas.microsoft.com/office/drawing/2014/main" id="{724DDD49-D2C1-CA3A-1BC4-14B654CD4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9563" y="3036333"/>
            <a:ext cx="712291" cy="71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tHub Copilot Chat - Visual Studio Marketplace">
            <a:extLst>
              <a:ext uri="{FF2B5EF4-FFF2-40B4-BE49-F238E27FC236}">
                <a16:creationId xmlns:a16="http://schemas.microsoft.com/office/drawing/2014/main" id="{C6AC10F8-1056-EE85-CEF8-12313A4CA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6609" y="7133357"/>
            <a:ext cx="838197" cy="83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A6DF93C0-6877-74D6-603E-F0857156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6754" y="3698946"/>
            <a:ext cx="849787" cy="84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12C73C-5162-1F39-9EFE-A4730F978F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356" y="7945859"/>
            <a:ext cx="1346581" cy="1167783"/>
          </a:xfrm>
          <a:prstGeom prst="rect">
            <a:avLst/>
          </a:prstGeom>
        </p:spPr>
      </p:pic>
      <p:pic>
        <p:nvPicPr>
          <p:cNvPr id="1051" name="Picture 27" descr="Codeshare.io | LinkedIn">
            <a:extLst>
              <a:ext uri="{FF2B5EF4-FFF2-40B4-BE49-F238E27FC236}">
                <a16:creationId xmlns:a16="http://schemas.microsoft.com/office/drawing/2014/main" id="{B1282B1A-3891-4452-3142-93AB193FA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906" y="4604457"/>
            <a:ext cx="688138" cy="68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Top Corners Rounded 26">
            <a:extLst>
              <a:ext uri="{FF2B5EF4-FFF2-40B4-BE49-F238E27FC236}">
                <a16:creationId xmlns:a16="http://schemas.microsoft.com/office/drawing/2014/main" id="{A087DC11-0853-CDE8-6E61-744738E276AB}"/>
              </a:ext>
            </a:extLst>
          </p:cNvPr>
          <p:cNvSpPr/>
          <p:nvPr/>
        </p:nvSpPr>
        <p:spPr>
          <a:xfrm>
            <a:off x="594290" y="6302538"/>
            <a:ext cx="4875932" cy="821624"/>
          </a:xfrm>
          <a:prstGeom prst="round2Same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sz="2800" b="1" dirty="0"/>
              <a:t>AI &amp; Mentorship Integration :-</a:t>
            </a:r>
          </a:p>
        </p:txBody>
      </p:sp>
      <p:sp>
        <p:nvSpPr>
          <p:cNvPr id="28" name="Rectangle: Top Corners Rounded 27">
            <a:extLst>
              <a:ext uri="{FF2B5EF4-FFF2-40B4-BE49-F238E27FC236}">
                <a16:creationId xmlns:a16="http://schemas.microsoft.com/office/drawing/2014/main" id="{728827F6-BB42-DC6A-8E2E-18ECCA00DE78}"/>
              </a:ext>
            </a:extLst>
          </p:cNvPr>
          <p:cNvSpPr/>
          <p:nvPr/>
        </p:nvSpPr>
        <p:spPr>
          <a:xfrm>
            <a:off x="567251" y="2338830"/>
            <a:ext cx="4153859" cy="697503"/>
          </a:xfrm>
          <a:prstGeom prst="round2Same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sz="2800" b="1" dirty="0"/>
              <a:t>Reference Models :-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DD5360-0979-6D8B-8DEA-B44924B0C8B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35" t="-5468" r="-11353" b="33025"/>
          <a:stretch/>
        </p:blipFill>
        <p:spPr>
          <a:xfrm>
            <a:off x="15925" y="119559"/>
            <a:ext cx="1660479" cy="113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4A975B-B9B2-7B4E-EC3B-CEEB3D5C598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-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00" t="64400" r="10000" b="13200"/>
          <a:stretch/>
        </p:blipFill>
        <p:spPr>
          <a:xfrm>
            <a:off x="990600" y="805671"/>
            <a:ext cx="1752600" cy="4691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464</Words>
  <Application>Microsoft Office PowerPoint</Application>
  <PresentationFormat>Custom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Canva Sans</vt:lpstr>
      <vt:lpstr>Gill Sans MT</vt:lpstr>
      <vt:lpstr>Canva Sans Bold</vt:lpstr>
      <vt:lpstr>Arial</vt:lpstr>
      <vt:lpstr>Cooper Hewitt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Idea-ppt-template</dc:title>
  <cp:lastModifiedBy>Abhishek Jain</cp:lastModifiedBy>
  <cp:revision>6</cp:revision>
  <dcterms:created xsi:type="dcterms:W3CDTF">2006-08-16T00:00:00Z</dcterms:created>
  <dcterms:modified xsi:type="dcterms:W3CDTF">2025-04-23T08:30:28Z</dcterms:modified>
  <dc:identifier>DAGkhALjgak</dc:identifier>
</cp:coreProperties>
</file>