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94" autoAdjust="0"/>
  </p:normalViewPr>
  <p:slideViewPr>
    <p:cSldViewPr>
      <p:cViewPr varScale="1">
        <p:scale>
          <a:sx n="31" d="100"/>
          <a:sy n="31" d="100"/>
        </p:scale>
        <p:origin x="-101" y="-97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069200" y="1949040"/>
            <a:ext cx="14098680" cy="65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9D2632-6AD9-48C8-9200-6F01774D1B2D}" type="slidenum">
              <a:rPr/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69200" y="1949040"/>
            <a:ext cx="14098680" cy="65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A28217-8985-4BF3-A098-C62746EBFE20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069200" y="1949040"/>
            <a:ext cx="14098680" cy="65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CA6EEAE-028E-4426-8FCA-504BD29996EE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69200" y="1949040"/>
            <a:ext cx="14098680" cy="65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1FD613-55B8-4125-AC2D-30461AB5E004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069200" y="1949040"/>
            <a:ext cx="14098680" cy="65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D9F1C1D-5286-4D31-B063-5531DB734B9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6"/>
          <p:cNvSpPr/>
          <p:nvPr/>
        </p:nvSpPr>
        <p:spPr>
          <a:xfrm>
            <a:off x="0" y="9258480"/>
            <a:ext cx="18287640" cy="102852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520"/>
              <a:gd name="textAreaBottom" fmla="*/ 1028880 h 1028520"/>
            </a:gdLst>
            <a:ahLst/>
            <a:cxnLst/>
            <a:rect l="textAreaLeft" t="textAreaTop" r="textAreaRight" b="textAreaBottom"/>
            <a:pathLst>
              <a:path w="18288000" h="1028700">
                <a:moveTo>
                  <a:pt x="18288000" y="0"/>
                </a:moveTo>
                <a:lnTo>
                  <a:pt x="0" y="0"/>
                </a:lnTo>
                <a:lnTo>
                  <a:pt x="0" y="1028700"/>
                </a:lnTo>
                <a:lnTo>
                  <a:pt x="18288000" y="10287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C1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25520" y="9344160"/>
            <a:ext cx="4836600" cy="856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3188880"/>
            <a:ext cx="15544440" cy="171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9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B7586A-377A-45BE-AFF4-218CAA837B2E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6"/>
          <p:cNvSpPr/>
          <p:nvPr/>
        </p:nvSpPr>
        <p:spPr>
          <a:xfrm>
            <a:off x="0" y="9258480"/>
            <a:ext cx="18287640" cy="102852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520"/>
              <a:gd name="textAreaBottom" fmla="*/ 1028880 h 1028520"/>
            </a:gdLst>
            <a:ahLst/>
            <a:cxnLst/>
            <a:rect l="textAreaLeft" t="textAreaTop" r="textAreaRight" b="textAreaBottom"/>
            <a:pathLst>
              <a:path w="18288000" h="1028700">
                <a:moveTo>
                  <a:pt x="18288000" y="0"/>
                </a:moveTo>
                <a:lnTo>
                  <a:pt x="0" y="0"/>
                </a:lnTo>
                <a:lnTo>
                  <a:pt x="0" y="1028700"/>
                </a:lnTo>
                <a:lnTo>
                  <a:pt x="18288000" y="10287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C1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9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25520" y="9344160"/>
            <a:ext cx="4836600" cy="8564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9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9200" y="1949040"/>
            <a:ext cx="14098680" cy="653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AA009D-17A1-4792-B7D6-5B57C3142A34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0" y="9258480"/>
            <a:ext cx="18287640" cy="102852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520"/>
              <a:gd name="textAreaBottom" fmla="*/ 1028880 h 1028520"/>
            </a:gdLst>
            <a:ahLst/>
            <a:cxnLst/>
            <a:rect l="textAreaLeft" t="textAreaTop" r="textAreaRight" b="textAreaBottom"/>
            <a:pathLst>
              <a:path w="18288000" h="1028700">
                <a:moveTo>
                  <a:pt x="18288000" y="0"/>
                </a:moveTo>
                <a:lnTo>
                  <a:pt x="0" y="0"/>
                </a:lnTo>
                <a:lnTo>
                  <a:pt x="0" y="1028700"/>
                </a:lnTo>
                <a:lnTo>
                  <a:pt x="18288000" y="10287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C1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8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25520" y="9344160"/>
            <a:ext cx="4836600" cy="8564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9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365920"/>
            <a:ext cx="7954920" cy="596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418320" y="2365920"/>
            <a:ext cx="7954920" cy="596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75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24" name="PlaceHolder 6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CB3DE5-D0B4-4CEC-BFEC-1B2FECA5BA6B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g object 16"/>
          <p:cNvSpPr/>
          <p:nvPr/>
        </p:nvSpPr>
        <p:spPr>
          <a:xfrm>
            <a:off x="0" y="9258480"/>
            <a:ext cx="18287640" cy="102852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520"/>
              <a:gd name="textAreaBottom" fmla="*/ 1028880 h 1028520"/>
            </a:gdLst>
            <a:ahLst/>
            <a:cxnLst/>
            <a:rect l="textAreaLeft" t="textAreaTop" r="textAreaRight" b="textAreaBottom"/>
            <a:pathLst>
              <a:path w="18288000" h="1028700">
                <a:moveTo>
                  <a:pt x="18288000" y="0"/>
                </a:moveTo>
                <a:lnTo>
                  <a:pt x="0" y="0"/>
                </a:lnTo>
                <a:lnTo>
                  <a:pt x="0" y="1028700"/>
                </a:lnTo>
                <a:lnTo>
                  <a:pt x="18288000" y="10287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C1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8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25520" y="9344160"/>
            <a:ext cx="4836600" cy="85644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1400" y="456120"/>
            <a:ext cx="338112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9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ftr" idx="10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dt" idx="11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sldNum" idx="12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F1453F-5904-402A-A41D-AFADDC46640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g object 16" hidden="1"/>
          <p:cNvSpPr/>
          <p:nvPr/>
        </p:nvSpPr>
        <p:spPr>
          <a:xfrm>
            <a:off x="0" y="9258480"/>
            <a:ext cx="18287640" cy="102852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520"/>
              <a:gd name="textAreaBottom" fmla="*/ 1028880 h 1028520"/>
            </a:gdLst>
            <a:ahLst/>
            <a:cxnLst/>
            <a:rect l="textAreaLeft" t="textAreaTop" r="textAreaRight" b="textAreaBottom"/>
            <a:pathLst>
              <a:path w="18288000" h="1028700">
                <a:moveTo>
                  <a:pt x="18288000" y="0"/>
                </a:moveTo>
                <a:lnTo>
                  <a:pt x="0" y="0"/>
                </a:lnTo>
                <a:lnTo>
                  <a:pt x="0" y="1028700"/>
                </a:lnTo>
                <a:lnTo>
                  <a:pt x="18288000" y="10287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C1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6" name="bg object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725520" y="9344160"/>
            <a:ext cx="4836600" cy="85644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ftr" idx="13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dt" idx="14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sldNum" idx="15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6CCB77-A961-4F56-AF2F-17376C885273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 panose="02020603050405020304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rax.c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rax.c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rax.co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rax.c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rax.c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rax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94120" y="238320"/>
            <a:ext cx="1530000" cy="925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5800" y="882660"/>
            <a:ext cx="17602200" cy="2100600"/>
          </a:xfrm>
          <a:prstGeom prst="rect">
            <a:avLst/>
          </a:prstGeom>
          <a:noFill/>
          <a:ln w="25560">
            <a:noFill/>
            <a:round/>
          </a:ln>
        </p:spPr>
        <p:txBody>
          <a:bodyPr lIns="0" tIns="14040" rIns="0" bIns="0" anchor="t">
            <a:noAutofit/>
          </a:bodyPr>
          <a:lstStyle/>
          <a:p>
            <a:pPr indent="0" algn="ctr">
              <a:buNone/>
            </a:pPr>
            <a:r>
              <a:rPr lang="en-US" sz="8000" b="0" strike="noStrike" spc="-1" dirty="0" smtClean="0">
                <a:solidFill>
                  <a:srgbClr val="000000"/>
                </a:solidFill>
                <a:latin typeface="Cantarell Extra Bold"/>
              </a:rPr>
              <a:t>“HEALTHYMATE</a:t>
            </a:r>
            <a:r>
              <a:rPr lang="en-US" sz="8000" b="0" strike="noStrike" spc="-1" dirty="0" smtClean="0">
                <a:solidFill>
                  <a:srgbClr val="000000"/>
                </a:solidFill>
                <a:latin typeface="Cantarell Extra Bold"/>
              </a:rPr>
              <a:t>”</a:t>
            </a:r>
            <a:r>
              <a:rPr sz="8000" dirty="0"/>
              <a:t/>
            </a:r>
            <a:br>
              <a:rPr sz="8000" dirty="0"/>
            </a:br>
            <a:r>
              <a:rPr lang="en-US" sz="7200" b="0" u="sng" strike="noStrike" spc="-1" baseline="33000" dirty="0" smtClean="0">
                <a:solidFill>
                  <a:srgbClr val="000000"/>
                </a:solidFill>
                <a:latin typeface="Cantarell Extra Bold"/>
              </a:rPr>
              <a:t>Your </a:t>
            </a:r>
            <a:r>
              <a:rPr lang="en-US" sz="7200" b="0" u="sng" strike="noStrike" spc="-1" baseline="33000" dirty="0">
                <a:solidFill>
                  <a:srgbClr val="000000"/>
                </a:solidFill>
                <a:latin typeface="Cantarell Extra Bold"/>
              </a:rPr>
              <a:t>Handy Consultant</a:t>
            </a:r>
            <a:r>
              <a:rPr sz="9600" dirty="0"/>
              <a:t/>
            </a:r>
            <a:br>
              <a:rPr sz="9600" dirty="0"/>
            </a:br>
            <a:endParaRPr lang="en-US" sz="9600" b="0" strike="noStrike" spc="-1" dirty="0">
              <a:solidFill>
                <a:srgbClr val="000000"/>
              </a:solidFill>
              <a:latin typeface="Cantarell Extra Bold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1381680" y="2023560"/>
            <a:ext cx="15472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416560" indent="-40386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415925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object 6"/>
          <p:cNvSpPr/>
          <p:nvPr/>
        </p:nvSpPr>
        <p:spPr>
          <a:xfrm>
            <a:off x="15041520" y="9439560"/>
            <a:ext cx="2694600" cy="48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0" u="sng" strike="noStrike" spc="-12">
                <a:solidFill>
                  <a:srgbClr val="0000FF"/>
                </a:solidFill>
                <a:uFillTx/>
                <a:latin typeface="Arial MT"/>
                <a:hlinkClick r:id="rId3"/>
              </a:rPr>
              <a:t>www.codecrax.co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object 9"/>
          <p:cNvSpPr/>
          <p:nvPr/>
        </p:nvSpPr>
        <p:spPr>
          <a:xfrm>
            <a:off x="16233480" y="9953640"/>
            <a:ext cx="310680" cy="3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US" sz="2700" b="0" strike="noStrike" spc="-52">
                <a:solidFill>
                  <a:srgbClr val="FFFFFF"/>
                </a:solidFill>
                <a:latin typeface="Arial MT"/>
              </a:rPr>
              <a:t>m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5220" y="3199284"/>
            <a:ext cx="11745000" cy="11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b="0" strike="noStrike" spc="-1" dirty="0">
                <a:solidFill>
                  <a:srgbClr val="C9211E"/>
                </a:solidFill>
                <a:latin typeface="Arial Black" panose="020B0A04020102020204" pitchFamily="34" charset="0"/>
              </a:rPr>
              <a:t>MAKING HEALTHCARE  SIMPLE AND ACCESSIBLE TO EVERYONE</a:t>
            </a:r>
            <a:r>
              <a:rPr lang="en-US" sz="3600" b="0" strike="noStrike" spc="-1" dirty="0" smtClean="0">
                <a:solidFill>
                  <a:srgbClr val="C9211E"/>
                </a:solidFill>
                <a:latin typeface="Arial Black" panose="020B0A04020102020204" pitchFamily="34" charset="0"/>
              </a:rPr>
              <a:t>!!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b="1" spc="-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spc="-1" dirty="0" smtClean="0"/>
              <a:t>Theme : </a:t>
            </a:r>
            <a:r>
              <a:rPr lang="en-US" sz="3200" spc="-1" dirty="0" smtClean="0"/>
              <a:t>Healthcare</a:t>
            </a:r>
            <a:endParaRPr lang="en-US" sz="4400" b="1" spc="-1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spc="-1" dirty="0" smtClean="0"/>
              <a:t>Problem statement title :</a:t>
            </a:r>
            <a:r>
              <a:rPr lang="en-US" sz="2800" spc="-1" dirty="0" smtClean="0"/>
              <a:t> </a:t>
            </a:r>
            <a:r>
              <a:rPr lang="en-US" sz="3200" spc="-1" dirty="0" smtClean="0"/>
              <a:t>Lack of immediate symptom analysis, doctor access, and emergency support leads to delayed healthcare actions, increasing risks during medical emergencies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spc="-1" dirty="0" smtClean="0"/>
              <a:t>Team ID :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strike="noStrike" spc="-1" dirty="0" smtClean="0"/>
              <a:t>Team Name : </a:t>
            </a:r>
            <a:r>
              <a:rPr lang="en-US" sz="4000" b="1" strike="noStrike" spc="-1" dirty="0" err="1" smtClean="0"/>
              <a:t>Krish</a:t>
            </a:r>
            <a:r>
              <a:rPr lang="en-US" sz="4000" b="1" strike="noStrike" spc="-1" dirty="0" smtClean="0"/>
              <a:t> Verse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spc="-1" dirty="0" smtClean="0"/>
              <a:t>Members : </a:t>
            </a:r>
            <a:r>
              <a:rPr lang="en-US" sz="3200" spc="-1" dirty="0" err="1" smtClean="0"/>
              <a:t>krish</a:t>
            </a:r>
            <a:r>
              <a:rPr lang="en-US" sz="3200" spc="-1" dirty="0" smtClean="0"/>
              <a:t> </a:t>
            </a:r>
            <a:r>
              <a:rPr lang="en-US" sz="3200" spc="-1" dirty="0" err="1" smtClean="0"/>
              <a:t>bagri</a:t>
            </a:r>
            <a:r>
              <a:rPr lang="en-US" sz="3200" spc="-1" dirty="0" smtClean="0"/>
              <a:t>, </a:t>
            </a:r>
            <a:r>
              <a:rPr lang="en-US" sz="3200" spc="-1" dirty="0" err="1" smtClean="0"/>
              <a:t>krish</a:t>
            </a:r>
            <a:r>
              <a:rPr lang="en-US" sz="3200" spc="-1" dirty="0" smtClean="0"/>
              <a:t> </a:t>
            </a:r>
            <a:r>
              <a:rPr lang="en-US" sz="3200" spc="-1" dirty="0" err="1" smtClean="0"/>
              <a:t>kanojia</a:t>
            </a:r>
            <a:r>
              <a:rPr lang="en-US" sz="3200" spc="-1" dirty="0" smtClean="0"/>
              <a:t>, </a:t>
            </a:r>
            <a:r>
              <a:rPr lang="en-US" sz="3200" spc="-1" dirty="0" err="1" smtClean="0"/>
              <a:t>krish</a:t>
            </a:r>
            <a:r>
              <a:rPr lang="en-US" sz="3200" spc="-1" dirty="0" smtClean="0"/>
              <a:t> </a:t>
            </a:r>
            <a:r>
              <a:rPr lang="en-US" sz="3200" spc="-1" dirty="0" err="1" smtClean="0"/>
              <a:t>lala</a:t>
            </a:r>
            <a:r>
              <a:rPr lang="en-US" sz="3200" spc="-1" dirty="0" smtClean="0"/>
              <a:t>, </a:t>
            </a:r>
            <a:r>
              <a:rPr lang="en-US" sz="3200" spc="-1" dirty="0" err="1" smtClean="0"/>
              <a:t>krish</a:t>
            </a:r>
            <a:r>
              <a:rPr lang="en-US" sz="3200" spc="-1" dirty="0" smtClean="0"/>
              <a:t> </a:t>
            </a:r>
            <a:r>
              <a:rPr lang="en-US" sz="3200" spc="-1" dirty="0" err="1" smtClean="0"/>
              <a:t>keswani</a:t>
            </a:r>
            <a:r>
              <a:rPr lang="en-US" sz="3200" spc="-1" smtClean="0"/>
              <a:t>.</a:t>
            </a:r>
            <a:endParaRPr lang="en-US" sz="4000" b="1" strike="noStrike" spc="-1" dirty="0" smtClean="0"/>
          </a:p>
          <a:p>
            <a:pPr marL="571500" indent="-571500">
              <a:buFont typeface="Arial" pitchFamily="34" charset="0"/>
              <a:buChar char="•"/>
            </a:pPr>
            <a:endParaRPr lang="en-US" sz="3600" b="0" strike="noStrike" spc="-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94120" y="238320"/>
            <a:ext cx="1530000" cy="925920"/>
          </a:xfrm>
          <a:prstGeom prst="rect">
            <a:avLst/>
          </a:prstGeom>
          <a:ln w="0">
            <a:noFill/>
          </a:ln>
        </p:spPr>
      </p:pic>
      <p:sp>
        <p:nvSpPr>
          <p:cNvPr id="54" name="object 5"/>
          <p:cNvSpPr/>
          <p:nvPr/>
        </p:nvSpPr>
        <p:spPr>
          <a:xfrm>
            <a:off x="1214640" y="9230760"/>
            <a:ext cx="2899800" cy="77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b="0" strike="noStrike" spc="162">
                <a:solidFill>
                  <a:srgbClr val="000000"/>
                </a:solidFill>
                <a:latin typeface="Arial MT"/>
              </a:rPr>
              <a:t>efficient</a:t>
            </a:r>
            <a:r>
              <a:rPr lang="en-US" sz="2500" b="0" strike="noStrike" spc="12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500" b="0" strike="noStrike" spc="97">
                <a:solidFill>
                  <a:srgbClr val="000000"/>
                </a:solidFill>
                <a:latin typeface="Arial MT"/>
              </a:rPr>
              <a:t>recycling.</a:t>
            </a:r>
            <a:endParaRPr lang="en-US" sz="2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15041520" y="9439560"/>
            <a:ext cx="2694600" cy="48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0" u="sng" strike="noStrike" spc="-12">
                <a:solidFill>
                  <a:srgbClr val="0000FF"/>
                </a:solidFill>
                <a:uFillTx/>
                <a:latin typeface="Arial MT"/>
                <a:hlinkClick r:id="rId3"/>
              </a:rPr>
              <a:t>www.codecrax.co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object 10"/>
          <p:cNvSpPr/>
          <p:nvPr/>
        </p:nvSpPr>
        <p:spPr>
          <a:xfrm>
            <a:off x="1842480" y="9954000"/>
            <a:ext cx="1415520" cy="3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700">
              <a:lnSpc>
                <a:spcPts val="3085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object 11"/>
          <p:cNvSpPr/>
          <p:nvPr/>
        </p:nvSpPr>
        <p:spPr>
          <a:xfrm>
            <a:off x="16233480" y="9953640"/>
            <a:ext cx="310680" cy="39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700">
              <a:lnSpc>
                <a:spcPts val="3085"/>
              </a:lnSpc>
            </a:pPr>
            <a:r>
              <a:rPr lang="en-US" sz="2700" b="0" strike="noStrike" spc="-52">
                <a:solidFill>
                  <a:srgbClr val="FFFFFF"/>
                </a:solidFill>
                <a:latin typeface="Arial MT"/>
              </a:rPr>
              <a:t>m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object 9"/>
          <p:cNvSpPr/>
          <p:nvPr/>
        </p:nvSpPr>
        <p:spPr>
          <a:xfrm>
            <a:off x="457200" y="8229600"/>
            <a:ext cx="2615760" cy="8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0" strike="noStrike" spc="-1">
                <a:solidFill>
                  <a:srgbClr val="FFFFFF"/>
                </a:solidFill>
                <a:latin typeface="Arial MT"/>
              </a:rPr>
              <a:t>Idea</a:t>
            </a:r>
            <a:r>
              <a:rPr lang="en-US" sz="2700" b="0" strike="noStrike" spc="-35">
                <a:solidFill>
                  <a:srgbClr val="FFFFFF"/>
                </a:solidFill>
                <a:latin typeface="Arial MT"/>
              </a:rPr>
              <a:t> </a:t>
            </a:r>
            <a:r>
              <a:rPr lang="en-US" sz="2700" b="0" strike="noStrike" spc="-12">
                <a:solidFill>
                  <a:srgbClr val="FFFFFF"/>
                </a:solidFill>
                <a:latin typeface="Arial MT"/>
              </a:rPr>
              <a:t>submission-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3120" y="213360"/>
            <a:ext cx="57150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6000" b="1" strike="noStrike" spc="-1" dirty="0">
                <a:solidFill>
                  <a:srgbClr val="000000"/>
                </a:solidFill>
                <a:latin typeface="+mj-lt"/>
                <a:ea typeface="Noto Sans CJK SC"/>
                <a:cs typeface="+mj-lt"/>
              </a:rPr>
              <a:t>BASIC IDEA</a:t>
            </a:r>
            <a:endParaRPr lang="en-US" sz="6000" b="1" strike="noStrike" spc="-1" dirty="0">
              <a:solidFill>
                <a:srgbClr val="000000"/>
              </a:solidFill>
              <a:latin typeface="+mj-lt"/>
              <a:cs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5080" y="1975148"/>
            <a:ext cx="15379920" cy="66724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400" b="1" strike="noStrike" spc="-1" dirty="0">
                <a:latin typeface="Cantarell Extra Bold"/>
              </a:rPr>
              <a:t>WELCOME TO HEALTHYMATE!!!</a:t>
            </a:r>
            <a:endParaRPr lang="en-US" sz="4400" b="0" strike="noStrike" spc="-1" dirty="0">
              <a:latin typeface="Arial" panose="020B0604020202020204"/>
            </a:endParaRPr>
          </a:p>
          <a:p>
            <a:endParaRPr lang="en-US" sz="2400" b="0" strike="noStrike" spc="-1" dirty="0">
              <a:latin typeface="Arial" panose="020B0604020202020204"/>
            </a:endParaRPr>
          </a:p>
          <a:p>
            <a:endParaRPr lang="en-US" sz="2400" b="0" strike="noStrike" spc="-1" dirty="0">
              <a:latin typeface="Arial" panose="020B0604020202020204"/>
            </a:endParaRPr>
          </a:p>
          <a:p>
            <a:endParaRPr lang="en-US" sz="2400" b="0" strike="noStrike" spc="-1" dirty="0">
              <a:latin typeface="Arial" panose="020B0604020202020204"/>
            </a:endParaRPr>
          </a:p>
          <a:p>
            <a:r>
              <a:rPr lang="en-US" sz="3200" b="1" strike="noStrike" spc="-1" dirty="0">
                <a:latin typeface="Calibri" panose="020F0502020204030204"/>
              </a:rPr>
              <a:t>- Predicts diseases on the basis of entered symptoms and past medical problems </a:t>
            </a:r>
            <a:endParaRPr lang="en-US" sz="3200" b="0" strike="noStrike" spc="-1" dirty="0">
              <a:latin typeface="Arial" panose="020B0604020202020204"/>
            </a:endParaRPr>
          </a:p>
          <a:p>
            <a:r>
              <a:rPr lang="en-US" sz="3200" b="1" strike="noStrike" spc="-1" dirty="0">
                <a:latin typeface="Calibri" panose="020F0502020204030204"/>
              </a:rPr>
              <a:t>- Locates nearby doctors in the town and provide their  reviews</a:t>
            </a:r>
            <a:endParaRPr lang="en-US" sz="3200" b="0" strike="noStrike" spc="-1" dirty="0">
              <a:latin typeface="Arial" panose="020B0604020202020204"/>
            </a:endParaRPr>
          </a:p>
          <a:p>
            <a:r>
              <a:rPr lang="en-US" sz="3200" b="1" strike="noStrike" spc="-1" dirty="0">
                <a:latin typeface="Calibri" panose="020F0502020204030204"/>
              </a:rPr>
              <a:t>- Provides first-aid and reminders for curing the problem</a:t>
            </a:r>
            <a:endParaRPr lang="en-US" sz="3200" b="0" strike="noStrike" spc="-1" dirty="0">
              <a:latin typeface="Arial" panose="020B0604020202020204"/>
            </a:endParaRPr>
          </a:p>
          <a:p>
            <a:r>
              <a:rPr lang="en-US" sz="3200" b="1" strike="noStrike" spc="-1" dirty="0" smtClean="0">
                <a:latin typeface="Calibri" panose="020F0502020204030204"/>
              </a:rPr>
              <a:t>-  Provides </a:t>
            </a:r>
            <a:r>
              <a:rPr lang="en-US" sz="3200" b="1" strike="noStrike" spc="-1" dirty="0">
                <a:latin typeface="Calibri" panose="020F0502020204030204"/>
              </a:rPr>
              <a:t>Emergency helpline </a:t>
            </a:r>
            <a:r>
              <a:rPr lang="en-US" sz="3200" b="1" strike="noStrike" spc="-1" dirty="0" smtClean="0">
                <a:latin typeface="Calibri" panose="020F0502020204030204"/>
              </a:rPr>
              <a:t>numbers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spc="-1" dirty="0" smtClean="0">
              <a:latin typeface="Arial" panose="020B0604020202020204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spc="-1" dirty="0" smtClean="0">
                <a:latin typeface="Arial" panose="020B0604020202020204"/>
              </a:rPr>
              <a:t>Overview</a:t>
            </a:r>
            <a:r>
              <a:rPr lang="en-US" sz="4000" spc="-1" dirty="0" smtClean="0">
                <a:latin typeface="Arial" panose="020B0604020202020204"/>
              </a:rPr>
              <a:t> </a:t>
            </a:r>
            <a:r>
              <a:rPr lang="en-US" sz="4000" b="1" spc="-1" dirty="0" smtClean="0">
                <a:latin typeface="Arial" panose="020B0604020202020204"/>
              </a:rPr>
              <a:t>:  </a:t>
            </a:r>
            <a:r>
              <a:rPr lang="en-US" sz="3200" spc="-1" dirty="0" smtClean="0">
                <a:latin typeface="Arial" panose="020B0604020202020204"/>
              </a:rPr>
              <a:t>An AI-</a:t>
            </a:r>
            <a:r>
              <a:rPr lang="en-US" sz="3200" spc="-1" dirty="0" err="1" smtClean="0">
                <a:latin typeface="Arial" panose="020B0604020202020204"/>
              </a:rPr>
              <a:t>powererd</a:t>
            </a:r>
            <a:r>
              <a:rPr lang="en-US" sz="3200" spc="-1" dirty="0" smtClean="0">
                <a:latin typeface="Arial" panose="020B0604020202020204"/>
              </a:rPr>
              <a:t> app that predicts diseases, connects users to doctors, provides first-aid help, and assists during emergencies – making healthcare smarter, faster, and more accessible.</a:t>
            </a:r>
            <a:endParaRPr lang="en-US" sz="4000" b="1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object 2"/>
          <p:cNvGrpSpPr/>
          <p:nvPr/>
        </p:nvGrpSpPr>
        <p:grpSpPr>
          <a:xfrm>
            <a:off x="22184" y="9327960"/>
            <a:ext cx="18287640" cy="959040"/>
            <a:chOff x="0" y="9327960"/>
            <a:chExt cx="18287640" cy="959040"/>
          </a:xfrm>
        </p:grpSpPr>
        <p:sp>
          <p:nvSpPr>
            <p:cNvPr id="62" name="object 3"/>
            <p:cNvSpPr/>
            <p:nvPr/>
          </p:nvSpPr>
          <p:spPr>
            <a:xfrm>
              <a:off x="0" y="9327960"/>
              <a:ext cx="18287640" cy="9590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959040"/>
                <a:gd name="textAreaBottom" fmla="*/ 959400 h 959040"/>
              </a:gdLst>
              <a:ahLst/>
              <a:cxnLst/>
              <a:rect l="textAreaLeft" t="textAreaTop" r="textAreaRight" b="textAreaBottom"/>
              <a:pathLst>
                <a:path w="18288000" h="959484">
                  <a:moveTo>
                    <a:pt x="18288000" y="0"/>
                  </a:moveTo>
                  <a:lnTo>
                    <a:pt x="0" y="0"/>
                  </a:lnTo>
                  <a:lnTo>
                    <a:pt x="0" y="959091"/>
                  </a:lnTo>
                  <a:lnTo>
                    <a:pt x="18288000" y="9590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71C1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63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3120" y="9474120"/>
              <a:ext cx="4836600" cy="812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4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494120" y="238320"/>
            <a:ext cx="1530000" cy="925920"/>
          </a:xfrm>
          <a:prstGeom prst="rect">
            <a:avLst/>
          </a:prstGeom>
          <a:ln w="0">
            <a:noFill/>
          </a:ln>
        </p:spPr>
      </p:pic>
      <p:sp>
        <p:nvSpPr>
          <p:cNvPr id="65" name="object 6"/>
          <p:cNvSpPr/>
          <p:nvPr/>
        </p:nvSpPr>
        <p:spPr>
          <a:xfrm>
            <a:off x="567360" y="419040"/>
            <a:ext cx="3471120" cy="761760"/>
          </a:xfrm>
          <a:custGeom>
            <a:avLst/>
            <a:gdLst>
              <a:gd name="textAreaLeft" fmla="*/ 0 w 3471120"/>
              <a:gd name="textAreaRight" fmla="*/ 3471480 w 3471120"/>
              <a:gd name="textAreaTop" fmla="*/ 0 h 761760"/>
              <a:gd name="textAreaBottom" fmla="*/ 762120 h 761760"/>
            </a:gdLst>
            <a:ahLst/>
            <a:cxnLst/>
            <a:rect l="textAreaLeft" t="textAreaTop" r="textAreaRight" b="textAreaBottom"/>
            <a:pathLst>
              <a:path w="3471545" h="762000">
                <a:moveTo>
                  <a:pt x="3471291" y="0"/>
                </a:moveTo>
                <a:lnTo>
                  <a:pt x="0" y="0"/>
                </a:lnTo>
                <a:lnTo>
                  <a:pt x="0" y="762000"/>
                </a:lnTo>
                <a:lnTo>
                  <a:pt x="3471291" y="762000"/>
                </a:lnTo>
                <a:lnTo>
                  <a:pt x="34712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67" name="object 8"/>
          <p:cNvPicPr/>
          <p:nvPr/>
        </p:nvPicPr>
        <p:blipFill>
          <a:blip r:embed="rId4"/>
          <a:stretch>
            <a:fillRect/>
          </a:stretch>
        </p:blipFill>
        <p:spPr>
          <a:xfrm>
            <a:off x="5612400" y="86040"/>
            <a:ext cx="6185880" cy="800280"/>
          </a:xfrm>
          <a:prstGeom prst="rect">
            <a:avLst/>
          </a:prstGeom>
          <a:ln w="0">
            <a:noFill/>
          </a:ln>
        </p:spPr>
      </p:pic>
      <p:sp>
        <p:nvSpPr>
          <p:cNvPr id="68" name="object 9"/>
          <p:cNvSpPr/>
          <p:nvPr/>
        </p:nvSpPr>
        <p:spPr>
          <a:xfrm>
            <a:off x="12652920" y="830880"/>
            <a:ext cx="339696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294005" algn="l"/>
              </a:tabLst>
            </a:pPr>
            <a:r>
              <a:rPr lang="en-US" sz="3700" b="0" strike="noStrike" spc="89">
                <a:solidFill>
                  <a:srgbClr val="000000"/>
                </a:solidFill>
                <a:latin typeface="Arial MT"/>
              </a:rPr>
              <a:t>Process</a:t>
            </a:r>
            <a:r>
              <a:rPr lang="en-US" sz="3700" b="0" strike="noStrike" spc="-92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3700" b="0" strike="noStrike" spc="69">
                <a:solidFill>
                  <a:srgbClr val="000000"/>
                </a:solidFill>
                <a:latin typeface="Arial MT"/>
              </a:rPr>
              <a:t>Flow:</a:t>
            </a:r>
            <a:endParaRPr lang="en-US" sz="3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69" name="object 10"/>
          <p:cNvPicPr/>
          <p:nvPr/>
        </p:nvPicPr>
        <p:blipFill>
          <a:blip r:embed="rId5"/>
          <a:stretch>
            <a:fillRect/>
          </a:stretch>
        </p:blipFill>
        <p:spPr>
          <a:xfrm>
            <a:off x="12330272" y="1674720"/>
            <a:ext cx="4197600" cy="6880680"/>
          </a:xfrm>
          <a:prstGeom prst="rect">
            <a:avLst/>
          </a:prstGeom>
          <a:ln w="0">
            <a:noFill/>
          </a:ln>
        </p:spPr>
      </p:pic>
      <p:sp>
        <p:nvSpPr>
          <p:cNvPr id="70" name="object 11"/>
          <p:cNvSpPr/>
          <p:nvPr/>
        </p:nvSpPr>
        <p:spPr>
          <a:xfrm>
            <a:off x="481680" y="1461240"/>
            <a:ext cx="6790112" cy="581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 anchor="t">
            <a:spAutoFit/>
          </a:bodyPr>
          <a:lstStyle/>
          <a:p>
            <a:pPr marL="415925" indent="-40322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415290" algn="l"/>
              </a:tabLst>
            </a:pPr>
            <a:r>
              <a:rPr lang="en-US" sz="3700" b="1" strike="noStrike" spc="239" dirty="0">
                <a:solidFill>
                  <a:srgbClr val="000000"/>
                </a:solidFill>
                <a:latin typeface="Arial MT"/>
              </a:rPr>
              <a:t>Technologies</a:t>
            </a:r>
            <a:r>
              <a:rPr lang="en-US" sz="3700" b="1" strike="noStrike" spc="242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3700" b="1" strike="noStrike" spc="148" dirty="0">
                <a:solidFill>
                  <a:srgbClr val="000000"/>
                </a:solidFill>
                <a:latin typeface="Arial MT"/>
              </a:rPr>
              <a:t>Used:</a:t>
            </a:r>
            <a:endParaRPr lang="en-US" sz="37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object 14"/>
          <p:cNvSpPr/>
          <p:nvPr/>
        </p:nvSpPr>
        <p:spPr>
          <a:xfrm>
            <a:off x="15041520" y="9471960"/>
            <a:ext cx="2694600" cy="87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85"/>
              </a:lnSpc>
            </a:pPr>
            <a:r>
              <a:rPr lang="en-US" sz="2700" b="0" u="sng" strike="noStrike" spc="-12">
                <a:solidFill>
                  <a:srgbClr val="0000FF"/>
                </a:solidFill>
                <a:uFillTx/>
                <a:latin typeface="Arial MT"/>
                <a:hlinkClick r:id="rId6"/>
              </a:rPr>
              <a:t>www.codecrax.co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2700" b="0" strike="noStrike" spc="-52">
                <a:solidFill>
                  <a:srgbClr val="FFFFFF"/>
                </a:solidFill>
                <a:latin typeface="Arial MT"/>
              </a:rPr>
              <a:t>m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object 12"/>
          <p:cNvSpPr/>
          <p:nvPr/>
        </p:nvSpPr>
        <p:spPr>
          <a:xfrm>
            <a:off x="469260" y="2263180"/>
            <a:ext cx="10271880" cy="70761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sz="2800" b="1" strike="noStrike" spc="134" dirty="0">
                <a:solidFill>
                  <a:srgbClr val="000000"/>
                </a:solidFill>
                <a:latin typeface="Arial" panose="020B0604020202020204"/>
              </a:rPr>
              <a:t>Frontend</a:t>
            </a:r>
            <a:r>
              <a:rPr lang="en-US" sz="2800" b="0" strike="noStrike" spc="134" dirty="0">
                <a:solidFill>
                  <a:srgbClr val="000000"/>
                </a:solidFill>
                <a:latin typeface="Arial MT"/>
              </a:rPr>
              <a:t>:</a:t>
            </a:r>
            <a:r>
              <a:rPr lang="en-US" sz="2400" b="0" strike="noStrike" spc="182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b="0" strike="noStrike" spc="137" dirty="0">
                <a:solidFill>
                  <a:srgbClr val="000000"/>
                </a:solidFill>
                <a:latin typeface="Arial MT"/>
              </a:rPr>
              <a:t>HTML,</a:t>
            </a:r>
            <a:r>
              <a:rPr lang="en-US" sz="2400" b="0" strike="noStrike" spc="279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Arial MT"/>
              </a:rPr>
              <a:t>CSS,</a:t>
            </a:r>
            <a:r>
              <a:rPr lang="en-US" sz="2400" b="0" strike="noStrike" spc="233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b="0" strike="noStrike" spc="72" dirty="0">
                <a:solidFill>
                  <a:srgbClr val="000000"/>
                </a:solidFill>
                <a:latin typeface="Arial MT"/>
              </a:rPr>
              <a:t>JS;</a:t>
            </a:r>
            <a:r>
              <a:rPr lang="en-US" sz="2400" b="0" strike="noStrike" spc="242" dirty="0">
                <a:solidFill>
                  <a:srgbClr val="000000"/>
                </a:solidFill>
                <a:latin typeface="Arial MT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sz="2800" b="1" strike="noStrike" spc="83" dirty="0">
                <a:solidFill>
                  <a:srgbClr val="000000"/>
                </a:solidFill>
                <a:latin typeface="Arial" panose="020B0604020202020204"/>
              </a:rPr>
              <a:t>Backend</a:t>
            </a:r>
            <a:r>
              <a:rPr lang="en-US" sz="2800" b="0" strike="noStrike" spc="83" dirty="0">
                <a:solidFill>
                  <a:srgbClr val="000000"/>
                </a:solidFill>
                <a:latin typeface="Arial MT"/>
              </a:rPr>
              <a:t>:</a:t>
            </a:r>
            <a:r>
              <a:rPr lang="en-US" sz="2800" b="0" strike="noStrike" spc="188" dirty="0">
                <a:solidFill>
                  <a:srgbClr val="000000"/>
                </a:solidFill>
                <a:latin typeface="Arial MT"/>
              </a:rPr>
              <a:t> </a:t>
            </a:r>
            <a:endParaRPr lang="en-US" sz="2800" b="0" strike="noStrike" spc="188" dirty="0" smtClean="0">
              <a:solidFill>
                <a:srgbClr val="000000"/>
              </a:solidFill>
              <a:latin typeface="Arial MT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sz="2400" b="0" strike="noStrike" spc="199" dirty="0" smtClean="0">
                <a:solidFill>
                  <a:srgbClr val="000000"/>
                </a:solidFill>
                <a:latin typeface="Arial MT"/>
              </a:rPr>
              <a:t>Java(Servlets</a:t>
            </a:r>
            <a:r>
              <a:rPr lang="en-US" sz="2400" b="0" strike="noStrike" spc="284" dirty="0" smtClean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b="0" strike="noStrike" spc="253" dirty="0" smtClean="0">
                <a:solidFill>
                  <a:srgbClr val="000000"/>
                </a:solidFill>
                <a:latin typeface="Arial MT"/>
              </a:rPr>
              <a:t>/</a:t>
            </a:r>
            <a:r>
              <a:rPr lang="en-US" sz="2400" b="0" strike="noStrike" spc="219" dirty="0" smtClean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b="0" strike="noStrike" spc="182" dirty="0" smtClean="0">
                <a:solidFill>
                  <a:srgbClr val="000000"/>
                </a:solidFill>
                <a:latin typeface="Arial MT"/>
              </a:rPr>
              <a:t>Spring</a:t>
            </a:r>
            <a:r>
              <a:rPr lang="en-US" sz="2400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400" b="0" strike="noStrike" spc="199" dirty="0" smtClean="0">
                <a:solidFill>
                  <a:srgbClr val="000000"/>
                </a:solidFill>
                <a:latin typeface="Arial MT"/>
              </a:rPr>
              <a:t>Boot)</a:t>
            </a:r>
            <a:r>
              <a:rPr lang="en-US" sz="2400" b="0" strike="noStrike" spc="94" dirty="0" smtClean="0">
                <a:solidFill>
                  <a:srgbClr val="000000"/>
                </a:solidFill>
                <a:latin typeface="Arial MT"/>
              </a:rPr>
              <a:t>,</a:t>
            </a:r>
            <a:r>
              <a:rPr lang="en-US" sz="2400" b="0" strike="noStrike" spc="262" dirty="0" smtClean="0">
                <a:solidFill>
                  <a:srgbClr val="000000"/>
                </a:solidFill>
                <a:latin typeface="Arial MT"/>
              </a:rPr>
              <a:t>     </a:t>
            </a:r>
            <a:r>
              <a:rPr lang="en-US" sz="2400" b="0" strike="noStrike" spc="219" dirty="0" err="1" smtClean="0">
                <a:solidFill>
                  <a:srgbClr val="000000"/>
                </a:solidFill>
                <a:latin typeface="Arial MT"/>
              </a:rPr>
              <a:t>ScheduleExecutorServer</a:t>
            </a:r>
            <a:r>
              <a:rPr lang="en-US" sz="2400" b="0" strike="noStrike" spc="219" dirty="0" smtClean="0">
                <a:solidFill>
                  <a:srgbClr val="000000"/>
                </a:solidFill>
                <a:latin typeface="Arial MT"/>
              </a:rPr>
              <a:t>, React Native, Flutter, Node.js, Python</a:t>
            </a:r>
            <a:r>
              <a:rPr lang="en-US" sz="2400" b="0" strike="noStrike" spc="123" dirty="0" smtClean="0">
                <a:solidFill>
                  <a:srgbClr val="000000"/>
                </a:solidFill>
                <a:latin typeface="Arial MT"/>
              </a:rPr>
              <a:t>;</a:t>
            </a: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sz="2400" spc="123" dirty="0">
              <a:solidFill>
                <a:srgbClr val="000000"/>
              </a:solidFill>
              <a:latin typeface="Arial MT"/>
            </a:endParaRPr>
          </a:p>
          <a:p>
            <a:r>
              <a:rPr lang="en-US" sz="2800" b="1" spc="123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800" b="1" spc="123" dirty="0" smtClean="0">
                <a:solidFill>
                  <a:srgbClr val="000000"/>
                </a:solidFill>
                <a:latin typeface="Arial MT"/>
              </a:rPr>
              <a:t>   API’S:</a:t>
            </a:r>
          </a:p>
          <a:p>
            <a:pPr lvl="1"/>
            <a:r>
              <a:rPr lang="en-US" sz="2400" b="1" spc="123" dirty="0" smtClean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spc="202" dirty="0" err="1">
                <a:solidFill>
                  <a:srgbClr val="000000"/>
                </a:solidFill>
                <a:latin typeface="Arial MT"/>
              </a:rPr>
              <a:t>JavaMail</a:t>
            </a:r>
            <a:r>
              <a:rPr lang="en-US" sz="2400" spc="304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spc="94" dirty="0" smtClean="0">
                <a:solidFill>
                  <a:srgbClr val="000000"/>
                </a:solidFill>
                <a:latin typeface="Arial MT"/>
              </a:rPr>
              <a:t>API, </a:t>
            </a:r>
            <a:r>
              <a:rPr lang="en-IN" sz="2800" dirty="0" smtClean="0"/>
              <a:t>Google Maps API (for locating doctors) Health APIs (for symptom checking</a:t>
            </a:r>
            <a:r>
              <a:rPr lang="en-IN" sz="2400" dirty="0" smtClean="0"/>
              <a:t>)</a:t>
            </a: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sz="2400" b="0" strike="noStrike" spc="123" dirty="0" smtClean="0">
              <a:solidFill>
                <a:srgbClr val="000000"/>
              </a:solidFill>
              <a:latin typeface="Arial MT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sz="2800" b="1" strike="noStrike" spc="123" dirty="0" smtClean="0">
                <a:solidFill>
                  <a:srgbClr val="000000"/>
                </a:solidFill>
                <a:latin typeface="Arial" panose="020B0604020202020204"/>
              </a:rPr>
              <a:t>Database</a:t>
            </a:r>
            <a:r>
              <a:rPr lang="en-US" sz="2800" b="0" strike="noStrike" spc="123" dirty="0">
                <a:solidFill>
                  <a:srgbClr val="000000"/>
                </a:solidFill>
                <a:latin typeface="Arial MT"/>
              </a:rPr>
              <a:t>:</a:t>
            </a:r>
            <a:r>
              <a:rPr lang="en-US" sz="2400" b="0" strike="noStrike" spc="194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2400" b="0" strike="noStrike" spc="128" dirty="0">
                <a:solidFill>
                  <a:srgbClr val="000000"/>
                </a:solidFill>
                <a:latin typeface="Arial MT"/>
              </a:rPr>
              <a:t>MySQL, </a:t>
            </a:r>
            <a:r>
              <a:rPr lang="en-US" sz="2400" b="0" strike="noStrike" spc="117" dirty="0">
                <a:solidFill>
                  <a:srgbClr val="000000"/>
                </a:solidFill>
                <a:latin typeface="Arial MT"/>
              </a:rPr>
              <a:t>JDBC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84200" indent="-571500">
              <a:lnSpc>
                <a:spcPct val="100000"/>
              </a:lnSpc>
              <a:spcBef>
                <a:spcPts val="268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15290" algn="l"/>
              </a:tabLst>
            </a:pPr>
            <a:r>
              <a:rPr lang="en-US" sz="3700" b="1" strike="noStrike" spc="324" dirty="0">
                <a:solidFill>
                  <a:srgbClr val="000000"/>
                </a:solidFill>
                <a:latin typeface="Arial MT"/>
              </a:rPr>
              <a:t>Methodology</a:t>
            </a:r>
            <a:r>
              <a:rPr lang="en-US" sz="2400" b="1" spc="324" dirty="0" smtClean="0">
                <a:solidFill>
                  <a:srgbClr val="000000"/>
                </a:solidFill>
                <a:latin typeface="Arial MT"/>
              </a:rPr>
              <a:t>:</a:t>
            </a:r>
            <a:endParaRPr lang="en-US" sz="2400" spc="324" dirty="0" smtClean="0">
              <a:solidFill>
                <a:srgbClr val="000000"/>
              </a:solidFill>
              <a:latin typeface="Arial MT"/>
            </a:endParaRPr>
          </a:p>
          <a:p>
            <a:pPr marL="469900" lvl="1">
              <a:spcBef>
                <a:spcPts val="2685"/>
              </a:spcBef>
              <a:buClr>
                <a:srgbClr val="000000"/>
              </a:buClr>
              <a:tabLst>
                <a:tab pos="41529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Symptom input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➡ML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prediction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➡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Doctor location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➡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Emergency </a:t>
            </a:r>
            <a:r>
              <a:rPr lang="en-US" sz="2800" dirty="0" err="1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help.Approach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Nirmala UI" panose="020B0502040204020203" pitchFamily="34" charset="0"/>
                <a:cs typeface="Nirmala UI" panose="020B0502040204020203" pitchFamily="34" charset="0"/>
              </a:rPr>
              <a:t>: Agile, User-Centric Design, Data-driven improvements.</a:t>
            </a:r>
            <a:endParaRPr lang="en-US" sz="2400" b="0" strike="noStrike" dirty="0">
              <a:solidFill>
                <a:srgbClr val="000000"/>
              </a:solidFill>
              <a:latin typeface="+mj-lt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319160" y="304200"/>
            <a:ext cx="1530000" cy="925920"/>
          </a:xfrm>
          <a:prstGeom prst="rect">
            <a:avLst/>
          </a:prstGeom>
          <a:ln w="0">
            <a:noFill/>
          </a:ln>
        </p:spPr>
      </p:pic>
      <p:sp>
        <p:nvSpPr>
          <p:cNvPr id="75" name="object 3"/>
          <p:cNvSpPr/>
          <p:nvPr/>
        </p:nvSpPr>
        <p:spPr>
          <a:xfrm>
            <a:off x="533520" y="518400"/>
            <a:ext cx="3409560" cy="815040"/>
          </a:xfrm>
          <a:custGeom>
            <a:avLst/>
            <a:gdLst>
              <a:gd name="textAreaLeft" fmla="*/ 0 w 3409560"/>
              <a:gd name="textAreaRight" fmla="*/ 3409920 w 3409560"/>
              <a:gd name="textAreaTop" fmla="*/ 0 h 815040"/>
              <a:gd name="textAreaBottom" fmla="*/ 815400 h 815040"/>
            </a:gdLst>
            <a:ahLst/>
            <a:cxnLst/>
            <a:rect l="textAreaLeft" t="textAreaTop" r="textAreaRight" b="textAreaBottom"/>
            <a:pathLst>
              <a:path w="3409950" h="815340">
                <a:moveTo>
                  <a:pt x="3409569" y="0"/>
                </a:moveTo>
                <a:lnTo>
                  <a:pt x="0" y="0"/>
                </a:lnTo>
                <a:lnTo>
                  <a:pt x="0" y="815174"/>
                </a:lnTo>
                <a:lnTo>
                  <a:pt x="3409569" y="815174"/>
                </a:lnTo>
                <a:lnTo>
                  <a:pt x="340956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735288" y="-2633364"/>
            <a:ext cx="3409560" cy="711720"/>
          </a:xfrm>
          <a:prstGeom prst="rect">
            <a:avLst/>
          </a:prstGeom>
          <a:noFill/>
          <a:ln w="25560">
            <a:solidFill>
              <a:srgbClr val="8063A1"/>
            </a:solidFill>
            <a:round/>
          </a:ln>
        </p:spPr>
        <p:txBody>
          <a:bodyPr lIns="0" tIns="26640" rIns="0" bIns="0" anchor="t">
            <a:noAutofit/>
          </a:bodyPr>
          <a:lstStyle/>
          <a:p>
            <a:pPr marL="50800" indent="0">
              <a:lnSpc>
                <a:spcPct val="100000"/>
              </a:lnSpc>
              <a:spcBef>
                <a:spcPts val="210"/>
              </a:spcBef>
              <a:buNone/>
            </a:pPr>
            <a:endParaRPr lang="en-US" sz="39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object 7"/>
          <p:cNvSpPr/>
          <p:nvPr/>
        </p:nvSpPr>
        <p:spPr>
          <a:xfrm>
            <a:off x="391320" y="3327120"/>
            <a:ext cx="17597520" cy="8982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14655" indent="-402590">
              <a:lnSpc>
                <a:spcPts val="8610"/>
              </a:lnSpc>
              <a:spcBef>
                <a:spcPts val="1365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414655" algn="l"/>
                <a:tab pos="3195955" algn="l"/>
                <a:tab pos="3721100" algn="l"/>
                <a:tab pos="524510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81" name="object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52880" y="453600"/>
            <a:ext cx="8616960" cy="732960"/>
          </a:xfrm>
          <a:prstGeom prst="rect">
            <a:avLst/>
          </a:prstGeom>
          <a:ln w="0">
            <a:noFill/>
          </a:ln>
        </p:spPr>
      </p:pic>
      <p:sp>
        <p:nvSpPr>
          <p:cNvPr id="83" name="object 11"/>
          <p:cNvSpPr/>
          <p:nvPr/>
        </p:nvSpPr>
        <p:spPr>
          <a:xfrm>
            <a:off x="15041520" y="9471960"/>
            <a:ext cx="2694600" cy="87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85"/>
              </a:lnSpc>
            </a:pPr>
            <a:r>
              <a:rPr lang="en-US" sz="2700" b="0" u="sng" strike="noStrike" spc="-12">
                <a:solidFill>
                  <a:srgbClr val="0000FF"/>
                </a:solidFill>
                <a:uFillTx/>
                <a:latin typeface="Arial MT"/>
                <a:hlinkClick r:id="rId4"/>
              </a:rPr>
              <a:t>www.codecrax.co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2700" b="0" strike="noStrike" spc="-52">
                <a:solidFill>
                  <a:srgbClr val="FFFFFF"/>
                </a:solidFill>
                <a:latin typeface="Arial MT"/>
              </a:rPr>
              <a:t>m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880" y="2148961"/>
            <a:ext cx="1773612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Feasibility :</a:t>
            </a:r>
            <a:r>
              <a:rPr lang="en-US" sz="3600" dirty="0" smtClean="0"/>
              <a:t>   </a:t>
            </a:r>
            <a:r>
              <a:rPr lang="en-US" sz="2800" dirty="0" smtClean="0"/>
              <a:t>High: Uses existing technologies, APIs, and scalable databases. Mobile-first makes it easily adoptable even in rural areas with smartphones.</a:t>
            </a:r>
            <a:endParaRPr lang="en-IN" sz="28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IN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Challenges &amp; Risks : </a:t>
            </a:r>
            <a:r>
              <a:rPr lang="en-US" sz="3600" dirty="0" smtClean="0"/>
              <a:t>	</a:t>
            </a:r>
            <a:r>
              <a:rPr lang="en-US" sz="2800" dirty="0" smtClean="0"/>
              <a:t>- Data Privacy &amp; Security</a:t>
            </a:r>
          </a:p>
          <a:p>
            <a:r>
              <a:rPr lang="en-US" sz="2800" dirty="0" smtClean="0"/>
              <a:t>                                                         - Accurate Symptom Prediction</a:t>
            </a:r>
          </a:p>
          <a:p>
            <a:r>
              <a:rPr lang="en-US" sz="2800" dirty="0" smtClean="0"/>
              <a:t>                                                         - Doctor Availability</a:t>
            </a:r>
          </a:p>
          <a:p>
            <a:r>
              <a:rPr lang="en-US" sz="2800" dirty="0" smtClean="0"/>
              <a:t>                                                         - Network Issues in Rural Areas</a:t>
            </a:r>
            <a:endParaRPr lang="en-IN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Mitigation Strategies :</a:t>
            </a:r>
            <a:r>
              <a:rPr lang="en-US" sz="3600" b="1" dirty="0" smtClean="0"/>
              <a:t> </a:t>
            </a:r>
            <a:r>
              <a:rPr lang="en-US" sz="2800" dirty="0" smtClean="0"/>
              <a:t>- Secure encryption for health data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         - Continuous ML model updates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         - Partnering with verified doctors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         - Offline Mode for basic services</a:t>
            </a:r>
            <a:endParaRPr lang="en-IN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94120" y="238320"/>
            <a:ext cx="1530000" cy="9259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1320" y="662220"/>
            <a:ext cx="3381120" cy="1730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36195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39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0" y="1649770"/>
            <a:ext cx="17123760" cy="7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871855" lvl="1" indent="-401955">
              <a:spcBef>
                <a:spcPts val="95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414655" algn="l"/>
              </a:tabLst>
            </a:pPr>
            <a:r>
              <a:rPr lang="en-US" sz="3700" b="1" strike="noStrike" spc="182" dirty="0">
                <a:solidFill>
                  <a:srgbClr val="000000"/>
                </a:solidFill>
                <a:latin typeface="Arial MT"/>
              </a:rPr>
              <a:t>Target</a:t>
            </a:r>
            <a:r>
              <a:rPr lang="en-US" sz="3700" b="1" strike="noStrike" spc="69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3700" b="1" strike="noStrike" spc="219" dirty="0">
                <a:solidFill>
                  <a:srgbClr val="000000"/>
                </a:solidFill>
                <a:latin typeface="Arial MT"/>
              </a:rPr>
              <a:t>Audience</a:t>
            </a:r>
            <a:r>
              <a:rPr lang="en-US" sz="3700" b="1" strike="noStrike" spc="83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3700" b="1" strike="noStrike" spc="253" dirty="0">
                <a:solidFill>
                  <a:srgbClr val="000000"/>
                </a:solidFill>
                <a:latin typeface="Arial MT"/>
              </a:rPr>
              <a:t>Impact</a:t>
            </a:r>
            <a:r>
              <a:rPr lang="en-US" sz="3700" b="1" strike="noStrike" spc="253" dirty="0" smtClean="0">
                <a:solidFill>
                  <a:srgbClr val="000000"/>
                </a:solidFill>
                <a:latin typeface="Arial MT"/>
              </a:rPr>
              <a:t>:</a:t>
            </a:r>
            <a:endParaRPr lang="en-US" sz="2500" b="1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71855" lvl="1">
              <a:tabLst>
                <a:tab pos="414655" algn="l"/>
              </a:tabLst>
            </a:pPr>
            <a:r>
              <a:rPr lang="en-US" sz="3200" dirty="0" smtClean="0"/>
              <a:t>- Faster healthcare access</a:t>
            </a:r>
            <a:br>
              <a:rPr lang="en-US" sz="3200" dirty="0" smtClean="0"/>
            </a:br>
            <a:r>
              <a:rPr lang="en-US" sz="3200" dirty="0" smtClean="0"/>
              <a:t>- Life-saving emergency help</a:t>
            </a:r>
            <a:br>
              <a:rPr lang="en-US" sz="3200" dirty="0" smtClean="0"/>
            </a:br>
            <a:r>
              <a:rPr lang="en-US" sz="3200" dirty="0" smtClean="0"/>
              <a:t>- Greater healthcare literacy</a:t>
            </a:r>
            <a:br>
              <a:rPr lang="en-US" sz="3200" dirty="0" smtClean="0"/>
            </a:br>
            <a:r>
              <a:rPr lang="en-US" sz="3200" dirty="0" smtClean="0"/>
              <a:t>- Bridging rural-urban healthcare gap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871855" lvl="1" indent="-402590">
              <a:spcBef>
                <a:spcPts val="1215"/>
              </a:spcBef>
              <a:buClr>
                <a:srgbClr val="000000"/>
              </a:buClr>
              <a:buFont typeface="Arial MT"/>
              <a:buChar char="•"/>
              <a:tabLst>
                <a:tab pos="414655" algn="l"/>
              </a:tabLst>
            </a:pPr>
            <a:r>
              <a:rPr lang="en-US" sz="3700" b="1" strike="noStrike" spc="103" dirty="0">
                <a:solidFill>
                  <a:srgbClr val="000000"/>
                </a:solidFill>
                <a:latin typeface="Arial MT"/>
              </a:rPr>
              <a:t>Key</a:t>
            </a:r>
            <a:r>
              <a:rPr lang="en-US" sz="3700" b="1" strike="noStrike" spc="63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3700" b="1" strike="noStrike" spc="228" dirty="0">
                <a:solidFill>
                  <a:srgbClr val="000000"/>
                </a:solidFill>
                <a:latin typeface="Arial MT"/>
              </a:rPr>
              <a:t>Benefits:</a:t>
            </a:r>
            <a:r>
              <a:rPr lang="en-US" sz="3700" b="1" strike="noStrike" spc="89" dirty="0">
                <a:solidFill>
                  <a:srgbClr val="000000"/>
                </a:solidFill>
                <a:latin typeface="Arial MT"/>
              </a:rPr>
              <a:t> </a:t>
            </a:r>
            <a:endParaRPr lang="en-US" sz="3700" b="1" strike="noStrike" spc="89" dirty="0" smtClean="0">
              <a:solidFill>
                <a:srgbClr val="000000"/>
              </a:solidFill>
              <a:latin typeface="Arial MT"/>
            </a:endParaRPr>
          </a:p>
          <a:p>
            <a:pPr marL="926465" lvl="1" indent="-457200">
              <a:spcBef>
                <a:spcPts val="1215"/>
              </a:spcBef>
              <a:buClr>
                <a:srgbClr val="000000"/>
              </a:buClr>
              <a:buFontTx/>
              <a:buChar char="-"/>
              <a:tabLst>
                <a:tab pos="414655" algn="l"/>
              </a:tabLst>
            </a:pPr>
            <a:r>
              <a:rPr lang="en-US" sz="2800" b="0" i="0" dirty="0" smtClean="0">
                <a:solidFill>
                  <a:srgbClr val="0D0D0D"/>
                </a:solidFill>
                <a:effectLst/>
                <a:cs typeface="+mn-lt"/>
              </a:rPr>
              <a:t>24/7 Health Companion</a:t>
            </a:r>
            <a:r>
              <a:rPr lang="en-US" sz="2800" dirty="0" smtClean="0">
                <a:cs typeface="+mn-lt"/>
              </a:rPr>
              <a:t/>
            </a:r>
            <a:br>
              <a:rPr lang="en-US" sz="2800" dirty="0" smtClean="0">
                <a:cs typeface="+mn-lt"/>
              </a:rPr>
            </a:br>
            <a:r>
              <a:rPr lang="en-US" sz="2800" b="0" i="0" dirty="0" smtClean="0">
                <a:solidFill>
                  <a:srgbClr val="0D0D0D"/>
                </a:solidFill>
                <a:effectLst/>
                <a:cs typeface="+mn-lt"/>
              </a:rPr>
              <a:t>- Predictive Healthcare Support</a:t>
            </a:r>
            <a:r>
              <a:rPr lang="en-US" sz="2800" dirty="0" smtClean="0">
                <a:cs typeface="+mn-lt"/>
              </a:rPr>
              <a:t/>
            </a:r>
            <a:br>
              <a:rPr lang="en-US" sz="2800" dirty="0" smtClean="0">
                <a:cs typeface="+mn-lt"/>
              </a:rPr>
            </a:br>
            <a:r>
              <a:rPr lang="en-US" sz="2800" b="0" i="0" dirty="0" smtClean="0">
                <a:solidFill>
                  <a:srgbClr val="0D0D0D"/>
                </a:solidFill>
                <a:effectLst/>
                <a:cs typeface="+mn-lt"/>
              </a:rPr>
              <a:t>- Easy Doctor Access</a:t>
            </a:r>
            <a:endParaRPr lang="en-US" sz="2800" dirty="0">
              <a:cs typeface="+mn-lt"/>
            </a:endParaRPr>
          </a:p>
          <a:p>
            <a:pPr lvl="1">
              <a:spcBef>
                <a:spcPts val="290"/>
              </a:spcBef>
              <a:tabLst>
                <a:tab pos="414655" algn="l"/>
              </a:tabLst>
            </a:pPr>
            <a:endParaRPr lang="en-US" sz="25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700" b="1" strike="noStrike" spc="202" dirty="0" smtClean="0">
                <a:solidFill>
                  <a:srgbClr val="000000"/>
                </a:solidFill>
                <a:latin typeface="Arial MT"/>
              </a:rPr>
              <a:t>Long-</a:t>
            </a:r>
            <a:r>
              <a:rPr lang="en-US" sz="3700" b="1" strike="noStrike" spc="194" dirty="0" smtClean="0">
                <a:solidFill>
                  <a:srgbClr val="000000"/>
                </a:solidFill>
                <a:latin typeface="Arial MT"/>
              </a:rPr>
              <a:t>Term</a:t>
            </a:r>
            <a:r>
              <a:rPr lang="en-US" sz="3700" b="1" strike="noStrike" spc="77" dirty="0" smtClean="0">
                <a:solidFill>
                  <a:srgbClr val="000000"/>
                </a:solidFill>
                <a:latin typeface="Arial MT"/>
              </a:rPr>
              <a:t> </a:t>
            </a:r>
            <a:r>
              <a:rPr lang="en-US" sz="3700" b="1" strike="noStrike" spc="143" dirty="0" smtClean="0">
                <a:solidFill>
                  <a:srgbClr val="000000"/>
                </a:solidFill>
                <a:latin typeface="Arial MT"/>
              </a:rPr>
              <a:t>Value:</a:t>
            </a:r>
            <a:r>
              <a:rPr lang="en-US" sz="2500" b="1" strike="noStrike" spc="168" dirty="0" smtClean="0">
                <a:solidFill>
                  <a:srgbClr val="000000"/>
                </a:solidFill>
                <a:latin typeface="Arial MT"/>
              </a:rPr>
              <a:t>.</a:t>
            </a:r>
            <a:r>
              <a:rPr lang="en-US" sz="2800" b="1" i="0" dirty="0" smtClean="0">
                <a:solidFill>
                  <a:srgbClr val="0D0D0D"/>
                </a:solidFill>
                <a:effectLst/>
                <a:latin typeface="ui-sans-serif"/>
              </a:rPr>
              <a:t> </a:t>
            </a:r>
          </a:p>
          <a:p>
            <a:pPr lvl="2"/>
            <a:r>
              <a:rPr lang="en-US" sz="2800" b="0" i="0" dirty="0" smtClean="0">
                <a:solidFill>
                  <a:srgbClr val="0D0D0D"/>
                </a:solidFill>
                <a:effectLst/>
                <a:cs typeface="+mn-lt"/>
              </a:rPr>
              <a:t>- </a:t>
            </a:r>
            <a:r>
              <a:rPr lang="en-US" sz="2400" b="0" i="0" dirty="0" smtClean="0">
                <a:solidFill>
                  <a:srgbClr val="0D0D0D"/>
                </a:solidFill>
                <a:effectLst/>
                <a:cs typeface="+mn-lt"/>
              </a:rPr>
              <a:t>Transforming proactive healthcare</a:t>
            </a:r>
            <a:br>
              <a:rPr lang="en-US" sz="2400" b="0" i="0" dirty="0" smtClean="0">
                <a:solidFill>
                  <a:srgbClr val="0D0D0D"/>
                </a:solidFill>
                <a:effectLst/>
                <a:cs typeface="+mn-lt"/>
              </a:rPr>
            </a:br>
            <a:r>
              <a:rPr lang="en-US" sz="2400" b="0" i="0" dirty="0" smtClean="0">
                <a:solidFill>
                  <a:srgbClr val="0D0D0D"/>
                </a:solidFill>
                <a:effectLst/>
                <a:cs typeface="+mn-lt"/>
              </a:rPr>
              <a:t>- Scalable to global use</a:t>
            </a:r>
            <a:br>
              <a:rPr lang="en-US" sz="2400" b="0" i="0" dirty="0" smtClean="0">
                <a:solidFill>
                  <a:srgbClr val="0D0D0D"/>
                </a:solidFill>
                <a:effectLst/>
                <a:cs typeface="+mn-lt"/>
              </a:rPr>
            </a:br>
            <a:r>
              <a:rPr lang="en-US" sz="2400" b="0" i="0" dirty="0" smtClean="0">
                <a:solidFill>
                  <a:srgbClr val="0D0D0D"/>
                </a:solidFill>
                <a:effectLst/>
                <a:cs typeface="+mn-lt"/>
              </a:rPr>
              <a:t>- Enabling AI-driven, preventive medical systems</a:t>
            </a:r>
            <a:endParaRPr lang="en-US" sz="2800" b="0" i="0" dirty="0" smtClean="0">
              <a:solidFill>
                <a:srgbClr val="0D0D0D"/>
              </a:solidFill>
              <a:effectLst/>
              <a:cs typeface="+mn-lt"/>
            </a:endParaRPr>
          </a:p>
          <a:p>
            <a:r>
              <a:rPr lang="en-US" sz="2800" dirty="0" smtClean="0">
                <a:cs typeface="+mn-lt"/>
              </a:rPr>
              <a:t/>
            </a:r>
            <a:br>
              <a:rPr lang="en-US" sz="2800" dirty="0" smtClean="0">
                <a:cs typeface="+mn-lt"/>
              </a:rPr>
            </a:br>
            <a:endParaRPr lang="en-US" sz="2500" b="0" strike="noStrike" spc="-1" dirty="0">
              <a:solidFill>
                <a:srgbClr val="000000"/>
              </a:solidFill>
              <a:cs typeface="+mn-lt"/>
            </a:endParaRPr>
          </a:p>
        </p:txBody>
      </p:sp>
      <p:pic>
        <p:nvPicPr>
          <p:cNvPr id="91" name="object 9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120" y="761040"/>
            <a:ext cx="7154280" cy="671400"/>
          </a:xfrm>
          <a:prstGeom prst="rect">
            <a:avLst/>
          </a:prstGeom>
          <a:ln w="0">
            <a:noFill/>
          </a:ln>
        </p:spPr>
      </p:pic>
      <p:sp>
        <p:nvSpPr>
          <p:cNvPr id="93" name="object 11"/>
          <p:cNvSpPr/>
          <p:nvPr/>
        </p:nvSpPr>
        <p:spPr>
          <a:xfrm>
            <a:off x="15041520" y="9471960"/>
            <a:ext cx="2694600" cy="87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85"/>
              </a:lnSpc>
            </a:pPr>
            <a:r>
              <a:rPr lang="en-US" sz="2700" b="0" u="sng" strike="noStrike" spc="-12">
                <a:solidFill>
                  <a:srgbClr val="0000FF"/>
                </a:solidFill>
                <a:uFillTx/>
                <a:latin typeface="Arial MT"/>
                <a:hlinkClick r:id="rId4"/>
              </a:rPr>
              <a:t>www.codecrax.co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2700" b="0" strike="noStrike" spc="-52">
                <a:solidFill>
                  <a:srgbClr val="FFFFFF"/>
                </a:solidFill>
                <a:latin typeface="Arial MT"/>
              </a:rPr>
              <a:t>m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94120" y="238320"/>
            <a:ext cx="1530000" cy="9259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 flipV="1">
            <a:off x="1007096" y="-2057300"/>
            <a:ext cx="3580920" cy="647640"/>
          </a:xfrm>
          <a:prstGeom prst="rect">
            <a:avLst/>
          </a:prstGeom>
          <a:noFill/>
          <a:ln w="25560">
            <a:solidFill>
              <a:srgbClr val="8063A1"/>
            </a:solidFill>
            <a:round/>
          </a:ln>
        </p:spPr>
        <p:txBody>
          <a:bodyPr lIns="0" tIns="38160" rIns="0" bIns="0" anchor="t">
            <a:noAutofit/>
          </a:bodyPr>
          <a:lstStyle/>
          <a:p>
            <a:pPr marL="5080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39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97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89240" y="701640"/>
            <a:ext cx="4345920" cy="69912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12860" y="1400760"/>
            <a:ext cx="16723260" cy="77706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algn="ctr"/>
            <a:r>
              <a:rPr lang="en-IN" sz="3200" dirty="0" smtClean="0"/>
              <a:t> WHO Symptom Database, Open Health Data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/>
              <a:t>Development Tools</a:t>
            </a:r>
            <a:r>
              <a:rPr lang="en-IN" sz="4000" dirty="0" smtClean="0"/>
              <a:t>: </a:t>
            </a:r>
            <a:r>
              <a:rPr lang="en-IN" sz="2800" dirty="0" smtClean="0"/>
              <a:t>React Native, Flutter, Node.js, Python Flask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/>
              <a:t>Database Services</a:t>
            </a:r>
            <a:r>
              <a:rPr lang="en-IN" sz="2800" dirty="0" smtClean="0"/>
              <a:t>: Firebase, SQLite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/>
              <a:t>APIs Used</a:t>
            </a:r>
            <a:r>
              <a:rPr lang="en-IN" sz="4000" dirty="0" smtClean="0"/>
              <a:t>:</a:t>
            </a:r>
          </a:p>
          <a:p>
            <a:r>
              <a:rPr lang="en-IN" sz="2800" dirty="0" smtClean="0"/>
              <a:t>                              Google Maps API (for locating doctors)</a:t>
            </a:r>
          </a:p>
          <a:p>
            <a:r>
              <a:rPr lang="en-IN" sz="2800" dirty="0" smtClean="0"/>
              <a:t>                              Health APIs (for symptom checking)</a:t>
            </a:r>
          </a:p>
          <a:p>
            <a:endParaRPr lang="en-IN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/>
              <a:t>AI/ML Libraries</a:t>
            </a:r>
            <a:r>
              <a:rPr lang="en-IN" sz="4000" dirty="0" smtClean="0"/>
              <a:t>: </a:t>
            </a:r>
            <a:r>
              <a:rPr lang="en-IN" sz="2800" dirty="0" err="1" smtClean="0"/>
              <a:t>TensorFlow</a:t>
            </a:r>
            <a:r>
              <a:rPr lang="en-IN" sz="2800" dirty="0" smtClean="0"/>
              <a:t> </a:t>
            </a:r>
            <a:r>
              <a:rPr lang="en-IN" sz="2800" dirty="0" err="1" smtClean="0"/>
              <a:t>Lite</a:t>
            </a:r>
            <a:r>
              <a:rPr lang="en-IN" sz="2800" dirty="0" smtClean="0"/>
              <a:t>, </a:t>
            </a:r>
            <a:r>
              <a:rPr lang="en-IN" sz="2800" dirty="0" err="1" smtClean="0"/>
              <a:t>scikit</a:t>
            </a:r>
            <a:r>
              <a:rPr lang="en-IN" sz="2800" dirty="0" smtClean="0"/>
              <a:t>-learn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 smtClean="0"/>
              <a:t>Design</a:t>
            </a:r>
            <a:r>
              <a:rPr lang="en-IN" sz="4000" dirty="0" smtClean="0"/>
              <a:t>: </a:t>
            </a:r>
            <a:r>
              <a:rPr lang="en-IN" sz="2800" dirty="0" err="1" smtClean="0"/>
              <a:t>Figma</a:t>
            </a:r>
            <a:r>
              <a:rPr lang="en-IN" sz="2800" dirty="0" smtClean="0"/>
              <a:t>, Adobe XD</a:t>
            </a:r>
          </a:p>
        </p:txBody>
      </p:sp>
      <p:sp>
        <p:nvSpPr>
          <p:cNvPr id="99" name="object 7"/>
          <p:cNvSpPr/>
          <p:nvPr/>
        </p:nvSpPr>
        <p:spPr>
          <a:xfrm>
            <a:off x="1242000" y="9472320"/>
            <a:ext cx="2615760" cy="889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85"/>
              </a:lnSpc>
            </a:pPr>
            <a:endParaRPr lang="en-US" sz="27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endParaRPr lang="en-US" sz="27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object 8"/>
          <p:cNvSpPr/>
          <p:nvPr/>
        </p:nvSpPr>
        <p:spPr>
          <a:xfrm>
            <a:off x="15041520" y="9471960"/>
            <a:ext cx="2694600" cy="87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3085"/>
              </a:lnSpc>
            </a:pPr>
            <a:r>
              <a:rPr lang="en-US" sz="2700" b="0" u="sng" strike="noStrike" spc="-12">
                <a:solidFill>
                  <a:srgbClr val="0000FF"/>
                </a:solidFill>
                <a:uFillTx/>
                <a:latin typeface="Arial MT"/>
                <a:hlinkClick r:id="rId4"/>
              </a:rPr>
              <a:t>www.codecrax.co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2700" b="0" strike="noStrike" spc="-52">
                <a:solidFill>
                  <a:srgbClr val="FFFFFF"/>
                </a:solidFill>
                <a:latin typeface="Arial MT"/>
              </a:rPr>
              <a:t>m</a:t>
            </a:r>
            <a:endParaRPr lang="en-US" sz="2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337</Words>
  <Application>Microsoft Office PowerPoint</Application>
  <PresentationFormat>Custom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“HEALTHYMATE” Your Handy Consultant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mishra</dc:creator>
  <cp:lastModifiedBy>siddharthmishra0168@gmail.com</cp:lastModifiedBy>
  <cp:revision>29</cp:revision>
  <dcterms:created xsi:type="dcterms:W3CDTF">2025-04-28T11:34:11Z</dcterms:created>
  <dcterms:modified xsi:type="dcterms:W3CDTF">2025-04-28T12:03:19Z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2025-04-28T05:30:00Z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Office PowerPoint® 2007</vt:lpwstr>
  </property>
  <property fmtid="{D5CDD505-2E9C-101B-9397-08002B2CF9AE}" pid="7" name="ICV">
    <vt:lpwstr>251423C7204D403CA16C2D9503AD11DA_12</vt:lpwstr>
  </property>
  <property fmtid="{D5CDD505-2E9C-101B-9397-08002B2CF9AE}" pid="8" name="KSOProductBuildVer">
    <vt:lpwstr>1033-12.2.0.20795</vt:lpwstr>
  </property>
</Properties>
</file>