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arlow Bold" charset="1" panose="00000800000000000000"/>
      <p:regular r:id="rId13"/>
    </p:embeddedFont>
    <p:embeddedFont>
      <p:font typeface="Space Mono Bold" charset="1" panose="02000809030000020004"/>
      <p:regular r:id="rId14"/>
    </p:embeddedFont>
    <p:embeddedFont>
      <p:font typeface="Didact Gothic" charset="1" panose="00000500000000000000"/>
      <p:regular r:id="rId15"/>
    </p:embeddedFont>
    <p:embeddedFont>
      <p:font typeface="Barlow" charset="1" panose="00000500000000000000"/>
      <p:regular r:id="rId16"/>
    </p:embeddedFont>
    <p:embeddedFont>
      <p:font typeface="Radley" charset="1" panose="00000500000000000000"/>
      <p:regular r:id="rId17"/>
    </p:embeddedFont>
    <p:embeddedFont>
      <p:font typeface="Arsenal" charset="1" panose="000005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  <p:embeddedFont>
      <p:font typeface="Canva Sans Bold Italics" charset="1" panose="020B0803030501040103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Relationship Id="rId6" Target="../media/image9.jpeg" Type="http://schemas.openxmlformats.org/officeDocument/2006/relationships/image"/><Relationship Id="rId7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Relationship Id="rId6" Target="../media/image11.png" Type="http://schemas.openxmlformats.org/officeDocument/2006/relationships/image"/><Relationship Id="rId7" Target="../media/image12.jpe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4123" y="9018175"/>
            <a:ext cx="5188546" cy="895135"/>
            <a:chOff x="0" y="0"/>
            <a:chExt cx="6449172" cy="1112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49187" cy="1112561"/>
            </a:xfrm>
            <a:custGeom>
              <a:avLst/>
              <a:gdLst/>
              <a:ahLst/>
              <a:cxnLst/>
              <a:rect r="r" b="b" t="t" l="l"/>
              <a:pathLst>
                <a:path h="1112561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12561"/>
                  </a:lnTo>
                  <a:lnTo>
                    <a:pt x="0" y="1112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339" r="0" b="-134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567250" y="236576"/>
            <a:ext cx="4145326" cy="1662269"/>
            <a:chOff x="0" y="0"/>
            <a:chExt cx="4546176" cy="18230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46176" cy="1823009"/>
            </a:xfrm>
            <a:custGeom>
              <a:avLst/>
              <a:gdLst/>
              <a:ahLst/>
              <a:cxnLst/>
              <a:rect r="r" b="b" t="t" l="l"/>
              <a:pathLst>
                <a:path h="1823009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1823009"/>
                  </a:lnTo>
                  <a:lnTo>
                    <a:pt x="0" y="1823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14300"/>
              <a:ext cx="4546176" cy="193730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559"/>
                </a:lnSpc>
              </a:pPr>
              <a:r>
                <a:rPr lang="en-US" b="true" sz="5398" spc="21">
                  <a:solidFill>
                    <a:srgbClr val="365B6D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KRATOS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547195" y="216978"/>
            <a:ext cx="3389416" cy="3363733"/>
          </a:xfrm>
          <a:custGeom>
            <a:avLst/>
            <a:gdLst/>
            <a:ahLst/>
            <a:cxnLst/>
            <a:rect r="r" b="b" t="t" l="l"/>
            <a:pathLst>
              <a:path h="3363733" w="3389416">
                <a:moveTo>
                  <a:pt x="0" y="0"/>
                </a:moveTo>
                <a:lnTo>
                  <a:pt x="3389416" y="0"/>
                </a:lnTo>
                <a:lnTo>
                  <a:pt x="3389416" y="3363733"/>
                </a:lnTo>
                <a:lnTo>
                  <a:pt x="0" y="3363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9445" t="-95347" r="-160642" b="-9338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91438" y="3697740"/>
            <a:ext cx="13850465" cy="167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58"/>
              </a:lnSpc>
            </a:pPr>
            <a:r>
              <a:rPr lang="en-US" b="true" sz="13009">
                <a:solidFill>
                  <a:srgbClr val="075542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SKILLLINK DAO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25081" y="5714517"/>
            <a:ext cx="7326630" cy="1500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8"/>
              </a:lnSpc>
            </a:pPr>
            <a:r>
              <a:rPr lang="en-US" sz="4298" spc="171">
                <a:solidFill>
                  <a:srgbClr val="075542"/>
                </a:solidFill>
                <a:latin typeface="Didact Gothic"/>
                <a:ea typeface="Didact Gothic"/>
                <a:cs typeface="Didact Gothic"/>
                <a:sym typeface="Didact Gothic"/>
              </a:rPr>
              <a:t>Presented By- Team KRATOS</a:t>
            </a:r>
          </a:p>
          <a:p>
            <a:pPr algn="ctr">
              <a:lnSpc>
                <a:spcPts val="6018"/>
              </a:lnSpc>
              <a:spcBef>
                <a:spcPct val="0"/>
              </a:spcBef>
            </a:pPr>
            <a:r>
              <a:rPr lang="en-US" sz="4298" spc="171">
                <a:solidFill>
                  <a:srgbClr val="075542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Theme: ED Tech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13639"/>
            <a:ext cx="18288000" cy="1173361"/>
          </a:xfrm>
          <a:custGeom>
            <a:avLst/>
            <a:gdLst/>
            <a:ahLst/>
            <a:cxnLst/>
            <a:rect r="r" b="b" t="t" l="l"/>
            <a:pathLst>
              <a:path h="1173361" w="18288000">
                <a:moveTo>
                  <a:pt x="0" y="0"/>
                </a:moveTo>
                <a:lnTo>
                  <a:pt x="18288000" y="0"/>
                </a:lnTo>
                <a:lnTo>
                  <a:pt x="18288000" y="1173361"/>
                </a:lnTo>
                <a:lnTo>
                  <a:pt x="0" y="117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5561" y="9344241"/>
            <a:ext cx="4836879" cy="856819"/>
            <a:chOff x="0" y="0"/>
            <a:chExt cx="6449172" cy="1142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9187" cy="1142365"/>
            </a:xfrm>
            <a:custGeom>
              <a:avLst/>
              <a:gdLst/>
              <a:ahLst/>
              <a:cxnLst/>
              <a:rect r="r" b="b" t="t" l="l"/>
              <a:pathLst>
                <a:path h="1142365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42365"/>
                  </a:lnTo>
                  <a:lnTo>
                    <a:pt x="0" y="114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94114" y="238449"/>
            <a:ext cx="1530373" cy="926278"/>
            <a:chOff x="0" y="0"/>
            <a:chExt cx="2040497" cy="12350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509" cy="1235075"/>
            </a:xfrm>
            <a:custGeom>
              <a:avLst/>
              <a:gdLst/>
              <a:ahLst/>
              <a:cxnLst/>
              <a:rect r="r" b="b" t="t" l="l"/>
              <a:pathLst>
                <a:path h="1235075" w="2040509">
                  <a:moveTo>
                    <a:pt x="0" y="0"/>
                  </a:moveTo>
                  <a:lnTo>
                    <a:pt x="2040509" y="0"/>
                  </a:lnTo>
                  <a:lnTo>
                    <a:pt x="2040509" y="1235075"/>
                  </a:lnTo>
                  <a:lnTo>
                    <a:pt x="0" y="123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13002" y="399320"/>
            <a:ext cx="3518128" cy="1258761"/>
            <a:chOff x="0" y="0"/>
            <a:chExt cx="4690837" cy="1678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4546219" cy="1533652"/>
            </a:xfrm>
            <a:custGeom>
              <a:avLst/>
              <a:gdLst/>
              <a:ahLst/>
              <a:cxnLst/>
              <a:rect r="r" b="b" t="t" l="l"/>
              <a:pathLst>
                <a:path h="1533652" w="4546219">
                  <a:moveTo>
                    <a:pt x="0" y="0"/>
                  </a:moveTo>
                  <a:lnTo>
                    <a:pt x="4546219" y="0"/>
                  </a:lnTo>
                  <a:lnTo>
                    <a:pt x="4546219" y="1533652"/>
                  </a:lnTo>
                  <a:lnTo>
                    <a:pt x="0" y="1533652"/>
                  </a:ln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84319" cy="1571752"/>
            </a:xfrm>
            <a:custGeom>
              <a:avLst/>
              <a:gdLst/>
              <a:ahLst/>
              <a:cxnLst/>
              <a:rect r="r" b="b" t="t" l="l"/>
              <a:pathLst>
                <a:path h="1571752" w="4584319">
                  <a:moveTo>
                    <a:pt x="19050" y="0"/>
                  </a:moveTo>
                  <a:lnTo>
                    <a:pt x="4565269" y="0"/>
                  </a:lnTo>
                  <a:cubicBezTo>
                    <a:pt x="4575810" y="0"/>
                    <a:pt x="4584319" y="8509"/>
                    <a:pt x="4584319" y="19050"/>
                  </a:cubicBezTo>
                  <a:lnTo>
                    <a:pt x="4584319" y="1552702"/>
                  </a:lnTo>
                  <a:cubicBezTo>
                    <a:pt x="4584319" y="1563243"/>
                    <a:pt x="4575810" y="1571752"/>
                    <a:pt x="4565269" y="1571752"/>
                  </a:cubicBezTo>
                  <a:lnTo>
                    <a:pt x="19050" y="1571752"/>
                  </a:lnTo>
                  <a:cubicBezTo>
                    <a:pt x="8509" y="1571752"/>
                    <a:pt x="0" y="1563243"/>
                    <a:pt x="0" y="155270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552702"/>
                  </a:lnTo>
                  <a:lnTo>
                    <a:pt x="19050" y="1552702"/>
                  </a:lnTo>
                  <a:lnTo>
                    <a:pt x="19050" y="1533652"/>
                  </a:lnTo>
                  <a:lnTo>
                    <a:pt x="4565269" y="1533652"/>
                  </a:lnTo>
                  <a:lnTo>
                    <a:pt x="4565269" y="1552702"/>
                  </a:lnTo>
                  <a:lnTo>
                    <a:pt x="4546219" y="1552702"/>
                  </a:lnTo>
                  <a:lnTo>
                    <a:pt x="4546219" y="19050"/>
                  </a:lnTo>
                  <a:lnTo>
                    <a:pt x="4565269" y="19050"/>
                  </a:lnTo>
                  <a:lnTo>
                    <a:pt x="4565269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365B6D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7250" y="236576"/>
            <a:ext cx="3409632" cy="1367257"/>
            <a:chOff x="0" y="0"/>
            <a:chExt cx="4546176" cy="18230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6176" cy="1823009"/>
            </a:xfrm>
            <a:custGeom>
              <a:avLst/>
              <a:gdLst/>
              <a:ahLst/>
              <a:cxnLst/>
              <a:rect r="r" b="b" t="t" l="l"/>
              <a:pathLst>
                <a:path h="1823009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1823009"/>
                  </a:lnTo>
                  <a:lnTo>
                    <a:pt x="0" y="1823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04775"/>
              <a:ext cx="4546176" cy="19277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999"/>
                </a:lnSpc>
              </a:pPr>
              <a:r>
                <a:rPr lang="en-US" sz="4998" spc="19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KRATOS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213969" y="9430908"/>
            <a:ext cx="4635410" cy="549551"/>
            <a:chOff x="0" y="0"/>
            <a:chExt cx="6180547" cy="732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80547" cy="732735"/>
            </a:xfrm>
            <a:custGeom>
              <a:avLst/>
              <a:gdLst/>
              <a:ahLst/>
              <a:cxnLst/>
              <a:rect r="r" b="b" t="t" l="l"/>
              <a:pathLst>
                <a:path h="732735" w="6180547">
                  <a:moveTo>
                    <a:pt x="0" y="0"/>
                  </a:moveTo>
                  <a:lnTo>
                    <a:pt x="6180547" y="0"/>
                  </a:lnTo>
                  <a:lnTo>
                    <a:pt x="6180547" y="732735"/>
                  </a:lnTo>
                  <a:lnTo>
                    <a:pt x="0" y="732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180547" cy="7898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31"/>
                </a:lnSpc>
              </a:pPr>
              <a:r>
                <a:rPr lang="en-US" sz="2736" spc="1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www.codecrax.com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7250" y="9258300"/>
            <a:ext cx="6725211" cy="549693"/>
            <a:chOff x="0" y="0"/>
            <a:chExt cx="8966948" cy="7329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966949" cy="732924"/>
            </a:xfrm>
            <a:custGeom>
              <a:avLst/>
              <a:gdLst/>
              <a:ahLst/>
              <a:cxnLst/>
              <a:rect r="r" b="b" t="t" l="l"/>
              <a:pathLst>
                <a:path h="732924" w="8966949">
                  <a:moveTo>
                    <a:pt x="0" y="0"/>
                  </a:moveTo>
                  <a:lnTo>
                    <a:pt x="8966949" y="0"/>
                  </a:lnTo>
                  <a:lnTo>
                    <a:pt x="8966949" y="732924"/>
                  </a:lnTo>
                  <a:lnTo>
                    <a:pt x="0" y="732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8966948" cy="7900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2733" spc="10">
                  <a:solidFill>
                    <a:srgbClr val="365B6D"/>
                  </a:solidFill>
                  <a:latin typeface="Barlow"/>
                  <a:ea typeface="Barlow"/>
                  <a:cs typeface="Barlow"/>
                  <a:sym typeface="Barlow"/>
                </a:rPr>
                <a:t>Idea submission- Template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67250" y="2724086"/>
            <a:ext cx="13382066" cy="2222851"/>
            <a:chOff x="0" y="0"/>
            <a:chExt cx="3524495" cy="58544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524495" cy="585442"/>
            </a:xfrm>
            <a:custGeom>
              <a:avLst/>
              <a:gdLst/>
              <a:ahLst/>
              <a:cxnLst/>
              <a:rect r="r" b="b" t="t" l="l"/>
              <a:pathLst>
                <a:path h="585442" w="3524495">
                  <a:moveTo>
                    <a:pt x="4050" y="0"/>
                  </a:moveTo>
                  <a:lnTo>
                    <a:pt x="3520445" y="0"/>
                  </a:lnTo>
                  <a:cubicBezTo>
                    <a:pt x="3521519" y="0"/>
                    <a:pt x="3522549" y="427"/>
                    <a:pt x="3523309" y="1186"/>
                  </a:cubicBezTo>
                  <a:cubicBezTo>
                    <a:pt x="3524068" y="1946"/>
                    <a:pt x="3524495" y="2976"/>
                    <a:pt x="3524495" y="4050"/>
                  </a:cubicBezTo>
                  <a:lnTo>
                    <a:pt x="3524495" y="581392"/>
                  </a:lnTo>
                  <a:cubicBezTo>
                    <a:pt x="3524495" y="582466"/>
                    <a:pt x="3524068" y="583497"/>
                    <a:pt x="3523309" y="584256"/>
                  </a:cubicBezTo>
                  <a:cubicBezTo>
                    <a:pt x="3522549" y="585015"/>
                    <a:pt x="3521519" y="585442"/>
                    <a:pt x="3520445" y="585442"/>
                  </a:cubicBezTo>
                  <a:lnTo>
                    <a:pt x="4050" y="585442"/>
                  </a:lnTo>
                  <a:cubicBezTo>
                    <a:pt x="2976" y="585442"/>
                    <a:pt x="1946" y="585015"/>
                    <a:pt x="1186" y="584256"/>
                  </a:cubicBezTo>
                  <a:cubicBezTo>
                    <a:pt x="427" y="583497"/>
                    <a:pt x="0" y="582466"/>
                    <a:pt x="0" y="581392"/>
                  </a:cubicBezTo>
                  <a:lnTo>
                    <a:pt x="0" y="4050"/>
                  </a:lnTo>
                  <a:cubicBezTo>
                    <a:pt x="0" y="2976"/>
                    <a:pt x="427" y="1946"/>
                    <a:pt x="1186" y="1186"/>
                  </a:cubicBezTo>
                  <a:cubicBezTo>
                    <a:pt x="1946" y="427"/>
                    <a:pt x="2976" y="0"/>
                    <a:pt x="4050" y="0"/>
                  </a:cubicBezTo>
                  <a:close/>
                </a:path>
              </a:pathLst>
            </a:custGeom>
            <a:solidFill>
              <a:srgbClr val="B6EDC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3524495" cy="633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67250" y="4975512"/>
            <a:ext cx="9025266" cy="4200741"/>
          </a:xfrm>
          <a:custGeom>
            <a:avLst/>
            <a:gdLst/>
            <a:ahLst/>
            <a:cxnLst/>
            <a:rect r="r" b="b" t="t" l="l"/>
            <a:pathLst>
              <a:path h="4200741" w="9025266">
                <a:moveTo>
                  <a:pt x="0" y="0"/>
                </a:moveTo>
                <a:lnTo>
                  <a:pt x="9025266" y="0"/>
                </a:lnTo>
                <a:lnTo>
                  <a:pt x="9025266" y="4200741"/>
                </a:lnTo>
                <a:lnTo>
                  <a:pt x="0" y="42007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88" r="0" b="-1788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3884017" y="1211378"/>
            <a:ext cx="4140470" cy="2136214"/>
            <a:chOff x="0" y="0"/>
            <a:chExt cx="1090494" cy="56262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90494" cy="562624"/>
            </a:xfrm>
            <a:custGeom>
              <a:avLst/>
              <a:gdLst/>
              <a:ahLst/>
              <a:cxnLst/>
              <a:rect r="r" b="b" t="t" l="l"/>
              <a:pathLst>
                <a:path h="562624" w="1090494">
                  <a:moveTo>
                    <a:pt x="0" y="0"/>
                  </a:moveTo>
                  <a:lnTo>
                    <a:pt x="1090494" y="0"/>
                  </a:lnTo>
                  <a:lnTo>
                    <a:pt x="1090494" y="562624"/>
                  </a:lnTo>
                  <a:lnTo>
                    <a:pt x="0" y="5626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090494" cy="610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0326582" y="4216127"/>
            <a:ext cx="7350863" cy="4897512"/>
          </a:xfrm>
          <a:custGeom>
            <a:avLst/>
            <a:gdLst/>
            <a:ahLst/>
            <a:cxnLst/>
            <a:rect r="r" b="b" t="t" l="l"/>
            <a:pathLst>
              <a:path h="4897512" w="7350863">
                <a:moveTo>
                  <a:pt x="0" y="0"/>
                </a:moveTo>
                <a:lnTo>
                  <a:pt x="7350863" y="0"/>
                </a:lnTo>
                <a:lnTo>
                  <a:pt x="7350863" y="4897512"/>
                </a:lnTo>
                <a:lnTo>
                  <a:pt x="0" y="48975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4536631" y="7497210"/>
            <a:ext cx="3312748" cy="2483249"/>
          </a:xfrm>
          <a:custGeom>
            <a:avLst/>
            <a:gdLst/>
            <a:ahLst/>
            <a:cxnLst/>
            <a:rect r="r" b="b" t="t" l="l"/>
            <a:pathLst>
              <a:path h="2483249" w="3312748">
                <a:moveTo>
                  <a:pt x="0" y="0"/>
                </a:moveTo>
                <a:lnTo>
                  <a:pt x="3312748" y="0"/>
                </a:lnTo>
                <a:lnTo>
                  <a:pt x="3312748" y="2483249"/>
                </a:lnTo>
                <a:lnTo>
                  <a:pt x="0" y="24832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735023" y="2933259"/>
            <a:ext cx="12833798" cy="173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9"/>
              </a:lnSpc>
              <a:spcBef>
                <a:spcPct val="0"/>
              </a:spcBef>
            </a:pPr>
            <a:r>
              <a:rPr lang="en-US" sz="332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-Personalized learning platforms and Gamification of education: Tailored learning experiences to individual needs and preferences, making education more engaging and effective.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35023" y="2061674"/>
            <a:ext cx="5750746" cy="637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25"/>
              </a:lnSpc>
              <a:spcBef>
                <a:spcPct val="0"/>
              </a:spcBef>
            </a:pPr>
            <a:r>
              <a:rPr lang="en-US" sz="3732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PROBLEM STATEMENT: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94583" y="367264"/>
            <a:ext cx="9689434" cy="100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5"/>
              </a:lnSpc>
              <a:spcBef>
                <a:spcPct val="0"/>
              </a:spcBef>
            </a:pPr>
            <a:r>
              <a:rPr lang="en-US" sz="591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PROFILE OVERVIEW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02014" y="1439971"/>
            <a:ext cx="3904477" cy="155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5"/>
              </a:lnSpc>
              <a:spcBef>
                <a:spcPct val="0"/>
              </a:spcBef>
            </a:pPr>
            <a:r>
              <a:rPr lang="en-US" sz="2967" spc="118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Theme -</a:t>
            </a:r>
            <a:r>
              <a:rPr lang="en-US" sz="2967" spc="118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EdTech </a:t>
            </a:r>
          </a:p>
          <a:p>
            <a:pPr algn="l">
              <a:lnSpc>
                <a:spcPts val="4155"/>
              </a:lnSpc>
              <a:spcBef>
                <a:spcPct val="0"/>
              </a:spcBef>
            </a:pPr>
            <a:r>
              <a:rPr lang="en-US" sz="2967" spc="118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Team ID - </a:t>
            </a:r>
          </a:p>
          <a:p>
            <a:pPr algn="l">
              <a:lnSpc>
                <a:spcPts val="4155"/>
              </a:lnSpc>
              <a:spcBef>
                <a:spcPct val="0"/>
              </a:spcBef>
            </a:pPr>
            <a:r>
              <a:rPr lang="en-US" sz="2967" spc="118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Team Name - KRATOS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13639"/>
            <a:ext cx="18288000" cy="1173361"/>
          </a:xfrm>
          <a:custGeom>
            <a:avLst/>
            <a:gdLst/>
            <a:ahLst/>
            <a:cxnLst/>
            <a:rect r="r" b="b" t="t" l="l"/>
            <a:pathLst>
              <a:path h="1173361" w="18288000">
                <a:moveTo>
                  <a:pt x="0" y="0"/>
                </a:moveTo>
                <a:lnTo>
                  <a:pt x="18288000" y="0"/>
                </a:lnTo>
                <a:lnTo>
                  <a:pt x="18288000" y="1173361"/>
                </a:lnTo>
                <a:lnTo>
                  <a:pt x="0" y="117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5561" y="9344241"/>
            <a:ext cx="4836879" cy="856819"/>
            <a:chOff x="0" y="0"/>
            <a:chExt cx="6449172" cy="1142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9187" cy="1142365"/>
            </a:xfrm>
            <a:custGeom>
              <a:avLst/>
              <a:gdLst/>
              <a:ahLst/>
              <a:cxnLst/>
              <a:rect r="r" b="b" t="t" l="l"/>
              <a:pathLst>
                <a:path h="1142365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42365"/>
                  </a:lnTo>
                  <a:lnTo>
                    <a:pt x="0" y="114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94114" y="238449"/>
            <a:ext cx="1530373" cy="926278"/>
            <a:chOff x="0" y="0"/>
            <a:chExt cx="2040497" cy="12350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509" cy="1235075"/>
            </a:xfrm>
            <a:custGeom>
              <a:avLst/>
              <a:gdLst/>
              <a:ahLst/>
              <a:cxnLst/>
              <a:rect r="r" b="b" t="t" l="l"/>
              <a:pathLst>
                <a:path h="1235075" w="2040509">
                  <a:moveTo>
                    <a:pt x="0" y="0"/>
                  </a:moveTo>
                  <a:lnTo>
                    <a:pt x="2040509" y="0"/>
                  </a:lnTo>
                  <a:lnTo>
                    <a:pt x="2040509" y="1235075"/>
                  </a:lnTo>
                  <a:lnTo>
                    <a:pt x="0" y="123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13002" y="399320"/>
            <a:ext cx="3518128" cy="1258761"/>
            <a:chOff x="0" y="0"/>
            <a:chExt cx="4690837" cy="1678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4546219" cy="1533652"/>
            </a:xfrm>
            <a:custGeom>
              <a:avLst/>
              <a:gdLst/>
              <a:ahLst/>
              <a:cxnLst/>
              <a:rect r="r" b="b" t="t" l="l"/>
              <a:pathLst>
                <a:path h="1533652" w="4546219">
                  <a:moveTo>
                    <a:pt x="0" y="0"/>
                  </a:moveTo>
                  <a:lnTo>
                    <a:pt x="4546219" y="0"/>
                  </a:lnTo>
                  <a:lnTo>
                    <a:pt x="4546219" y="1533652"/>
                  </a:lnTo>
                  <a:lnTo>
                    <a:pt x="0" y="1533652"/>
                  </a:lnTo>
                  <a:close/>
                </a:path>
              </a:pathLst>
            </a:custGeom>
            <a:solidFill>
              <a:srgbClr val="F2F1EC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84319" cy="1571752"/>
            </a:xfrm>
            <a:custGeom>
              <a:avLst/>
              <a:gdLst/>
              <a:ahLst/>
              <a:cxnLst/>
              <a:rect r="r" b="b" t="t" l="l"/>
              <a:pathLst>
                <a:path h="1571752" w="4584319">
                  <a:moveTo>
                    <a:pt x="19050" y="0"/>
                  </a:moveTo>
                  <a:lnTo>
                    <a:pt x="4565269" y="0"/>
                  </a:lnTo>
                  <a:cubicBezTo>
                    <a:pt x="4575810" y="0"/>
                    <a:pt x="4584319" y="8509"/>
                    <a:pt x="4584319" y="19050"/>
                  </a:cubicBezTo>
                  <a:lnTo>
                    <a:pt x="4584319" y="1552702"/>
                  </a:lnTo>
                  <a:cubicBezTo>
                    <a:pt x="4584319" y="1563243"/>
                    <a:pt x="4575810" y="1571752"/>
                    <a:pt x="4565269" y="1571752"/>
                  </a:cubicBezTo>
                  <a:lnTo>
                    <a:pt x="19050" y="1571752"/>
                  </a:lnTo>
                  <a:cubicBezTo>
                    <a:pt x="8509" y="1571752"/>
                    <a:pt x="0" y="1563243"/>
                    <a:pt x="0" y="155270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552702"/>
                  </a:lnTo>
                  <a:lnTo>
                    <a:pt x="19050" y="1552702"/>
                  </a:lnTo>
                  <a:lnTo>
                    <a:pt x="19050" y="1533652"/>
                  </a:lnTo>
                  <a:lnTo>
                    <a:pt x="4565269" y="1533652"/>
                  </a:lnTo>
                  <a:lnTo>
                    <a:pt x="4565269" y="1552702"/>
                  </a:lnTo>
                  <a:lnTo>
                    <a:pt x="4546219" y="1552702"/>
                  </a:lnTo>
                  <a:lnTo>
                    <a:pt x="4546219" y="19050"/>
                  </a:lnTo>
                  <a:lnTo>
                    <a:pt x="4565269" y="19050"/>
                  </a:lnTo>
                  <a:lnTo>
                    <a:pt x="4565269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2A2E3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7250" y="236576"/>
            <a:ext cx="3409632" cy="1367257"/>
            <a:chOff x="0" y="0"/>
            <a:chExt cx="4546176" cy="18230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6176" cy="1823009"/>
            </a:xfrm>
            <a:custGeom>
              <a:avLst/>
              <a:gdLst/>
              <a:ahLst/>
              <a:cxnLst/>
              <a:rect r="r" b="b" t="t" l="l"/>
              <a:pathLst>
                <a:path h="1823009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1823009"/>
                  </a:lnTo>
                  <a:lnTo>
                    <a:pt x="0" y="1823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546176" cy="187063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926537" y="9430908"/>
            <a:ext cx="2922836" cy="567007"/>
            <a:chOff x="0" y="0"/>
            <a:chExt cx="3897115" cy="756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97115" cy="756010"/>
            </a:xfrm>
            <a:custGeom>
              <a:avLst/>
              <a:gdLst/>
              <a:ahLst/>
              <a:cxnLst/>
              <a:rect r="r" b="b" t="t" l="l"/>
              <a:pathLst>
                <a:path h="756010" w="3897115">
                  <a:moveTo>
                    <a:pt x="0" y="0"/>
                  </a:moveTo>
                  <a:lnTo>
                    <a:pt x="3897115" y="0"/>
                  </a:lnTo>
                  <a:lnTo>
                    <a:pt x="3897115" y="756010"/>
                  </a:lnTo>
                  <a:lnTo>
                    <a:pt x="0" y="7560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3897115" cy="8131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31"/>
                </a:lnSpc>
              </a:pPr>
              <a:r>
                <a:rPr lang="en-US" sz="2736" spc="-54">
                  <a:solidFill>
                    <a:srgbClr val="2A2E30"/>
                  </a:solidFill>
                  <a:latin typeface="Arsenal"/>
                  <a:ea typeface="Arsenal"/>
                  <a:cs typeface="Arsenal"/>
                  <a:sym typeface="Arsenal"/>
                </a:rPr>
                <a:t>www.codecrax.com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7250" y="9431128"/>
            <a:ext cx="6845107" cy="549693"/>
            <a:chOff x="0" y="0"/>
            <a:chExt cx="9126809" cy="73292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126810" cy="732924"/>
            </a:xfrm>
            <a:custGeom>
              <a:avLst/>
              <a:gdLst/>
              <a:ahLst/>
              <a:cxnLst/>
              <a:rect r="r" b="b" t="t" l="l"/>
              <a:pathLst>
                <a:path h="732924" w="9126810">
                  <a:moveTo>
                    <a:pt x="0" y="0"/>
                  </a:moveTo>
                  <a:lnTo>
                    <a:pt x="9126810" y="0"/>
                  </a:lnTo>
                  <a:lnTo>
                    <a:pt x="9126810" y="732924"/>
                  </a:lnTo>
                  <a:lnTo>
                    <a:pt x="0" y="732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9126809" cy="7805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2733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Idea submission- Template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48922" y="1805215"/>
            <a:ext cx="6655920" cy="4037658"/>
            <a:chOff x="0" y="0"/>
            <a:chExt cx="1753000" cy="106341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53000" cy="1063416"/>
            </a:xfrm>
            <a:custGeom>
              <a:avLst/>
              <a:gdLst/>
              <a:ahLst/>
              <a:cxnLst/>
              <a:rect r="r" b="b" t="t" l="l"/>
              <a:pathLst>
                <a:path h="1063416" w="1753000">
                  <a:moveTo>
                    <a:pt x="1753000" y="0"/>
                  </a:moveTo>
                  <a:lnTo>
                    <a:pt x="0" y="0"/>
                  </a:lnTo>
                  <a:lnTo>
                    <a:pt x="0" y="875456"/>
                  </a:lnTo>
                  <a:lnTo>
                    <a:pt x="157480" y="875456"/>
                  </a:lnTo>
                  <a:lnTo>
                    <a:pt x="157480" y="1063416"/>
                  </a:lnTo>
                  <a:lnTo>
                    <a:pt x="463550" y="875456"/>
                  </a:lnTo>
                  <a:lnTo>
                    <a:pt x="1753000" y="875456"/>
                  </a:lnTo>
                  <a:lnTo>
                    <a:pt x="1753000" y="0"/>
                  </a:lnTo>
                  <a:close/>
                </a:path>
              </a:pathLst>
            </a:custGeom>
            <a:solidFill>
              <a:srgbClr val="3C6CA8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1753000" cy="9205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8"/>
                </a:lnSpc>
              </a:pPr>
            </a:p>
            <a:p>
              <a:pPr algn="ctr">
                <a:lnSpc>
                  <a:spcPts val="3638"/>
                </a:lnSpc>
              </a:pPr>
              <a:r>
                <a:rPr lang="en-US" sz="2598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SkillLink DAO is a decentralized, AI-powered platform that revolutionizes hiring by validating skills through on-chain credentials and a transparent reputation system.</a:t>
              </a:r>
            </a:p>
            <a:p>
              <a:pPr algn="ctr">
                <a:lnSpc>
                  <a:spcPts val="3638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086290" y="5317412"/>
            <a:ext cx="6655920" cy="3517137"/>
            <a:chOff x="0" y="0"/>
            <a:chExt cx="1753000" cy="92632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753000" cy="926324"/>
            </a:xfrm>
            <a:custGeom>
              <a:avLst/>
              <a:gdLst/>
              <a:ahLst/>
              <a:cxnLst/>
              <a:rect r="r" b="b" t="t" l="l"/>
              <a:pathLst>
                <a:path h="926324" w="1753000">
                  <a:moveTo>
                    <a:pt x="0" y="0"/>
                  </a:moveTo>
                  <a:lnTo>
                    <a:pt x="1753000" y="0"/>
                  </a:lnTo>
                  <a:lnTo>
                    <a:pt x="1753000" y="926324"/>
                  </a:lnTo>
                  <a:lnTo>
                    <a:pt x="0" y="926324"/>
                  </a:lnTo>
                  <a:close/>
                </a:path>
              </a:pathLst>
            </a:custGeom>
            <a:solidFill>
              <a:srgbClr val="B6EDC0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57150"/>
              <a:ext cx="1753000" cy="983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🎯 Our Idea:</a:t>
              </a:r>
            </a:p>
            <a:p>
              <a:pPr algn="ctr">
                <a:lnSpc>
                  <a:spcPts val="3638"/>
                </a:lnSpc>
              </a:pPr>
              <a:r>
                <a:rPr lang="en-US" sz="259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A DAO-based ecosystem for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VR/2D learning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GitHub-verified projects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Hackathon integration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SBT credentials</a:t>
              </a:r>
            </a:p>
            <a:p>
              <a:pPr algn="ctr">
                <a:lnSpc>
                  <a:spcPts val="3638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67250" y="562689"/>
            <a:ext cx="3409632" cy="1652806"/>
            <a:chOff x="0" y="0"/>
            <a:chExt cx="4546176" cy="220374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546176" cy="2203742"/>
            </a:xfrm>
            <a:custGeom>
              <a:avLst/>
              <a:gdLst/>
              <a:ahLst/>
              <a:cxnLst/>
              <a:rect r="r" b="b" t="t" l="l"/>
              <a:pathLst>
                <a:path h="2203742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2203742"/>
                  </a:lnTo>
                  <a:lnTo>
                    <a:pt x="0" y="2203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4546176" cy="2289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018"/>
                </a:lnSpc>
              </a:pPr>
              <a:r>
                <a:rPr lang="en-US" sz="4298" spc="171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KRATOS</a:t>
              </a:r>
            </a:p>
            <a:p>
              <a:pPr algn="ctr">
                <a:lnSpc>
                  <a:spcPts val="601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9144000" y="1875873"/>
            <a:ext cx="8452444" cy="3270089"/>
          </a:xfrm>
          <a:custGeom>
            <a:avLst/>
            <a:gdLst/>
            <a:ahLst/>
            <a:cxnLst/>
            <a:rect r="r" b="b" t="t" l="l"/>
            <a:pathLst>
              <a:path h="3270089" w="8452444">
                <a:moveTo>
                  <a:pt x="0" y="0"/>
                </a:moveTo>
                <a:lnTo>
                  <a:pt x="8452444" y="0"/>
                </a:lnTo>
                <a:lnTo>
                  <a:pt x="8452444" y="3270089"/>
                </a:lnTo>
                <a:lnTo>
                  <a:pt x="0" y="32700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48922" y="5143500"/>
            <a:ext cx="8418955" cy="3660415"/>
          </a:xfrm>
          <a:custGeom>
            <a:avLst/>
            <a:gdLst/>
            <a:ahLst/>
            <a:cxnLst/>
            <a:rect r="r" b="b" t="t" l="l"/>
            <a:pathLst>
              <a:path h="3660415" w="8418955">
                <a:moveTo>
                  <a:pt x="0" y="0"/>
                </a:moveTo>
                <a:lnTo>
                  <a:pt x="8418955" y="0"/>
                </a:lnTo>
                <a:lnTo>
                  <a:pt x="8418955" y="3660415"/>
                </a:lnTo>
                <a:lnTo>
                  <a:pt x="0" y="36604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6019762" y="580118"/>
            <a:ext cx="6993478" cy="811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b="true" sz="4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SkillLink DAO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13639"/>
            <a:ext cx="18288000" cy="1173361"/>
          </a:xfrm>
          <a:custGeom>
            <a:avLst/>
            <a:gdLst/>
            <a:ahLst/>
            <a:cxnLst/>
            <a:rect r="r" b="b" t="t" l="l"/>
            <a:pathLst>
              <a:path h="1173361" w="18288000">
                <a:moveTo>
                  <a:pt x="0" y="0"/>
                </a:moveTo>
                <a:lnTo>
                  <a:pt x="18288000" y="0"/>
                </a:lnTo>
                <a:lnTo>
                  <a:pt x="18288000" y="1173361"/>
                </a:lnTo>
                <a:lnTo>
                  <a:pt x="0" y="117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5561" y="9344241"/>
            <a:ext cx="4836879" cy="856819"/>
            <a:chOff x="0" y="0"/>
            <a:chExt cx="6449172" cy="1142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9187" cy="1142365"/>
            </a:xfrm>
            <a:custGeom>
              <a:avLst/>
              <a:gdLst/>
              <a:ahLst/>
              <a:cxnLst/>
              <a:rect r="r" b="b" t="t" l="l"/>
              <a:pathLst>
                <a:path h="1142365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42365"/>
                  </a:lnTo>
                  <a:lnTo>
                    <a:pt x="0" y="114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94114" y="238449"/>
            <a:ext cx="1530373" cy="926278"/>
            <a:chOff x="0" y="0"/>
            <a:chExt cx="2040497" cy="12350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509" cy="1235075"/>
            </a:xfrm>
            <a:custGeom>
              <a:avLst/>
              <a:gdLst/>
              <a:ahLst/>
              <a:cxnLst/>
              <a:rect r="r" b="b" t="t" l="l"/>
              <a:pathLst>
                <a:path h="1235075" w="2040509">
                  <a:moveTo>
                    <a:pt x="0" y="0"/>
                  </a:moveTo>
                  <a:lnTo>
                    <a:pt x="2040509" y="0"/>
                  </a:lnTo>
                  <a:lnTo>
                    <a:pt x="2040509" y="1235075"/>
                  </a:lnTo>
                  <a:lnTo>
                    <a:pt x="0" y="123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60249" y="119629"/>
            <a:ext cx="3409632" cy="1367257"/>
            <a:chOff x="0" y="0"/>
            <a:chExt cx="4546176" cy="18230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46176" cy="1823009"/>
            </a:xfrm>
            <a:custGeom>
              <a:avLst/>
              <a:gdLst/>
              <a:ahLst/>
              <a:cxnLst/>
              <a:rect r="r" b="b" t="t" l="l"/>
              <a:pathLst>
                <a:path h="1823009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1823009"/>
                  </a:lnTo>
                  <a:lnTo>
                    <a:pt x="0" y="1823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546176" cy="18801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480"/>
                </a:lnSpc>
              </a:pPr>
              <a:r>
                <a:rPr lang="en-US" sz="3200">
                  <a:solidFill>
                    <a:srgbClr val="2A2E3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KRATOS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375913" y="464535"/>
            <a:ext cx="6186268" cy="677445"/>
            <a:chOff x="0" y="0"/>
            <a:chExt cx="8248357" cy="90325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48396" cy="903260"/>
            </a:xfrm>
            <a:custGeom>
              <a:avLst/>
              <a:gdLst/>
              <a:ahLst/>
              <a:cxnLst/>
              <a:rect r="r" b="b" t="t" l="l"/>
              <a:pathLst>
                <a:path h="903260" w="8248396">
                  <a:moveTo>
                    <a:pt x="0" y="0"/>
                  </a:moveTo>
                  <a:lnTo>
                    <a:pt x="8248396" y="0"/>
                  </a:lnTo>
                  <a:lnTo>
                    <a:pt x="8248396" y="903260"/>
                  </a:lnTo>
                  <a:lnTo>
                    <a:pt x="0" y="9032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9088" r="0" b="-9088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926537" y="9430908"/>
            <a:ext cx="2922836" cy="567007"/>
            <a:chOff x="0" y="0"/>
            <a:chExt cx="3897115" cy="7560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97115" cy="756010"/>
            </a:xfrm>
            <a:custGeom>
              <a:avLst/>
              <a:gdLst/>
              <a:ahLst/>
              <a:cxnLst/>
              <a:rect r="r" b="b" t="t" l="l"/>
              <a:pathLst>
                <a:path h="756010" w="3897115">
                  <a:moveTo>
                    <a:pt x="0" y="0"/>
                  </a:moveTo>
                  <a:lnTo>
                    <a:pt x="3897115" y="0"/>
                  </a:lnTo>
                  <a:lnTo>
                    <a:pt x="3897115" y="756010"/>
                  </a:lnTo>
                  <a:lnTo>
                    <a:pt x="0" y="7560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897115" cy="81316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31"/>
                </a:lnSpc>
              </a:pPr>
              <a:r>
                <a:rPr lang="en-US" sz="2736" spc="-54">
                  <a:solidFill>
                    <a:srgbClr val="F46530"/>
                  </a:solidFill>
                  <a:latin typeface="Arsenal"/>
                  <a:ea typeface="Arsenal"/>
                  <a:cs typeface="Arsenal"/>
                  <a:sym typeface="Arsenal"/>
                </a:rPr>
                <a:t>www.codecrax.com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67250" y="9431128"/>
            <a:ext cx="3967609" cy="567020"/>
            <a:chOff x="0" y="0"/>
            <a:chExt cx="5290145" cy="75602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290145" cy="756026"/>
            </a:xfrm>
            <a:custGeom>
              <a:avLst/>
              <a:gdLst/>
              <a:ahLst/>
              <a:cxnLst/>
              <a:rect r="r" b="b" t="t" l="l"/>
              <a:pathLst>
                <a:path h="756026" w="5290145">
                  <a:moveTo>
                    <a:pt x="0" y="0"/>
                  </a:moveTo>
                  <a:lnTo>
                    <a:pt x="5290145" y="0"/>
                  </a:lnTo>
                  <a:lnTo>
                    <a:pt x="5290145" y="756026"/>
                  </a:lnTo>
                  <a:lnTo>
                    <a:pt x="0" y="7560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5290145" cy="81317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2733" spc="-54">
                  <a:solidFill>
                    <a:srgbClr val="F46530"/>
                  </a:solidFill>
                  <a:latin typeface="Arsenal"/>
                  <a:ea typeface="Arsenal"/>
                  <a:cs typeface="Arsenal"/>
                  <a:sym typeface="Arsenal"/>
                </a:rPr>
                <a:t>Idea submission- Template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13002" y="1787406"/>
            <a:ext cx="7713757" cy="7196908"/>
          </a:xfrm>
          <a:custGeom>
            <a:avLst/>
            <a:gdLst/>
            <a:ahLst/>
            <a:cxnLst/>
            <a:rect r="r" b="b" t="t" l="l"/>
            <a:pathLst>
              <a:path h="7196908" w="7713757">
                <a:moveTo>
                  <a:pt x="0" y="0"/>
                </a:moveTo>
                <a:lnTo>
                  <a:pt x="7713757" y="0"/>
                </a:lnTo>
                <a:lnTo>
                  <a:pt x="7713757" y="7196908"/>
                </a:lnTo>
                <a:lnTo>
                  <a:pt x="0" y="71969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565" t="-5501" r="0" b="-550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1683966" y="1603833"/>
            <a:ext cx="6340521" cy="7182695"/>
          </a:xfrm>
          <a:custGeom>
            <a:avLst/>
            <a:gdLst/>
            <a:ahLst/>
            <a:cxnLst/>
            <a:rect r="r" b="b" t="t" l="l"/>
            <a:pathLst>
              <a:path h="7182695" w="6340521">
                <a:moveTo>
                  <a:pt x="0" y="0"/>
                </a:moveTo>
                <a:lnTo>
                  <a:pt x="6340521" y="0"/>
                </a:lnTo>
                <a:lnTo>
                  <a:pt x="6340521" y="7182695"/>
                </a:lnTo>
                <a:lnTo>
                  <a:pt x="0" y="71826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29" t="-3806" r="-429" b="-29986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8226759" y="1159023"/>
            <a:ext cx="3457207" cy="8099277"/>
          </a:xfrm>
          <a:custGeom>
            <a:avLst/>
            <a:gdLst/>
            <a:ahLst/>
            <a:cxnLst/>
            <a:rect r="r" b="b" t="t" l="l"/>
            <a:pathLst>
              <a:path h="8099277" w="3457207">
                <a:moveTo>
                  <a:pt x="0" y="0"/>
                </a:moveTo>
                <a:lnTo>
                  <a:pt x="3457207" y="0"/>
                </a:lnTo>
                <a:lnTo>
                  <a:pt x="3457207" y="8099277"/>
                </a:lnTo>
                <a:lnTo>
                  <a:pt x="0" y="80992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9824" t="0" r="-26356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13639"/>
            <a:ext cx="18288000" cy="1173361"/>
          </a:xfrm>
          <a:custGeom>
            <a:avLst/>
            <a:gdLst/>
            <a:ahLst/>
            <a:cxnLst/>
            <a:rect r="r" b="b" t="t" l="l"/>
            <a:pathLst>
              <a:path h="1173361" w="18288000">
                <a:moveTo>
                  <a:pt x="0" y="0"/>
                </a:moveTo>
                <a:lnTo>
                  <a:pt x="18288000" y="0"/>
                </a:lnTo>
                <a:lnTo>
                  <a:pt x="18288000" y="1173361"/>
                </a:lnTo>
                <a:lnTo>
                  <a:pt x="0" y="117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5561" y="9344241"/>
            <a:ext cx="4836879" cy="856819"/>
            <a:chOff x="0" y="0"/>
            <a:chExt cx="6449172" cy="1142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9187" cy="1142365"/>
            </a:xfrm>
            <a:custGeom>
              <a:avLst/>
              <a:gdLst/>
              <a:ahLst/>
              <a:cxnLst/>
              <a:rect r="r" b="b" t="t" l="l"/>
              <a:pathLst>
                <a:path h="1142365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42365"/>
                  </a:lnTo>
                  <a:lnTo>
                    <a:pt x="0" y="114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94114" y="238449"/>
            <a:ext cx="1530373" cy="926278"/>
            <a:chOff x="0" y="0"/>
            <a:chExt cx="2040497" cy="12350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509" cy="1235075"/>
            </a:xfrm>
            <a:custGeom>
              <a:avLst/>
              <a:gdLst/>
              <a:ahLst/>
              <a:cxnLst/>
              <a:rect r="r" b="b" t="t" l="l"/>
              <a:pathLst>
                <a:path h="1235075" w="2040509">
                  <a:moveTo>
                    <a:pt x="0" y="0"/>
                  </a:moveTo>
                  <a:lnTo>
                    <a:pt x="2040509" y="0"/>
                  </a:lnTo>
                  <a:lnTo>
                    <a:pt x="2040509" y="1235075"/>
                  </a:lnTo>
                  <a:lnTo>
                    <a:pt x="0" y="123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13002" y="399320"/>
            <a:ext cx="3518128" cy="1258761"/>
            <a:chOff x="0" y="0"/>
            <a:chExt cx="4690837" cy="1678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4546219" cy="1533652"/>
            </a:xfrm>
            <a:custGeom>
              <a:avLst/>
              <a:gdLst/>
              <a:ahLst/>
              <a:cxnLst/>
              <a:rect r="r" b="b" t="t" l="l"/>
              <a:pathLst>
                <a:path h="1533652" w="4546219">
                  <a:moveTo>
                    <a:pt x="0" y="0"/>
                  </a:moveTo>
                  <a:lnTo>
                    <a:pt x="4546219" y="0"/>
                  </a:lnTo>
                  <a:lnTo>
                    <a:pt x="4546219" y="1533652"/>
                  </a:lnTo>
                  <a:lnTo>
                    <a:pt x="0" y="1533652"/>
                  </a:lnTo>
                  <a:close/>
                </a:path>
              </a:pathLst>
            </a:custGeom>
            <a:solidFill>
              <a:srgbClr val="F1F0F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84319" cy="1571752"/>
            </a:xfrm>
            <a:custGeom>
              <a:avLst/>
              <a:gdLst/>
              <a:ahLst/>
              <a:cxnLst/>
              <a:rect r="r" b="b" t="t" l="l"/>
              <a:pathLst>
                <a:path h="1571752" w="4584319">
                  <a:moveTo>
                    <a:pt x="19050" y="0"/>
                  </a:moveTo>
                  <a:lnTo>
                    <a:pt x="4565269" y="0"/>
                  </a:lnTo>
                  <a:cubicBezTo>
                    <a:pt x="4575810" y="0"/>
                    <a:pt x="4584319" y="8509"/>
                    <a:pt x="4584319" y="19050"/>
                  </a:cubicBezTo>
                  <a:lnTo>
                    <a:pt x="4584319" y="1552702"/>
                  </a:lnTo>
                  <a:cubicBezTo>
                    <a:pt x="4584319" y="1563243"/>
                    <a:pt x="4575810" y="1571752"/>
                    <a:pt x="4565269" y="1571752"/>
                  </a:cubicBezTo>
                  <a:lnTo>
                    <a:pt x="19050" y="1571752"/>
                  </a:lnTo>
                  <a:cubicBezTo>
                    <a:pt x="8509" y="1571752"/>
                    <a:pt x="0" y="1563243"/>
                    <a:pt x="0" y="155270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552702"/>
                  </a:lnTo>
                  <a:lnTo>
                    <a:pt x="19050" y="1552702"/>
                  </a:lnTo>
                  <a:lnTo>
                    <a:pt x="19050" y="1533652"/>
                  </a:lnTo>
                  <a:lnTo>
                    <a:pt x="4565269" y="1533652"/>
                  </a:lnTo>
                  <a:lnTo>
                    <a:pt x="4565269" y="1552702"/>
                  </a:lnTo>
                  <a:lnTo>
                    <a:pt x="4546219" y="1552702"/>
                  </a:lnTo>
                  <a:lnTo>
                    <a:pt x="4546219" y="19050"/>
                  </a:lnTo>
                  <a:lnTo>
                    <a:pt x="4565269" y="19050"/>
                  </a:lnTo>
                  <a:lnTo>
                    <a:pt x="4565269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567250" y="562689"/>
            <a:ext cx="3409632" cy="1652806"/>
            <a:chOff x="0" y="0"/>
            <a:chExt cx="4546176" cy="22037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6176" cy="2203742"/>
            </a:xfrm>
            <a:custGeom>
              <a:avLst/>
              <a:gdLst/>
              <a:ahLst/>
              <a:cxnLst/>
              <a:rect r="r" b="b" t="t" l="l"/>
              <a:pathLst>
                <a:path h="2203742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2203742"/>
                  </a:lnTo>
                  <a:lnTo>
                    <a:pt x="0" y="2203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4546176" cy="2289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018"/>
                </a:lnSpc>
              </a:pPr>
              <a:r>
                <a:rPr lang="en-US" sz="4298" spc="171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KRATOS</a:t>
              </a:r>
            </a:p>
            <a:p>
              <a:pPr algn="ctr">
                <a:lnSpc>
                  <a:spcPts val="601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176059" y="9430908"/>
            <a:ext cx="4673314" cy="567702"/>
            <a:chOff x="0" y="0"/>
            <a:chExt cx="6231085" cy="75693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231086" cy="756936"/>
            </a:xfrm>
            <a:custGeom>
              <a:avLst/>
              <a:gdLst/>
              <a:ahLst/>
              <a:cxnLst/>
              <a:rect r="r" b="b" t="t" l="l"/>
              <a:pathLst>
                <a:path h="756936" w="6231086">
                  <a:moveTo>
                    <a:pt x="0" y="0"/>
                  </a:moveTo>
                  <a:lnTo>
                    <a:pt x="6231086" y="0"/>
                  </a:lnTo>
                  <a:lnTo>
                    <a:pt x="6231086" y="756936"/>
                  </a:lnTo>
                  <a:lnTo>
                    <a:pt x="0" y="756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6231085" cy="8140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31"/>
                </a:lnSpc>
              </a:pPr>
              <a:r>
                <a:rPr lang="en-US" sz="2736" spc="218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www.codecrax.com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67250" y="9431128"/>
            <a:ext cx="5781999" cy="567714"/>
            <a:chOff x="0" y="0"/>
            <a:chExt cx="7709332" cy="7569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709332" cy="756952"/>
            </a:xfrm>
            <a:custGeom>
              <a:avLst/>
              <a:gdLst/>
              <a:ahLst/>
              <a:cxnLst/>
              <a:rect r="r" b="b" t="t" l="l"/>
              <a:pathLst>
                <a:path h="756952" w="7709332">
                  <a:moveTo>
                    <a:pt x="0" y="0"/>
                  </a:moveTo>
                  <a:lnTo>
                    <a:pt x="7709332" y="0"/>
                  </a:lnTo>
                  <a:lnTo>
                    <a:pt x="7709332" y="756952"/>
                  </a:lnTo>
                  <a:lnTo>
                    <a:pt x="0" y="7569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7709332" cy="8141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2733" spc="218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Idea submission- Template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708458" y="1929945"/>
            <a:ext cx="7488300" cy="7328355"/>
            <a:chOff x="0" y="0"/>
            <a:chExt cx="9984400" cy="977114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984400" cy="9771139"/>
            </a:xfrm>
            <a:custGeom>
              <a:avLst/>
              <a:gdLst/>
              <a:ahLst/>
              <a:cxnLst/>
              <a:rect r="r" b="b" t="t" l="l"/>
              <a:pathLst>
                <a:path h="9771139" w="9984400">
                  <a:moveTo>
                    <a:pt x="0" y="0"/>
                  </a:moveTo>
                  <a:lnTo>
                    <a:pt x="9984400" y="0"/>
                  </a:lnTo>
                  <a:lnTo>
                    <a:pt x="9984400" y="9771139"/>
                  </a:lnTo>
                  <a:lnTo>
                    <a:pt x="0" y="97711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09575"/>
              <a:ext cx="9984400" cy="101807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854154" indent="-284718" lvl="2">
                <a:lnSpc>
                  <a:spcPts val="8779"/>
                </a:lnSpc>
                <a:buFont typeface="Arial"/>
                <a:buChar char="⚬"/>
              </a:pPr>
            </a:p>
            <a:p>
              <a:pPr algn="just" marL="854154" indent="-284718" lvl="2">
                <a:lnSpc>
                  <a:spcPts val="8744"/>
                </a:lnSpc>
                <a:buFont typeface="Arial"/>
                <a:buChar char="⚬"/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13002" y="2111034"/>
            <a:ext cx="5507994" cy="7002605"/>
            <a:chOff x="0" y="0"/>
            <a:chExt cx="1450665" cy="184430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450665" cy="1844308"/>
            </a:xfrm>
            <a:custGeom>
              <a:avLst/>
              <a:gdLst/>
              <a:ahLst/>
              <a:cxnLst/>
              <a:rect r="r" b="b" t="t" l="l"/>
              <a:pathLst>
                <a:path h="1844308" w="1450665">
                  <a:moveTo>
                    <a:pt x="8433" y="0"/>
                  </a:moveTo>
                  <a:lnTo>
                    <a:pt x="1442232" y="0"/>
                  </a:lnTo>
                  <a:cubicBezTo>
                    <a:pt x="1444468" y="0"/>
                    <a:pt x="1446613" y="889"/>
                    <a:pt x="1448195" y="2470"/>
                  </a:cubicBezTo>
                  <a:cubicBezTo>
                    <a:pt x="1449777" y="4052"/>
                    <a:pt x="1450665" y="6197"/>
                    <a:pt x="1450665" y="8433"/>
                  </a:cubicBezTo>
                  <a:lnTo>
                    <a:pt x="1450665" y="1835874"/>
                  </a:lnTo>
                  <a:cubicBezTo>
                    <a:pt x="1450665" y="1838111"/>
                    <a:pt x="1449777" y="1840256"/>
                    <a:pt x="1448195" y="1841837"/>
                  </a:cubicBezTo>
                  <a:cubicBezTo>
                    <a:pt x="1446613" y="1843419"/>
                    <a:pt x="1444468" y="1844308"/>
                    <a:pt x="1442232" y="1844308"/>
                  </a:cubicBezTo>
                  <a:lnTo>
                    <a:pt x="8433" y="1844308"/>
                  </a:lnTo>
                  <a:cubicBezTo>
                    <a:pt x="6197" y="1844308"/>
                    <a:pt x="4052" y="1843419"/>
                    <a:pt x="2470" y="1841837"/>
                  </a:cubicBezTo>
                  <a:cubicBezTo>
                    <a:pt x="889" y="1840256"/>
                    <a:pt x="0" y="1838111"/>
                    <a:pt x="0" y="1835874"/>
                  </a:cubicBezTo>
                  <a:lnTo>
                    <a:pt x="0" y="8433"/>
                  </a:lnTo>
                  <a:cubicBezTo>
                    <a:pt x="0" y="6197"/>
                    <a:pt x="889" y="4052"/>
                    <a:pt x="2470" y="2470"/>
                  </a:cubicBezTo>
                  <a:cubicBezTo>
                    <a:pt x="4052" y="889"/>
                    <a:pt x="6197" y="0"/>
                    <a:pt x="84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1450665" cy="1891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41254" y="4325505"/>
            <a:ext cx="4851490" cy="444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755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existing tech: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Web3, GitHub, AI, VR/2D interfaces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755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Modular architecture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smooth integration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7554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Scalable 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via DAO governance &amp; token economy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84750" y="3257021"/>
            <a:ext cx="5507994" cy="7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i="true" u="sng">
                <a:solidFill>
                  <a:srgbClr val="3C6CA8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Feasibility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6349249" y="2092820"/>
            <a:ext cx="5507994" cy="7002605"/>
            <a:chOff x="0" y="0"/>
            <a:chExt cx="1450665" cy="184430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450665" cy="1844308"/>
            </a:xfrm>
            <a:custGeom>
              <a:avLst/>
              <a:gdLst/>
              <a:ahLst/>
              <a:cxnLst/>
              <a:rect r="r" b="b" t="t" l="l"/>
              <a:pathLst>
                <a:path h="1844308" w="1450665">
                  <a:moveTo>
                    <a:pt x="8433" y="0"/>
                  </a:moveTo>
                  <a:lnTo>
                    <a:pt x="1442232" y="0"/>
                  </a:lnTo>
                  <a:cubicBezTo>
                    <a:pt x="1444468" y="0"/>
                    <a:pt x="1446613" y="889"/>
                    <a:pt x="1448195" y="2470"/>
                  </a:cubicBezTo>
                  <a:cubicBezTo>
                    <a:pt x="1449777" y="4052"/>
                    <a:pt x="1450665" y="6197"/>
                    <a:pt x="1450665" y="8433"/>
                  </a:cubicBezTo>
                  <a:lnTo>
                    <a:pt x="1450665" y="1835874"/>
                  </a:lnTo>
                  <a:cubicBezTo>
                    <a:pt x="1450665" y="1838111"/>
                    <a:pt x="1449777" y="1840256"/>
                    <a:pt x="1448195" y="1841837"/>
                  </a:cubicBezTo>
                  <a:cubicBezTo>
                    <a:pt x="1446613" y="1843419"/>
                    <a:pt x="1444468" y="1844308"/>
                    <a:pt x="1442232" y="1844308"/>
                  </a:cubicBezTo>
                  <a:lnTo>
                    <a:pt x="8433" y="1844308"/>
                  </a:lnTo>
                  <a:cubicBezTo>
                    <a:pt x="6197" y="1844308"/>
                    <a:pt x="4052" y="1843419"/>
                    <a:pt x="2470" y="1841837"/>
                  </a:cubicBezTo>
                  <a:cubicBezTo>
                    <a:pt x="889" y="1840256"/>
                    <a:pt x="0" y="1838111"/>
                    <a:pt x="0" y="1835874"/>
                  </a:cubicBezTo>
                  <a:lnTo>
                    <a:pt x="0" y="8433"/>
                  </a:lnTo>
                  <a:cubicBezTo>
                    <a:pt x="0" y="6197"/>
                    <a:pt x="889" y="4052"/>
                    <a:pt x="2470" y="2470"/>
                  </a:cubicBezTo>
                  <a:cubicBezTo>
                    <a:pt x="4052" y="889"/>
                    <a:pt x="6197" y="0"/>
                    <a:pt x="84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1450665" cy="1891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6677501" y="4325505"/>
            <a:ext cx="4851490" cy="4443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799">
                <a:solidFill>
                  <a:srgbClr val="C16C1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UX: 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Social login + embedded wallets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799">
                <a:solidFill>
                  <a:srgbClr val="F90C3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Validation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Layer: AI + Peer reviews + GitHub repo scoring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799">
                <a:solidFill>
                  <a:srgbClr val="B219A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DAO Incentives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Token rewards for voters &amp; validators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6020996" y="2582884"/>
            <a:ext cx="5507994" cy="1455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i="true" u="sng">
                <a:solidFill>
                  <a:srgbClr val="3C6CA8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Mitigation Strategies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2136719" y="2077367"/>
            <a:ext cx="5507994" cy="7002605"/>
            <a:chOff x="0" y="0"/>
            <a:chExt cx="1450665" cy="1844308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50665" cy="1844308"/>
            </a:xfrm>
            <a:custGeom>
              <a:avLst/>
              <a:gdLst/>
              <a:ahLst/>
              <a:cxnLst/>
              <a:rect r="r" b="b" t="t" l="l"/>
              <a:pathLst>
                <a:path h="1844308" w="1450665">
                  <a:moveTo>
                    <a:pt x="8433" y="0"/>
                  </a:moveTo>
                  <a:lnTo>
                    <a:pt x="1442232" y="0"/>
                  </a:lnTo>
                  <a:cubicBezTo>
                    <a:pt x="1444468" y="0"/>
                    <a:pt x="1446613" y="889"/>
                    <a:pt x="1448195" y="2470"/>
                  </a:cubicBezTo>
                  <a:cubicBezTo>
                    <a:pt x="1449777" y="4052"/>
                    <a:pt x="1450665" y="6197"/>
                    <a:pt x="1450665" y="8433"/>
                  </a:cubicBezTo>
                  <a:lnTo>
                    <a:pt x="1450665" y="1835874"/>
                  </a:lnTo>
                  <a:cubicBezTo>
                    <a:pt x="1450665" y="1838111"/>
                    <a:pt x="1449777" y="1840256"/>
                    <a:pt x="1448195" y="1841837"/>
                  </a:cubicBezTo>
                  <a:cubicBezTo>
                    <a:pt x="1446613" y="1843419"/>
                    <a:pt x="1444468" y="1844308"/>
                    <a:pt x="1442232" y="1844308"/>
                  </a:cubicBezTo>
                  <a:lnTo>
                    <a:pt x="8433" y="1844308"/>
                  </a:lnTo>
                  <a:cubicBezTo>
                    <a:pt x="6197" y="1844308"/>
                    <a:pt x="4052" y="1843419"/>
                    <a:pt x="2470" y="1841837"/>
                  </a:cubicBezTo>
                  <a:cubicBezTo>
                    <a:pt x="889" y="1840256"/>
                    <a:pt x="0" y="1838111"/>
                    <a:pt x="0" y="1835874"/>
                  </a:cubicBezTo>
                  <a:lnTo>
                    <a:pt x="0" y="8433"/>
                  </a:lnTo>
                  <a:cubicBezTo>
                    <a:pt x="0" y="6197"/>
                    <a:pt x="889" y="4052"/>
                    <a:pt x="2470" y="2470"/>
                  </a:cubicBezTo>
                  <a:cubicBezTo>
                    <a:pt x="4052" y="889"/>
                    <a:pt x="6197" y="0"/>
                    <a:pt x="84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450665" cy="18919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8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2464971" y="4310052"/>
            <a:ext cx="4851490" cy="4939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3BB37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Adoption Resistance: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Users unfamiliar with wallets/blockchain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3BB37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On-Chain Spam</a:t>
            </a:r>
            <a:r>
              <a:rPr lang="en-US" sz="2799">
                <a:solidFill>
                  <a:srgbClr val="3BB371"/>
                </a:solidFill>
                <a:latin typeface="Canva Sans"/>
                <a:ea typeface="Canva Sans"/>
                <a:cs typeface="Canva Sans"/>
                <a:sym typeface="Canva Sans"/>
              </a:rPr>
              <a:t>: Risk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of fake submissions/projects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3BB371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DAO Governance Complexity:</a:t>
            </a: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Low voter participation or bias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</p:txBody>
      </p:sp>
      <p:sp>
        <p:nvSpPr>
          <p:cNvPr name="TextBox 36" id="36"/>
          <p:cNvSpPr txBox="true"/>
          <p:nvPr/>
        </p:nvSpPr>
        <p:spPr>
          <a:xfrm rot="0">
            <a:off x="11808466" y="2567431"/>
            <a:ext cx="5507994" cy="145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i="true" u="sng">
                <a:solidFill>
                  <a:srgbClr val="3C6CA8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Challenges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 i="true" u="sng">
                <a:solidFill>
                  <a:srgbClr val="3C6CA8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 &amp; Risks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5421689" y="520955"/>
            <a:ext cx="8167926" cy="81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6"/>
              </a:lnSpc>
            </a:pPr>
            <a:r>
              <a:rPr lang="en-US" sz="474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FEASIBILITY AND VIABILITY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13639"/>
            <a:ext cx="18288000" cy="1173361"/>
          </a:xfrm>
          <a:custGeom>
            <a:avLst/>
            <a:gdLst/>
            <a:ahLst/>
            <a:cxnLst/>
            <a:rect r="r" b="b" t="t" l="l"/>
            <a:pathLst>
              <a:path h="1173361" w="18288000">
                <a:moveTo>
                  <a:pt x="0" y="0"/>
                </a:moveTo>
                <a:lnTo>
                  <a:pt x="18288000" y="0"/>
                </a:lnTo>
                <a:lnTo>
                  <a:pt x="18288000" y="1173361"/>
                </a:lnTo>
                <a:lnTo>
                  <a:pt x="0" y="117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5561" y="9344241"/>
            <a:ext cx="4836879" cy="856819"/>
            <a:chOff x="0" y="0"/>
            <a:chExt cx="6449172" cy="1142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9187" cy="1142365"/>
            </a:xfrm>
            <a:custGeom>
              <a:avLst/>
              <a:gdLst/>
              <a:ahLst/>
              <a:cxnLst/>
              <a:rect r="r" b="b" t="t" l="l"/>
              <a:pathLst>
                <a:path h="1142365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42365"/>
                  </a:lnTo>
                  <a:lnTo>
                    <a:pt x="0" y="114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94114" y="238449"/>
            <a:ext cx="1530373" cy="926278"/>
            <a:chOff x="0" y="0"/>
            <a:chExt cx="2040497" cy="12350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509" cy="1235075"/>
            </a:xfrm>
            <a:custGeom>
              <a:avLst/>
              <a:gdLst/>
              <a:ahLst/>
              <a:cxnLst/>
              <a:rect r="r" b="b" t="t" l="l"/>
              <a:pathLst>
                <a:path h="1235075" w="2040509">
                  <a:moveTo>
                    <a:pt x="0" y="0"/>
                  </a:moveTo>
                  <a:lnTo>
                    <a:pt x="2040509" y="0"/>
                  </a:lnTo>
                  <a:lnTo>
                    <a:pt x="2040509" y="1235075"/>
                  </a:lnTo>
                  <a:lnTo>
                    <a:pt x="0" y="123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677814" y="616256"/>
            <a:ext cx="2571868" cy="1031315"/>
            <a:chOff x="0" y="0"/>
            <a:chExt cx="4546176" cy="18230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46176" cy="1823009"/>
            </a:xfrm>
            <a:custGeom>
              <a:avLst/>
              <a:gdLst/>
              <a:ahLst/>
              <a:cxnLst/>
              <a:rect r="r" b="b" t="t" l="l"/>
              <a:pathLst>
                <a:path h="1823009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1823009"/>
                  </a:lnTo>
                  <a:lnTo>
                    <a:pt x="0" y="18230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546176" cy="188015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566673" y="1294878"/>
            <a:ext cx="7154654" cy="671884"/>
            <a:chOff x="0" y="0"/>
            <a:chExt cx="9539539" cy="8958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39478" cy="895858"/>
            </a:xfrm>
            <a:custGeom>
              <a:avLst/>
              <a:gdLst/>
              <a:ahLst/>
              <a:cxnLst/>
              <a:rect r="r" b="b" t="t" l="l"/>
              <a:pathLst>
                <a:path h="895858" w="9539478">
                  <a:moveTo>
                    <a:pt x="0" y="0"/>
                  </a:moveTo>
                  <a:lnTo>
                    <a:pt x="9539478" y="0"/>
                  </a:lnTo>
                  <a:lnTo>
                    <a:pt x="9539478" y="895858"/>
                  </a:lnTo>
                  <a:lnTo>
                    <a:pt x="0" y="8958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1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13002" y="2485771"/>
            <a:ext cx="5664495" cy="6108859"/>
            <a:chOff x="0" y="0"/>
            <a:chExt cx="1491883" cy="16089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91883" cy="1608918"/>
            </a:xfrm>
            <a:custGeom>
              <a:avLst/>
              <a:gdLst/>
              <a:ahLst/>
              <a:cxnLst/>
              <a:rect r="r" b="b" t="t" l="l"/>
              <a:pathLst>
                <a:path h="1608918" w="1491883">
                  <a:moveTo>
                    <a:pt x="0" y="0"/>
                  </a:moveTo>
                  <a:lnTo>
                    <a:pt x="1491883" y="0"/>
                  </a:lnTo>
                  <a:lnTo>
                    <a:pt x="1491883" y="1608918"/>
                  </a:lnTo>
                  <a:lnTo>
                    <a:pt x="0" y="16089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C6CA8"/>
              </a:solidFill>
              <a:prstDash val="sysDot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491883" cy="1666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8"/>
                </a:lnSpc>
              </a:pPr>
            </a:p>
            <a:p>
              <a:pPr algn="l">
                <a:lnSpc>
                  <a:spcPts val="3638"/>
                </a:lnSpc>
              </a:pP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1C191A"/>
                  </a:solidFill>
                  <a:latin typeface="Open Sans"/>
                  <a:ea typeface="Open Sans"/>
                  <a:cs typeface="Open Sans"/>
                  <a:sym typeface="Open Sans"/>
                </a:rPr>
                <a:t>Learners: Earn real credibility through on-chain projects &amp; AI-guided upskilling.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1C191A"/>
                  </a:solidFill>
                  <a:latin typeface="Open Sans"/>
                  <a:ea typeface="Open Sans"/>
                  <a:cs typeface="Open Sans"/>
                  <a:sym typeface="Open Sans"/>
                </a:rPr>
                <a:t>Employers: Discover verified talent faster, reduce hiring noise.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1C191A"/>
                  </a:solidFill>
                  <a:latin typeface="Open Sans"/>
                  <a:ea typeface="Open Sans"/>
                  <a:cs typeface="Open Sans"/>
                  <a:sym typeface="Open Sans"/>
                </a:rPr>
                <a:t>Communities/DAOs: Build stronger ecosystems with transparent skill validation.</a:t>
              </a:r>
            </a:p>
            <a:p>
              <a:pPr algn="l">
                <a:lnSpc>
                  <a:spcPts val="3638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98838" y="2485771"/>
            <a:ext cx="5865089" cy="6108859"/>
            <a:chOff x="0" y="0"/>
            <a:chExt cx="1544715" cy="16089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44715" cy="1608918"/>
            </a:xfrm>
            <a:custGeom>
              <a:avLst/>
              <a:gdLst/>
              <a:ahLst/>
              <a:cxnLst/>
              <a:rect r="r" b="b" t="t" l="l"/>
              <a:pathLst>
                <a:path h="1608918" w="1544715">
                  <a:moveTo>
                    <a:pt x="0" y="0"/>
                  </a:moveTo>
                  <a:lnTo>
                    <a:pt x="1544715" y="0"/>
                  </a:lnTo>
                  <a:lnTo>
                    <a:pt x="1544715" y="1608918"/>
                  </a:lnTo>
                  <a:lnTo>
                    <a:pt x="0" y="16089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C6CA8"/>
              </a:solidFill>
              <a:prstDash val="sysDot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544715" cy="1666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8"/>
                </a:lnSpc>
              </a:pP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Social: Democratizes access to global job markets.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Economic: Reduces hiring costs &amp; boosts employment based on merit.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Environmental: Promotes remote-first, skill-based work—less travel, more efficiency.</a:t>
              </a:r>
            </a:p>
            <a:p>
              <a:pPr algn="l">
                <a:lnSpc>
                  <a:spcPts val="3638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536346" y="2485771"/>
            <a:ext cx="5488141" cy="6108859"/>
            <a:chOff x="0" y="0"/>
            <a:chExt cx="1445436" cy="16089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45436" cy="1608918"/>
            </a:xfrm>
            <a:custGeom>
              <a:avLst/>
              <a:gdLst/>
              <a:ahLst/>
              <a:cxnLst/>
              <a:rect r="r" b="b" t="t" l="l"/>
              <a:pathLst>
                <a:path h="1608918" w="1445436">
                  <a:moveTo>
                    <a:pt x="0" y="0"/>
                  </a:moveTo>
                  <a:lnTo>
                    <a:pt x="1445436" y="0"/>
                  </a:lnTo>
                  <a:lnTo>
                    <a:pt x="1445436" y="1608918"/>
                  </a:lnTo>
                  <a:lnTo>
                    <a:pt x="0" y="16089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C6CA8"/>
              </a:solidFill>
              <a:prstDash val="sysDot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445436" cy="16660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8"/>
                </a:lnSpc>
              </a:pPr>
            </a:p>
            <a:p>
              <a:pPr algn="l">
                <a:lnSpc>
                  <a:spcPts val="3638"/>
                </a:lnSpc>
              </a:pP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Scalable DAO Governance: Grows with community voting, not central control.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AI + Blockchain Synergy: Adapts to job trends, builds the future of skill identity.</a:t>
              </a:r>
            </a:p>
            <a:p>
              <a:pPr algn="l" marL="561124" indent="-280562" lvl="1">
                <a:lnSpc>
                  <a:spcPts val="3638"/>
                </a:lnSpc>
                <a:buFont typeface="Arial"/>
                <a:buChar char="•"/>
              </a:pPr>
              <a:r>
                <a:rPr lang="en-US" sz="2598" spc="51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Global Talent Grid: Creates a borderless, trustless skill economy.</a:t>
              </a:r>
            </a:p>
            <a:p>
              <a:pPr algn="l">
                <a:lnSpc>
                  <a:spcPts val="3638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48226" y="2987092"/>
            <a:ext cx="5202912" cy="52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8"/>
              </a:lnSpc>
              <a:spcBef>
                <a:spcPct val="0"/>
              </a:spcBef>
            </a:pPr>
            <a:r>
              <a:rPr lang="en-US" b="true" sz="3105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👥 Target Audience Impact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03512" y="2987092"/>
            <a:ext cx="3055739" cy="52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8"/>
              </a:lnSpc>
              <a:spcBef>
                <a:spcPct val="0"/>
              </a:spcBef>
            </a:pPr>
            <a:r>
              <a:rPr lang="en-US" b="true" sz="3105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🌱 Key Benefits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012488" y="2987092"/>
            <a:ext cx="3828097" cy="521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8"/>
              </a:lnSpc>
              <a:spcBef>
                <a:spcPct val="0"/>
              </a:spcBef>
            </a:pPr>
            <a:r>
              <a:rPr lang="en-US" b="true" sz="3105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🚀 Long-Term Value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58932" y="616256"/>
            <a:ext cx="3409632" cy="1652806"/>
            <a:chOff x="0" y="0"/>
            <a:chExt cx="4546176" cy="220374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546176" cy="2203742"/>
            </a:xfrm>
            <a:custGeom>
              <a:avLst/>
              <a:gdLst/>
              <a:ahLst/>
              <a:cxnLst/>
              <a:rect r="r" b="b" t="t" l="l"/>
              <a:pathLst>
                <a:path h="2203742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2203742"/>
                  </a:lnTo>
                  <a:lnTo>
                    <a:pt x="0" y="2203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4546176" cy="2289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018"/>
                </a:lnSpc>
              </a:pPr>
              <a:r>
                <a:rPr lang="en-US" sz="4298" spc="171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KRATOS</a:t>
              </a:r>
            </a:p>
            <a:p>
              <a:pPr algn="ctr">
                <a:lnSpc>
                  <a:spcPts val="601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176059" y="9430908"/>
            <a:ext cx="4673314" cy="567702"/>
            <a:chOff x="0" y="0"/>
            <a:chExt cx="6231085" cy="75693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231086" cy="756936"/>
            </a:xfrm>
            <a:custGeom>
              <a:avLst/>
              <a:gdLst/>
              <a:ahLst/>
              <a:cxnLst/>
              <a:rect r="r" b="b" t="t" l="l"/>
              <a:pathLst>
                <a:path h="756936" w="6231086">
                  <a:moveTo>
                    <a:pt x="0" y="0"/>
                  </a:moveTo>
                  <a:lnTo>
                    <a:pt x="6231086" y="0"/>
                  </a:lnTo>
                  <a:lnTo>
                    <a:pt x="6231086" y="756936"/>
                  </a:lnTo>
                  <a:lnTo>
                    <a:pt x="0" y="756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6231085" cy="8140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31"/>
                </a:lnSpc>
              </a:pPr>
              <a:r>
                <a:rPr lang="en-US" sz="2736" spc="218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www.codecrax.com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67250" y="9431128"/>
            <a:ext cx="5781999" cy="567714"/>
            <a:chOff x="0" y="0"/>
            <a:chExt cx="7709332" cy="7569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709332" cy="756952"/>
            </a:xfrm>
            <a:custGeom>
              <a:avLst/>
              <a:gdLst/>
              <a:ahLst/>
              <a:cxnLst/>
              <a:rect r="r" b="b" t="t" l="l"/>
              <a:pathLst>
                <a:path h="756952" w="7709332">
                  <a:moveTo>
                    <a:pt x="0" y="0"/>
                  </a:moveTo>
                  <a:lnTo>
                    <a:pt x="7709332" y="0"/>
                  </a:lnTo>
                  <a:lnTo>
                    <a:pt x="7709332" y="756952"/>
                  </a:lnTo>
                  <a:lnTo>
                    <a:pt x="0" y="7569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7709332" cy="81410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2733" spc="218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Idea submission- Template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13639"/>
            <a:ext cx="18288000" cy="1173361"/>
          </a:xfrm>
          <a:custGeom>
            <a:avLst/>
            <a:gdLst/>
            <a:ahLst/>
            <a:cxnLst/>
            <a:rect r="r" b="b" t="t" l="l"/>
            <a:pathLst>
              <a:path h="1173361" w="18288000">
                <a:moveTo>
                  <a:pt x="0" y="0"/>
                </a:moveTo>
                <a:lnTo>
                  <a:pt x="18288000" y="0"/>
                </a:lnTo>
                <a:lnTo>
                  <a:pt x="18288000" y="1173361"/>
                </a:lnTo>
                <a:lnTo>
                  <a:pt x="0" y="1173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5561" y="9344241"/>
            <a:ext cx="4836879" cy="856819"/>
            <a:chOff x="0" y="0"/>
            <a:chExt cx="6449172" cy="1142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449187" cy="1142365"/>
            </a:xfrm>
            <a:custGeom>
              <a:avLst/>
              <a:gdLst/>
              <a:ahLst/>
              <a:cxnLst/>
              <a:rect r="r" b="b" t="t" l="l"/>
              <a:pathLst>
                <a:path h="1142365" w="6449187">
                  <a:moveTo>
                    <a:pt x="0" y="0"/>
                  </a:moveTo>
                  <a:lnTo>
                    <a:pt x="6449187" y="0"/>
                  </a:lnTo>
                  <a:lnTo>
                    <a:pt x="6449187" y="1142365"/>
                  </a:lnTo>
                  <a:lnTo>
                    <a:pt x="0" y="11423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5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6494114" y="238449"/>
            <a:ext cx="1530373" cy="926278"/>
            <a:chOff x="0" y="0"/>
            <a:chExt cx="2040497" cy="12350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40509" cy="1235075"/>
            </a:xfrm>
            <a:custGeom>
              <a:avLst/>
              <a:gdLst/>
              <a:ahLst/>
              <a:cxnLst/>
              <a:rect r="r" b="b" t="t" l="l"/>
              <a:pathLst>
                <a:path h="1235075" w="2040509">
                  <a:moveTo>
                    <a:pt x="0" y="0"/>
                  </a:moveTo>
                  <a:lnTo>
                    <a:pt x="2040509" y="0"/>
                  </a:lnTo>
                  <a:lnTo>
                    <a:pt x="2040509" y="1235075"/>
                  </a:lnTo>
                  <a:lnTo>
                    <a:pt x="0" y="1235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3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7250" y="535347"/>
            <a:ext cx="3518128" cy="1258761"/>
            <a:chOff x="0" y="0"/>
            <a:chExt cx="4690837" cy="16783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9050" y="19050"/>
              <a:ext cx="4546219" cy="1533652"/>
            </a:xfrm>
            <a:custGeom>
              <a:avLst/>
              <a:gdLst/>
              <a:ahLst/>
              <a:cxnLst/>
              <a:rect r="r" b="b" t="t" l="l"/>
              <a:pathLst>
                <a:path h="1533652" w="4546219">
                  <a:moveTo>
                    <a:pt x="0" y="0"/>
                  </a:moveTo>
                  <a:lnTo>
                    <a:pt x="4546219" y="0"/>
                  </a:lnTo>
                  <a:lnTo>
                    <a:pt x="4546219" y="1533652"/>
                  </a:lnTo>
                  <a:lnTo>
                    <a:pt x="0" y="1533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584319" cy="1571752"/>
            </a:xfrm>
            <a:custGeom>
              <a:avLst/>
              <a:gdLst/>
              <a:ahLst/>
              <a:cxnLst/>
              <a:rect r="r" b="b" t="t" l="l"/>
              <a:pathLst>
                <a:path h="1571752" w="4584319">
                  <a:moveTo>
                    <a:pt x="19050" y="0"/>
                  </a:moveTo>
                  <a:lnTo>
                    <a:pt x="4565269" y="0"/>
                  </a:lnTo>
                  <a:cubicBezTo>
                    <a:pt x="4575810" y="0"/>
                    <a:pt x="4584319" y="8509"/>
                    <a:pt x="4584319" y="19050"/>
                  </a:cubicBezTo>
                  <a:lnTo>
                    <a:pt x="4584319" y="1552702"/>
                  </a:lnTo>
                  <a:cubicBezTo>
                    <a:pt x="4584319" y="1563243"/>
                    <a:pt x="4575810" y="1571752"/>
                    <a:pt x="4565269" y="1571752"/>
                  </a:cubicBezTo>
                  <a:lnTo>
                    <a:pt x="19050" y="1571752"/>
                  </a:lnTo>
                  <a:cubicBezTo>
                    <a:pt x="8509" y="1571752"/>
                    <a:pt x="0" y="1563243"/>
                    <a:pt x="0" y="1552702"/>
                  </a:cubicBezTo>
                  <a:lnTo>
                    <a:pt x="0" y="19050"/>
                  </a:lnTo>
                  <a:cubicBezTo>
                    <a:pt x="0" y="8509"/>
                    <a:pt x="8509" y="0"/>
                    <a:pt x="19050" y="0"/>
                  </a:cubicBezTo>
                  <a:moveTo>
                    <a:pt x="19050" y="38100"/>
                  </a:moveTo>
                  <a:lnTo>
                    <a:pt x="19050" y="19050"/>
                  </a:lnTo>
                  <a:lnTo>
                    <a:pt x="38100" y="19050"/>
                  </a:lnTo>
                  <a:lnTo>
                    <a:pt x="38100" y="1552702"/>
                  </a:lnTo>
                  <a:lnTo>
                    <a:pt x="19050" y="1552702"/>
                  </a:lnTo>
                  <a:lnTo>
                    <a:pt x="19050" y="1533652"/>
                  </a:lnTo>
                  <a:lnTo>
                    <a:pt x="4565269" y="1533652"/>
                  </a:lnTo>
                  <a:lnTo>
                    <a:pt x="4565269" y="1552702"/>
                  </a:lnTo>
                  <a:lnTo>
                    <a:pt x="4546219" y="1552702"/>
                  </a:lnTo>
                  <a:lnTo>
                    <a:pt x="4546219" y="19050"/>
                  </a:lnTo>
                  <a:lnTo>
                    <a:pt x="4565269" y="19050"/>
                  </a:lnTo>
                  <a:lnTo>
                    <a:pt x="4565269" y="38100"/>
                  </a:lnTo>
                  <a:lnTo>
                    <a:pt x="19050" y="38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0" y="9430908"/>
            <a:ext cx="7108878" cy="549693"/>
            <a:chOff x="0" y="0"/>
            <a:chExt cx="9478504" cy="7329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78504" cy="732924"/>
            </a:xfrm>
            <a:custGeom>
              <a:avLst/>
              <a:gdLst/>
              <a:ahLst/>
              <a:cxnLst/>
              <a:rect r="r" b="b" t="t" l="l"/>
              <a:pathLst>
                <a:path h="732924" w="9478504">
                  <a:moveTo>
                    <a:pt x="0" y="0"/>
                  </a:moveTo>
                  <a:lnTo>
                    <a:pt x="9478504" y="0"/>
                  </a:lnTo>
                  <a:lnTo>
                    <a:pt x="9478504" y="732924"/>
                  </a:lnTo>
                  <a:lnTo>
                    <a:pt x="0" y="7329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9478504" cy="7805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26"/>
                </a:lnSpc>
              </a:pPr>
              <a:r>
                <a:rPr lang="en-US" sz="2733" spc="27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Idea submission- Template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725561" y="2247536"/>
            <a:ext cx="5773460" cy="130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70"/>
              </a:lnSpc>
              <a:spcBef>
                <a:spcPct val="0"/>
              </a:spcBef>
            </a:pPr>
            <a:r>
              <a:rPr lang="en-US" sz="7621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THANKYOU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567250" y="562689"/>
            <a:ext cx="3409632" cy="1652806"/>
            <a:chOff x="0" y="0"/>
            <a:chExt cx="4546176" cy="220374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46176" cy="2203742"/>
            </a:xfrm>
            <a:custGeom>
              <a:avLst/>
              <a:gdLst/>
              <a:ahLst/>
              <a:cxnLst/>
              <a:rect r="r" b="b" t="t" l="l"/>
              <a:pathLst>
                <a:path h="2203742" w="4546176">
                  <a:moveTo>
                    <a:pt x="0" y="0"/>
                  </a:moveTo>
                  <a:lnTo>
                    <a:pt x="4546176" y="0"/>
                  </a:lnTo>
                  <a:lnTo>
                    <a:pt x="4546176" y="2203742"/>
                  </a:lnTo>
                  <a:lnTo>
                    <a:pt x="0" y="22037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4546176" cy="2289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6018"/>
                </a:lnSpc>
              </a:pPr>
              <a:r>
                <a:rPr lang="en-US" sz="4298" spc="171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KRATOS</a:t>
              </a:r>
            </a:p>
            <a:p>
              <a:pPr algn="ctr">
                <a:lnSpc>
                  <a:spcPts val="601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176059" y="9430908"/>
            <a:ext cx="4673314" cy="567702"/>
            <a:chOff x="0" y="0"/>
            <a:chExt cx="6231085" cy="7569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231086" cy="756936"/>
            </a:xfrm>
            <a:custGeom>
              <a:avLst/>
              <a:gdLst/>
              <a:ahLst/>
              <a:cxnLst/>
              <a:rect r="r" b="b" t="t" l="l"/>
              <a:pathLst>
                <a:path h="756936" w="6231086">
                  <a:moveTo>
                    <a:pt x="0" y="0"/>
                  </a:moveTo>
                  <a:lnTo>
                    <a:pt x="6231086" y="0"/>
                  </a:lnTo>
                  <a:lnTo>
                    <a:pt x="6231086" y="756936"/>
                  </a:lnTo>
                  <a:lnTo>
                    <a:pt x="0" y="7569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57150"/>
              <a:ext cx="6231085" cy="8140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831"/>
                </a:lnSpc>
              </a:pPr>
              <a:r>
                <a:rPr lang="en-US" sz="2736" spc="218">
                  <a:solidFill>
                    <a:srgbClr val="000000"/>
                  </a:solidFill>
                  <a:latin typeface="Didact Gothic"/>
                  <a:ea typeface="Didact Gothic"/>
                  <a:cs typeface="Didact Gothic"/>
                  <a:sym typeface="Didact Gothic"/>
                </a:rPr>
                <a:t>www.codecrax.com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951280" y="4347556"/>
            <a:ext cx="4222671" cy="73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8"/>
              </a:lnSpc>
              <a:spcBef>
                <a:spcPct val="0"/>
              </a:spcBef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Team Members: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499021" y="5544735"/>
            <a:ext cx="5127189" cy="3024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144" indent="-464072" lvl="1">
              <a:lnSpc>
                <a:spcPts val="6018"/>
              </a:lnSpc>
              <a:buFont typeface="Arial"/>
              <a:buChar char="•"/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Shatakshi Gupta</a:t>
            </a:r>
          </a:p>
          <a:p>
            <a:pPr algn="l" marL="928144" indent="-464072" lvl="1">
              <a:lnSpc>
                <a:spcPts val="6018"/>
              </a:lnSpc>
              <a:buFont typeface="Arial"/>
              <a:buChar char="•"/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Payal Sharma</a:t>
            </a:r>
          </a:p>
          <a:p>
            <a:pPr algn="l" marL="928144" indent="-464072" lvl="1">
              <a:lnSpc>
                <a:spcPts val="6018"/>
              </a:lnSpc>
              <a:buFont typeface="Arial"/>
              <a:buChar char="•"/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Anamika Mishra</a:t>
            </a:r>
          </a:p>
          <a:p>
            <a:pPr algn="l" marL="928144" indent="-464072" lvl="1">
              <a:lnSpc>
                <a:spcPts val="6018"/>
              </a:lnSpc>
              <a:buFont typeface="Arial"/>
              <a:buChar char="•"/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Amisha Patel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1447" y="4404968"/>
            <a:ext cx="5005983" cy="73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8"/>
              </a:lnSpc>
              <a:spcBef>
                <a:spcPct val="0"/>
              </a:spcBef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Docs we Following: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1725" y="5282292"/>
            <a:ext cx="10360715" cy="708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1"/>
              </a:lnSpc>
              <a:spcBef>
                <a:spcPct val="0"/>
              </a:spcBef>
            </a:pPr>
            <a:r>
              <a:rPr lang="en-US" sz="4165" spc="166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https://ethereum.org/en/developers/docs/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01725" y="5939001"/>
            <a:ext cx="5950697" cy="708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31"/>
              </a:lnSpc>
              <a:spcBef>
                <a:spcPct val="0"/>
              </a:spcBef>
            </a:pPr>
            <a:r>
              <a:rPr lang="en-US" sz="4165" spc="166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https://solana.com/docs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602844" y="6687735"/>
            <a:ext cx="2909173" cy="738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8"/>
              </a:lnSpc>
              <a:spcBef>
                <a:spcPct val="0"/>
              </a:spcBef>
            </a:pPr>
            <a:r>
              <a:rPr lang="en-US" sz="4298" spc="171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and more....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DAGlkRxYfOc</dc:identifier>
  <dcterms:modified xsi:type="dcterms:W3CDTF">2011-08-01T06:04:30Z</dcterms:modified>
  <cp:revision>1</cp:revision>
  <dc:title>Kratos-bhahmax.pptx</dc:title>
</cp:coreProperties>
</file>