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heme/themeOverride1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7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1857375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3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470" y="77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customXml" Target="../ink/ink9.xml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59" y="1861737"/>
            <a:ext cx="6933363" cy="2387600"/>
          </a:xfrm>
          <a:noFill/>
        </p:spPr>
        <p:txBody>
          <a:bodyPr anchor="ctr"/>
          <a:lstStyle/>
          <a:p>
            <a:r>
              <a:rPr lang="en-US" dirty="0"/>
              <a:t>An Analysis of</a:t>
            </a:r>
            <a:br>
              <a:rPr lang="en-US" dirty="0"/>
            </a:br>
            <a:r>
              <a:rPr lang="en-US" dirty="0"/>
              <a:t> In-Demand Tech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By Syed Ayaan Danish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Dashboards created using IBM Cognos Analytics</a:t>
            </a:r>
          </a:p>
          <a:p>
            <a:r>
              <a:rPr lang="en-US" sz="2200" dirty="0"/>
              <a:t>Includes:</a:t>
            </a:r>
          </a:p>
          <a:p>
            <a:pPr lvl="1"/>
            <a:r>
              <a:rPr lang="en-US" sz="2000" dirty="0"/>
              <a:t>Current Tech Skill Demands</a:t>
            </a:r>
          </a:p>
          <a:p>
            <a:pPr lvl="1"/>
            <a:r>
              <a:rPr lang="en-US" sz="2000" dirty="0"/>
              <a:t>Future Tech Skill Trends</a:t>
            </a:r>
          </a:p>
          <a:p>
            <a:pPr lvl="1"/>
            <a:r>
              <a:rPr lang="en-US" sz="2000" dirty="0"/>
              <a:t>Survey Respondent Demographics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475E8-048D-0ED0-B6CD-E7C5D029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20" y="1474074"/>
            <a:ext cx="8545760" cy="482835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E9BB3-2151-4483-687D-CC182BAF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70" y="1461045"/>
            <a:ext cx="8866660" cy="503183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8A43A-5D6C-CE34-1113-BA3B7EA3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40" y="1379481"/>
            <a:ext cx="9189520" cy="500828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 – CURRENT TECH USAGE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7628" y="1825625"/>
            <a:ext cx="56361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Programming Languages: </a:t>
            </a:r>
            <a:r>
              <a:rPr lang="en-US" dirty="0"/>
              <a:t>Python, JavaScript, and SQL are the most used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Frameworks:</a:t>
            </a:r>
            <a:r>
              <a:rPr lang="en-US" dirty="0"/>
              <a:t> React and Node.js are the most frequently worked-with 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Platforms:</a:t>
            </a:r>
            <a:r>
              <a:rPr lang="en-US" dirty="0"/>
              <a:t> AWS, Azure, and Google Cloud dominate the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Databases:</a:t>
            </a:r>
            <a:r>
              <a:rPr lang="en-US" dirty="0"/>
              <a:t> PostgreSQL and MySQL are the most popular databases.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0D01-6433-872E-CF45-2737F143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29E4-979F-EEF2-C7E5-35E11B77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 – FUTURE TECH TRENDS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D0F9E2-7097-A7E8-8A05-A5DF3AA7D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6048-4EAF-E03C-81B7-5CF7A599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8745" y="1825624"/>
            <a:ext cx="6025055" cy="476436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Languages:</a:t>
            </a:r>
            <a:r>
              <a:rPr lang="en-US" dirty="0"/>
              <a:t> JavaScript, SQL, and TypeScript are the top languages developers want to work with.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Frameworks in Demand:</a:t>
            </a:r>
            <a:r>
              <a:rPr lang="en-US" dirty="0"/>
              <a:t> React, Next.js, and Vue.js are highly desired.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Platforms of Interest:</a:t>
            </a:r>
            <a:r>
              <a:rPr lang="en-US" dirty="0"/>
              <a:t> AWS, Azure, and Google Cloud remain the top choices.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Databases of Interest:</a:t>
            </a:r>
            <a:r>
              <a:rPr lang="en-US" dirty="0"/>
              <a:t> PostgreSQL is the most wanted database, followed by Redis and SQLite.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16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E71E8-7AE9-AB66-9E4F-5002D902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4E8B-3EDA-9C48-D0AF-F8270FD4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 – SURVEY DEMOGRAPHICS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5E6AA4-BC1F-9C9D-E151-47DD5A301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9551" y="1825624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F8373-6435-6569-A9BE-8E0156053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111" y="1825624"/>
            <a:ext cx="6161690" cy="47643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 Distribution:</a:t>
            </a:r>
            <a:r>
              <a:rPr lang="en-US" dirty="0"/>
              <a:t> Most respondents fall between the 25-34 age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 Levels:</a:t>
            </a:r>
            <a:r>
              <a:rPr lang="en-US" dirty="0"/>
              <a:t> Most respondents hold a bachelor's degree, followed by a master’s degree.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Geographical Distribution:</a:t>
            </a:r>
            <a:r>
              <a:rPr lang="en-US" dirty="0"/>
              <a:t> The respondent base is globally diverse, with a significant number from North America and Europe.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65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PostgreSQL Leads</a:t>
            </a:r>
            <a:r>
              <a:rPr lang="en-US" dirty="0"/>
              <a:t> – Most used and most desired database.</a:t>
            </a:r>
          </a:p>
          <a:p>
            <a:r>
              <a:rPr lang="en-US" b="1" dirty="0"/>
              <a:t>Cloud &amp; Web Growth</a:t>
            </a:r>
            <a:r>
              <a:rPr lang="en-US" dirty="0"/>
              <a:t> – AWS, Azure, React, and Next.js dominate.</a:t>
            </a:r>
          </a:p>
          <a:p>
            <a:r>
              <a:rPr lang="en-US" b="1" dirty="0"/>
              <a:t>Shifting Skill Demand</a:t>
            </a:r>
            <a:r>
              <a:rPr lang="en-US" dirty="0"/>
              <a:t> – TypeScript, Redis, and modern frameworks gain traction.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Job Market</a:t>
            </a:r>
            <a:r>
              <a:rPr lang="en-US" dirty="0"/>
              <a:t> – PostgreSQL, React, and cloud skills are valuable.</a:t>
            </a:r>
          </a:p>
          <a:p>
            <a:r>
              <a:rPr lang="en-US" b="1" dirty="0"/>
              <a:t>Upskilling</a:t>
            </a:r>
            <a:r>
              <a:rPr lang="en-US" dirty="0"/>
              <a:t> – TypeScript, Redis, and Next.js boost career prospects.</a:t>
            </a:r>
          </a:p>
          <a:p>
            <a:r>
              <a:rPr lang="en-US" b="1" dirty="0"/>
              <a:t>Tech Strategy</a:t>
            </a:r>
            <a:r>
              <a:rPr lang="en-US" dirty="0"/>
              <a:t> – Companies should invest in cloud and modern frameworks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Adaptability is key</a:t>
            </a:r>
            <a:r>
              <a:rPr lang="en-US" dirty="0"/>
              <a:t> – Professionals should upskill in trending technologies like cloud and modern frameworks.</a:t>
            </a:r>
          </a:p>
          <a:p>
            <a:r>
              <a:rPr lang="en-US" b="1" dirty="0"/>
              <a:t>Strategic hiring</a:t>
            </a:r>
            <a:r>
              <a:rPr lang="en-US" dirty="0"/>
              <a:t> – Companies must prioritize expertise in PostgreSQL, TypeScript, and cloud platforms.</a:t>
            </a:r>
          </a:p>
          <a:p>
            <a:r>
              <a:rPr lang="en-US" b="1" dirty="0"/>
              <a:t>Market shifts</a:t>
            </a:r>
            <a:r>
              <a:rPr lang="en-US" dirty="0"/>
              <a:t> – The demand for emerging tools like Next.js and Redis signals evolving industry needs.</a:t>
            </a:r>
          </a:p>
          <a:p>
            <a:r>
              <a:rPr lang="en-US" b="1" dirty="0"/>
              <a:t>Future readiness</a:t>
            </a:r>
            <a:r>
              <a:rPr lang="en-US" dirty="0"/>
              <a:t> – Staying ahead requires continuous learning and integration of high-demand technologies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8338" y="2213662"/>
            <a:ext cx="3194581" cy="319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6A93B-8564-61A7-4465-6309FE83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038" y="1435511"/>
            <a:ext cx="6806762" cy="2707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9257B-00A3-C4E4-F3EE-6576E850A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038" y="4142746"/>
            <a:ext cx="6806762" cy="2530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Picture 3" descr="A graph showing a job&#10;&#10;AI-generated content may be incorrect.">
            <a:extLst>
              <a:ext uri="{FF2B5EF4-FFF2-40B4-BE49-F238E27FC236}">
                <a16:creationId xmlns:a16="http://schemas.microsoft.com/office/drawing/2014/main" id="{53239019-F25B-9C8E-9082-60D56D51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21" y="1708614"/>
            <a:ext cx="9046957" cy="4044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 descr="A graph showing a graph of a job salary">
            <a:extLst>
              <a:ext uri="{FF2B5EF4-FFF2-40B4-BE49-F238E27FC236}">
                <a16:creationId xmlns:a16="http://schemas.microsoft.com/office/drawing/2014/main" id="{175E935B-2538-29F3-4254-63C92BF8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65" y="1423621"/>
            <a:ext cx="9004994" cy="4758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16197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  <a:p>
            <a:r>
              <a:rPr lang="en-US" sz="2000" b="1" dirty="0"/>
              <a:t>Technology Trends</a:t>
            </a:r>
            <a:r>
              <a:rPr lang="en-US" sz="2000" dirty="0"/>
              <a:t> – Growing adoption of cloud platforms, modern databases, and TypeScript.</a:t>
            </a:r>
          </a:p>
          <a:p>
            <a:r>
              <a:rPr lang="en-US" sz="2000" b="1" dirty="0"/>
              <a:t>Database Insights</a:t>
            </a:r>
            <a:r>
              <a:rPr lang="en-US" sz="2000" dirty="0"/>
              <a:t> – PostgreSQL leads in usage and demand; Redis and SQLite are gaining traction.</a:t>
            </a:r>
          </a:p>
          <a:p>
            <a:r>
              <a:rPr lang="en-US" sz="2000" b="1" dirty="0"/>
              <a:t>Programming Shifts</a:t>
            </a:r>
            <a:r>
              <a:rPr lang="en-US" sz="2000" dirty="0"/>
              <a:t> – TypeScript's popularity is rising, with Next.js emerging as a preferred framework.</a:t>
            </a:r>
          </a:p>
          <a:p>
            <a:r>
              <a:rPr lang="en-US" sz="2000" b="1" dirty="0"/>
              <a:t>Skill Demand</a:t>
            </a:r>
            <a:r>
              <a:rPr lang="en-US" sz="2000" dirty="0"/>
              <a:t> – Companies seek expertise in cloud computing, modern frameworks, and scalable databases.</a:t>
            </a:r>
          </a:p>
          <a:p>
            <a:r>
              <a:rPr lang="en-US" sz="2000" b="1" dirty="0"/>
              <a:t>Industry Implications</a:t>
            </a:r>
            <a:r>
              <a:rPr lang="en-US" sz="2000" dirty="0"/>
              <a:t> – Upskilling in high-demand technologies is crucial for professionals and businesses.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450429"/>
            <a:ext cx="7068725" cy="5202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This report aims to summarize the most in-demand tech skills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Looked at the current landscape as well as future trends.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Categories of skills covered include: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Programming Languages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Databases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Web Development Frameworks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Tech Platforms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Report is targeted towards aspiring tech professionals, as well as job seekers.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Report can serve to guide individuals on what tech skills to acquire or sharpen, to improve their job prospects.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4086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492470"/>
            <a:ext cx="7068725" cy="526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Analysis data was sourced from:</a:t>
            </a:r>
          </a:p>
          <a:p>
            <a:pPr lvl="1"/>
            <a:r>
              <a:rPr lang="en-US" sz="1400" dirty="0"/>
              <a:t>Stack Overflow Developer Survey 2024</a:t>
            </a:r>
          </a:p>
          <a:p>
            <a:pPr lvl="1"/>
            <a:r>
              <a:rPr lang="en-US" sz="1400" dirty="0"/>
              <a:t>Job Postings</a:t>
            </a:r>
          </a:p>
          <a:p>
            <a:pPr lvl="1"/>
            <a:r>
              <a:rPr lang="en-US" sz="1400" dirty="0"/>
              <a:t>Developer training portals</a:t>
            </a:r>
          </a:p>
          <a:p>
            <a:r>
              <a:rPr lang="en-US" sz="1600" dirty="0"/>
              <a:t>Data collection methods used:</a:t>
            </a:r>
          </a:p>
          <a:p>
            <a:pPr lvl="1"/>
            <a:r>
              <a:rPr lang="en-US" sz="1400" dirty="0"/>
              <a:t>Web Scraping</a:t>
            </a:r>
          </a:p>
          <a:p>
            <a:pPr lvl="1"/>
            <a:r>
              <a:rPr lang="en-US" sz="1400" dirty="0"/>
              <a:t>Accessing Public APIs</a:t>
            </a:r>
          </a:p>
          <a:p>
            <a:pPr lvl="1"/>
            <a:r>
              <a:rPr lang="en-US" sz="1400" dirty="0"/>
              <a:t>Downloading publicly published survey data</a:t>
            </a:r>
          </a:p>
          <a:p>
            <a:r>
              <a:rPr lang="en-US" sz="1600" dirty="0"/>
              <a:t>Data wrangling steps: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Identifying and removing duplicate records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Identifying and imputing missing values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Normalizing the data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Performing exploratory data analysis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Handling outliers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Analyzing correlation</a:t>
            </a:r>
          </a:p>
          <a:p>
            <a:r>
              <a:rPr lang="en-US" sz="1600" dirty="0"/>
              <a:t>With the data prepared for analysis, it was then visualized with a variety of methods.</a:t>
            </a:r>
          </a:p>
          <a:p>
            <a:r>
              <a:rPr lang="en-US" sz="1600" dirty="0"/>
              <a:t>Dashboards were created to summarize the data at a glance.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3888" y="1893942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4859" y="1893942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4D39D-8E7B-FCEC-7189-9A203A5C58B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303" y="2599135"/>
            <a:ext cx="5617813" cy="332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D6127-DA69-723F-E465-F275B2E9C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33" y="2599154"/>
            <a:ext cx="6112195" cy="33294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the most used currently, but less desired in the future.</a:t>
            </a:r>
          </a:p>
          <a:p>
            <a:r>
              <a:rPr lang="en-US" dirty="0"/>
              <a:t>JavaScript remains highly relevant across the board.</a:t>
            </a:r>
          </a:p>
          <a:p>
            <a:r>
              <a:rPr lang="en-US" dirty="0"/>
              <a:t>SQL and TypeScript are also consistently strong.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Python’s demand is set to plateau in the future.</a:t>
            </a:r>
          </a:p>
          <a:p>
            <a:r>
              <a:rPr lang="en-US" dirty="0"/>
              <a:t>JavaScript is set to overtake Python in the future.</a:t>
            </a:r>
          </a:p>
          <a:p>
            <a:r>
              <a:rPr lang="en-US" dirty="0"/>
              <a:t>SQL remains essential in the future as a databasing tool.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788" y="1825624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7218" y="1825623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40EBE-4276-3EAD-95A1-EEE32CFE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4" y="2686528"/>
            <a:ext cx="5496911" cy="2963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15ACD-109C-EC1A-2EFB-1DD750C1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394" y="2686528"/>
            <a:ext cx="5663790" cy="29635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most used now and most desired in the future.</a:t>
            </a:r>
          </a:p>
          <a:p>
            <a:r>
              <a:rPr lang="en-US" dirty="0"/>
              <a:t>MySQL and SQLite are consistently popular.</a:t>
            </a:r>
          </a:p>
          <a:p>
            <a:r>
              <a:rPr lang="en-US" dirty="0"/>
              <a:t>Redis has high future demand despite low current use.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PostgreSQL's dominance will likely grow.</a:t>
            </a:r>
          </a:p>
          <a:p>
            <a:r>
              <a:rPr lang="en-US" dirty="0"/>
              <a:t>MySQL and SQLite remain reliable choices.</a:t>
            </a:r>
          </a:p>
          <a:p>
            <a:r>
              <a:rPr lang="en-US" dirty="0"/>
              <a:t>Redis adoption may increase significantly.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BM Skills Network">
    <a:dk1>
      <a:srgbClr val="262626"/>
    </a:dk1>
    <a:lt1>
      <a:srgbClr val="525252"/>
    </a:lt1>
    <a:dk2>
      <a:srgbClr val="FFFFFF"/>
    </a:dk2>
    <a:lt2>
      <a:srgbClr val="FFFFFF"/>
    </a:lt2>
    <a:accent1>
      <a:srgbClr val="6C4DEA"/>
    </a:accent1>
    <a:accent2>
      <a:srgbClr val="82CFFF"/>
    </a:accent2>
    <a:accent3>
      <a:srgbClr val="FF7EB6"/>
    </a:accent3>
    <a:accent4>
      <a:srgbClr val="3DDBD9"/>
    </a:accent4>
    <a:accent5>
      <a:srgbClr val="5B9BD5"/>
    </a:accent5>
    <a:accent6>
      <a:srgbClr val="525252"/>
    </a:accent6>
    <a:hlink>
      <a:srgbClr val="C1C7CD"/>
    </a:hlink>
    <a:folHlink>
      <a:srgbClr val="DA1E2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155be751-a274-42e8-93fb-f39d3b9bccc8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f80a141d-92ca-4d3d-9308-f7e7b1d44ce8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781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An Analysis of  In-Demand Tech Skills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 – CURRENT TECH USAGE</vt:lpstr>
      <vt:lpstr>DISCUSSION – FUTURE TECH TRENDS</vt:lpstr>
      <vt:lpstr>DISCUSSION – SURVEY DEMOGRAPHICS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Syed Ayaan Danish</cp:lastModifiedBy>
  <cp:revision>7</cp:revision>
  <dcterms:created xsi:type="dcterms:W3CDTF">2024-10-30T05:40:03Z</dcterms:created>
  <dcterms:modified xsi:type="dcterms:W3CDTF">2025-02-16T12:07:14Z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