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6" r:id="rId1"/>
  </p:sldMasterIdLst>
  <p:notesMasterIdLst>
    <p:notesMasterId r:id="rId19"/>
  </p:notesMasterIdLst>
  <p:sldIdLst>
    <p:sldId id="256" r:id="rId2"/>
    <p:sldId id="257" r:id="rId3"/>
    <p:sldId id="270" r:id="rId4"/>
    <p:sldId id="272" r:id="rId5"/>
    <p:sldId id="271" r:id="rId6"/>
    <p:sldId id="274" r:id="rId7"/>
    <p:sldId id="275" r:id="rId8"/>
    <p:sldId id="276" r:id="rId9"/>
    <p:sldId id="273" r:id="rId10"/>
    <p:sldId id="279" r:id="rId11"/>
    <p:sldId id="277" r:id="rId12"/>
    <p:sldId id="278" r:id="rId13"/>
    <p:sldId id="280" r:id="rId14"/>
    <p:sldId id="281" r:id="rId15"/>
    <p:sldId id="282" r:id="rId16"/>
    <p:sldId id="283" r:id="rId17"/>
    <p:sldId id="26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86" autoAdjust="0"/>
    <p:restoredTop sz="96283" autoAdjust="0"/>
  </p:normalViewPr>
  <p:slideViewPr>
    <p:cSldViewPr snapToGrid="0">
      <p:cViewPr varScale="1">
        <p:scale>
          <a:sx n="104" d="100"/>
          <a:sy n="104" d="100"/>
        </p:scale>
        <p:origin x="80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23932D-2D9D-49FF-80F5-A5883FB25925}" type="datetimeFigureOut">
              <a:rPr lang="en-US" smtClean="0"/>
              <a:t>12/12/2023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4EA209-6062-4CF9-8B0A-8EEED28D5DAC}" type="slidenum">
              <a:rPr lang="en-US" smtClean="0"/>
              <a:t>‹#›</a:t>
            </a:fld>
            <a:endParaRPr lang="en-US"/>
          </a:p>
        </p:txBody>
      </p:sp>
    </p:spTree>
    <p:extLst>
      <p:ext uri="{BB962C8B-B14F-4D97-AF65-F5344CB8AC3E}">
        <p14:creationId xmlns:p14="http://schemas.microsoft.com/office/powerpoint/2010/main" val="8252071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4EA209-6062-4CF9-8B0A-8EEED28D5DAC}" type="slidenum">
              <a:rPr lang="en-US" smtClean="0"/>
              <a:t>1</a:t>
            </a:fld>
            <a:endParaRPr lang="en-US"/>
          </a:p>
        </p:txBody>
      </p:sp>
    </p:spTree>
    <p:extLst>
      <p:ext uri="{BB962C8B-B14F-4D97-AF65-F5344CB8AC3E}">
        <p14:creationId xmlns:p14="http://schemas.microsoft.com/office/powerpoint/2010/main" val="40005318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4EA209-6062-4CF9-8B0A-8EEED28D5DAC}" type="slidenum">
              <a:rPr lang="en-US" smtClean="0"/>
              <a:t>17</a:t>
            </a:fld>
            <a:endParaRPr lang="en-US"/>
          </a:p>
        </p:txBody>
      </p:sp>
    </p:spTree>
    <p:extLst>
      <p:ext uri="{BB962C8B-B14F-4D97-AF65-F5344CB8AC3E}">
        <p14:creationId xmlns:p14="http://schemas.microsoft.com/office/powerpoint/2010/main" val="23436078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5610A-17B4-4656-93CF-E1D9982860F7}"/>
              </a:ext>
            </a:extLst>
          </p:cNvPr>
          <p:cNvSpPr>
            <a:spLocks noGrp="1"/>
          </p:cNvSpPr>
          <p:nvPr>
            <p:ph type="ctrTitle"/>
          </p:nvPr>
        </p:nvSpPr>
        <p:spPr>
          <a:xfrm>
            <a:off x="912629" y="1371600"/>
            <a:ext cx="5935540" cy="2696866"/>
          </a:xfrm>
        </p:spPr>
        <p:txBody>
          <a:bodyPr anchor="t">
            <a:normAutofit/>
          </a:bodyPr>
          <a:lstStyle>
            <a:lvl1pPr algn="l">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451C80B-DFD6-415B-BA5B-E56E510CD12B}"/>
              </a:ext>
            </a:extLst>
          </p:cNvPr>
          <p:cNvSpPr>
            <a:spLocks noGrp="1"/>
          </p:cNvSpPr>
          <p:nvPr>
            <p:ph type="subTitle" idx="1"/>
          </p:nvPr>
        </p:nvSpPr>
        <p:spPr>
          <a:xfrm>
            <a:off x="912629" y="4584879"/>
            <a:ext cx="5935540" cy="1287887"/>
          </a:xfrm>
        </p:spPr>
        <p:txBody>
          <a:bodyPr anchor="b">
            <a:normAutofit/>
          </a:bodyPr>
          <a:lstStyle>
            <a:lvl1pPr marL="0" indent="0" algn="l">
              <a:lnSpc>
                <a:spcPct val="13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67A2065B-06FF-4991-9F8A-4BE25457B479}"/>
              </a:ext>
            </a:extLst>
          </p:cNvPr>
          <p:cNvSpPr>
            <a:spLocks noGrp="1"/>
          </p:cNvSpPr>
          <p:nvPr>
            <p:ph type="dt" sz="half" idx="10"/>
          </p:nvPr>
        </p:nvSpPr>
        <p:spPr/>
        <p:txBody>
          <a:bodyPr/>
          <a:lstStyle/>
          <a:p>
            <a:fld id="{F07CD3FD-BE54-4400-942B-C6C15AA73DFD}" type="datetimeFigureOut">
              <a:rPr lang="en-US" smtClean="0"/>
              <a:t>12/12/2023</a:t>
            </a:fld>
            <a:endParaRPr lang="en-US"/>
          </a:p>
        </p:txBody>
      </p:sp>
      <p:sp>
        <p:nvSpPr>
          <p:cNvPr id="5" name="Footer Placeholder 4">
            <a:extLst>
              <a:ext uri="{FF2B5EF4-FFF2-40B4-BE49-F238E27FC236}">
                <a16:creationId xmlns:a16="http://schemas.microsoft.com/office/drawing/2014/main" id="{B20DF2FA-C604-45D8-A633-11D3742EC1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EE5DA9-2D04-4850-AB9F-BD353816504A}"/>
              </a:ext>
            </a:extLst>
          </p:cNvPr>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6211106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E4BB7-3F30-4C31-9BB2-8EC24FC0A1D6}"/>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ECF4134-70F5-4EE6-88BE-49D129630C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9EABC7-C044-44DE-B303-55A0581DA1E8}"/>
              </a:ext>
            </a:extLst>
          </p:cNvPr>
          <p:cNvSpPr>
            <a:spLocks noGrp="1"/>
          </p:cNvSpPr>
          <p:nvPr>
            <p:ph type="dt" sz="half" idx="10"/>
          </p:nvPr>
        </p:nvSpPr>
        <p:spPr/>
        <p:txBody>
          <a:bodyPr/>
          <a:lstStyle/>
          <a:p>
            <a:fld id="{F07CD3FD-BE54-4400-942B-C6C15AA73DFD}" type="datetimeFigureOut">
              <a:rPr lang="en-US" smtClean="0"/>
              <a:t>12/12/2023</a:t>
            </a:fld>
            <a:endParaRPr lang="en-US"/>
          </a:p>
        </p:txBody>
      </p:sp>
      <p:sp>
        <p:nvSpPr>
          <p:cNvPr id="5" name="Footer Placeholder 4">
            <a:extLst>
              <a:ext uri="{FF2B5EF4-FFF2-40B4-BE49-F238E27FC236}">
                <a16:creationId xmlns:a16="http://schemas.microsoft.com/office/drawing/2014/main" id="{4D4A63E1-5BC5-402E-9916-BAB84BCF0B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EF915-AF64-4ECC-8B1A-B7E6A89B7917}"/>
              </a:ext>
            </a:extLst>
          </p:cNvPr>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4739106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B09414-2AA1-4D8E-A00A-C092FBC92D91}"/>
              </a:ext>
            </a:extLst>
          </p:cNvPr>
          <p:cNvSpPr>
            <a:spLocks noGrp="1"/>
          </p:cNvSpPr>
          <p:nvPr>
            <p:ph type="title" orient="vert"/>
          </p:nvPr>
        </p:nvSpPr>
        <p:spPr>
          <a:xfrm>
            <a:off x="9198077" y="1401097"/>
            <a:ext cx="2155722" cy="4775865"/>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42C3A78-37C5-46D0-9DF4-CB78AF883C2C}"/>
              </a:ext>
            </a:extLst>
          </p:cNvPr>
          <p:cNvSpPr>
            <a:spLocks noGrp="1"/>
          </p:cNvSpPr>
          <p:nvPr>
            <p:ph type="body" orient="vert" idx="1"/>
          </p:nvPr>
        </p:nvSpPr>
        <p:spPr>
          <a:xfrm>
            <a:off x="838200" y="1401097"/>
            <a:ext cx="8232058" cy="477586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9D8705E-925D-4F57-8268-107CE3CF4C45}"/>
              </a:ext>
            </a:extLst>
          </p:cNvPr>
          <p:cNvSpPr>
            <a:spLocks noGrp="1"/>
          </p:cNvSpPr>
          <p:nvPr>
            <p:ph type="dt" sz="half" idx="10"/>
          </p:nvPr>
        </p:nvSpPr>
        <p:spPr/>
        <p:txBody>
          <a:bodyPr/>
          <a:lstStyle/>
          <a:p>
            <a:fld id="{F07CD3FD-BE54-4400-942B-C6C15AA73DFD}" type="datetimeFigureOut">
              <a:rPr lang="en-US" smtClean="0"/>
              <a:t>12/12/2023</a:t>
            </a:fld>
            <a:endParaRPr lang="en-US"/>
          </a:p>
        </p:txBody>
      </p:sp>
      <p:sp>
        <p:nvSpPr>
          <p:cNvPr id="5" name="Footer Placeholder 4">
            <a:extLst>
              <a:ext uri="{FF2B5EF4-FFF2-40B4-BE49-F238E27FC236}">
                <a16:creationId xmlns:a16="http://schemas.microsoft.com/office/drawing/2014/main" id="{50FE207E-070D-4EC8-A44C-21F1815FDA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5D01D1-C266-4161-A820-C084B980131C}"/>
              </a:ext>
            </a:extLst>
          </p:cNvPr>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11663400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8B246-6A68-46BE-9DBD-614FA8CF4E2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E47706-8D18-4093-A7C1-F30D7543CE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C7C8FC-AAEA-4AB6-9DB5-2503F58F0E69}"/>
              </a:ext>
            </a:extLst>
          </p:cNvPr>
          <p:cNvSpPr>
            <a:spLocks noGrp="1"/>
          </p:cNvSpPr>
          <p:nvPr>
            <p:ph type="dt" sz="half" idx="10"/>
          </p:nvPr>
        </p:nvSpPr>
        <p:spPr/>
        <p:txBody>
          <a:bodyPr/>
          <a:lstStyle/>
          <a:p>
            <a:fld id="{F07CD3FD-BE54-4400-942B-C6C15AA73DFD}" type="datetimeFigureOut">
              <a:rPr lang="en-US" smtClean="0"/>
              <a:t>12/12/2023</a:t>
            </a:fld>
            <a:endParaRPr lang="en-US"/>
          </a:p>
        </p:txBody>
      </p:sp>
      <p:sp>
        <p:nvSpPr>
          <p:cNvPr id="5" name="Footer Placeholder 4">
            <a:extLst>
              <a:ext uri="{FF2B5EF4-FFF2-40B4-BE49-F238E27FC236}">
                <a16:creationId xmlns:a16="http://schemas.microsoft.com/office/drawing/2014/main" id="{E8B1616B-3F08-4869-A522-773C38940F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030CE6-9124-4B3A-A912-AE16B5C34003}"/>
              </a:ext>
            </a:extLst>
          </p:cNvPr>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40999290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78885-57B2-4930-BD7D-CBF916EDF1C6}"/>
              </a:ext>
            </a:extLst>
          </p:cNvPr>
          <p:cNvSpPr>
            <a:spLocks noGrp="1"/>
          </p:cNvSpPr>
          <p:nvPr>
            <p:ph type="title"/>
          </p:nvPr>
        </p:nvSpPr>
        <p:spPr>
          <a:xfrm>
            <a:off x="912629" y="1709738"/>
            <a:ext cx="9214884" cy="3159974"/>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BE495E4-2F8B-4CC7-88AC-A312067E60D2}"/>
              </a:ext>
            </a:extLst>
          </p:cNvPr>
          <p:cNvSpPr>
            <a:spLocks noGrp="1"/>
          </p:cNvSpPr>
          <p:nvPr>
            <p:ph type="body" idx="1"/>
          </p:nvPr>
        </p:nvSpPr>
        <p:spPr>
          <a:xfrm>
            <a:off x="912628" y="5018567"/>
            <a:ext cx="7907079" cy="1073889"/>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8585CC9-BAD3-4807-90BB-97DA2D6A6BE2}"/>
              </a:ext>
            </a:extLst>
          </p:cNvPr>
          <p:cNvSpPr>
            <a:spLocks noGrp="1"/>
          </p:cNvSpPr>
          <p:nvPr>
            <p:ph type="dt" sz="half" idx="10"/>
          </p:nvPr>
        </p:nvSpPr>
        <p:spPr/>
        <p:txBody>
          <a:bodyPr/>
          <a:lstStyle/>
          <a:p>
            <a:fld id="{F07CD3FD-BE54-4400-942B-C6C15AA73DFD}" type="datetimeFigureOut">
              <a:rPr lang="en-US" smtClean="0"/>
              <a:t>12/12/2023</a:t>
            </a:fld>
            <a:endParaRPr lang="en-US"/>
          </a:p>
        </p:txBody>
      </p:sp>
      <p:sp>
        <p:nvSpPr>
          <p:cNvPr id="5" name="Footer Placeholder 4">
            <a:extLst>
              <a:ext uri="{FF2B5EF4-FFF2-40B4-BE49-F238E27FC236}">
                <a16:creationId xmlns:a16="http://schemas.microsoft.com/office/drawing/2014/main" id="{5F108CEF-165F-4D7E-9666-5CD0156B49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0EBC3D-3277-4D34-9F67-71040C21E3B3}"/>
              </a:ext>
            </a:extLst>
          </p:cNvPr>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30208484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477A4-4D01-45B6-9563-0BF13BA72F7C}"/>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EE17E00-96AC-45F0-82B2-9F601E9B93C2}"/>
              </a:ext>
            </a:extLst>
          </p:cNvPr>
          <p:cNvSpPr>
            <a:spLocks noGrp="1"/>
          </p:cNvSpPr>
          <p:nvPr>
            <p:ph sz="half" idx="1"/>
          </p:nvPr>
        </p:nvSpPr>
        <p:spPr>
          <a:xfrm>
            <a:off x="914400" y="2849526"/>
            <a:ext cx="5105400" cy="32104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2BA30CD-95C0-427B-A571-A7D8A53278F4}"/>
              </a:ext>
            </a:extLst>
          </p:cNvPr>
          <p:cNvSpPr>
            <a:spLocks noGrp="1"/>
          </p:cNvSpPr>
          <p:nvPr>
            <p:ph sz="half" idx="2"/>
          </p:nvPr>
        </p:nvSpPr>
        <p:spPr>
          <a:xfrm>
            <a:off x="6172200" y="2849526"/>
            <a:ext cx="5105400" cy="32104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6F67CAC-53E4-44AF-BEAC-8FFB96F05A86}"/>
              </a:ext>
            </a:extLst>
          </p:cNvPr>
          <p:cNvSpPr>
            <a:spLocks noGrp="1"/>
          </p:cNvSpPr>
          <p:nvPr>
            <p:ph type="dt" sz="half" idx="10"/>
          </p:nvPr>
        </p:nvSpPr>
        <p:spPr/>
        <p:txBody>
          <a:bodyPr/>
          <a:lstStyle/>
          <a:p>
            <a:fld id="{F07CD3FD-BE54-4400-942B-C6C15AA73DFD}" type="datetimeFigureOut">
              <a:rPr lang="en-US" smtClean="0"/>
              <a:t>12/12/2023</a:t>
            </a:fld>
            <a:endParaRPr lang="en-US"/>
          </a:p>
        </p:txBody>
      </p:sp>
      <p:sp>
        <p:nvSpPr>
          <p:cNvPr id="6" name="Footer Placeholder 5">
            <a:extLst>
              <a:ext uri="{FF2B5EF4-FFF2-40B4-BE49-F238E27FC236}">
                <a16:creationId xmlns:a16="http://schemas.microsoft.com/office/drawing/2014/main" id="{083D9F3A-E7F0-45E7-AFA8-0D4A669EC1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5F008B-58BB-45FF-923F-5909DAB49D34}"/>
              </a:ext>
            </a:extLst>
          </p:cNvPr>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8370110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7B549-9E51-42E0-992A-73E775957773}"/>
              </a:ext>
            </a:extLst>
          </p:cNvPr>
          <p:cNvSpPr>
            <a:spLocks noGrp="1"/>
          </p:cNvSpPr>
          <p:nvPr>
            <p:ph type="title"/>
          </p:nvPr>
        </p:nvSpPr>
        <p:spPr>
          <a:xfrm>
            <a:off x="912628" y="1371599"/>
            <a:ext cx="10442760" cy="93975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81A5FDC-7C4B-45FB-8462-E2CE79919F33}"/>
              </a:ext>
            </a:extLst>
          </p:cNvPr>
          <p:cNvSpPr>
            <a:spLocks noGrp="1"/>
          </p:cNvSpPr>
          <p:nvPr>
            <p:ph type="body" idx="1"/>
          </p:nvPr>
        </p:nvSpPr>
        <p:spPr>
          <a:xfrm>
            <a:off x="912628" y="2311353"/>
            <a:ext cx="5084947" cy="69537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D8B686-2E92-45B9-A3D7-9DCAA0C50B36}"/>
              </a:ext>
            </a:extLst>
          </p:cNvPr>
          <p:cNvSpPr>
            <a:spLocks noGrp="1"/>
          </p:cNvSpPr>
          <p:nvPr>
            <p:ph sz="half" idx="2"/>
          </p:nvPr>
        </p:nvSpPr>
        <p:spPr>
          <a:xfrm>
            <a:off x="912628" y="3006725"/>
            <a:ext cx="5084947" cy="3182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6ADB526-4A44-47B6-8D14-93202E590AA7}"/>
              </a:ext>
            </a:extLst>
          </p:cNvPr>
          <p:cNvSpPr>
            <a:spLocks noGrp="1"/>
          </p:cNvSpPr>
          <p:nvPr>
            <p:ph type="body" sz="quarter" idx="3"/>
          </p:nvPr>
        </p:nvSpPr>
        <p:spPr>
          <a:xfrm>
            <a:off x="6172200" y="2311353"/>
            <a:ext cx="5183188" cy="69537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4177CA-5C13-4311-BFD3-B98FBD942DA5}"/>
              </a:ext>
            </a:extLst>
          </p:cNvPr>
          <p:cNvSpPr>
            <a:spLocks noGrp="1"/>
          </p:cNvSpPr>
          <p:nvPr>
            <p:ph sz="quarter" idx="4"/>
          </p:nvPr>
        </p:nvSpPr>
        <p:spPr>
          <a:xfrm>
            <a:off x="6172200" y="3006725"/>
            <a:ext cx="5183188" cy="3182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DEA255A-4CB5-40CA-B756-1AA5E27C20BF}"/>
              </a:ext>
            </a:extLst>
          </p:cNvPr>
          <p:cNvSpPr>
            <a:spLocks noGrp="1"/>
          </p:cNvSpPr>
          <p:nvPr>
            <p:ph type="dt" sz="half" idx="10"/>
          </p:nvPr>
        </p:nvSpPr>
        <p:spPr/>
        <p:txBody>
          <a:bodyPr/>
          <a:lstStyle/>
          <a:p>
            <a:fld id="{F07CD3FD-BE54-4400-942B-C6C15AA73DFD}" type="datetimeFigureOut">
              <a:rPr lang="en-US" smtClean="0"/>
              <a:t>12/12/2023</a:t>
            </a:fld>
            <a:endParaRPr lang="en-US"/>
          </a:p>
        </p:txBody>
      </p:sp>
      <p:sp>
        <p:nvSpPr>
          <p:cNvPr id="8" name="Footer Placeholder 7">
            <a:extLst>
              <a:ext uri="{FF2B5EF4-FFF2-40B4-BE49-F238E27FC236}">
                <a16:creationId xmlns:a16="http://schemas.microsoft.com/office/drawing/2014/main" id="{FF3072C4-10F1-49B8-B0BF-69204EDDCFA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A5ACC97-44C1-4887-909B-E6732D3C1FFE}"/>
              </a:ext>
            </a:extLst>
          </p:cNvPr>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39493714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7D313-943A-47E0-8A7A-DFFBCC297AB7}"/>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23AC25A7-81C8-4AA1-AD9F-C78A451FDE2E}"/>
              </a:ext>
            </a:extLst>
          </p:cNvPr>
          <p:cNvSpPr>
            <a:spLocks noGrp="1"/>
          </p:cNvSpPr>
          <p:nvPr>
            <p:ph type="dt" sz="half" idx="10"/>
          </p:nvPr>
        </p:nvSpPr>
        <p:spPr/>
        <p:txBody>
          <a:bodyPr/>
          <a:lstStyle/>
          <a:p>
            <a:fld id="{F07CD3FD-BE54-4400-942B-C6C15AA73DFD}" type="datetimeFigureOut">
              <a:rPr lang="en-US" smtClean="0"/>
              <a:t>12/12/2023</a:t>
            </a:fld>
            <a:endParaRPr lang="en-US"/>
          </a:p>
        </p:txBody>
      </p:sp>
      <p:sp>
        <p:nvSpPr>
          <p:cNvPr id="4" name="Footer Placeholder 3">
            <a:extLst>
              <a:ext uri="{FF2B5EF4-FFF2-40B4-BE49-F238E27FC236}">
                <a16:creationId xmlns:a16="http://schemas.microsoft.com/office/drawing/2014/main" id="{6EF54740-6022-46B2-9C55-B60E9651684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89497C9-6B5E-46D6-8FE9-0A5E0CF7F95B}"/>
              </a:ext>
            </a:extLst>
          </p:cNvPr>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2066228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740D3C-270A-401A-810C-2F86BBBB87D4}"/>
              </a:ext>
            </a:extLst>
          </p:cNvPr>
          <p:cNvSpPr>
            <a:spLocks noGrp="1"/>
          </p:cNvSpPr>
          <p:nvPr>
            <p:ph type="dt" sz="half" idx="10"/>
          </p:nvPr>
        </p:nvSpPr>
        <p:spPr/>
        <p:txBody>
          <a:bodyPr/>
          <a:lstStyle/>
          <a:p>
            <a:fld id="{F07CD3FD-BE54-4400-942B-C6C15AA73DFD}" type="datetimeFigureOut">
              <a:rPr lang="en-US" smtClean="0"/>
              <a:t>12/12/2023</a:t>
            </a:fld>
            <a:endParaRPr lang="en-US"/>
          </a:p>
        </p:txBody>
      </p:sp>
      <p:sp>
        <p:nvSpPr>
          <p:cNvPr id="3" name="Footer Placeholder 2">
            <a:extLst>
              <a:ext uri="{FF2B5EF4-FFF2-40B4-BE49-F238E27FC236}">
                <a16:creationId xmlns:a16="http://schemas.microsoft.com/office/drawing/2014/main" id="{DDCBE9F8-1765-4F36-A4DE-1DB136025AC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90CF9E-A6C6-4873-ADBE-7A2939319E58}"/>
              </a:ext>
            </a:extLst>
          </p:cNvPr>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28272324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8CDF8-00AD-4441-A6D5-9D7A659EB6C0}"/>
              </a:ext>
            </a:extLst>
          </p:cNvPr>
          <p:cNvSpPr>
            <a:spLocks noGrp="1"/>
          </p:cNvSpPr>
          <p:nvPr>
            <p:ph type="title"/>
          </p:nvPr>
        </p:nvSpPr>
        <p:spPr>
          <a:xfrm>
            <a:off x="912628" y="1463038"/>
            <a:ext cx="3859397" cy="1471548"/>
          </a:xfrm>
        </p:spPr>
        <p:txBody>
          <a:bodyPr anchor="t"/>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8C330AF-CB7E-420A-AE8A-E02E90325885}"/>
              </a:ext>
            </a:extLst>
          </p:cNvPr>
          <p:cNvSpPr>
            <a:spLocks noGrp="1"/>
          </p:cNvSpPr>
          <p:nvPr>
            <p:ph idx="1"/>
          </p:nvPr>
        </p:nvSpPr>
        <p:spPr>
          <a:xfrm>
            <a:off x="5183188" y="987425"/>
            <a:ext cx="6172200" cy="4873625"/>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F43257AD-2422-4CDA-9C55-700F4B5BF251}"/>
              </a:ext>
            </a:extLst>
          </p:cNvPr>
          <p:cNvSpPr>
            <a:spLocks noGrp="1"/>
          </p:cNvSpPr>
          <p:nvPr>
            <p:ph type="body" sz="half" idx="2"/>
          </p:nvPr>
        </p:nvSpPr>
        <p:spPr>
          <a:xfrm>
            <a:off x="912628" y="2934586"/>
            <a:ext cx="3859397" cy="29344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1B7454-C1CC-46F2-A6FB-1FE786C48F49}"/>
              </a:ext>
            </a:extLst>
          </p:cNvPr>
          <p:cNvSpPr>
            <a:spLocks noGrp="1"/>
          </p:cNvSpPr>
          <p:nvPr>
            <p:ph type="dt" sz="half" idx="10"/>
          </p:nvPr>
        </p:nvSpPr>
        <p:spPr/>
        <p:txBody>
          <a:bodyPr/>
          <a:lstStyle/>
          <a:p>
            <a:fld id="{F07CD3FD-BE54-4400-942B-C6C15AA73DFD}" type="datetimeFigureOut">
              <a:rPr lang="en-US" smtClean="0"/>
              <a:t>12/12/2023</a:t>
            </a:fld>
            <a:endParaRPr lang="en-US"/>
          </a:p>
        </p:txBody>
      </p:sp>
      <p:sp>
        <p:nvSpPr>
          <p:cNvPr id="6" name="Footer Placeholder 5">
            <a:extLst>
              <a:ext uri="{FF2B5EF4-FFF2-40B4-BE49-F238E27FC236}">
                <a16:creationId xmlns:a16="http://schemas.microsoft.com/office/drawing/2014/main" id="{49077DBE-6CC7-421B-AB5E-341E20BD92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6EAB8F-7526-4CDB-B782-FAD8B3E70B0A}"/>
              </a:ext>
            </a:extLst>
          </p:cNvPr>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24860336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1647F-5A61-44C9-81DC-331C9AE5DDAE}"/>
              </a:ext>
            </a:extLst>
          </p:cNvPr>
          <p:cNvSpPr>
            <a:spLocks noGrp="1"/>
          </p:cNvSpPr>
          <p:nvPr>
            <p:ph type="title"/>
          </p:nvPr>
        </p:nvSpPr>
        <p:spPr>
          <a:xfrm>
            <a:off x="912628" y="1463038"/>
            <a:ext cx="3859397" cy="1471548"/>
          </a:xfrm>
        </p:spPr>
        <p:txBody>
          <a:bodyPr anchor="t"/>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1627A0F-F1B8-49BE-A0FF-7FE16E3BDC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86D1BD6-1519-4431-9FAF-7D4F4129972C}"/>
              </a:ext>
            </a:extLst>
          </p:cNvPr>
          <p:cNvSpPr>
            <a:spLocks noGrp="1"/>
          </p:cNvSpPr>
          <p:nvPr>
            <p:ph type="body" sz="half" idx="2"/>
          </p:nvPr>
        </p:nvSpPr>
        <p:spPr>
          <a:xfrm>
            <a:off x="912628" y="2934586"/>
            <a:ext cx="3859397" cy="29344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A587A0-353B-42C2-BA96-B1ADEDF642BE}"/>
              </a:ext>
            </a:extLst>
          </p:cNvPr>
          <p:cNvSpPr>
            <a:spLocks noGrp="1"/>
          </p:cNvSpPr>
          <p:nvPr>
            <p:ph type="dt" sz="half" idx="10"/>
          </p:nvPr>
        </p:nvSpPr>
        <p:spPr/>
        <p:txBody>
          <a:bodyPr/>
          <a:lstStyle/>
          <a:p>
            <a:fld id="{F07CD3FD-BE54-4400-942B-C6C15AA73DFD}" type="datetimeFigureOut">
              <a:rPr lang="en-US" smtClean="0"/>
              <a:t>12/12/2023</a:t>
            </a:fld>
            <a:endParaRPr lang="en-US"/>
          </a:p>
        </p:txBody>
      </p:sp>
      <p:sp>
        <p:nvSpPr>
          <p:cNvPr id="6" name="Footer Placeholder 5">
            <a:extLst>
              <a:ext uri="{FF2B5EF4-FFF2-40B4-BE49-F238E27FC236}">
                <a16:creationId xmlns:a16="http://schemas.microsoft.com/office/drawing/2014/main" id="{44D5A88E-3957-4B76-B1BE-4164029217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F7C5FD-E56A-4C66-8F23-087F95A2FD0E}"/>
              </a:ext>
            </a:extLst>
          </p:cNvPr>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8520556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B4E786-7636-4278-8595-D365D28A796A}"/>
              </a:ext>
            </a:extLst>
          </p:cNvPr>
          <p:cNvSpPr>
            <a:spLocks noGrp="1"/>
          </p:cNvSpPr>
          <p:nvPr>
            <p:ph type="title"/>
          </p:nvPr>
        </p:nvSpPr>
        <p:spPr>
          <a:xfrm>
            <a:off x="914400" y="1371601"/>
            <a:ext cx="10363200" cy="118757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EA740849-7059-4C70-992B-5304D2EE9BAB}"/>
              </a:ext>
            </a:extLst>
          </p:cNvPr>
          <p:cNvSpPr>
            <a:spLocks noGrp="1"/>
          </p:cNvSpPr>
          <p:nvPr>
            <p:ph type="body" idx="1"/>
          </p:nvPr>
        </p:nvSpPr>
        <p:spPr>
          <a:xfrm>
            <a:off x="914399" y="2559171"/>
            <a:ext cx="10363200" cy="338265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09FEBF6-CEA6-4332-87B3-697807571C84}"/>
              </a:ext>
            </a:extLst>
          </p:cNvPr>
          <p:cNvSpPr>
            <a:spLocks noGrp="1"/>
          </p:cNvSpPr>
          <p:nvPr>
            <p:ph type="dt" sz="half" idx="2"/>
          </p:nvPr>
        </p:nvSpPr>
        <p:spPr>
          <a:xfrm>
            <a:off x="912628" y="6356350"/>
            <a:ext cx="2743200" cy="365125"/>
          </a:xfrm>
          <a:prstGeom prst="rect">
            <a:avLst/>
          </a:prstGeom>
        </p:spPr>
        <p:txBody>
          <a:bodyPr vert="horz" lIns="91440" tIns="45720" rIns="91440" bIns="45720" rtlCol="0" anchor="ctr"/>
          <a:lstStyle>
            <a:lvl1pPr algn="l">
              <a:defRPr sz="900" b="1" cap="all" spc="300" baseline="0">
                <a:solidFill>
                  <a:schemeClr val="tx1"/>
                </a:solidFill>
              </a:defRPr>
            </a:lvl1pPr>
          </a:lstStyle>
          <a:p>
            <a:fld id="{F07CD3FD-BE54-4400-942B-C6C15AA73DFD}" type="datetimeFigureOut">
              <a:rPr lang="en-US" smtClean="0"/>
              <a:t>12/12/2023</a:t>
            </a:fld>
            <a:endParaRPr lang="en-US"/>
          </a:p>
        </p:txBody>
      </p:sp>
      <p:sp>
        <p:nvSpPr>
          <p:cNvPr id="5" name="Footer Placeholder 4">
            <a:extLst>
              <a:ext uri="{FF2B5EF4-FFF2-40B4-BE49-F238E27FC236}">
                <a16:creationId xmlns:a16="http://schemas.microsoft.com/office/drawing/2014/main" id="{BC6BAF94-621C-43E1-BA0C-410A6899031B}"/>
              </a:ext>
            </a:extLst>
          </p:cNvPr>
          <p:cNvSpPr>
            <a:spLocks noGrp="1"/>
          </p:cNvSpPr>
          <p:nvPr>
            <p:ph type="ftr" sz="quarter" idx="3"/>
          </p:nvPr>
        </p:nvSpPr>
        <p:spPr>
          <a:xfrm>
            <a:off x="6767622" y="6356350"/>
            <a:ext cx="4040373" cy="365125"/>
          </a:xfrm>
          <a:prstGeom prst="rect">
            <a:avLst/>
          </a:prstGeom>
        </p:spPr>
        <p:txBody>
          <a:bodyPr vert="horz" lIns="91440" tIns="45720" rIns="91440" bIns="45720" rtlCol="0" anchor="ctr"/>
          <a:lstStyle>
            <a:lvl1pPr algn="r">
              <a:defRPr sz="900" b="1" cap="all" spc="300" baseline="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137D19E5-9E16-48C9-AAE2-0C70679A8D7B}"/>
              </a:ext>
            </a:extLst>
          </p:cNvPr>
          <p:cNvSpPr>
            <a:spLocks noGrp="1"/>
          </p:cNvSpPr>
          <p:nvPr>
            <p:ph type="sldNum" sz="quarter" idx="4"/>
          </p:nvPr>
        </p:nvSpPr>
        <p:spPr>
          <a:xfrm>
            <a:off x="10807995" y="6356350"/>
            <a:ext cx="723014" cy="365125"/>
          </a:xfrm>
          <a:prstGeom prst="rect">
            <a:avLst/>
          </a:prstGeom>
        </p:spPr>
        <p:txBody>
          <a:bodyPr vert="horz" lIns="91440" tIns="45720" rIns="91440" bIns="45720" rtlCol="0" anchor="ctr"/>
          <a:lstStyle>
            <a:lvl1pPr algn="r">
              <a:defRPr sz="900" b="1" cap="all" spc="300" baseline="0">
                <a:solidFill>
                  <a:schemeClr val="tx1"/>
                </a:solidFill>
              </a:defRPr>
            </a:lvl1pPr>
          </a:lstStyle>
          <a:p>
            <a:fld id="{A4C0CD32-A6C8-4BA5-B3DF-D8325E32CAA4}" type="slidenum">
              <a:rPr lang="en-US" smtClean="0"/>
              <a:t>‹#›</a:t>
            </a:fld>
            <a:endParaRPr lang="en-US"/>
          </a:p>
        </p:txBody>
      </p:sp>
      <p:cxnSp>
        <p:nvCxnSpPr>
          <p:cNvPr id="7" name="Straight Connector 6">
            <a:extLst>
              <a:ext uri="{FF2B5EF4-FFF2-40B4-BE49-F238E27FC236}">
                <a16:creationId xmlns:a16="http://schemas.microsoft.com/office/drawing/2014/main" id="{F209B62C-3402-4623-9A7C-AA048B56F8C3}"/>
              </a:ext>
            </a:extLst>
          </p:cNvPr>
          <p:cNvCxnSpPr>
            <a:cxnSpLocks/>
          </p:cNvCxnSpPr>
          <p:nvPr/>
        </p:nvCxnSpPr>
        <p:spPr>
          <a:xfrm>
            <a:off x="990600"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3846599"/>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29" r:id="rId6"/>
    <p:sldLayoutId id="2147483725" r:id="rId7"/>
    <p:sldLayoutId id="2147483726" r:id="rId8"/>
    <p:sldLayoutId id="2147483727" r:id="rId9"/>
    <p:sldLayoutId id="2147483728" r:id="rId10"/>
    <p:sldLayoutId id="2147483730" r:id="rId11"/>
  </p:sldLayoutIdLst>
  <p:txStyles>
    <p:title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493776" indent="-228600" algn="l" defTabSz="914400" rtl="0" eaLnBrk="1" latinLnBrk="0" hangingPunct="1">
        <a:lnSpc>
          <a:spcPct val="120000"/>
        </a:lnSpc>
        <a:spcBef>
          <a:spcPts val="500"/>
        </a:spcBef>
        <a:buSzPct val="87000"/>
        <a:buFont typeface="Arial" panose="020B06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1051560" indent="-28575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4pPr>
      <a:lvl5pPr marL="1298448"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3.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2.xml"/><Relationship Id="rId4" Type="http://schemas.openxmlformats.org/officeDocument/2006/relationships/image" Target="../media/image13.jp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0" name="Picture 99">
            <a:extLst>
              <a:ext uri="{FF2B5EF4-FFF2-40B4-BE49-F238E27FC236}">
                <a16:creationId xmlns:a16="http://schemas.microsoft.com/office/drawing/2014/main" id="{28B17C89-B07A-5AA3-3D14-A285EB80BC71}"/>
              </a:ext>
            </a:extLst>
          </p:cNvPr>
          <p:cNvPicPr>
            <a:picLocks noChangeAspect="1"/>
          </p:cNvPicPr>
          <p:nvPr/>
        </p:nvPicPr>
        <p:blipFill rotWithShape="1">
          <a:blip r:embed="rId3"/>
          <a:srcRect t="7707" b="7707"/>
          <a:stretch/>
        </p:blipFill>
        <p:spPr>
          <a:xfrm>
            <a:off x="1" y="10"/>
            <a:ext cx="12192000" cy="6857990"/>
          </a:xfrm>
          <a:prstGeom prst="rect">
            <a:avLst/>
          </a:prstGeom>
        </p:spPr>
      </p:pic>
      <p:sp useBgFill="1">
        <p:nvSpPr>
          <p:cNvPr id="112" name="Rectangle 111">
            <a:extLst>
              <a:ext uri="{FF2B5EF4-FFF2-40B4-BE49-F238E27FC236}">
                <a16:creationId xmlns:a16="http://schemas.microsoft.com/office/drawing/2014/main" id="{D30DD7D3-2712-4491-B2C2-5FC23330C7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7051" y="1066800"/>
            <a:ext cx="5699422" cy="47244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3" name="Straight Connector 112">
            <a:extLst>
              <a:ext uri="{FF2B5EF4-FFF2-40B4-BE49-F238E27FC236}">
                <a16:creationId xmlns:a16="http://schemas.microsoft.com/office/drawing/2014/main" id="{FFD0734C-004D-4938-8EA0-2C3867A11A6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60419" y="5780876"/>
            <a:ext cx="5702585"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E4F12E9F-7B5F-A6EF-13E7-300FB490033C}"/>
              </a:ext>
            </a:extLst>
          </p:cNvPr>
          <p:cNvSpPr>
            <a:spLocks noGrp="1"/>
          </p:cNvSpPr>
          <p:nvPr>
            <p:ph type="ctrTitle"/>
          </p:nvPr>
        </p:nvSpPr>
        <p:spPr>
          <a:xfrm>
            <a:off x="1309321" y="1209101"/>
            <a:ext cx="5215150" cy="2369132"/>
          </a:xfrm>
        </p:spPr>
        <p:txBody>
          <a:bodyPr anchor="t">
            <a:normAutofit fontScale="90000"/>
          </a:bodyPr>
          <a:lstStyle/>
          <a:p>
            <a:pPr algn="ctr"/>
            <a:r>
              <a:rPr lang="en-US" dirty="0"/>
              <a:t>Applied Machine Learning </a:t>
            </a:r>
            <a:br>
              <a:rPr lang="en-US" dirty="0"/>
            </a:br>
            <a:r>
              <a:rPr lang="en-US" dirty="0"/>
              <a:t>(CS-4104)</a:t>
            </a:r>
            <a:br>
              <a:rPr lang="en-US" dirty="0"/>
            </a:br>
            <a:r>
              <a:rPr lang="en-US" dirty="0"/>
              <a:t>Project Presentation</a:t>
            </a:r>
          </a:p>
        </p:txBody>
      </p:sp>
      <p:sp>
        <p:nvSpPr>
          <p:cNvPr id="3" name="Subtitle 2">
            <a:extLst>
              <a:ext uri="{FF2B5EF4-FFF2-40B4-BE49-F238E27FC236}">
                <a16:creationId xmlns:a16="http://schemas.microsoft.com/office/drawing/2014/main" id="{06516B02-E0EB-276B-FB77-FE4608B652B4}"/>
              </a:ext>
            </a:extLst>
          </p:cNvPr>
          <p:cNvSpPr>
            <a:spLocks noGrp="1"/>
          </p:cNvSpPr>
          <p:nvPr>
            <p:ph type="subTitle" idx="1"/>
          </p:nvPr>
        </p:nvSpPr>
        <p:spPr>
          <a:xfrm>
            <a:off x="1224366" y="5267371"/>
            <a:ext cx="5385058" cy="333845"/>
          </a:xfrm>
        </p:spPr>
        <p:txBody>
          <a:bodyPr>
            <a:noAutofit/>
          </a:bodyPr>
          <a:lstStyle/>
          <a:p>
            <a:pPr>
              <a:lnSpc>
                <a:spcPct val="120000"/>
              </a:lnSpc>
            </a:pPr>
            <a:r>
              <a:rPr lang="en-US" sz="1400" dirty="0"/>
              <a:t>Ayaan Danish		(20K-0245 | BCS-7A)</a:t>
            </a:r>
          </a:p>
        </p:txBody>
      </p:sp>
      <p:pic>
        <p:nvPicPr>
          <p:cNvPr id="1038" name="Picture 14" descr="Visual Studio Code - Wikiversity">
            <a:extLst>
              <a:ext uri="{FF2B5EF4-FFF2-40B4-BE49-F238E27FC236}">
                <a16:creationId xmlns:a16="http://schemas.microsoft.com/office/drawing/2014/main" id="{3A590042-140F-A5EA-C0C7-57297AA5D99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02767" y="4023272"/>
            <a:ext cx="701658" cy="701658"/>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NumPy">
            <a:extLst>
              <a:ext uri="{FF2B5EF4-FFF2-40B4-BE49-F238E27FC236}">
                <a16:creationId xmlns:a16="http://schemas.microsoft.com/office/drawing/2014/main" id="{D4F95D60-E5E4-F7A9-0D05-F5C69C54B63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97993" y="3900204"/>
            <a:ext cx="926085" cy="926085"/>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a:extLst>
              <a:ext uri="{FF2B5EF4-FFF2-40B4-BE49-F238E27FC236}">
                <a16:creationId xmlns:a16="http://schemas.microsoft.com/office/drawing/2014/main" id="{6FAF9221-871C-4724-3FF9-5DC2AFB6602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25469" y="3952908"/>
            <a:ext cx="701658" cy="75084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C32E2E25-9970-67B1-6079-F1E972D3DCE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95948" y="3935976"/>
            <a:ext cx="814154" cy="8141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56387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3AC89-EE92-D301-79C9-F67CAAD58AB4}"/>
              </a:ext>
            </a:extLst>
          </p:cNvPr>
          <p:cNvSpPr>
            <a:spLocks noGrp="1"/>
          </p:cNvSpPr>
          <p:nvPr>
            <p:ph type="title"/>
          </p:nvPr>
        </p:nvSpPr>
        <p:spPr>
          <a:xfrm>
            <a:off x="914399" y="171451"/>
            <a:ext cx="10363200" cy="982681"/>
          </a:xfrm>
        </p:spPr>
        <p:txBody>
          <a:bodyPr/>
          <a:lstStyle/>
          <a:p>
            <a:r>
              <a:rPr lang="en-US" dirty="0"/>
              <a:t>Hyper-Parameters</a:t>
            </a:r>
          </a:p>
        </p:txBody>
      </p:sp>
      <mc:AlternateContent xmlns:mc="http://schemas.openxmlformats.org/markup-compatibility/2006" xmlns:a14="http://schemas.microsoft.com/office/drawing/2010/main">
        <mc:Choice Requires="a14">
          <p:graphicFrame>
            <p:nvGraphicFramePr>
              <p:cNvPr id="3" name="Content Placeholder 2">
                <a:extLst>
                  <a:ext uri="{FF2B5EF4-FFF2-40B4-BE49-F238E27FC236}">
                    <a16:creationId xmlns:a16="http://schemas.microsoft.com/office/drawing/2014/main" id="{22FD71DF-AC29-8FEB-546F-E6D2CA183A39}"/>
                  </a:ext>
                </a:extLst>
              </p:cNvPr>
              <p:cNvGraphicFramePr>
                <a:graphicFrameLocks noGrp="1"/>
              </p:cNvGraphicFramePr>
              <p:nvPr>
                <p:ph idx="1"/>
                <p:extLst>
                  <p:ext uri="{D42A27DB-BD31-4B8C-83A1-F6EECF244321}">
                    <p14:modId xmlns:p14="http://schemas.microsoft.com/office/powerpoint/2010/main" val="132197598"/>
                  </p:ext>
                </p:extLst>
              </p:nvPr>
            </p:nvGraphicFramePr>
            <p:xfrm>
              <a:off x="1579417" y="1489362"/>
              <a:ext cx="9033164" cy="4655130"/>
            </p:xfrm>
            <a:graphic>
              <a:graphicData uri="http://schemas.openxmlformats.org/drawingml/2006/table">
                <a:tbl>
                  <a:tblPr firstRow="1" bandRow="1">
                    <a:tableStyleId>{5C22544A-7EE6-4342-B048-85BDC9FD1C3A}</a:tableStyleId>
                  </a:tblPr>
                  <a:tblGrid>
                    <a:gridCol w="4516582">
                      <a:extLst>
                        <a:ext uri="{9D8B030D-6E8A-4147-A177-3AD203B41FA5}">
                          <a16:colId xmlns:a16="http://schemas.microsoft.com/office/drawing/2014/main" val="358505824"/>
                        </a:ext>
                      </a:extLst>
                    </a:gridCol>
                    <a:gridCol w="4516582">
                      <a:extLst>
                        <a:ext uri="{9D8B030D-6E8A-4147-A177-3AD203B41FA5}">
                          <a16:colId xmlns:a16="http://schemas.microsoft.com/office/drawing/2014/main" val="687786707"/>
                        </a:ext>
                      </a:extLst>
                    </a:gridCol>
                  </a:tblGrid>
                  <a:tr h="775855">
                    <a:tc>
                      <a:txBody>
                        <a:bodyPr/>
                        <a:lstStyle/>
                        <a:p>
                          <a:pPr algn="ctr"/>
                          <a:r>
                            <a:rPr lang="en-US" dirty="0"/>
                            <a:t>Hyper-Parameter</a:t>
                          </a:r>
                        </a:p>
                      </a:txBody>
                      <a:tcPr anchor="ctr"/>
                    </a:tc>
                    <a:tc>
                      <a:txBody>
                        <a:bodyPr/>
                        <a:lstStyle/>
                        <a:p>
                          <a:pPr algn="ctr"/>
                          <a:r>
                            <a:rPr lang="en-US" dirty="0"/>
                            <a:t>Value</a:t>
                          </a:r>
                        </a:p>
                      </a:txBody>
                      <a:tcPr anchor="ctr"/>
                    </a:tc>
                    <a:extLst>
                      <a:ext uri="{0D108BD9-81ED-4DB2-BD59-A6C34878D82A}">
                        <a16:rowId xmlns:a16="http://schemas.microsoft.com/office/drawing/2014/main" val="3005496611"/>
                      </a:ext>
                    </a:extLst>
                  </a:tr>
                  <a:tr h="775855">
                    <a:tc>
                      <a:txBody>
                        <a:bodyPr/>
                        <a:lstStyle/>
                        <a:p>
                          <a:pPr algn="ctr"/>
                          <a:r>
                            <a:rPr lang="en-US" dirty="0"/>
                            <a:t>Training Epochs</a:t>
                          </a:r>
                        </a:p>
                      </a:txBody>
                      <a:tcPr anchor="ctr"/>
                    </a:tc>
                    <a:tc>
                      <a:txBody>
                        <a:bodyPr/>
                        <a:lstStyle/>
                        <a:p>
                          <a:pPr algn="ctr"/>
                          <a:r>
                            <a:rPr lang="en-US" dirty="0"/>
                            <a:t>30</a:t>
                          </a:r>
                        </a:p>
                      </a:txBody>
                      <a:tcPr anchor="ctr"/>
                    </a:tc>
                    <a:extLst>
                      <a:ext uri="{0D108BD9-81ED-4DB2-BD59-A6C34878D82A}">
                        <a16:rowId xmlns:a16="http://schemas.microsoft.com/office/drawing/2014/main" val="3367990229"/>
                      </a:ext>
                    </a:extLst>
                  </a:tr>
                  <a:tr h="775855">
                    <a:tc>
                      <a:txBody>
                        <a:bodyPr/>
                        <a:lstStyle/>
                        <a:p>
                          <a:pPr algn="ctr"/>
                          <a:r>
                            <a:rPr lang="en-US" dirty="0"/>
                            <a:t>Loss Function</a:t>
                          </a:r>
                        </a:p>
                      </a:txBody>
                      <a:tcPr anchor="ctr"/>
                    </a:tc>
                    <a:tc>
                      <a:txBody>
                        <a:bodyPr/>
                        <a:lstStyle/>
                        <a:p>
                          <a:pPr algn="ctr"/>
                          <a:r>
                            <a:rPr lang="en-US" dirty="0"/>
                            <a:t>Sparse Categorical Cross-Entropy</a:t>
                          </a:r>
                        </a:p>
                      </a:txBody>
                      <a:tcPr anchor="ctr"/>
                    </a:tc>
                    <a:extLst>
                      <a:ext uri="{0D108BD9-81ED-4DB2-BD59-A6C34878D82A}">
                        <a16:rowId xmlns:a16="http://schemas.microsoft.com/office/drawing/2014/main" val="3180136917"/>
                      </a:ext>
                    </a:extLst>
                  </a:tr>
                  <a:tr h="775855">
                    <a:tc>
                      <a:txBody>
                        <a:bodyPr/>
                        <a:lstStyle/>
                        <a:p>
                          <a:pPr algn="ctr"/>
                          <a:r>
                            <a:rPr lang="en-US" dirty="0"/>
                            <a:t>Optimizer</a:t>
                          </a:r>
                        </a:p>
                      </a:txBody>
                      <a:tcPr anchor="ctr"/>
                    </a:tc>
                    <a:tc>
                      <a:txBody>
                        <a:bodyPr/>
                        <a:lstStyle/>
                        <a:p>
                          <a:pPr algn="ctr"/>
                          <a:r>
                            <a:rPr lang="en-US" dirty="0"/>
                            <a:t>Adam</a:t>
                          </a:r>
                        </a:p>
                      </a:txBody>
                      <a:tcPr anchor="ctr"/>
                    </a:tc>
                    <a:extLst>
                      <a:ext uri="{0D108BD9-81ED-4DB2-BD59-A6C34878D82A}">
                        <a16:rowId xmlns:a16="http://schemas.microsoft.com/office/drawing/2014/main" val="1724245229"/>
                      </a:ext>
                    </a:extLst>
                  </a:tr>
                  <a:tr h="775855">
                    <a:tc>
                      <a:txBody>
                        <a:bodyPr/>
                        <a:lstStyle/>
                        <a:p>
                          <a:pPr algn="ctr"/>
                          <a:r>
                            <a:rPr lang="en-US" dirty="0"/>
                            <a:t>Learning Rate</a:t>
                          </a:r>
                        </a:p>
                      </a:txBody>
                      <a:tcPr anchor="ctr"/>
                    </a:tc>
                    <a:tc>
                      <a:txBody>
                        <a:bodyPr/>
                        <a:lstStyle/>
                        <a:p>
                          <a:pPr algn="ct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10</m:t>
                                    </m:r>
                                  </m:e>
                                  <m:sup>
                                    <m:r>
                                      <a:rPr lang="en-US" b="0" i="1" smtClean="0">
                                        <a:latin typeface="Cambria Math" panose="02040503050406030204" pitchFamily="18" charset="0"/>
                                      </a:rPr>
                                      <m:t>−4</m:t>
                                    </m:r>
                                  </m:sup>
                                </m:sSup>
                              </m:oMath>
                            </m:oMathPara>
                          </a14:m>
                          <a:endParaRPr lang="en-US" dirty="0"/>
                        </a:p>
                      </a:txBody>
                      <a:tcPr anchor="ctr"/>
                    </a:tc>
                    <a:extLst>
                      <a:ext uri="{0D108BD9-81ED-4DB2-BD59-A6C34878D82A}">
                        <a16:rowId xmlns:a16="http://schemas.microsoft.com/office/drawing/2014/main" val="138741357"/>
                      </a:ext>
                    </a:extLst>
                  </a:tr>
                  <a:tr h="775855">
                    <a:tc>
                      <a:txBody>
                        <a:bodyPr/>
                        <a:lstStyle/>
                        <a:p>
                          <a:pPr algn="ctr"/>
                          <a:r>
                            <a:rPr lang="en-US" dirty="0"/>
                            <a:t>Callback Functions (Only for FYO and DorsalVein Datasets)</a:t>
                          </a:r>
                        </a:p>
                      </a:txBody>
                      <a:tcPr anchor="ctr"/>
                    </a:tc>
                    <a:tc>
                      <a:txBody>
                        <a:bodyPr/>
                        <a:lstStyle/>
                        <a:p>
                          <a:pPr algn="ctr"/>
                          <a:r>
                            <a:rPr lang="en-US" dirty="0"/>
                            <a:t>Reduce Learning Rate on Plateau</a:t>
                          </a:r>
                        </a:p>
                      </a:txBody>
                      <a:tcPr anchor="ctr"/>
                    </a:tc>
                    <a:extLst>
                      <a:ext uri="{0D108BD9-81ED-4DB2-BD59-A6C34878D82A}">
                        <a16:rowId xmlns:a16="http://schemas.microsoft.com/office/drawing/2014/main" val="2501003610"/>
                      </a:ext>
                    </a:extLst>
                  </a:tr>
                </a:tbl>
              </a:graphicData>
            </a:graphic>
          </p:graphicFrame>
        </mc:Choice>
        <mc:Fallback xmlns="">
          <p:graphicFrame>
            <p:nvGraphicFramePr>
              <p:cNvPr id="3" name="Content Placeholder 2">
                <a:extLst>
                  <a:ext uri="{FF2B5EF4-FFF2-40B4-BE49-F238E27FC236}">
                    <a16:creationId xmlns:a16="http://schemas.microsoft.com/office/drawing/2014/main" id="{22FD71DF-AC29-8FEB-546F-E6D2CA183A39}"/>
                  </a:ext>
                </a:extLst>
              </p:cNvPr>
              <p:cNvGraphicFramePr>
                <a:graphicFrameLocks noGrp="1"/>
              </p:cNvGraphicFramePr>
              <p:nvPr>
                <p:ph idx="1"/>
                <p:extLst>
                  <p:ext uri="{D42A27DB-BD31-4B8C-83A1-F6EECF244321}">
                    <p14:modId xmlns:p14="http://schemas.microsoft.com/office/powerpoint/2010/main" val="132197598"/>
                  </p:ext>
                </p:extLst>
              </p:nvPr>
            </p:nvGraphicFramePr>
            <p:xfrm>
              <a:off x="1579417" y="1489362"/>
              <a:ext cx="9033164" cy="4655130"/>
            </p:xfrm>
            <a:graphic>
              <a:graphicData uri="http://schemas.openxmlformats.org/drawingml/2006/table">
                <a:tbl>
                  <a:tblPr firstRow="1" bandRow="1">
                    <a:tableStyleId>{5C22544A-7EE6-4342-B048-85BDC9FD1C3A}</a:tableStyleId>
                  </a:tblPr>
                  <a:tblGrid>
                    <a:gridCol w="4516582">
                      <a:extLst>
                        <a:ext uri="{9D8B030D-6E8A-4147-A177-3AD203B41FA5}">
                          <a16:colId xmlns:a16="http://schemas.microsoft.com/office/drawing/2014/main" val="358505824"/>
                        </a:ext>
                      </a:extLst>
                    </a:gridCol>
                    <a:gridCol w="4516582">
                      <a:extLst>
                        <a:ext uri="{9D8B030D-6E8A-4147-A177-3AD203B41FA5}">
                          <a16:colId xmlns:a16="http://schemas.microsoft.com/office/drawing/2014/main" val="687786707"/>
                        </a:ext>
                      </a:extLst>
                    </a:gridCol>
                  </a:tblGrid>
                  <a:tr h="775855">
                    <a:tc>
                      <a:txBody>
                        <a:bodyPr/>
                        <a:lstStyle/>
                        <a:p>
                          <a:pPr algn="ctr"/>
                          <a:r>
                            <a:rPr lang="en-US" dirty="0"/>
                            <a:t>Hyper-Parameter</a:t>
                          </a:r>
                        </a:p>
                      </a:txBody>
                      <a:tcPr anchor="ctr"/>
                    </a:tc>
                    <a:tc>
                      <a:txBody>
                        <a:bodyPr/>
                        <a:lstStyle/>
                        <a:p>
                          <a:pPr algn="ctr"/>
                          <a:r>
                            <a:rPr lang="en-US" dirty="0"/>
                            <a:t>Value</a:t>
                          </a:r>
                        </a:p>
                      </a:txBody>
                      <a:tcPr anchor="ctr"/>
                    </a:tc>
                    <a:extLst>
                      <a:ext uri="{0D108BD9-81ED-4DB2-BD59-A6C34878D82A}">
                        <a16:rowId xmlns:a16="http://schemas.microsoft.com/office/drawing/2014/main" val="3005496611"/>
                      </a:ext>
                    </a:extLst>
                  </a:tr>
                  <a:tr h="775855">
                    <a:tc>
                      <a:txBody>
                        <a:bodyPr/>
                        <a:lstStyle/>
                        <a:p>
                          <a:pPr algn="ctr"/>
                          <a:r>
                            <a:rPr lang="en-US" dirty="0"/>
                            <a:t>Training Epochs</a:t>
                          </a:r>
                        </a:p>
                      </a:txBody>
                      <a:tcPr anchor="ctr"/>
                    </a:tc>
                    <a:tc>
                      <a:txBody>
                        <a:bodyPr/>
                        <a:lstStyle/>
                        <a:p>
                          <a:pPr algn="ctr"/>
                          <a:r>
                            <a:rPr lang="en-US" dirty="0"/>
                            <a:t>30</a:t>
                          </a:r>
                        </a:p>
                      </a:txBody>
                      <a:tcPr anchor="ctr"/>
                    </a:tc>
                    <a:extLst>
                      <a:ext uri="{0D108BD9-81ED-4DB2-BD59-A6C34878D82A}">
                        <a16:rowId xmlns:a16="http://schemas.microsoft.com/office/drawing/2014/main" val="3367990229"/>
                      </a:ext>
                    </a:extLst>
                  </a:tr>
                  <a:tr h="775855">
                    <a:tc>
                      <a:txBody>
                        <a:bodyPr/>
                        <a:lstStyle/>
                        <a:p>
                          <a:pPr algn="ctr"/>
                          <a:r>
                            <a:rPr lang="en-US" dirty="0"/>
                            <a:t>Loss Function</a:t>
                          </a:r>
                        </a:p>
                      </a:txBody>
                      <a:tcPr anchor="ctr"/>
                    </a:tc>
                    <a:tc>
                      <a:txBody>
                        <a:bodyPr/>
                        <a:lstStyle/>
                        <a:p>
                          <a:pPr algn="ctr"/>
                          <a:r>
                            <a:rPr lang="en-US" dirty="0"/>
                            <a:t>Sparse Categorical Cross-Entropy</a:t>
                          </a:r>
                        </a:p>
                      </a:txBody>
                      <a:tcPr anchor="ctr"/>
                    </a:tc>
                    <a:extLst>
                      <a:ext uri="{0D108BD9-81ED-4DB2-BD59-A6C34878D82A}">
                        <a16:rowId xmlns:a16="http://schemas.microsoft.com/office/drawing/2014/main" val="3180136917"/>
                      </a:ext>
                    </a:extLst>
                  </a:tr>
                  <a:tr h="775855">
                    <a:tc>
                      <a:txBody>
                        <a:bodyPr/>
                        <a:lstStyle/>
                        <a:p>
                          <a:pPr algn="ctr"/>
                          <a:r>
                            <a:rPr lang="en-US" dirty="0"/>
                            <a:t>Optimizer</a:t>
                          </a:r>
                        </a:p>
                      </a:txBody>
                      <a:tcPr anchor="ctr"/>
                    </a:tc>
                    <a:tc>
                      <a:txBody>
                        <a:bodyPr/>
                        <a:lstStyle/>
                        <a:p>
                          <a:pPr algn="ctr"/>
                          <a:r>
                            <a:rPr lang="en-US" dirty="0"/>
                            <a:t>Adam</a:t>
                          </a:r>
                        </a:p>
                      </a:txBody>
                      <a:tcPr anchor="ctr"/>
                    </a:tc>
                    <a:extLst>
                      <a:ext uri="{0D108BD9-81ED-4DB2-BD59-A6C34878D82A}">
                        <a16:rowId xmlns:a16="http://schemas.microsoft.com/office/drawing/2014/main" val="1724245229"/>
                      </a:ext>
                    </a:extLst>
                  </a:tr>
                  <a:tr h="775855">
                    <a:tc>
                      <a:txBody>
                        <a:bodyPr/>
                        <a:lstStyle/>
                        <a:p>
                          <a:pPr algn="ctr"/>
                          <a:r>
                            <a:rPr lang="en-US" dirty="0"/>
                            <a:t>Learning Rate</a:t>
                          </a:r>
                        </a:p>
                      </a:txBody>
                      <a:tcPr anchor="ctr"/>
                    </a:tc>
                    <a:tc>
                      <a:txBody>
                        <a:bodyPr/>
                        <a:lstStyle/>
                        <a:p>
                          <a:endParaRPr lang="en-US"/>
                        </a:p>
                      </a:txBody>
                      <a:tcPr anchor="ctr">
                        <a:blipFill>
                          <a:blip r:embed="rId2"/>
                          <a:stretch>
                            <a:fillRect l="-100135" t="-398438" r="-675" b="-103125"/>
                          </a:stretch>
                        </a:blipFill>
                      </a:tcPr>
                    </a:tc>
                    <a:extLst>
                      <a:ext uri="{0D108BD9-81ED-4DB2-BD59-A6C34878D82A}">
                        <a16:rowId xmlns:a16="http://schemas.microsoft.com/office/drawing/2014/main" val="138741357"/>
                      </a:ext>
                    </a:extLst>
                  </a:tr>
                  <a:tr h="775855">
                    <a:tc>
                      <a:txBody>
                        <a:bodyPr/>
                        <a:lstStyle/>
                        <a:p>
                          <a:pPr algn="ctr"/>
                          <a:r>
                            <a:rPr lang="en-US" dirty="0"/>
                            <a:t>Callback Functions (Only for FYO and DorsalVein Datasets)</a:t>
                          </a:r>
                        </a:p>
                      </a:txBody>
                      <a:tcPr anchor="ctr"/>
                    </a:tc>
                    <a:tc>
                      <a:txBody>
                        <a:bodyPr/>
                        <a:lstStyle/>
                        <a:p>
                          <a:pPr algn="ctr"/>
                          <a:r>
                            <a:rPr lang="en-US" dirty="0"/>
                            <a:t>Reduce Learning Rate on Plateau</a:t>
                          </a:r>
                        </a:p>
                      </a:txBody>
                      <a:tcPr anchor="ctr"/>
                    </a:tc>
                    <a:extLst>
                      <a:ext uri="{0D108BD9-81ED-4DB2-BD59-A6C34878D82A}">
                        <a16:rowId xmlns:a16="http://schemas.microsoft.com/office/drawing/2014/main" val="2501003610"/>
                      </a:ext>
                    </a:extLst>
                  </a:tr>
                </a:tbl>
              </a:graphicData>
            </a:graphic>
          </p:graphicFrame>
        </mc:Fallback>
      </mc:AlternateContent>
    </p:spTree>
    <p:extLst>
      <p:ext uri="{BB962C8B-B14F-4D97-AF65-F5344CB8AC3E}">
        <p14:creationId xmlns:p14="http://schemas.microsoft.com/office/powerpoint/2010/main" val="34190426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3AC89-EE92-D301-79C9-F67CAAD58AB4}"/>
              </a:ext>
            </a:extLst>
          </p:cNvPr>
          <p:cNvSpPr>
            <a:spLocks noGrp="1"/>
          </p:cNvSpPr>
          <p:nvPr>
            <p:ph type="title"/>
          </p:nvPr>
        </p:nvSpPr>
        <p:spPr>
          <a:xfrm>
            <a:off x="914399" y="171451"/>
            <a:ext cx="10363200" cy="982681"/>
          </a:xfrm>
        </p:spPr>
        <p:txBody>
          <a:bodyPr/>
          <a:lstStyle/>
          <a:p>
            <a:r>
              <a:rPr lang="en-US" dirty="0"/>
              <a:t>Results – VERA PalmVein</a:t>
            </a:r>
          </a:p>
        </p:txBody>
      </p:sp>
      <p:graphicFrame>
        <p:nvGraphicFramePr>
          <p:cNvPr id="3" name="Table 2">
            <a:extLst>
              <a:ext uri="{FF2B5EF4-FFF2-40B4-BE49-F238E27FC236}">
                <a16:creationId xmlns:a16="http://schemas.microsoft.com/office/drawing/2014/main" id="{FBD8B949-67E5-EBE7-245F-478AF8021725}"/>
              </a:ext>
            </a:extLst>
          </p:cNvPr>
          <p:cNvGraphicFramePr>
            <a:graphicFrameLocks noGrp="1"/>
          </p:cNvGraphicFramePr>
          <p:nvPr>
            <p:extLst>
              <p:ext uri="{D42A27DB-BD31-4B8C-83A1-F6EECF244321}">
                <p14:modId xmlns:p14="http://schemas.microsoft.com/office/powerpoint/2010/main" val="4197898811"/>
              </p:ext>
            </p:extLst>
          </p:nvPr>
        </p:nvGraphicFramePr>
        <p:xfrm>
          <a:off x="186432" y="1242876"/>
          <a:ext cx="5383095" cy="2285416"/>
        </p:xfrm>
        <a:graphic>
          <a:graphicData uri="http://schemas.openxmlformats.org/drawingml/2006/table">
            <a:tbl>
              <a:tblPr firstRow="1" bandRow="1">
                <a:tableStyleId>{5C22544A-7EE6-4342-B048-85BDC9FD1C3A}</a:tableStyleId>
              </a:tblPr>
              <a:tblGrid>
                <a:gridCol w="1794365">
                  <a:extLst>
                    <a:ext uri="{9D8B030D-6E8A-4147-A177-3AD203B41FA5}">
                      <a16:colId xmlns:a16="http://schemas.microsoft.com/office/drawing/2014/main" val="841657414"/>
                    </a:ext>
                  </a:extLst>
                </a:gridCol>
                <a:gridCol w="1794365">
                  <a:extLst>
                    <a:ext uri="{9D8B030D-6E8A-4147-A177-3AD203B41FA5}">
                      <a16:colId xmlns:a16="http://schemas.microsoft.com/office/drawing/2014/main" val="1277503893"/>
                    </a:ext>
                  </a:extLst>
                </a:gridCol>
                <a:gridCol w="1794365">
                  <a:extLst>
                    <a:ext uri="{9D8B030D-6E8A-4147-A177-3AD203B41FA5}">
                      <a16:colId xmlns:a16="http://schemas.microsoft.com/office/drawing/2014/main" val="2457307640"/>
                    </a:ext>
                  </a:extLst>
                </a:gridCol>
              </a:tblGrid>
              <a:tr h="825784">
                <a:tc>
                  <a:txBody>
                    <a:bodyPr/>
                    <a:lstStyle/>
                    <a:p>
                      <a:pPr algn="ctr"/>
                      <a:r>
                        <a:rPr lang="en-US" dirty="0"/>
                        <a:t>CNN Model</a:t>
                      </a:r>
                    </a:p>
                  </a:txBody>
                  <a:tcPr anchor="ctr"/>
                </a:tc>
                <a:tc>
                  <a:txBody>
                    <a:bodyPr/>
                    <a:lstStyle/>
                    <a:p>
                      <a:pPr algn="ctr"/>
                      <a:r>
                        <a:rPr lang="en-US" dirty="0"/>
                        <a:t>Test Accuracy</a:t>
                      </a:r>
                    </a:p>
                  </a:txBody>
                  <a:tcPr anchor="ctr"/>
                </a:tc>
                <a:tc>
                  <a:txBody>
                    <a:bodyPr/>
                    <a:lstStyle/>
                    <a:p>
                      <a:pPr algn="ctr"/>
                      <a:r>
                        <a:rPr lang="en-US" dirty="0"/>
                        <a:t>Computation Time</a:t>
                      </a:r>
                    </a:p>
                  </a:txBody>
                  <a:tcPr anchor="ctr"/>
                </a:tc>
                <a:extLst>
                  <a:ext uri="{0D108BD9-81ED-4DB2-BD59-A6C34878D82A}">
                    <a16:rowId xmlns:a16="http://schemas.microsoft.com/office/drawing/2014/main" val="3131036846"/>
                  </a:ext>
                </a:extLst>
              </a:tr>
              <a:tr h="486544">
                <a:tc>
                  <a:txBody>
                    <a:bodyPr/>
                    <a:lstStyle/>
                    <a:p>
                      <a:pPr algn="ctr"/>
                      <a:r>
                        <a:rPr lang="en-US" dirty="0" err="1"/>
                        <a:t>AlexNet</a:t>
                      </a:r>
                      <a:endParaRPr lang="en-US" dirty="0"/>
                    </a:p>
                  </a:txBody>
                  <a:tcPr anchor="ctr"/>
                </a:tc>
                <a:tc>
                  <a:txBody>
                    <a:bodyPr/>
                    <a:lstStyle/>
                    <a:p>
                      <a:pPr algn="ctr"/>
                      <a:r>
                        <a:rPr lang="en-US" dirty="0"/>
                        <a:t>98.86%</a:t>
                      </a:r>
                    </a:p>
                  </a:txBody>
                  <a:tcPr anchor="ctr"/>
                </a:tc>
                <a:tc>
                  <a:txBody>
                    <a:bodyPr/>
                    <a:lstStyle/>
                    <a:p>
                      <a:pPr algn="ctr"/>
                      <a:r>
                        <a:rPr lang="en-US" dirty="0"/>
                        <a:t>92.03s</a:t>
                      </a:r>
                    </a:p>
                  </a:txBody>
                  <a:tcPr anchor="ctr"/>
                </a:tc>
                <a:extLst>
                  <a:ext uri="{0D108BD9-81ED-4DB2-BD59-A6C34878D82A}">
                    <a16:rowId xmlns:a16="http://schemas.microsoft.com/office/drawing/2014/main" val="1213897188"/>
                  </a:ext>
                </a:extLst>
              </a:tr>
              <a:tr h="486544">
                <a:tc>
                  <a:txBody>
                    <a:bodyPr/>
                    <a:lstStyle/>
                    <a:p>
                      <a:pPr algn="ctr"/>
                      <a:r>
                        <a:rPr lang="en-US" dirty="0"/>
                        <a:t>VGG16</a:t>
                      </a:r>
                    </a:p>
                  </a:txBody>
                  <a:tcPr anchor="ctr"/>
                </a:tc>
                <a:tc>
                  <a:txBody>
                    <a:bodyPr/>
                    <a:lstStyle/>
                    <a:p>
                      <a:pPr algn="ctr"/>
                      <a:r>
                        <a:rPr lang="en-US" dirty="0"/>
                        <a:t>94.89%</a:t>
                      </a:r>
                    </a:p>
                  </a:txBody>
                  <a:tcPr anchor="ctr"/>
                </a:tc>
                <a:tc>
                  <a:txBody>
                    <a:bodyPr/>
                    <a:lstStyle/>
                    <a:p>
                      <a:pPr algn="ctr"/>
                      <a:r>
                        <a:rPr lang="en-US" dirty="0"/>
                        <a:t>775.11s</a:t>
                      </a:r>
                    </a:p>
                  </a:txBody>
                  <a:tcPr anchor="ctr"/>
                </a:tc>
                <a:extLst>
                  <a:ext uri="{0D108BD9-81ED-4DB2-BD59-A6C34878D82A}">
                    <a16:rowId xmlns:a16="http://schemas.microsoft.com/office/drawing/2014/main" val="4214383178"/>
                  </a:ext>
                </a:extLst>
              </a:tr>
              <a:tr h="486544">
                <a:tc>
                  <a:txBody>
                    <a:bodyPr/>
                    <a:lstStyle/>
                    <a:p>
                      <a:pPr algn="ctr"/>
                      <a:r>
                        <a:rPr lang="en-US" dirty="0"/>
                        <a:t>VGG19</a:t>
                      </a:r>
                    </a:p>
                  </a:txBody>
                  <a:tcPr anchor="ctr"/>
                </a:tc>
                <a:tc>
                  <a:txBody>
                    <a:bodyPr/>
                    <a:lstStyle/>
                    <a:p>
                      <a:pPr algn="ctr"/>
                      <a:r>
                        <a:rPr lang="en-US" dirty="0"/>
                        <a:t>97.44%</a:t>
                      </a:r>
                    </a:p>
                  </a:txBody>
                  <a:tcPr anchor="ctr"/>
                </a:tc>
                <a:tc>
                  <a:txBody>
                    <a:bodyPr/>
                    <a:lstStyle/>
                    <a:p>
                      <a:pPr algn="ctr"/>
                      <a:r>
                        <a:rPr lang="en-US" dirty="0"/>
                        <a:t>419.39s</a:t>
                      </a:r>
                    </a:p>
                  </a:txBody>
                  <a:tcPr anchor="ctr"/>
                </a:tc>
                <a:extLst>
                  <a:ext uri="{0D108BD9-81ED-4DB2-BD59-A6C34878D82A}">
                    <a16:rowId xmlns:a16="http://schemas.microsoft.com/office/drawing/2014/main" val="3966053250"/>
                  </a:ext>
                </a:extLst>
              </a:tr>
            </a:tbl>
          </a:graphicData>
        </a:graphic>
      </p:graphicFrame>
      <p:pic>
        <p:nvPicPr>
          <p:cNvPr id="9" name="Picture 8">
            <a:extLst>
              <a:ext uri="{FF2B5EF4-FFF2-40B4-BE49-F238E27FC236}">
                <a16:creationId xmlns:a16="http://schemas.microsoft.com/office/drawing/2014/main" id="{2CFE78A7-42CD-2A0E-DC76-D453C9AE3614}"/>
              </a:ext>
            </a:extLst>
          </p:cNvPr>
          <p:cNvPicPr>
            <a:picLocks noChangeAspect="1"/>
          </p:cNvPicPr>
          <p:nvPr/>
        </p:nvPicPr>
        <p:blipFill>
          <a:blip r:embed="rId2"/>
          <a:stretch>
            <a:fillRect/>
          </a:stretch>
        </p:blipFill>
        <p:spPr>
          <a:xfrm>
            <a:off x="6047696" y="962182"/>
            <a:ext cx="6092555" cy="2812241"/>
          </a:xfrm>
          <a:prstGeom prst="rect">
            <a:avLst/>
          </a:prstGeom>
        </p:spPr>
      </p:pic>
      <p:pic>
        <p:nvPicPr>
          <p:cNvPr id="13" name="Picture 12">
            <a:extLst>
              <a:ext uri="{FF2B5EF4-FFF2-40B4-BE49-F238E27FC236}">
                <a16:creationId xmlns:a16="http://schemas.microsoft.com/office/drawing/2014/main" id="{79E825DA-C938-DB10-7E24-5767C8CC86C0}"/>
              </a:ext>
            </a:extLst>
          </p:cNvPr>
          <p:cNvPicPr>
            <a:picLocks noChangeAspect="1"/>
          </p:cNvPicPr>
          <p:nvPr/>
        </p:nvPicPr>
        <p:blipFill>
          <a:blip r:embed="rId3"/>
          <a:stretch>
            <a:fillRect/>
          </a:stretch>
        </p:blipFill>
        <p:spPr>
          <a:xfrm>
            <a:off x="56839" y="3945897"/>
            <a:ext cx="5889160" cy="2718356"/>
          </a:xfrm>
          <a:prstGeom prst="rect">
            <a:avLst/>
          </a:prstGeom>
        </p:spPr>
      </p:pic>
      <p:pic>
        <p:nvPicPr>
          <p:cNvPr id="15" name="Picture 14">
            <a:extLst>
              <a:ext uri="{FF2B5EF4-FFF2-40B4-BE49-F238E27FC236}">
                <a16:creationId xmlns:a16="http://schemas.microsoft.com/office/drawing/2014/main" id="{C55EE1BD-A073-71F0-FC15-E83119EE6B39}"/>
              </a:ext>
            </a:extLst>
          </p:cNvPr>
          <p:cNvPicPr>
            <a:picLocks noChangeAspect="1"/>
          </p:cNvPicPr>
          <p:nvPr/>
        </p:nvPicPr>
        <p:blipFill>
          <a:blip r:embed="rId4"/>
          <a:stretch>
            <a:fillRect/>
          </a:stretch>
        </p:blipFill>
        <p:spPr>
          <a:xfrm>
            <a:off x="6047696" y="3945897"/>
            <a:ext cx="5990858" cy="2765299"/>
          </a:xfrm>
          <a:prstGeom prst="rect">
            <a:avLst/>
          </a:prstGeom>
        </p:spPr>
      </p:pic>
    </p:spTree>
    <p:extLst>
      <p:ext uri="{BB962C8B-B14F-4D97-AF65-F5344CB8AC3E}">
        <p14:creationId xmlns:p14="http://schemas.microsoft.com/office/powerpoint/2010/main" val="7455221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3AC89-EE92-D301-79C9-F67CAAD58AB4}"/>
              </a:ext>
            </a:extLst>
          </p:cNvPr>
          <p:cNvSpPr>
            <a:spLocks noGrp="1"/>
          </p:cNvSpPr>
          <p:nvPr>
            <p:ph type="title"/>
          </p:nvPr>
        </p:nvSpPr>
        <p:spPr>
          <a:xfrm>
            <a:off x="914399" y="171451"/>
            <a:ext cx="10363200" cy="982681"/>
          </a:xfrm>
        </p:spPr>
        <p:txBody>
          <a:bodyPr/>
          <a:lstStyle/>
          <a:p>
            <a:r>
              <a:rPr lang="en-US" dirty="0"/>
              <a:t>Results – FYO Database</a:t>
            </a:r>
          </a:p>
        </p:txBody>
      </p:sp>
      <p:graphicFrame>
        <p:nvGraphicFramePr>
          <p:cNvPr id="3" name="Table 2">
            <a:extLst>
              <a:ext uri="{FF2B5EF4-FFF2-40B4-BE49-F238E27FC236}">
                <a16:creationId xmlns:a16="http://schemas.microsoft.com/office/drawing/2014/main" id="{FBD8B949-67E5-EBE7-245F-478AF8021725}"/>
              </a:ext>
            </a:extLst>
          </p:cNvPr>
          <p:cNvGraphicFramePr>
            <a:graphicFrameLocks noGrp="1"/>
          </p:cNvGraphicFramePr>
          <p:nvPr>
            <p:extLst>
              <p:ext uri="{D42A27DB-BD31-4B8C-83A1-F6EECF244321}">
                <p14:modId xmlns:p14="http://schemas.microsoft.com/office/powerpoint/2010/main" val="2415828701"/>
              </p:ext>
            </p:extLst>
          </p:nvPr>
        </p:nvGraphicFramePr>
        <p:xfrm>
          <a:off x="186433" y="1242875"/>
          <a:ext cx="5355387" cy="2186127"/>
        </p:xfrm>
        <a:graphic>
          <a:graphicData uri="http://schemas.openxmlformats.org/drawingml/2006/table">
            <a:tbl>
              <a:tblPr firstRow="1" bandRow="1">
                <a:tableStyleId>{5C22544A-7EE6-4342-B048-85BDC9FD1C3A}</a:tableStyleId>
              </a:tblPr>
              <a:tblGrid>
                <a:gridCol w="1785129">
                  <a:extLst>
                    <a:ext uri="{9D8B030D-6E8A-4147-A177-3AD203B41FA5}">
                      <a16:colId xmlns:a16="http://schemas.microsoft.com/office/drawing/2014/main" val="841657414"/>
                    </a:ext>
                  </a:extLst>
                </a:gridCol>
                <a:gridCol w="1785129">
                  <a:extLst>
                    <a:ext uri="{9D8B030D-6E8A-4147-A177-3AD203B41FA5}">
                      <a16:colId xmlns:a16="http://schemas.microsoft.com/office/drawing/2014/main" val="1277503893"/>
                    </a:ext>
                  </a:extLst>
                </a:gridCol>
                <a:gridCol w="1785129">
                  <a:extLst>
                    <a:ext uri="{9D8B030D-6E8A-4147-A177-3AD203B41FA5}">
                      <a16:colId xmlns:a16="http://schemas.microsoft.com/office/drawing/2014/main" val="2457307640"/>
                    </a:ext>
                  </a:extLst>
                </a:gridCol>
              </a:tblGrid>
              <a:tr h="789909">
                <a:tc>
                  <a:txBody>
                    <a:bodyPr/>
                    <a:lstStyle/>
                    <a:p>
                      <a:pPr algn="ctr"/>
                      <a:r>
                        <a:rPr lang="en-US" dirty="0"/>
                        <a:t>CNN Model</a:t>
                      </a:r>
                    </a:p>
                  </a:txBody>
                  <a:tcPr anchor="ctr"/>
                </a:tc>
                <a:tc>
                  <a:txBody>
                    <a:bodyPr/>
                    <a:lstStyle/>
                    <a:p>
                      <a:pPr algn="ctr"/>
                      <a:r>
                        <a:rPr lang="en-US" dirty="0"/>
                        <a:t>Test Accuracy</a:t>
                      </a:r>
                    </a:p>
                  </a:txBody>
                  <a:tcPr anchor="ctr"/>
                </a:tc>
                <a:tc>
                  <a:txBody>
                    <a:bodyPr/>
                    <a:lstStyle/>
                    <a:p>
                      <a:pPr algn="ctr"/>
                      <a:r>
                        <a:rPr lang="en-US" dirty="0"/>
                        <a:t>Computation Time</a:t>
                      </a:r>
                    </a:p>
                  </a:txBody>
                  <a:tcPr anchor="ctr"/>
                </a:tc>
                <a:extLst>
                  <a:ext uri="{0D108BD9-81ED-4DB2-BD59-A6C34878D82A}">
                    <a16:rowId xmlns:a16="http://schemas.microsoft.com/office/drawing/2014/main" val="3131036846"/>
                  </a:ext>
                </a:extLst>
              </a:tr>
              <a:tr h="465406">
                <a:tc>
                  <a:txBody>
                    <a:bodyPr/>
                    <a:lstStyle/>
                    <a:p>
                      <a:pPr algn="ctr"/>
                      <a:r>
                        <a:rPr lang="en-US" dirty="0" err="1"/>
                        <a:t>AlexNet</a:t>
                      </a:r>
                      <a:endParaRPr lang="en-US" dirty="0"/>
                    </a:p>
                  </a:txBody>
                  <a:tcPr anchor="ctr"/>
                </a:tc>
                <a:tc>
                  <a:txBody>
                    <a:bodyPr/>
                    <a:lstStyle/>
                    <a:p>
                      <a:pPr algn="ctr"/>
                      <a:r>
                        <a:rPr lang="en-US" dirty="0"/>
                        <a:t>95.90%</a:t>
                      </a:r>
                    </a:p>
                  </a:txBody>
                  <a:tcPr anchor="ctr"/>
                </a:tc>
                <a:tc>
                  <a:txBody>
                    <a:bodyPr/>
                    <a:lstStyle/>
                    <a:p>
                      <a:pPr algn="ctr"/>
                      <a:r>
                        <a:rPr lang="en-US" dirty="0"/>
                        <a:t>144.15s</a:t>
                      </a:r>
                    </a:p>
                  </a:txBody>
                  <a:tcPr anchor="ctr"/>
                </a:tc>
                <a:extLst>
                  <a:ext uri="{0D108BD9-81ED-4DB2-BD59-A6C34878D82A}">
                    <a16:rowId xmlns:a16="http://schemas.microsoft.com/office/drawing/2014/main" val="1213897188"/>
                  </a:ext>
                </a:extLst>
              </a:tr>
              <a:tr h="465406">
                <a:tc>
                  <a:txBody>
                    <a:bodyPr/>
                    <a:lstStyle/>
                    <a:p>
                      <a:pPr algn="ctr"/>
                      <a:r>
                        <a:rPr lang="en-US" dirty="0"/>
                        <a:t>VGG16</a:t>
                      </a:r>
                    </a:p>
                  </a:txBody>
                  <a:tcPr anchor="ctr"/>
                </a:tc>
                <a:tc>
                  <a:txBody>
                    <a:bodyPr/>
                    <a:lstStyle/>
                    <a:p>
                      <a:pPr algn="ctr"/>
                      <a:r>
                        <a:rPr lang="en-US" dirty="0"/>
                        <a:t>95.70%</a:t>
                      </a:r>
                    </a:p>
                  </a:txBody>
                  <a:tcPr anchor="ctr"/>
                </a:tc>
                <a:tc>
                  <a:txBody>
                    <a:bodyPr/>
                    <a:lstStyle/>
                    <a:p>
                      <a:pPr algn="ctr"/>
                      <a:r>
                        <a:rPr lang="en-US" dirty="0"/>
                        <a:t>962.15s</a:t>
                      </a:r>
                    </a:p>
                  </a:txBody>
                  <a:tcPr anchor="ctr"/>
                </a:tc>
                <a:extLst>
                  <a:ext uri="{0D108BD9-81ED-4DB2-BD59-A6C34878D82A}">
                    <a16:rowId xmlns:a16="http://schemas.microsoft.com/office/drawing/2014/main" val="4214383178"/>
                  </a:ext>
                </a:extLst>
              </a:tr>
              <a:tr h="465406">
                <a:tc>
                  <a:txBody>
                    <a:bodyPr/>
                    <a:lstStyle/>
                    <a:p>
                      <a:pPr algn="ctr"/>
                      <a:r>
                        <a:rPr lang="en-US" dirty="0"/>
                        <a:t>VGG19</a:t>
                      </a:r>
                    </a:p>
                  </a:txBody>
                  <a:tcPr anchor="ctr"/>
                </a:tc>
                <a:tc>
                  <a:txBody>
                    <a:bodyPr/>
                    <a:lstStyle/>
                    <a:p>
                      <a:pPr algn="ctr"/>
                      <a:r>
                        <a:rPr lang="en-US" dirty="0"/>
                        <a:t>95.51%</a:t>
                      </a:r>
                    </a:p>
                  </a:txBody>
                  <a:tcPr anchor="ctr"/>
                </a:tc>
                <a:tc>
                  <a:txBody>
                    <a:bodyPr/>
                    <a:lstStyle/>
                    <a:p>
                      <a:pPr algn="ctr"/>
                      <a:r>
                        <a:rPr lang="en-US" dirty="0"/>
                        <a:t>1047.67s</a:t>
                      </a:r>
                    </a:p>
                  </a:txBody>
                  <a:tcPr anchor="ctr"/>
                </a:tc>
                <a:extLst>
                  <a:ext uri="{0D108BD9-81ED-4DB2-BD59-A6C34878D82A}">
                    <a16:rowId xmlns:a16="http://schemas.microsoft.com/office/drawing/2014/main" val="3966053250"/>
                  </a:ext>
                </a:extLst>
              </a:tr>
            </a:tbl>
          </a:graphicData>
        </a:graphic>
      </p:graphicFrame>
      <p:pic>
        <p:nvPicPr>
          <p:cNvPr id="5" name="Picture 4">
            <a:extLst>
              <a:ext uri="{FF2B5EF4-FFF2-40B4-BE49-F238E27FC236}">
                <a16:creationId xmlns:a16="http://schemas.microsoft.com/office/drawing/2014/main" id="{23A2100E-D554-944E-A6F9-BA57611FA194}"/>
              </a:ext>
            </a:extLst>
          </p:cNvPr>
          <p:cNvPicPr>
            <a:picLocks noChangeAspect="1"/>
          </p:cNvPicPr>
          <p:nvPr/>
        </p:nvPicPr>
        <p:blipFill>
          <a:blip r:embed="rId2"/>
          <a:stretch>
            <a:fillRect/>
          </a:stretch>
        </p:blipFill>
        <p:spPr>
          <a:xfrm>
            <a:off x="5880044" y="942109"/>
            <a:ext cx="6136041" cy="2832314"/>
          </a:xfrm>
          <a:prstGeom prst="rect">
            <a:avLst/>
          </a:prstGeom>
        </p:spPr>
      </p:pic>
      <p:pic>
        <p:nvPicPr>
          <p:cNvPr id="7" name="Picture 6">
            <a:extLst>
              <a:ext uri="{FF2B5EF4-FFF2-40B4-BE49-F238E27FC236}">
                <a16:creationId xmlns:a16="http://schemas.microsoft.com/office/drawing/2014/main" id="{17E845A9-6CF8-B0C3-D317-89705510984C}"/>
              </a:ext>
            </a:extLst>
          </p:cNvPr>
          <p:cNvPicPr>
            <a:picLocks noChangeAspect="1"/>
          </p:cNvPicPr>
          <p:nvPr/>
        </p:nvPicPr>
        <p:blipFill>
          <a:blip r:embed="rId3"/>
          <a:stretch>
            <a:fillRect/>
          </a:stretch>
        </p:blipFill>
        <p:spPr>
          <a:xfrm>
            <a:off x="121085" y="3891110"/>
            <a:ext cx="5881700" cy="2714913"/>
          </a:xfrm>
          <a:prstGeom prst="rect">
            <a:avLst/>
          </a:prstGeom>
        </p:spPr>
      </p:pic>
      <p:pic>
        <p:nvPicPr>
          <p:cNvPr id="10" name="Picture 9">
            <a:extLst>
              <a:ext uri="{FF2B5EF4-FFF2-40B4-BE49-F238E27FC236}">
                <a16:creationId xmlns:a16="http://schemas.microsoft.com/office/drawing/2014/main" id="{6213EACB-643C-9CB4-1F53-7A1BD7E3F275}"/>
              </a:ext>
            </a:extLst>
          </p:cNvPr>
          <p:cNvPicPr>
            <a:picLocks noChangeAspect="1"/>
          </p:cNvPicPr>
          <p:nvPr/>
        </p:nvPicPr>
        <p:blipFill>
          <a:blip r:embed="rId4"/>
          <a:stretch>
            <a:fillRect/>
          </a:stretch>
        </p:blipFill>
        <p:spPr>
          <a:xfrm>
            <a:off x="6095999" y="3863164"/>
            <a:ext cx="6002783" cy="2770804"/>
          </a:xfrm>
          <a:prstGeom prst="rect">
            <a:avLst/>
          </a:prstGeom>
        </p:spPr>
      </p:pic>
    </p:spTree>
    <p:extLst>
      <p:ext uri="{BB962C8B-B14F-4D97-AF65-F5344CB8AC3E}">
        <p14:creationId xmlns:p14="http://schemas.microsoft.com/office/powerpoint/2010/main" val="845174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3AC89-EE92-D301-79C9-F67CAAD58AB4}"/>
              </a:ext>
            </a:extLst>
          </p:cNvPr>
          <p:cNvSpPr>
            <a:spLocks noGrp="1"/>
          </p:cNvSpPr>
          <p:nvPr>
            <p:ph type="title"/>
          </p:nvPr>
        </p:nvSpPr>
        <p:spPr>
          <a:xfrm>
            <a:off x="914399" y="171451"/>
            <a:ext cx="10363200" cy="982681"/>
          </a:xfrm>
        </p:spPr>
        <p:txBody>
          <a:bodyPr/>
          <a:lstStyle/>
          <a:p>
            <a:r>
              <a:rPr lang="en-US" dirty="0"/>
              <a:t>Results – DorsalVein Dataset</a:t>
            </a:r>
          </a:p>
        </p:txBody>
      </p:sp>
      <p:graphicFrame>
        <p:nvGraphicFramePr>
          <p:cNvPr id="3" name="Table 2">
            <a:extLst>
              <a:ext uri="{FF2B5EF4-FFF2-40B4-BE49-F238E27FC236}">
                <a16:creationId xmlns:a16="http://schemas.microsoft.com/office/drawing/2014/main" id="{FBD8B949-67E5-EBE7-245F-478AF8021725}"/>
              </a:ext>
            </a:extLst>
          </p:cNvPr>
          <p:cNvGraphicFramePr>
            <a:graphicFrameLocks noGrp="1"/>
          </p:cNvGraphicFramePr>
          <p:nvPr>
            <p:extLst>
              <p:ext uri="{D42A27DB-BD31-4B8C-83A1-F6EECF244321}">
                <p14:modId xmlns:p14="http://schemas.microsoft.com/office/powerpoint/2010/main" val="2497916314"/>
              </p:ext>
            </p:extLst>
          </p:nvPr>
        </p:nvGraphicFramePr>
        <p:xfrm>
          <a:off x="186433" y="1242875"/>
          <a:ext cx="5355387" cy="2186127"/>
        </p:xfrm>
        <a:graphic>
          <a:graphicData uri="http://schemas.openxmlformats.org/drawingml/2006/table">
            <a:tbl>
              <a:tblPr firstRow="1" bandRow="1">
                <a:tableStyleId>{5C22544A-7EE6-4342-B048-85BDC9FD1C3A}</a:tableStyleId>
              </a:tblPr>
              <a:tblGrid>
                <a:gridCol w="1785129">
                  <a:extLst>
                    <a:ext uri="{9D8B030D-6E8A-4147-A177-3AD203B41FA5}">
                      <a16:colId xmlns:a16="http://schemas.microsoft.com/office/drawing/2014/main" val="841657414"/>
                    </a:ext>
                  </a:extLst>
                </a:gridCol>
                <a:gridCol w="1785129">
                  <a:extLst>
                    <a:ext uri="{9D8B030D-6E8A-4147-A177-3AD203B41FA5}">
                      <a16:colId xmlns:a16="http://schemas.microsoft.com/office/drawing/2014/main" val="1277503893"/>
                    </a:ext>
                  </a:extLst>
                </a:gridCol>
                <a:gridCol w="1785129">
                  <a:extLst>
                    <a:ext uri="{9D8B030D-6E8A-4147-A177-3AD203B41FA5}">
                      <a16:colId xmlns:a16="http://schemas.microsoft.com/office/drawing/2014/main" val="2457307640"/>
                    </a:ext>
                  </a:extLst>
                </a:gridCol>
              </a:tblGrid>
              <a:tr h="789909">
                <a:tc>
                  <a:txBody>
                    <a:bodyPr/>
                    <a:lstStyle/>
                    <a:p>
                      <a:pPr algn="ctr"/>
                      <a:r>
                        <a:rPr lang="en-US" dirty="0"/>
                        <a:t>CNN Model</a:t>
                      </a:r>
                    </a:p>
                  </a:txBody>
                  <a:tcPr anchor="ctr"/>
                </a:tc>
                <a:tc>
                  <a:txBody>
                    <a:bodyPr/>
                    <a:lstStyle/>
                    <a:p>
                      <a:pPr algn="ctr"/>
                      <a:r>
                        <a:rPr lang="en-US" dirty="0"/>
                        <a:t>Test Accuracy</a:t>
                      </a:r>
                    </a:p>
                  </a:txBody>
                  <a:tcPr anchor="ctr"/>
                </a:tc>
                <a:tc>
                  <a:txBody>
                    <a:bodyPr/>
                    <a:lstStyle/>
                    <a:p>
                      <a:pPr algn="ctr"/>
                      <a:r>
                        <a:rPr lang="en-US" dirty="0"/>
                        <a:t>Computation Time</a:t>
                      </a:r>
                    </a:p>
                  </a:txBody>
                  <a:tcPr anchor="ctr"/>
                </a:tc>
                <a:extLst>
                  <a:ext uri="{0D108BD9-81ED-4DB2-BD59-A6C34878D82A}">
                    <a16:rowId xmlns:a16="http://schemas.microsoft.com/office/drawing/2014/main" val="3131036846"/>
                  </a:ext>
                </a:extLst>
              </a:tr>
              <a:tr h="465406">
                <a:tc>
                  <a:txBody>
                    <a:bodyPr/>
                    <a:lstStyle/>
                    <a:p>
                      <a:pPr algn="ctr"/>
                      <a:r>
                        <a:rPr lang="en-US" dirty="0" err="1"/>
                        <a:t>AlexNet</a:t>
                      </a:r>
                      <a:endParaRPr lang="en-US" dirty="0"/>
                    </a:p>
                  </a:txBody>
                  <a:tcPr anchor="ctr"/>
                </a:tc>
                <a:tc>
                  <a:txBody>
                    <a:bodyPr/>
                    <a:lstStyle/>
                    <a:p>
                      <a:pPr algn="ctr"/>
                      <a:r>
                        <a:rPr lang="en-US" dirty="0"/>
                        <a:t>97.56%</a:t>
                      </a:r>
                    </a:p>
                  </a:txBody>
                  <a:tcPr anchor="ctr"/>
                </a:tc>
                <a:tc>
                  <a:txBody>
                    <a:bodyPr/>
                    <a:lstStyle/>
                    <a:p>
                      <a:pPr algn="ctr"/>
                      <a:r>
                        <a:rPr lang="en-US" dirty="0"/>
                        <a:t>134.37s</a:t>
                      </a:r>
                    </a:p>
                  </a:txBody>
                  <a:tcPr anchor="ctr"/>
                </a:tc>
                <a:extLst>
                  <a:ext uri="{0D108BD9-81ED-4DB2-BD59-A6C34878D82A}">
                    <a16:rowId xmlns:a16="http://schemas.microsoft.com/office/drawing/2014/main" val="1213897188"/>
                  </a:ext>
                </a:extLst>
              </a:tr>
              <a:tr h="465406">
                <a:tc>
                  <a:txBody>
                    <a:bodyPr/>
                    <a:lstStyle/>
                    <a:p>
                      <a:pPr algn="ctr"/>
                      <a:r>
                        <a:rPr lang="en-US" dirty="0"/>
                        <a:t>VGG16</a:t>
                      </a:r>
                    </a:p>
                  </a:txBody>
                  <a:tcPr anchor="ctr"/>
                </a:tc>
                <a:tc>
                  <a:txBody>
                    <a:bodyPr/>
                    <a:lstStyle/>
                    <a:p>
                      <a:pPr algn="ctr"/>
                      <a:r>
                        <a:rPr lang="en-US" dirty="0"/>
                        <a:t>99.84%</a:t>
                      </a:r>
                    </a:p>
                  </a:txBody>
                  <a:tcPr anchor="ctr"/>
                </a:tc>
                <a:tc>
                  <a:txBody>
                    <a:bodyPr/>
                    <a:lstStyle/>
                    <a:p>
                      <a:pPr algn="ctr"/>
                      <a:r>
                        <a:rPr lang="en-US" dirty="0"/>
                        <a:t>808.03s</a:t>
                      </a:r>
                    </a:p>
                  </a:txBody>
                  <a:tcPr anchor="ctr"/>
                </a:tc>
                <a:extLst>
                  <a:ext uri="{0D108BD9-81ED-4DB2-BD59-A6C34878D82A}">
                    <a16:rowId xmlns:a16="http://schemas.microsoft.com/office/drawing/2014/main" val="4214383178"/>
                  </a:ext>
                </a:extLst>
              </a:tr>
              <a:tr h="465406">
                <a:tc>
                  <a:txBody>
                    <a:bodyPr/>
                    <a:lstStyle/>
                    <a:p>
                      <a:pPr algn="ctr"/>
                      <a:r>
                        <a:rPr lang="en-US" dirty="0"/>
                        <a:t>VGG19</a:t>
                      </a:r>
                    </a:p>
                  </a:txBody>
                  <a:tcPr anchor="ctr"/>
                </a:tc>
                <a:tc>
                  <a:txBody>
                    <a:bodyPr/>
                    <a:lstStyle/>
                    <a:p>
                      <a:pPr algn="ctr"/>
                      <a:r>
                        <a:rPr lang="en-US" dirty="0"/>
                        <a:t>97.91%</a:t>
                      </a:r>
                    </a:p>
                  </a:txBody>
                  <a:tcPr anchor="ctr"/>
                </a:tc>
                <a:tc>
                  <a:txBody>
                    <a:bodyPr/>
                    <a:lstStyle/>
                    <a:p>
                      <a:pPr algn="ctr"/>
                      <a:r>
                        <a:rPr lang="en-US" dirty="0"/>
                        <a:t>865.49s</a:t>
                      </a:r>
                    </a:p>
                  </a:txBody>
                  <a:tcPr anchor="ctr"/>
                </a:tc>
                <a:extLst>
                  <a:ext uri="{0D108BD9-81ED-4DB2-BD59-A6C34878D82A}">
                    <a16:rowId xmlns:a16="http://schemas.microsoft.com/office/drawing/2014/main" val="3966053250"/>
                  </a:ext>
                </a:extLst>
              </a:tr>
            </a:tbl>
          </a:graphicData>
        </a:graphic>
      </p:graphicFrame>
      <p:pic>
        <p:nvPicPr>
          <p:cNvPr id="5" name="Picture 4">
            <a:extLst>
              <a:ext uri="{FF2B5EF4-FFF2-40B4-BE49-F238E27FC236}">
                <a16:creationId xmlns:a16="http://schemas.microsoft.com/office/drawing/2014/main" id="{EB3AFA6B-CC07-E2BF-7CEF-520FF0164A8A}"/>
              </a:ext>
            </a:extLst>
          </p:cNvPr>
          <p:cNvPicPr>
            <a:picLocks noChangeAspect="1"/>
          </p:cNvPicPr>
          <p:nvPr/>
        </p:nvPicPr>
        <p:blipFill>
          <a:blip r:embed="rId2"/>
          <a:stretch>
            <a:fillRect/>
          </a:stretch>
        </p:blipFill>
        <p:spPr>
          <a:xfrm>
            <a:off x="5734614" y="775383"/>
            <a:ext cx="6075822" cy="3027683"/>
          </a:xfrm>
          <a:prstGeom prst="rect">
            <a:avLst/>
          </a:prstGeom>
        </p:spPr>
      </p:pic>
      <p:pic>
        <p:nvPicPr>
          <p:cNvPr id="8" name="Picture 7">
            <a:extLst>
              <a:ext uri="{FF2B5EF4-FFF2-40B4-BE49-F238E27FC236}">
                <a16:creationId xmlns:a16="http://schemas.microsoft.com/office/drawing/2014/main" id="{60ABF4FE-693D-D893-334A-6FB7FF535493}"/>
              </a:ext>
            </a:extLst>
          </p:cNvPr>
          <p:cNvPicPr>
            <a:picLocks noChangeAspect="1"/>
          </p:cNvPicPr>
          <p:nvPr/>
        </p:nvPicPr>
        <p:blipFill>
          <a:blip r:embed="rId3"/>
          <a:stretch>
            <a:fillRect/>
          </a:stretch>
        </p:blipFill>
        <p:spPr>
          <a:xfrm>
            <a:off x="20179" y="3752783"/>
            <a:ext cx="6075822" cy="3027683"/>
          </a:xfrm>
          <a:prstGeom prst="rect">
            <a:avLst/>
          </a:prstGeom>
        </p:spPr>
      </p:pic>
      <p:pic>
        <p:nvPicPr>
          <p:cNvPr id="11" name="Picture 10">
            <a:extLst>
              <a:ext uri="{FF2B5EF4-FFF2-40B4-BE49-F238E27FC236}">
                <a16:creationId xmlns:a16="http://schemas.microsoft.com/office/drawing/2014/main" id="{16DC2D95-3268-5A7B-F753-EBC539CA8179}"/>
              </a:ext>
            </a:extLst>
          </p:cNvPr>
          <p:cNvPicPr>
            <a:picLocks noChangeAspect="1"/>
          </p:cNvPicPr>
          <p:nvPr/>
        </p:nvPicPr>
        <p:blipFill>
          <a:blip r:embed="rId4"/>
          <a:stretch>
            <a:fillRect/>
          </a:stretch>
        </p:blipFill>
        <p:spPr>
          <a:xfrm>
            <a:off x="6095999" y="3752784"/>
            <a:ext cx="6075822" cy="3027683"/>
          </a:xfrm>
          <a:prstGeom prst="rect">
            <a:avLst/>
          </a:prstGeom>
        </p:spPr>
      </p:pic>
    </p:spTree>
    <p:extLst>
      <p:ext uri="{BB962C8B-B14F-4D97-AF65-F5344CB8AC3E}">
        <p14:creationId xmlns:p14="http://schemas.microsoft.com/office/powerpoint/2010/main" val="31174070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3AC89-EE92-D301-79C9-F67CAAD58AB4}"/>
              </a:ext>
            </a:extLst>
          </p:cNvPr>
          <p:cNvSpPr>
            <a:spLocks noGrp="1"/>
          </p:cNvSpPr>
          <p:nvPr>
            <p:ph type="title"/>
          </p:nvPr>
        </p:nvSpPr>
        <p:spPr>
          <a:xfrm>
            <a:off x="914399" y="171451"/>
            <a:ext cx="10363200" cy="982681"/>
          </a:xfrm>
        </p:spPr>
        <p:txBody>
          <a:bodyPr/>
          <a:lstStyle/>
          <a:p>
            <a:r>
              <a:rPr lang="en-US" dirty="0"/>
              <a:t>Decision-Level Fusion</a:t>
            </a:r>
          </a:p>
        </p:txBody>
      </p:sp>
      <p:sp>
        <p:nvSpPr>
          <p:cNvPr id="6" name="Content Placeholder 5">
            <a:extLst>
              <a:ext uri="{FF2B5EF4-FFF2-40B4-BE49-F238E27FC236}">
                <a16:creationId xmlns:a16="http://schemas.microsoft.com/office/drawing/2014/main" id="{2BD81752-B177-ED32-479F-A0D09A0E1E41}"/>
              </a:ext>
            </a:extLst>
          </p:cNvPr>
          <p:cNvSpPr>
            <a:spLocks noGrp="1"/>
          </p:cNvSpPr>
          <p:nvPr>
            <p:ph idx="1"/>
          </p:nvPr>
        </p:nvSpPr>
        <p:spPr>
          <a:xfrm>
            <a:off x="914399" y="1154133"/>
            <a:ext cx="10363200" cy="4757140"/>
          </a:xfrm>
        </p:spPr>
        <p:txBody>
          <a:bodyPr>
            <a:normAutofit/>
          </a:bodyPr>
          <a:lstStyle/>
          <a:p>
            <a:r>
              <a:rPr lang="en-US" sz="1800" dirty="0"/>
              <a:t>Decision-Level Fusion was used after all models were trained to combine their inference power.</a:t>
            </a:r>
          </a:p>
          <a:p>
            <a:r>
              <a:rPr lang="en-US" sz="1800" dirty="0"/>
              <a:t>Creating an ensemble of models allows for more accurate predictions; each model overcomes the shortcomings of the other.</a:t>
            </a:r>
          </a:p>
          <a:p>
            <a:r>
              <a:rPr lang="en-US" sz="1800" dirty="0"/>
              <a:t>The fusion technique used in the paper involves gathering predictions from each model, assigning a weight of 1 to correct and 0 to incorrect prediction, and adding the weights.</a:t>
            </a:r>
          </a:p>
          <a:p>
            <a:r>
              <a:rPr lang="en-US" sz="1800" dirty="0"/>
              <a:t>A sum </a:t>
            </a:r>
            <a:r>
              <a:rPr lang="en-US" sz="1800" dirty="0">
                <a:latin typeface="Times New Roman" panose="02020603050405020304" pitchFamily="18" charset="0"/>
                <a:cs typeface="Times New Roman" panose="02020603050405020304" pitchFamily="18" charset="0"/>
              </a:rPr>
              <a:t>≥ </a:t>
            </a:r>
            <a:r>
              <a:rPr lang="en-US" sz="1800" dirty="0"/>
              <a:t>2 indicates a correct prediction by the ensemble.</a:t>
            </a:r>
          </a:p>
          <a:p>
            <a:r>
              <a:rPr lang="en-US" sz="1800" dirty="0"/>
              <a:t>This study however proposes a slightly modified fusion method that yields better results with higher accuracy.</a:t>
            </a:r>
          </a:p>
          <a:p>
            <a:r>
              <a:rPr lang="en-US" sz="1800" dirty="0"/>
              <a:t>It involves creating a set of predictions from each model, and simply taking the mode of that set to yield the ensemble prediction. This decision is then compared with the label to judge correctness.</a:t>
            </a:r>
          </a:p>
          <a:p>
            <a:r>
              <a:rPr lang="en-US" sz="1800" dirty="0"/>
              <a:t>The improved fusion technique yields slightly higher accuracy.</a:t>
            </a:r>
          </a:p>
        </p:txBody>
      </p:sp>
    </p:spTree>
    <p:extLst>
      <p:ext uri="{BB962C8B-B14F-4D97-AF65-F5344CB8AC3E}">
        <p14:creationId xmlns:p14="http://schemas.microsoft.com/office/powerpoint/2010/main" val="13174681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3AC89-EE92-D301-79C9-F67CAAD58AB4}"/>
              </a:ext>
            </a:extLst>
          </p:cNvPr>
          <p:cNvSpPr>
            <a:spLocks noGrp="1"/>
          </p:cNvSpPr>
          <p:nvPr>
            <p:ph type="title"/>
          </p:nvPr>
        </p:nvSpPr>
        <p:spPr>
          <a:xfrm>
            <a:off x="914399" y="171451"/>
            <a:ext cx="10363200" cy="982681"/>
          </a:xfrm>
        </p:spPr>
        <p:txBody>
          <a:bodyPr/>
          <a:lstStyle/>
          <a:p>
            <a:r>
              <a:rPr lang="en-US" dirty="0"/>
              <a:t>Decision-Level Fusion Results</a:t>
            </a:r>
          </a:p>
        </p:txBody>
      </p:sp>
      <p:pic>
        <p:nvPicPr>
          <p:cNvPr id="7" name="Picture 6">
            <a:extLst>
              <a:ext uri="{FF2B5EF4-FFF2-40B4-BE49-F238E27FC236}">
                <a16:creationId xmlns:a16="http://schemas.microsoft.com/office/drawing/2014/main" id="{77822BEB-25C8-48CB-B688-94206A19AFD2}"/>
              </a:ext>
            </a:extLst>
          </p:cNvPr>
          <p:cNvPicPr>
            <a:picLocks noChangeAspect="1"/>
          </p:cNvPicPr>
          <p:nvPr/>
        </p:nvPicPr>
        <p:blipFill>
          <a:blip r:embed="rId2"/>
          <a:stretch>
            <a:fillRect/>
          </a:stretch>
        </p:blipFill>
        <p:spPr>
          <a:xfrm>
            <a:off x="4095388" y="3544908"/>
            <a:ext cx="3888509" cy="2723835"/>
          </a:xfrm>
          <a:prstGeom prst="rect">
            <a:avLst/>
          </a:prstGeom>
        </p:spPr>
      </p:pic>
      <p:pic>
        <p:nvPicPr>
          <p:cNvPr id="9" name="Picture 8">
            <a:extLst>
              <a:ext uri="{FF2B5EF4-FFF2-40B4-BE49-F238E27FC236}">
                <a16:creationId xmlns:a16="http://schemas.microsoft.com/office/drawing/2014/main" id="{CF76FF12-0BB4-5980-78E2-1AE4EC642FCB}"/>
              </a:ext>
            </a:extLst>
          </p:cNvPr>
          <p:cNvPicPr>
            <a:picLocks noChangeAspect="1"/>
          </p:cNvPicPr>
          <p:nvPr/>
        </p:nvPicPr>
        <p:blipFill>
          <a:blip r:embed="rId3"/>
          <a:stretch>
            <a:fillRect/>
          </a:stretch>
        </p:blipFill>
        <p:spPr>
          <a:xfrm>
            <a:off x="7983897" y="3564245"/>
            <a:ext cx="3777745" cy="2685162"/>
          </a:xfrm>
          <a:prstGeom prst="rect">
            <a:avLst/>
          </a:prstGeom>
        </p:spPr>
      </p:pic>
      <p:graphicFrame>
        <p:nvGraphicFramePr>
          <p:cNvPr id="10" name="Table 9">
            <a:extLst>
              <a:ext uri="{FF2B5EF4-FFF2-40B4-BE49-F238E27FC236}">
                <a16:creationId xmlns:a16="http://schemas.microsoft.com/office/drawing/2014/main" id="{766369E6-19FE-21AF-06DB-659DC2D640A6}"/>
              </a:ext>
            </a:extLst>
          </p:cNvPr>
          <p:cNvGraphicFramePr>
            <a:graphicFrameLocks noGrp="1"/>
          </p:cNvGraphicFramePr>
          <p:nvPr>
            <p:extLst>
              <p:ext uri="{D42A27DB-BD31-4B8C-83A1-F6EECF244321}">
                <p14:modId xmlns:p14="http://schemas.microsoft.com/office/powerpoint/2010/main" val="2077984412"/>
              </p:ext>
            </p:extLst>
          </p:nvPr>
        </p:nvGraphicFramePr>
        <p:xfrm>
          <a:off x="1674091" y="1522022"/>
          <a:ext cx="8843817" cy="1219200"/>
        </p:xfrm>
        <a:graphic>
          <a:graphicData uri="http://schemas.openxmlformats.org/drawingml/2006/table">
            <a:tbl>
              <a:tblPr firstRow="1" bandRow="1">
                <a:tableStyleId>{5C22544A-7EE6-4342-B048-85BDC9FD1C3A}</a:tableStyleId>
              </a:tblPr>
              <a:tblGrid>
                <a:gridCol w="2947939">
                  <a:extLst>
                    <a:ext uri="{9D8B030D-6E8A-4147-A177-3AD203B41FA5}">
                      <a16:colId xmlns:a16="http://schemas.microsoft.com/office/drawing/2014/main" val="4059554127"/>
                    </a:ext>
                  </a:extLst>
                </a:gridCol>
                <a:gridCol w="2947939">
                  <a:extLst>
                    <a:ext uri="{9D8B030D-6E8A-4147-A177-3AD203B41FA5}">
                      <a16:colId xmlns:a16="http://schemas.microsoft.com/office/drawing/2014/main" val="2506430909"/>
                    </a:ext>
                  </a:extLst>
                </a:gridCol>
                <a:gridCol w="2947939">
                  <a:extLst>
                    <a:ext uri="{9D8B030D-6E8A-4147-A177-3AD203B41FA5}">
                      <a16:colId xmlns:a16="http://schemas.microsoft.com/office/drawing/2014/main" val="2682116469"/>
                    </a:ext>
                  </a:extLst>
                </a:gridCol>
              </a:tblGrid>
              <a:tr h="211378">
                <a:tc>
                  <a:txBody>
                    <a:bodyPr/>
                    <a:lstStyle/>
                    <a:p>
                      <a:pPr algn="ctr"/>
                      <a:r>
                        <a:rPr lang="en-US" sz="1400" dirty="0"/>
                        <a:t>Dataset</a:t>
                      </a:r>
                    </a:p>
                  </a:txBody>
                  <a:tcPr anchor="ctr"/>
                </a:tc>
                <a:tc>
                  <a:txBody>
                    <a:bodyPr/>
                    <a:lstStyle/>
                    <a:p>
                      <a:pPr algn="ctr"/>
                      <a:r>
                        <a:rPr lang="en-US" sz="1400" dirty="0"/>
                        <a:t>Fusion Accuracy</a:t>
                      </a:r>
                    </a:p>
                  </a:txBody>
                  <a:tcPr anchor="ctr"/>
                </a:tc>
                <a:tc>
                  <a:txBody>
                    <a:bodyPr/>
                    <a:lstStyle/>
                    <a:p>
                      <a:pPr algn="ctr"/>
                      <a:r>
                        <a:rPr lang="en-US" sz="1400" dirty="0"/>
                        <a:t>Modified Fusion Accuracy</a:t>
                      </a:r>
                    </a:p>
                  </a:txBody>
                  <a:tcPr anchor="ctr"/>
                </a:tc>
                <a:extLst>
                  <a:ext uri="{0D108BD9-81ED-4DB2-BD59-A6C34878D82A}">
                    <a16:rowId xmlns:a16="http://schemas.microsoft.com/office/drawing/2014/main" val="1439334324"/>
                  </a:ext>
                </a:extLst>
              </a:tr>
              <a:tr h="269832">
                <a:tc>
                  <a:txBody>
                    <a:bodyPr/>
                    <a:lstStyle/>
                    <a:p>
                      <a:pPr algn="ctr"/>
                      <a:r>
                        <a:rPr lang="en-US" sz="1400" dirty="0"/>
                        <a:t>VERA</a:t>
                      </a:r>
                    </a:p>
                  </a:txBody>
                  <a:tcPr anchor="ctr"/>
                </a:tc>
                <a:tc>
                  <a:txBody>
                    <a:bodyPr/>
                    <a:lstStyle/>
                    <a:p>
                      <a:pPr algn="ctr"/>
                      <a:r>
                        <a:rPr lang="en-US" sz="1400" dirty="0"/>
                        <a:t>98.86%</a:t>
                      </a:r>
                    </a:p>
                  </a:txBody>
                  <a:tcPr anchor="ctr"/>
                </a:tc>
                <a:tc>
                  <a:txBody>
                    <a:bodyPr/>
                    <a:lstStyle/>
                    <a:p>
                      <a:pPr algn="ctr"/>
                      <a:r>
                        <a:rPr lang="en-US" sz="1400" dirty="0"/>
                        <a:t>99.15%</a:t>
                      </a:r>
                    </a:p>
                  </a:txBody>
                  <a:tcPr anchor="ctr"/>
                </a:tc>
                <a:extLst>
                  <a:ext uri="{0D108BD9-81ED-4DB2-BD59-A6C34878D82A}">
                    <a16:rowId xmlns:a16="http://schemas.microsoft.com/office/drawing/2014/main" val="2334833189"/>
                  </a:ext>
                </a:extLst>
              </a:tr>
              <a:tr h="269832">
                <a:tc>
                  <a:txBody>
                    <a:bodyPr/>
                    <a:lstStyle/>
                    <a:p>
                      <a:pPr algn="ctr"/>
                      <a:r>
                        <a:rPr lang="en-US" sz="1400" dirty="0"/>
                        <a:t>FYODB</a:t>
                      </a:r>
                    </a:p>
                  </a:txBody>
                  <a:tcPr anchor="ctr"/>
                </a:tc>
                <a:tc>
                  <a:txBody>
                    <a:bodyPr/>
                    <a:lstStyle/>
                    <a:p>
                      <a:pPr algn="ctr"/>
                      <a:r>
                        <a:rPr lang="en-US" sz="1400" dirty="0"/>
                        <a:t>96.97%</a:t>
                      </a:r>
                    </a:p>
                  </a:txBody>
                  <a:tcPr anchor="ctr"/>
                </a:tc>
                <a:tc>
                  <a:txBody>
                    <a:bodyPr/>
                    <a:lstStyle/>
                    <a:p>
                      <a:pPr algn="ctr"/>
                      <a:r>
                        <a:rPr lang="en-US" sz="1400" dirty="0"/>
                        <a:t>97.46%</a:t>
                      </a:r>
                    </a:p>
                  </a:txBody>
                  <a:tcPr anchor="ctr"/>
                </a:tc>
                <a:extLst>
                  <a:ext uri="{0D108BD9-81ED-4DB2-BD59-A6C34878D82A}">
                    <a16:rowId xmlns:a16="http://schemas.microsoft.com/office/drawing/2014/main" val="952801204"/>
                  </a:ext>
                </a:extLst>
              </a:tr>
              <a:tr h="269832">
                <a:tc>
                  <a:txBody>
                    <a:bodyPr/>
                    <a:lstStyle/>
                    <a:p>
                      <a:pPr algn="ctr"/>
                      <a:r>
                        <a:rPr lang="en-US" sz="1400" dirty="0"/>
                        <a:t>DorsalVein</a:t>
                      </a:r>
                    </a:p>
                  </a:txBody>
                  <a:tcPr anchor="ctr"/>
                </a:tc>
                <a:tc>
                  <a:txBody>
                    <a:bodyPr/>
                    <a:lstStyle/>
                    <a:p>
                      <a:pPr algn="ctr"/>
                      <a:r>
                        <a:rPr lang="en-US" sz="1400" dirty="0"/>
                        <a:t>98.95%</a:t>
                      </a:r>
                    </a:p>
                  </a:txBody>
                  <a:tcPr anchor="ctr"/>
                </a:tc>
                <a:tc>
                  <a:txBody>
                    <a:bodyPr/>
                    <a:lstStyle/>
                    <a:p>
                      <a:pPr algn="ctr"/>
                      <a:r>
                        <a:rPr lang="en-US" sz="1400" dirty="0"/>
                        <a:t>99.19%</a:t>
                      </a:r>
                    </a:p>
                  </a:txBody>
                  <a:tcPr anchor="ctr"/>
                </a:tc>
                <a:extLst>
                  <a:ext uri="{0D108BD9-81ED-4DB2-BD59-A6C34878D82A}">
                    <a16:rowId xmlns:a16="http://schemas.microsoft.com/office/drawing/2014/main" val="3962588641"/>
                  </a:ext>
                </a:extLst>
              </a:tr>
            </a:tbl>
          </a:graphicData>
        </a:graphic>
      </p:graphicFrame>
      <p:pic>
        <p:nvPicPr>
          <p:cNvPr id="12" name="Picture 11">
            <a:extLst>
              <a:ext uri="{FF2B5EF4-FFF2-40B4-BE49-F238E27FC236}">
                <a16:creationId xmlns:a16="http://schemas.microsoft.com/office/drawing/2014/main" id="{62CC9FDF-4393-CC1E-248C-604988A8C159}"/>
              </a:ext>
            </a:extLst>
          </p:cNvPr>
          <p:cNvPicPr>
            <a:picLocks noChangeAspect="1"/>
          </p:cNvPicPr>
          <p:nvPr/>
        </p:nvPicPr>
        <p:blipFill>
          <a:blip r:embed="rId4"/>
          <a:stretch>
            <a:fillRect/>
          </a:stretch>
        </p:blipFill>
        <p:spPr>
          <a:xfrm>
            <a:off x="263234" y="3564245"/>
            <a:ext cx="3775799" cy="2723835"/>
          </a:xfrm>
          <a:prstGeom prst="rect">
            <a:avLst/>
          </a:prstGeom>
        </p:spPr>
      </p:pic>
    </p:spTree>
    <p:extLst>
      <p:ext uri="{BB962C8B-B14F-4D97-AF65-F5344CB8AC3E}">
        <p14:creationId xmlns:p14="http://schemas.microsoft.com/office/powerpoint/2010/main" val="9768232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3AC89-EE92-D301-79C9-F67CAAD58AB4}"/>
              </a:ext>
            </a:extLst>
          </p:cNvPr>
          <p:cNvSpPr>
            <a:spLocks noGrp="1"/>
          </p:cNvSpPr>
          <p:nvPr>
            <p:ph type="title"/>
          </p:nvPr>
        </p:nvSpPr>
        <p:spPr>
          <a:xfrm>
            <a:off x="914399" y="171451"/>
            <a:ext cx="10363200" cy="982681"/>
          </a:xfrm>
        </p:spPr>
        <p:txBody>
          <a:bodyPr/>
          <a:lstStyle/>
          <a:p>
            <a:r>
              <a:rPr lang="en-US" dirty="0"/>
              <a:t>Conclusion</a:t>
            </a:r>
          </a:p>
        </p:txBody>
      </p:sp>
      <p:sp>
        <p:nvSpPr>
          <p:cNvPr id="6" name="Content Placeholder 5">
            <a:extLst>
              <a:ext uri="{FF2B5EF4-FFF2-40B4-BE49-F238E27FC236}">
                <a16:creationId xmlns:a16="http://schemas.microsoft.com/office/drawing/2014/main" id="{2BD81752-B177-ED32-479F-A0D09A0E1E41}"/>
              </a:ext>
            </a:extLst>
          </p:cNvPr>
          <p:cNvSpPr>
            <a:spLocks noGrp="1"/>
          </p:cNvSpPr>
          <p:nvPr>
            <p:ph idx="1"/>
          </p:nvPr>
        </p:nvSpPr>
        <p:spPr>
          <a:xfrm>
            <a:off x="914399" y="2013114"/>
            <a:ext cx="10363200" cy="2697431"/>
          </a:xfrm>
        </p:spPr>
        <p:txBody>
          <a:bodyPr>
            <a:normAutofit/>
          </a:bodyPr>
          <a:lstStyle/>
          <a:p>
            <a:r>
              <a:rPr lang="en-US" sz="1800" dirty="0"/>
              <a:t>This study successfully implemented a robust and accurate system for Palm-Vein biometrics that produces very strong results on three different datasets.</a:t>
            </a:r>
          </a:p>
          <a:p>
            <a:r>
              <a:rPr lang="en-US" sz="1800" dirty="0"/>
              <a:t>If implemented, this framework can allow for very high security in crucial infrastructure such as the banking or government sector.</a:t>
            </a:r>
          </a:p>
          <a:p>
            <a:r>
              <a:rPr lang="en-US" sz="1800" dirty="0"/>
              <a:t>The results also demonstrate the power of ensemble models and the importance of the technique used to perform the decision fusion of the individual models.</a:t>
            </a:r>
          </a:p>
        </p:txBody>
      </p:sp>
    </p:spTree>
    <p:extLst>
      <p:ext uri="{BB962C8B-B14F-4D97-AF65-F5344CB8AC3E}">
        <p14:creationId xmlns:p14="http://schemas.microsoft.com/office/powerpoint/2010/main" val="1598733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0" name="Picture 99">
            <a:extLst>
              <a:ext uri="{FF2B5EF4-FFF2-40B4-BE49-F238E27FC236}">
                <a16:creationId xmlns:a16="http://schemas.microsoft.com/office/drawing/2014/main" id="{28B17C89-B07A-5AA3-3D14-A285EB80BC71}"/>
              </a:ext>
            </a:extLst>
          </p:cNvPr>
          <p:cNvPicPr>
            <a:picLocks noChangeAspect="1"/>
          </p:cNvPicPr>
          <p:nvPr/>
        </p:nvPicPr>
        <p:blipFill rotWithShape="1">
          <a:blip r:embed="rId3"/>
          <a:srcRect t="7707" b="7707"/>
          <a:stretch/>
        </p:blipFill>
        <p:spPr>
          <a:xfrm>
            <a:off x="1" y="10"/>
            <a:ext cx="12192000" cy="6857990"/>
          </a:xfrm>
          <a:prstGeom prst="rect">
            <a:avLst/>
          </a:prstGeom>
        </p:spPr>
      </p:pic>
      <p:sp useBgFill="1">
        <p:nvSpPr>
          <p:cNvPr id="112" name="Rectangle 111">
            <a:extLst>
              <a:ext uri="{FF2B5EF4-FFF2-40B4-BE49-F238E27FC236}">
                <a16:creationId xmlns:a16="http://schemas.microsoft.com/office/drawing/2014/main" id="{D30DD7D3-2712-4491-B2C2-5FC23330C7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7051" y="1066800"/>
            <a:ext cx="5699422" cy="47244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3" name="Straight Connector 112">
            <a:extLst>
              <a:ext uri="{FF2B5EF4-FFF2-40B4-BE49-F238E27FC236}">
                <a16:creationId xmlns:a16="http://schemas.microsoft.com/office/drawing/2014/main" id="{FFD0734C-004D-4938-8EA0-2C3867A11A6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60419" y="5780876"/>
            <a:ext cx="5702585"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E4F12E9F-7B5F-A6EF-13E7-300FB490033C}"/>
              </a:ext>
            </a:extLst>
          </p:cNvPr>
          <p:cNvSpPr>
            <a:spLocks noGrp="1"/>
          </p:cNvSpPr>
          <p:nvPr>
            <p:ph type="ctrTitle"/>
          </p:nvPr>
        </p:nvSpPr>
        <p:spPr>
          <a:xfrm>
            <a:off x="1178000" y="2274752"/>
            <a:ext cx="5457524" cy="1231383"/>
          </a:xfrm>
        </p:spPr>
        <p:txBody>
          <a:bodyPr anchor="t">
            <a:normAutofit/>
          </a:bodyPr>
          <a:lstStyle/>
          <a:p>
            <a:pPr algn="ctr"/>
            <a:r>
              <a:rPr lang="en-US" dirty="0"/>
              <a:t>Thank You!</a:t>
            </a:r>
            <a:br>
              <a:rPr lang="en-US" dirty="0"/>
            </a:br>
            <a:r>
              <a:rPr lang="en-US" sz="3200" dirty="0"/>
              <a:t>We welcome your questions!</a:t>
            </a:r>
            <a:endParaRPr lang="en-US" dirty="0"/>
          </a:p>
        </p:txBody>
      </p:sp>
      <p:pic>
        <p:nvPicPr>
          <p:cNvPr id="3080" name="Picture 8" descr="Question Mark Vector Art, Icons, and Graphics for Free Download">
            <a:extLst>
              <a:ext uri="{FF2B5EF4-FFF2-40B4-BE49-F238E27FC236}">
                <a16:creationId xmlns:a16="http://schemas.microsoft.com/office/drawing/2014/main" id="{D5ADCC32-8734-3947-943F-52E4C7DA963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92763" y="3506135"/>
            <a:ext cx="1840162" cy="18401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59011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3AC89-EE92-D301-79C9-F67CAAD58AB4}"/>
              </a:ext>
            </a:extLst>
          </p:cNvPr>
          <p:cNvSpPr>
            <a:spLocks noGrp="1"/>
          </p:cNvSpPr>
          <p:nvPr>
            <p:ph type="title"/>
          </p:nvPr>
        </p:nvSpPr>
        <p:spPr>
          <a:xfrm>
            <a:off x="914399" y="171451"/>
            <a:ext cx="10363200" cy="1187570"/>
          </a:xfrm>
        </p:spPr>
        <p:txBody>
          <a:bodyPr/>
          <a:lstStyle/>
          <a:p>
            <a:r>
              <a:rPr lang="en-US" dirty="0"/>
              <a:t>Problem Statement</a:t>
            </a:r>
          </a:p>
        </p:txBody>
      </p:sp>
      <p:sp>
        <p:nvSpPr>
          <p:cNvPr id="6" name="Content Placeholder 5">
            <a:extLst>
              <a:ext uri="{FF2B5EF4-FFF2-40B4-BE49-F238E27FC236}">
                <a16:creationId xmlns:a16="http://schemas.microsoft.com/office/drawing/2014/main" id="{2BD81752-B177-ED32-479F-A0D09A0E1E41}"/>
              </a:ext>
            </a:extLst>
          </p:cNvPr>
          <p:cNvSpPr>
            <a:spLocks noGrp="1"/>
          </p:cNvSpPr>
          <p:nvPr>
            <p:ph idx="1"/>
          </p:nvPr>
        </p:nvSpPr>
        <p:spPr>
          <a:xfrm>
            <a:off x="914399" y="1359021"/>
            <a:ext cx="10363200" cy="5077290"/>
          </a:xfrm>
        </p:spPr>
        <p:txBody>
          <a:bodyPr/>
          <a:lstStyle/>
          <a:p>
            <a:r>
              <a:rPr lang="en-US" dirty="0"/>
              <a:t>There are many unique human traits that have been used for biometric purposes.</a:t>
            </a:r>
          </a:p>
          <a:p>
            <a:r>
              <a:rPr lang="en-US" dirty="0"/>
              <a:t>Face, iris, fingerprint, voice, and gait are examples.</a:t>
            </a:r>
          </a:p>
          <a:p>
            <a:r>
              <a:rPr lang="en-US" dirty="0"/>
              <a:t>This paper proposes the use of veins on the palmar and dorsal parts of the hands to uniquely identify subjects.</a:t>
            </a:r>
          </a:p>
          <a:p>
            <a:r>
              <a:rPr lang="en-US" dirty="0"/>
              <a:t>Palm-veins are a novel biometric.</a:t>
            </a:r>
          </a:p>
          <a:p>
            <a:r>
              <a:rPr lang="en-US" dirty="0"/>
              <a:t>Has inbuilt anti-spoofing qualities and high stability, making it impossible to fake. Additionally, veins cannot be read from lifeless bodies or severed hands.</a:t>
            </a:r>
          </a:p>
          <a:p>
            <a:r>
              <a:rPr lang="en-US" dirty="0"/>
              <a:t>And imagery is not occluded by makeup or accessories.</a:t>
            </a:r>
          </a:p>
          <a:p>
            <a:r>
              <a:rPr lang="en-US" dirty="0"/>
              <a:t>The major contribution of this paper is that it combined three CNN models using Decision-Level Fusion to obtain a robust and highly accurate ensemble CNN system that can accurately perform palm-vein recognition.</a:t>
            </a:r>
          </a:p>
        </p:txBody>
      </p:sp>
    </p:spTree>
    <p:extLst>
      <p:ext uri="{BB962C8B-B14F-4D97-AF65-F5344CB8AC3E}">
        <p14:creationId xmlns:p14="http://schemas.microsoft.com/office/powerpoint/2010/main" val="10898766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3AC89-EE92-D301-79C9-F67CAAD58AB4}"/>
              </a:ext>
            </a:extLst>
          </p:cNvPr>
          <p:cNvSpPr>
            <a:spLocks noGrp="1"/>
          </p:cNvSpPr>
          <p:nvPr>
            <p:ph type="title"/>
          </p:nvPr>
        </p:nvSpPr>
        <p:spPr>
          <a:xfrm>
            <a:off x="914399" y="171451"/>
            <a:ext cx="10363200" cy="1187570"/>
          </a:xfrm>
        </p:spPr>
        <p:txBody>
          <a:bodyPr/>
          <a:lstStyle/>
          <a:p>
            <a:r>
              <a:rPr lang="en-US" dirty="0"/>
              <a:t>Datasets</a:t>
            </a:r>
          </a:p>
        </p:txBody>
      </p:sp>
      <p:sp>
        <p:nvSpPr>
          <p:cNvPr id="6" name="Content Placeholder 5">
            <a:extLst>
              <a:ext uri="{FF2B5EF4-FFF2-40B4-BE49-F238E27FC236}">
                <a16:creationId xmlns:a16="http://schemas.microsoft.com/office/drawing/2014/main" id="{2BD81752-B177-ED32-479F-A0D09A0E1E41}"/>
              </a:ext>
            </a:extLst>
          </p:cNvPr>
          <p:cNvSpPr>
            <a:spLocks noGrp="1"/>
          </p:cNvSpPr>
          <p:nvPr>
            <p:ph idx="1"/>
          </p:nvPr>
        </p:nvSpPr>
        <p:spPr>
          <a:xfrm>
            <a:off x="914399" y="1154132"/>
            <a:ext cx="10363200" cy="2982160"/>
          </a:xfrm>
        </p:spPr>
        <p:txBody>
          <a:bodyPr>
            <a:normAutofit fontScale="85000" lnSpcReduction="10000"/>
          </a:bodyPr>
          <a:lstStyle/>
          <a:p>
            <a:r>
              <a:rPr lang="en-US" dirty="0"/>
              <a:t>Three different datasets were used to train and test the proposed architecture.</a:t>
            </a:r>
          </a:p>
          <a:p>
            <a:r>
              <a:rPr lang="en-US" dirty="0"/>
              <a:t>(</a:t>
            </a:r>
            <a:r>
              <a:rPr lang="en-US" dirty="0" err="1"/>
              <a:t>i</a:t>
            </a:r>
            <a:r>
              <a:rPr lang="en-US" dirty="0"/>
              <a:t>) </a:t>
            </a:r>
            <a:r>
              <a:rPr lang="en-US" b="1" dirty="0"/>
              <a:t>VERA Palmvein Database</a:t>
            </a:r>
            <a:r>
              <a:rPr lang="en-US" dirty="0"/>
              <a:t>, (ii) </a:t>
            </a:r>
            <a:r>
              <a:rPr lang="en-US" b="1" dirty="0"/>
              <a:t>FYO Database</a:t>
            </a:r>
            <a:r>
              <a:rPr lang="en-US" dirty="0"/>
              <a:t>, and (iii) </a:t>
            </a:r>
            <a:r>
              <a:rPr lang="en-US" b="1" dirty="0"/>
              <a:t>DorsalVein Dataset </a:t>
            </a:r>
            <a:r>
              <a:rPr lang="en-US" dirty="0"/>
              <a:t>were used.</a:t>
            </a:r>
          </a:p>
          <a:p>
            <a:r>
              <a:rPr lang="en-US" dirty="0"/>
              <a:t>The original paper used the PUT PalmVein Dataset, but due to lack of public availability the DorsalVein Dataset was used as a substitute in this study.</a:t>
            </a:r>
          </a:p>
          <a:p>
            <a:r>
              <a:rPr lang="en-US" dirty="0"/>
              <a:t>VERA consists of 2,200 images from 110 different subjects, from 2 sessions.</a:t>
            </a:r>
          </a:p>
          <a:p>
            <a:r>
              <a:rPr lang="en-US" dirty="0"/>
              <a:t>FYO Database contains palmar, dorsal, and wrist vein samples for 160 subjects. This paper used the palmar samples, of which there are 640.</a:t>
            </a:r>
          </a:p>
          <a:p>
            <a:r>
              <a:rPr lang="en-US" dirty="0"/>
              <a:t>DorsalVein Dataset consists of 1,104 images from 138 different subjects.</a:t>
            </a:r>
          </a:p>
        </p:txBody>
      </p:sp>
      <p:pic>
        <p:nvPicPr>
          <p:cNvPr id="2050" name="Picture 2" descr="example image">
            <a:extLst>
              <a:ext uri="{FF2B5EF4-FFF2-40B4-BE49-F238E27FC236}">
                <a16:creationId xmlns:a16="http://schemas.microsoft.com/office/drawing/2014/main" id="{E41415AC-C5B9-8E07-DC96-C1A4EB60B8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01320" y="4305670"/>
            <a:ext cx="2890636" cy="2152601"/>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A close-up of a person's chest&#10;&#10;Description automatically generated">
            <a:extLst>
              <a:ext uri="{FF2B5EF4-FFF2-40B4-BE49-F238E27FC236}">
                <a16:creationId xmlns:a16="http://schemas.microsoft.com/office/drawing/2014/main" id="{2A96A23E-3045-52A4-E5EF-FD7A044F01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60932" y="4305670"/>
            <a:ext cx="2870135" cy="2152601"/>
          </a:xfrm>
          <a:prstGeom prst="rect">
            <a:avLst/>
          </a:prstGeom>
        </p:spPr>
      </p:pic>
      <p:pic>
        <p:nvPicPr>
          <p:cNvPr id="7" name="Picture 6">
            <a:extLst>
              <a:ext uri="{FF2B5EF4-FFF2-40B4-BE49-F238E27FC236}">
                <a16:creationId xmlns:a16="http://schemas.microsoft.com/office/drawing/2014/main" id="{E396A6B2-C45F-3882-3C80-59D7F6B36B61}"/>
              </a:ext>
            </a:extLst>
          </p:cNvPr>
          <p:cNvPicPr>
            <a:picLocks noChangeAspect="1"/>
          </p:cNvPicPr>
          <p:nvPr/>
        </p:nvPicPr>
        <p:blipFill>
          <a:blip r:embed="rId4"/>
          <a:stretch>
            <a:fillRect/>
          </a:stretch>
        </p:blipFill>
        <p:spPr>
          <a:xfrm>
            <a:off x="1757686" y="4191447"/>
            <a:ext cx="1967552" cy="2266824"/>
          </a:xfrm>
          <a:prstGeom prst="rect">
            <a:avLst/>
          </a:prstGeom>
        </p:spPr>
      </p:pic>
      <p:sp>
        <p:nvSpPr>
          <p:cNvPr id="8" name="TextBox 7">
            <a:extLst>
              <a:ext uri="{FF2B5EF4-FFF2-40B4-BE49-F238E27FC236}">
                <a16:creationId xmlns:a16="http://schemas.microsoft.com/office/drawing/2014/main" id="{B5ADF25E-41B9-3CDF-526B-D6403126D542}"/>
              </a:ext>
            </a:extLst>
          </p:cNvPr>
          <p:cNvSpPr txBox="1"/>
          <p:nvPr/>
        </p:nvSpPr>
        <p:spPr>
          <a:xfrm>
            <a:off x="1757686" y="6505947"/>
            <a:ext cx="1967552" cy="276999"/>
          </a:xfrm>
          <a:prstGeom prst="rect">
            <a:avLst/>
          </a:prstGeom>
          <a:noFill/>
        </p:spPr>
        <p:txBody>
          <a:bodyPr wrap="square" rtlCol="0">
            <a:spAutoFit/>
          </a:bodyPr>
          <a:lstStyle/>
          <a:p>
            <a:pPr algn="ctr"/>
            <a:r>
              <a:rPr lang="en-US" sz="1200" b="1" dirty="0"/>
              <a:t>VERA Sample Image</a:t>
            </a:r>
          </a:p>
        </p:txBody>
      </p:sp>
      <p:sp>
        <p:nvSpPr>
          <p:cNvPr id="9" name="TextBox 8">
            <a:extLst>
              <a:ext uri="{FF2B5EF4-FFF2-40B4-BE49-F238E27FC236}">
                <a16:creationId xmlns:a16="http://schemas.microsoft.com/office/drawing/2014/main" id="{5298FABB-2281-4942-2DF6-5F0FA3C620C8}"/>
              </a:ext>
            </a:extLst>
          </p:cNvPr>
          <p:cNvSpPr txBox="1"/>
          <p:nvPr/>
        </p:nvSpPr>
        <p:spPr>
          <a:xfrm>
            <a:off x="5112223" y="6505947"/>
            <a:ext cx="1967552" cy="276999"/>
          </a:xfrm>
          <a:prstGeom prst="rect">
            <a:avLst/>
          </a:prstGeom>
          <a:noFill/>
        </p:spPr>
        <p:txBody>
          <a:bodyPr wrap="square" rtlCol="0">
            <a:spAutoFit/>
          </a:bodyPr>
          <a:lstStyle/>
          <a:p>
            <a:pPr algn="ctr"/>
            <a:r>
              <a:rPr lang="en-US" sz="1200" b="1" dirty="0"/>
              <a:t>FYODB Sample Image</a:t>
            </a:r>
          </a:p>
        </p:txBody>
      </p:sp>
      <p:sp>
        <p:nvSpPr>
          <p:cNvPr id="10" name="TextBox 9">
            <a:extLst>
              <a:ext uri="{FF2B5EF4-FFF2-40B4-BE49-F238E27FC236}">
                <a16:creationId xmlns:a16="http://schemas.microsoft.com/office/drawing/2014/main" id="{4F077664-2774-6AF2-4FE0-928951511DDA}"/>
              </a:ext>
            </a:extLst>
          </p:cNvPr>
          <p:cNvSpPr txBox="1"/>
          <p:nvPr/>
        </p:nvSpPr>
        <p:spPr>
          <a:xfrm>
            <a:off x="8662862" y="6510152"/>
            <a:ext cx="1967552" cy="276999"/>
          </a:xfrm>
          <a:prstGeom prst="rect">
            <a:avLst/>
          </a:prstGeom>
          <a:noFill/>
        </p:spPr>
        <p:txBody>
          <a:bodyPr wrap="square" rtlCol="0">
            <a:spAutoFit/>
          </a:bodyPr>
          <a:lstStyle/>
          <a:p>
            <a:pPr algn="ctr"/>
            <a:r>
              <a:rPr lang="en-US" sz="1200" b="1" dirty="0"/>
              <a:t>DorsalVein Sample Image</a:t>
            </a:r>
          </a:p>
        </p:txBody>
      </p:sp>
    </p:spTree>
    <p:extLst>
      <p:ext uri="{BB962C8B-B14F-4D97-AF65-F5344CB8AC3E}">
        <p14:creationId xmlns:p14="http://schemas.microsoft.com/office/powerpoint/2010/main" val="24461431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3AC89-EE92-D301-79C9-F67CAAD58AB4}"/>
              </a:ext>
            </a:extLst>
          </p:cNvPr>
          <p:cNvSpPr>
            <a:spLocks noGrp="1"/>
          </p:cNvSpPr>
          <p:nvPr>
            <p:ph type="title"/>
          </p:nvPr>
        </p:nvSpPr>
        <p:spPr>
          <a:xfrm>
            <a:off x="914399" y="171451"/>
            <a:ext cx="10363200" cy="982681"/>
          </a:xfrm>
        </p:spPr>
        <p:txBody>
          <a:bodyPr/>
          <a:lstStyle/>
          <a:p>
            <a:r>
              <a:rPr lang="en-US" dirty="0"/>
              <a:t>Data Preparation – ROI Extraction</a:t>
            </a:r>
          </a:p>
        </p:txBody>
      </p:sp>
      <p:sp>
        <p:nvSpPr>
          <p:cNvPr id="6" name="Content Placeholder 5">
            <a:extLst>
              <a:ext uri="{FF2B5EF4-FFF2-40B4-BE49-F238E27FC236}">
                <a16:creationId xmlns:a16="http://schemas.microsoft.com/office/drawing/2014/main" id="{2BD81752-B177-ED32-479F-A0D09A0E1E41}"/>
              </a:ext>
            </a:extLst>
          </p:cNvPr>
          <p:cNvSpPr>
            <a:spLocks noGrp="1"/>
          </p:cNvSpPr>
          <p:nvPr>
            <p:ph idx="1"/>
          </p:nvPr>
        </p:nvSpPr>
        <p:spPr>
          <a:xfrm>
            <a:off x="914399" y="1154132"/>
            <a:ext cx="10363200" cy="2131208"/>
          </a:xfrm>
        </p:spPr>
        <p:txBody>
          <a:bodyPr>
            <a:normAutofit/>
          </a:bodyPr>
          <a:lstStyle/>
          <a:p>
            <a:r>
              <a:rPr lang="en-US" sz="1800" dirty="0"/>
              <a:t>The images were initially prepared by extracting their regions of interest (ROI).</a:t>
            </a:r>
          </a:p>
          <a:p>
            <a:r>
              <a:rPr lang="en-US" sz="1800" dirty="0"/>
              <a:t>Involves cropping out background and extra areas like fingers and wrist, to ensure focus on the veins only.</a:t>
            </a:r>
          </a:p>
          <a:p>
            <a:r>
              <a:rPr lang="en-US" sz="1800" dirty="0"/>
              <a:t>Carried out semi-automatically by the original paper, but in this study the ROI images were already available in the dataset files.</a:t>
            </a:r>
          </a:p>
          <a:p>
            <a:endParaRPr lang="en-US" sz="1800" dirty="0"/>
          </a:p>
        </p:txBody>
      </p:sp>
      <p:sp>
        <p:nvSpPr>
          <p:cNvPr id="8" name="TextBox 7">
            <a:extLst>
              <a:ext uri="{FF2B5EF4-FFF2-40B4-BE49-F238E27FC236}">
                <a16:creationId xmlns:a16="http://schemas.microsoft.com/office/drawing/2014/main" id="{B5ADF25E-41B9-3CDF-526B-D6403126D542}"/>
              </a:ext>
            </a:extLst>
          </p:cNvPr>
          <p:cNvSpPr txBox="1"/>
          <p:nvPr/>
        </p:nvSpPr>
        <p:spPr>
          <a:xfrm>
            <a:off x="1773438" y="6284004"/>
            <a:ext cx="7575920" cy="276999"/>
          </a:xfrm>
          <a:prstGeom prst="rect">
            <a:avLst/>
          </a:prstGeom>
          <a:noFill/>
        </p:spPr>
        <p:txBody>
          <a:bodyPr wrap="square" rtlCol="0">
            <a:spAutoFit/>
          </a:bodyPr>
          <a:lstStyle/>
          <a:p>
            <a:pPr algn="ctr"/>
            <a:r>
              <a:rPr lang="en-US" sz="1200" b="1" dirty="0"/>
              <a:t>Original FYODB Image vs ROI Image</a:t>
            </a:r>
          </a:p>
        </p:txBody>
      </p:sp>
      <p:pic>
        <p:nvPicPr>
          <p:cNvPr id="4" name="Picture 3">
            <a:extLst>
              <a:ext uri="{FF2B5EF4-FFF2-40B4-BE49-F238E27FC236}">
                <a16:creationId xmlns:a16="http://schemas.microsoft.com/office/drawing/2014/main" id="{972C24D3-00E3-5987-6D72-120E8175A204}"/>
              </a:ext>
            </a:extLst>
          </p:cNvPr>
          <p:cNvPicPr>
            <a:picLocks noChangeAspect="1"/>
          </p:cNvPicPr>
          <p:nvPr/>
        </p:nvPicPr>
        <p:blipFill>
          <a:blip r:embed="rId2"/>
          <a:stretch>
            <a:fillRect/>
          </a:stretch>
        </p:blipFill>
        <p:spPr>
          <a:xfrm>
            <a:off x="6987974" y="3428999"/>
            <a:ext cx="2262946" cy="2626209"/>
          </a:xfrm>
          <a:prstGeom prst="rect">
            <a:avLst/>
          </a:prstGeom>
        </p:spPr>
      </p:pic>
      <p:pic>
        <p:nvPicPr>
          <p:cNvPr id="11" name="Picture 10">
            <a:extLst>
              <a:ext uri="{FF2B5EF4-FFF2-40B4-BE49-F238E27FC236}">
                <a16:creationId xmlns:a16="http://schemas.microsoft.com/office/drawing/2014/main" id="{964D9818-9538-DF02-281C-A328F7DD24F1}"/>
              </a:ext>
            </a:extLst>
          </p:cNvPr>
          <p:cNvPicPr>
            <a:picLocks noChangeAspect="1"/>
          </p:cNvPicPr>
          <p:nvPr/>
        </p:nvPicPr>
        <p:blipFill>
          <a:blip r:embed="rId3"/>
          <a:stretch>
            <a:fillRect/>
          </a:stretch>
        </p:blipFill>
        <p:spPr>
          <a:xfrm>
            <a:off x="1702416" y="3428999"/>
            <a:ext cx="3501612" cy="2626209"/>
          </a:xfrm>
          <a:prstGeom prst="rect">
            <a:avLst/>
          </a:prstGeom>
        </p:spPr>
      </p:pic>
      <p:cxnSp>
        <p:nvCxnSpPr>
          <p:cNvPr id="15" name="Straight Arrow Connector 14">
            <a:extLst>
              <a:ext uri="{FF2B5EF4-FFF2-40B4-BE49-F238E27FC236}">
                <a16:creationId xmlns:a16="http://schemas.microsoft.com/office/drawing/2014/main" id="{00118AD6-079A-4771-A9A5-903B84127556}"/>
              </a:ext>
            </a:extLst>
          </p:cNvPr>
          <p:cNvCxnSpPr>
            <a:cxnSpLocks/>
            <a:stCxn id="11" idx="3"/>
            <a:endCxn id="4" idx="1"/>
          </p:cNvCxnSpPr>
          <p:nvPr/>
        </p:nvCxnSpPr>
        <p:spPr>
          <a:xfrm>
            <a:off x="5204028" y="4742104"/>
            <a:ext cx="1783946" cy="0"/>
          </a:xfrm>
          <a:prstGeom prst="straightConnector1">
            <a:avLst/>
          </a:prstGeom>
          <a:ln>
            <a:solidFill>
              <a:srgbClr val="0070C0"/>
            </a:solidFill>
            <a:tailEnd type="triangle"/>
          </a:ln>
          <a:effectLst>
            <a:outerShdw blurRad="76200" dist="12700" dir="2700000" sy="-23000" kx="-800400" algn="bl" rotWithShape="0">
              <a:prstClr val="black">
                <a:alpha val="20000"/>
              </a:prstClr>
            </a:outerShdw>
          </a:effectLst>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361713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3AC89-EE92-D301-79C9-F67CAAD58AB4}"/>
              </a:ext>
            </a:extLst>
          </p:cNvPr>
          <p:cNvSpPr>
            <a:spLocks noGrp="1"/>
          </p:cNvSpPr>
          <p:nvPr>
            <p:ph type="title"/>
          </p:nvPr>
        </p:nvSpPr>
        <p:spPr>
          <a:xfrm>
            <a:off x="914399" y="171451"/>
            <a:ext cx="10363200" cy="982681"/>
          </a:xfrm>
        </p:spPr>
        <p:txBody>
          <a:bodyPr/>
          <a:lstStyle/>
          <a:p>
            <a:r>
              <a:rPr lang="en-US" dirty="0"/>
              <a:t>Data Preparation - Augmentation</a:t>
            </a:r>
          </a:p>
        </p:txBody>
      </p:sp>
      <p:sp>
        <p:nvSpPr>
          <p:cNvPr id="6" name="Content Placeholder 5">
            <a:extLst>
              <a:ext uri="{FF2B5EF4-FFF2-40B4-BE49-F238E27FC236}">
                <a16:creationId xmlns:a16="http://schemas.microsoft.com/office/drawing/2014/main" id="{2BD81752-B177-ED32-479F-A0D09A0E1E41}"/>
              </a:ext>
            </a:extLst>
          </p:cNvPr>
          <p:cNvSpPr>
            <a:spLocks noGrp="1"/>
          </p:cNvSpPr>
          <p:nvPr>
            <p:ph idx="1"/>
          </p:nvPr>
        </p:nvSpPr>
        <p:spPr>
          <a:xfrm>
            <a:off x="914399" y="1154132"/>
            <a:ext cx="10363200" cy="2982160"/>
          </a:xfrm>
        </p:spPr>
        <p:txBody>
          <a:bodyPr>
            <a:normAutofit lnSpcReduction="10000"/>
          </a:bodyPr>
          <a:lstStyle/>
          <a:p>
            <a:r>
              <a:rPr lang="en-US" sz="1800" dirty="0"/>
              <a:t>Since the CNN models are trained from scratch without transfer learning, there is a need of high data volumes to ensure generalization.</a:t>
            </a:r>
          </a:p>
          <a:p>
            <a:r>
              <a:rPr lang="en-US" sz="1800" dirty="0"/>
              <a:t>For this purpose, each dataset was augmented using </a:t>
            </a:r>
            <a:r>
              <a:rPr lang="en-US" sz="1800" dirty="0" err="1"/>
              <a:t>Keras</a:t>
            </a:r>
            <a:r>
              <a:rPr lang="en-US" sz="1800" dirty="0"/>
              <a:t> Image Generator to increase the number of samples per class.</a:t>
            </a:r>
          </a:p>
          <a:p>
            <a:r>
              <a:rPr lang="en-US" sz="1800" dirty="0"/>
              <a:t>This greatly increased the number of samples for each dataset, for e.g, FYODB size was increased from 640 images to 6,400 and DorsalVein size was increased from 1,104 to 5,520</a:t>
            </a:r>
          </a:p>
          <a:p>
            <a:r>
              <a:rPr lang="en-US" sz="1800" dirty="0"/>
              <a:t>Augmentations applied include rotation, width shift, height shift, shearing, zooming, flipping, and brightness changing.</a:t>
            </a:r>
          </a:p>
          <a:p>
            <a:endParaRPr lang="en-US" sz="1800" dirty="0"/>
          </a:p>
        </p:txBody>
      </p:sp>
      <p:sp>
        <p:nvSpPr>
          <p:cNvPr id="8" name="TextBox 7">
            <a:extLst>
              <a:ext uri="{FF2B5EF4-FFF2-40B4-BE49-F238E27FC236}">
                <a16:creationId xmlns:a16="http://schemas.microsoft.com/office/drawing/2014/main" id="{B5ADF25E-41B9-3CDF-526B-D6403126D542}"/>
              </a:ext>
            </a:extLst>
          </p:cNvPr>
          <p:cNvSpPr txBox="1"/>
          <p:nvPr/>
        </p:nvSpPr>
        <p:spPr>
          <a:xfrm>
            <a:off x="1561587" y="6505946"/>
            <a:ext cx="2344588" cy="276999"/>
          </a:xfrm>
          <a:prstGeom prst="rect">
            <a:avLst/>
          </a:prstGeom>
          <a:noFill/>
        </p:spPr>
        <p:txBody>
          <a:bodyPr wrap="square" rtlCol="0">
            <a:spAutoFit/>
          </a:bodyPr>
          <a:lstStyle/>
          <a:p>
            <a:pPr algn="ctr"/>
            <a:r>
              <a:rPr lang="en-US" sz="1200" b="1" dirty="0"/>
              <a:t>VERA Sample Augmented Image</a:t>
            </a:r>
          </a:p>
        </p:txBody>
      </p:sp>
      <p:sp>
        <p:nvSpPr>
          <p:cNvPr id="9" name="TextBox 8">
            <a:extLst>
              <a:ext uri="{FF2B5EF4-FFF2-40B4-BE49-F238E27FC236}">
                <a16:creationId xmlns:a16="http://schemas.microsoft.com/office/drawing/2014/main" id="{5298FABB-2281-4942-2DF6-5F0FA3C620C8}"/>
              </a:ext>
            </a:extLst>
          </p:cNvPr>
          <p:cNvSpPr txBox="1"/>
          <p:nvPr/>
        </p:nvSpPr>
        <p:spPr>
          <a:xfrm>
            <a:off x="4797188" y="6505947"/>
            <a:ext cx="2597622" cy="276999"/>
          </a:xfrm>
          <a:prstGeom prst="rect">
            <a:avLst/>
          </a:prstGeom>
          <a:noFill/>
        </p:spPr>
        <p:txBody>
          <a:bodyPr wrap="square" rtlCol="0">
            <a:spAutoFit/>
          </a:bodyPr>
          <a:lstStyle/>
          <a:p>
            <a:pPr algn="ctr"/>
            <a:r>
              <a:rPr lang="en-US" sz="1200" b="1" dirty="0"/>
              <a:t>FYODB Sample Augmented Image</a:t>
            </a:r>
          </a:p>
        </p:txBody>
      </p:sp>
      <p:sp>
        <p:nvSpPr>
          <p:cNvPr id="10" name="TextBox 9">
            <a:extLst>
              <a:ext uri="{FF2B5EF4-FFF2-40B4-BE49-F238E27FC236}">
                <a16:creationId xmlns:a16="http://schemas.microsoft.com/office/drawing/2014/main" id="{4F077664-2774-6AF2-4FE0-928951511DDA}"/>
              </a:ext>
            </a:extLst>
          </p:cNvPr>
          <p:cNvSpPr txBox="1"/>
          <p:nvPr/>
        </p:nvSpPr>
        <p:spPr>
          <a:xfrm>
            <a:off x="8662862" y="6510152"/>
            <a:ext cx="1967552" cy="276999"/>
          </a:xfrm>
          <a:prstGeom prst="rect">
            <a:avLst/>
          </a:prstGeom>
          <a:noFill/>
        </p:spPr>
        <p:txBody>
          <a:bodyPr wrap="square" rtlCol="0">
            <a:spAutoFit/>
          </a:bodyPr>
          <a:lstStyle/>
          <a:p>
            <a:pPr algn="ctr"/>
            <a:r>
              <a:rPr lang="en-US" sz="1200" b="1" dirty="0"/>
              <a:t>DorsalVein Sample Image</a:t>
            </a:r>
          </a:p>
        </p:txBody>
      </p:sp>
      <p:pic>
        <p:nvPicPr>
          <p:cNvPr id="5" name="Picture 4" descr="A close-up of a hand&#10;&#10;Description automatically generated">
            <a:extLst>
              <a:ext uri="{FF2B5EF4-FFF2-40B4-BE49-F238E27FC236}">
                <a16:creationId xmlns:a16="http://schemas.microsoft.com/office/drawing/2014/main" id="{286E5CDD-9CB7-A349-4DB3-A68830D134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15684" y="4293266"/>
            <a:ext cx="2861908" cy="2131208"/>
          </a:xfrm>
          <a:prstGeom prst="rect">
            <a:avLst/>
          </a:prstGeom>
        </p:spPr>
      </p:pic>
      <p:pic>
        <p:nvPicPr>
          <p:cNvPr id="12" name="Picture 11">
            <a:extLst>
              <a:ext uri="{FF2B5EF4-FFF2-40B4-BE49-F238E27FC236}">
                <a16:creationId xmlns:a16="http://schemas.microsoft.com/office/drawing/2014/main" id="{5508824D-1D47-50F5-4BEA-446EEF4E04A3}"/>
              </a:ext>
            </a:extLst>
          </p:cNvPr>
          <p:cNvPicPr>
            <a:picLocks noChangeAspect="1"/>
          </p:cNvPicPr>
          <p:nvPr/>
        </p:nvPicPr>
        <p:blipFill>
          <a:blip r:embed="rId3"/>
          <a:stretch>
            <a:fillRect/>
          </a:stretch>
        </p:blipFill>
        <p:spPr>
          <a:xfrm>
            <a:off x="1742214" y="4293266"/>
            <a:ext cx="1998495" cy="2131208"/>
          </a:xfrm>
          <a:prstGeom prst="rect">
            <a:avLst/>
          </a:prstGeom>
        </p:spPr>
      </p:pic>
      <p:pic>
        <p:nvPicPr>
          <p:cNvPr id="14" name="Picture 13" descr="A close-up of a hand">
            <a:extLst>
              <a:ext uri="{FF2B5EF4-FFF2-40B4-BE49-F238E27FC236}">
                <a16:creationId xmlns:a16="http://schemas.microsoft.com/office/drawing/2014/main" id="{C8C45374-79BF-6793-31D5-62AFB8617C9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77792" y="4293265"/>
            <a:ext cx="1836416" cy="2131209"/>
          </a:xfrm>
          <a:prstGeom prst="rect">
            <a:avLst/>
          </a:prstGeom>
        </p:spPr>
      </p:pic>
    </p:spTree>
    <p:extLst>
      <p:ext uri="{BB962C8B-B14F-4D97-AF65-F5344CB8AC3E}">
        <p14:creationId xmlns:p14="http://schemas.microsoft.com/office/powerpoint/2010/main" val="33240416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3AC89-EE92-D301-79C9-F67CAAD58AB4}"/>
              </a:ext>
            </a:extLst>
          </p:cNvPr>
          <p:cNvSpPr>
            <a:spLocks noGrp="1"/>
          </p:cNvSpPr>
          <p:nvPr>
            <p:ph type="title"/>
          </p:nvPr>
        </p:nvSpPr>
        <p:spPr>
          <a:xfrm>
            <a:off x="914399" y="171451"/>
            <a:ext cx="10363200" cy="982681"/>
          </a:xfrm>
        </p:spPr>
        <p:txBody>
          <a:bodyPr/>
          <a:lstStyle/>
          <a:p>
            <a:r>
              <a:rPr lang="en-US" dirty="0"/>
              <a:t>CNN Models - </a:t>
            </a:r>
            <a:r>
              <a:rPr lang="en-US" dirty="0" err="1"/>
              <a:t>AlexNet</a:t>
            </a:r>
            <a:endParaRPr lang="en-US" dirty="0"/>
          </a:p>
        </p:txBody>
      </p:sp>
      <p:sp>
        <p:nvSpPr>
          <p:cNvPr id="6" name="Content Placeholder 5">
            <a:extLst>
              <a:ext uri="{FF2B5EF4-FFF2-40B4-BE49-F238E27FC236}">
                <a16:creationId xmlns:a16="http://schemas.microsoft.com/office/drawing/2014/main" id="{2BD81752-B177-ED32-479F-A0D09A0E1E41}"/>
              </a:ext>
            </a:extLst>
          </p:cNvPr>
          <p:cNvSpPr>
            <a:spLocks noGrp="1"/>
          </p:cNvSpPr>
          <p:nvPr>
            <p:ph idx="1"/>
          </p:nvPr>
        </p:nvSpPr>
        <p:spPr>
          <a:xfrm>
            <a:off x="914399" y="1154132"/>
            <a:ext cx="10363200" cy="2777235"/>
          </a:xfrm>
        </p:spPr>
        <p:txBody>
          <a:bodyPr>
            <a:normAutofit fontScale="92500"/>
          </a:bodyPr>
          <a:lstStyle/>
          <a:p>
            <a:r>
              <a:rPr lang="en-US" sz="1800" dirty="0" err="1"/>
              <a:t>AlexNet</a:t>
            </a:r>
            <a:r>
              <a:rPr lang="en-US" sz="1800" dirty="0"/>
              <a:t> is a simple yet extremely successful CNN architecture, originally trained on the ImageNet dataset.</a:t>
            </a:r>
          </a:p>
          <a:p>
            <a:r>
              <a:rPr lang="en-US" sz="1800" dirty="0"/>
              <a:t>It consists of 5 blocks with only one convolutional layer in each (11x11 filter to 3x3 filter), followed by </a:t>
            </a:r>
            <a:r>
              <a:rPr lang="en-US" sz="1800" dirty="0" err="1"/>
              <a:t>ReLU</a:t>
            </a:r>
            <a:r>
              <a:rPr lang="en-US" sz="1800" dirty="0"/>
              <a:t> activation, Batch Normalization, and Max Pooling with a 3x3 filter (see architecture below).</a:t>
            </a:r>
          </a:p>
          <a:p>
            <a:r>
              <a:rPr lang="en-US" sz="1800" dirty="0"/>
              <a:t>A major contribution of this paper was to reduce the number of filters and filter size per CONV layer for each CNN model, thus greatly reducing training time while upholding model efficiency and accuracy.</a:t>
            </a:r>
          </a:p>
          <a:p>
            <a:r>
              <a:rPr lang="en-US" sz="1800" dirty="0"/>
              <a:t>The reduction in filters made in the </a:t>
            </a:r>
            <a:r>
              <a:rPr lang="en-US" sz="1800" dirty="0" err="1"/>
              <a:t>AlexNet</a:t>
            </a:r>
            <a:r>
              <a:rPr lang="en-US" sz="1800" dirty="0"/>
              <a:t> architecture is shown below.</a:t>
            </a:r>
          </a:p>
        </p:txBody>
      </p:sp>
      <p:pic>
        <p:nvPicPr>
          <p:cNvPr id="4" name="Picture 3">
            <a:extLst>
              <a:ext uri="{FF2B5EF4-FFF2-40B4-BE49-F238E27FC236}">
                <a16:creationId xmlns:a16="http://schemas.microsoft.com/office/drawing/2014/main" id="{34B3772C-06F9-CD94-ECD2-9293E858CB05}"/>
              </a:ext>
            </a:extLst>
          </p:cNvPr>
          <p:cNvPicPr>
            <a:picLocks noChangeAspect="1"/>
          </p:cNvPicPr>
          <p:nvPr/>
        </p:nvPicPr>
        <p:blipFill>
          <a:blip r:embed="rId2"/>
          <a:stretch>
            <a:fillRect/>
          </a:stretch>
        </p:blipFill>
        <p:spPr>
          <a:xfrm>
            <a:off x="1636448" y="3849486"/>
            <a:ext cx="4413550" cy="2856458"/>
          </a:xfrm>
          <a:prstGeom prst="rect">
            <a:avLst/>
          </a:prstGeom>
        </p:spPr>
      </p:pic>
      <p:pic>
        <p:nvPicPr>
          <p:cNvPr id="11" name="Picture 10">
            <a:extLst>
              <a:ext uri="{FF2B5EF4-FFF2-40B4-BE49-F238E27FC236}">
                <a16:creationId xmlns:a16="http://schemas.microsoft.com/office/drawing/2014/main" id="{26502F6D-C4BC-7CB0-08EE-25BBD58B072A}"/>
              </a:ext>
            </a:extLst>
          </p:cNvPr>
          <p:cNvPicPr>
            <a:picLocks noChangeAspect="1"/>
          </p:cNvPicPr>
          <p:nvPr/>
        </p:nvPicPr>
        <p:blipFill>
          <a:blip r:embed="rId3"/>
          <a:stretch>
            <a:fillRect/>
          </a:stretch>
        </p:blipFill>
        <p:spPr>
          <a:xfrm>
            <a:off x="6850062" y="3899305"/>
            <a:ext cx="3705490" cy="2868162"/>
          </a:xfrm>
          <a:prstGeom prst="rect">
            <a:avLst/>
          </a:prstGeom>
        </p:spPr>
      </p:pic>
    </p:spTree>
    <p:extLst>
      <p:ext uri="{BB962C8B-B14F-4D97-AF65-F5344CB8AC3E}">
        <p14:creationId xmlns:p14="http://schemas.microsoft.com/office/powerpoint/2010/main" val="4376777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3AC89-EE92-D301-79C9-F67CAAD58AB4}"/>
              </a:ext>
            </a:extLst>
          </p:cNvPr>
          <p:cNvSpPr>
            <a:spLocks noGrp="1"/>
          </p:cNvSpPr>
          <p:nvPr>
            <p:ph type="title"/>
          </p:nvPr>
        </p:nvSpPr>
        <p:spPr>
          <a:xfrm>
            <a:off x="914399" y="171451"/>
            <a:ext cx="10363200" cy="982681"/>
          </a:xfrm>
        </p:spPr>
        <p:txBody>
          <a:bodyPr/>
          <a:lstStyle/>
          <a:p>
            <a:r>
              <a:rPr lang="en-US" dirty="0"/>
              <a:t>CNN Models –VGG16</a:t>
            </a:r>
          </a:p>
        </p:txBody>
      </p:sp>
      <p:sp>
        <p:nvSpPr>
          <p:cNvPr id="6" name="Content Placeholder 5">
            <a:extLst>
              <a:ext uri="{FF2B5EF4-FFF2-40B4-BE49-F238E27FC236}">
                <a16:creationId xmlns:a16="http://schemas.microsoft.com/office/drawing/2014/main" id="{2BD81752-B177-ED32-479F-A0D09A0E1E41}"/>
              </a:ext>
            </a:extLst>
          </p:cNvPr>
          <p:cNvSpPr>
            <a:spLocks noGrp="1"/>
          </p:cNvSpPr>
          <p:nvPr>
            <p:ph idx="1"/>
          </p:nvPr>
        </p:nvSpPr>
        <p:spPr>
          <a:xfrm>
            <a:off x="914399" y="1154133"/>
            <a:ext cx="10363200" cy="2121728"/>
          </a:xfrm>
        </p:spPr>
        <p:txBody>
          <a:bodyPr>
            <a:normAutofit/>
          </a:bodyPr>
          <a:lstStyle/>
          <a:p>
            <a:r>
              <a:rPr lang="en-US" sz="1800" dirty="0" err="1"/>
              <a:t>VGGNet</a:t>
            </a:r>
            <a:r>
              <a:rPr lang="en-US" sz="1800" dirty="0"/>
              <a:t> is a family of CNN models with slightly different architectures.</a:t>
            </a:r>
          </a:p>
          <a:p>
            <a:r>
              <a:rPr lang="en-US" sz="1800" dirty="0"/>
              <a:t>The 16 in VGG16 means that it has 16 CONV layers, spread out in 5 blocks.</a:t>
            </a:r>
          </a:p>
          <a:p>
            <a:r>
              <a:rPr lang="en-US" sz="1800" dirty="0"/>
              <a:t>All CONV layers use </a:t>
            </a:r>
            <a:r>
              <a:rPr lang="en-US" sz="1800" dirty="0" err="1"/>
              <a:t>ReLU</a:t>
            </a:r>
            <a:r>
              <a:rPr lang="en-US" sz="1800" dirty="0"/>
              <a:t> activation function and 3x3 filter size, followed by Batch Normalization and Max Pooling with a 3x3 filter and stride of 2.</a:t>
            </a:r>
          </a:p>
          <a:p>
            <a:r>
              <a:rPr lang="en-US" sz="1800" dirty="0"/>
              <a:t>The reduction in filters made in the VGG16 architecture is shown below.</a:t>
            </a:r>
          </a:p>
        </p:txBody>
      </p:sp>
      <p:pic>
        <p:nvPicPr>
          <p:cNvPr id="5" name="Picture 4">
            <a:extLst>
              <a:ext uri="{FF2B5EF4-FFF2-40B4-BE49-F238E27FC236}">
                <a16:creationId xmlns:a16="http://schemas.microsoft.com/office/drawing/2014/main" id="{271CC8B0-7A6A-403C-2773-BF107177EC9F}"/>
              </a:ext>
            </a:extLst>
          </p:cNvPr>
          <p:cNvPicPr>
            <a:picLocks noChangeAspect="1"/>
          </p:cNvPicPr>
          <p:nvPr/>
        </p:nvPicPr>
        <p:blipFill>
          <a:blip r:embed="rId2"/>
          <a:stretch>
            <a:fillRect/>
          </a:stretch>
        </p:blipFill>
        <p:spPr>
          <a:xfrm>
            <a:off x="332992" y="3396704"/>
            <a:ext cx="6563267" cy="3034688"/>
          </a:xfrm>
          <a:prstGeom prst="rect">
            <a:avLst/>
          </a:prstGeom>
        </p:spPr>
      </p:pic>
      <p:pic>
        <p:nvPicPr>
          <p:cNvPr id="8" name="Picture 7">
            <a:extLst>
              <a:ext uri="{FF2B5EF4-FFF2-40B4-BE49-F238E27FC236}">
                <a16:creationId xmlns:a16="http://schemas.microsoft.com/office/drawing/2014/main" id="{434164D5-2093-338F-74EF-88E5E35B3482}"/>
              </a:ext>
            </a:extLst>
          </p:cNvPr>
          <p:cNvPicPr>
            <a:picLocks noChangeAspect="1"/>
          </p:cNvPicPr>
          <p:nvPr/>
        </p:nvPicPr>
        <p:blipFill>
          <a:blip r:embed="rId3"/>
          <a:stretch>
            <a:fillRect/>
          </a:stretch>
        </p:blipFill>
        <p:spPr>
          <a:xfrm>
            <a:off x="7000068" y="3396704"/>
            <a:ext cx="4168041" cy="3259167"/>
          </a:xfrm>
          <a:prstGeom prst="rect">
            <a:avLst/>
          </a:prstGeom>
        </p:spPr>
      </p:pic>
    </p:spTree>
    <p:extLst>
      <p:ext uri="{BB962C8B-B14F-4D97-AF65-F5344CB8AC3E}">
        <p14:creationId xmlns:p14="http://schemas.microsoft.com/office/powerpoint/2010/main" val="9775783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3AC89-EE92-D301-79C9-F67CAAD58AB4}"/>
              </a:ext>
            </a:extLst>
          </p:cNvPr>
          <p:cNvSpPr>
            <a:spLocks noGrp="1"/>
          </p:cNvSpPr>
          <p:nvPr>
            <p:ph type="title"/>
          </p:nvPr>
        </p:nvSpPr>
        <p:spPr>
          <a:xfrm>
            <a:off x="914399" y="171451"/>
            <a:ext cx="10363200" cy="982681"/>
          </a:xfrm>
        </p:spPr>
        <p:txBody>
          <a:bodyPr/>
          <a:lstStyle/>
          <a:p>
            <a:r>
              <a:rPr lang="en-US" dirty="0"/>
              <a:t>CNN Models –VGG19</a:t>
            </a:r>
          </a:p>
        </p:txBody>
      </p:sp>
      <p:sp>
        <p:nvSpPr>
          <p:cNvPr id="6" name="Content Placeholder 5">
            <a:extLst>
              <a:ext uri="{FF2B5EF4-FFF2-40B4-BE49-F238E27FC236}">
                <a16:creationId xmlns:a16="http://schemas.microsoft.com/office/drawing/2014/main" id="{2BD81752-B177-ED32-479F-A0D09A0E1E41}"/>
              </a:ext>
            </a:extLst>
          </p:cNvPr>
          <p:cNvSpPr>
            <a:spLocks noGrp="1"/>
          </p:cNvSpPr>
          <p:nvPr>
            <p:ph idx="1"/>
          </p:nvPr>
        </p:nvSpPr>
        <p:spPr>
          <a:xfrm>
            <a:off x="914399" y="1154133"/>
            <a:ext cx="10363200" cy="2121728"/>
          </a:xfrm>
        </p:spPr>
        <p:txBody>
          <a:bodyPr>
            <a:normAutofit/>
          </a:bodyPr>
          <a:lstStyle/>
          <a:p>
            <a:r>
              <a:rPr lang="en-US" sz="1800" dirty="0"/>
              <a:t>VGG19 is another member of the </a:t>
            </a:r>
            <a:r>
              <a:rPr lang="en-US" sz="1800" dirty="0" err="1"/>
              <a:t>VGGNet</a:t>
            </a:r>
            <a:r>
              <a:rPr lang="en-US" sz="1800" dirty="0"/>
              <a:t> family of CNN models.</a:t>
            </a:r>
          </a:p>
          <a:p>
            <a:r>
              <a:rPr lang="en-US" sz="1800" dirty="0"/>
              <a:t>It consists of 19 CONV layers spread out in 5 blocks.</a:t>
            </a:r>
          </a:p>
          <a:p>
            <a:r>
              <a:rPr lang="en-US" sz="1800" dirty="0"/>
              <a:t>The architecture of VGG19 is identical to VGG16, but with the addition of an additional CONV layer in blocks 3, 4 and 5.</a:t>
            </a:r>
          </a:p>
          <a:p>
            <a:r>
              <a:rPr lang="en-US" sz="1800" dirty="0"/>
              <a:t>The reduction in filters made in the VGG19 architecture is shown below.</a:t>
            </a:r>
          </a:p>
        </p:txBody>
      </p:sp>
      <p:pic>
        <p:nvPicPr>
          <p:cNvPr id="8" name="Picture 7">
            <a:extLst>
              <a:ext uri="{FF2B5EF4-FFF2-40B4-BE49-F238E27FC236}">
                <a16:creationId xmlns:a16="http://schemas.microsoft.com/office/drawing/2014/main" id="{434164D5-2093-338F-74EF-88E5E35B3482}"/>
              </a:ext>
            </a:extLst>
          </p:cNvPr>
          <p:cNvPicPr>
            <a:picLocks noChangeAspect="1"/>
          </p:cNvPicPr>
          <p:nvPr/>
        </p:nvPicPr>
        <p:blipFill>
          <a:blip r:embed="rId2"/>
          <a:stretch>
            <a:fillRect/>
          </a:stretch>
        </p:blipFill>
        <p:spPr>
          <a:xfrm>
            <a:off x="7637461" y="3429000"/>
            <a:ext cx="4168041" cy="3259167"/>
          </a:xfrm>
          <a:prstGeom prst="rect">
            <a:avLst/>
          </a:prstGeom>
        </p:spPr>
      </p:pic>
      <p:pic>
        <p:nvPicPr>
          <p:cNvPr id="4" name="Picture 3">
            <a:extLst>
              <a:ext uri="{FF2B5EF4-FFF2-40B4-BE49-F238E27FC236}">
                <a16:creationId xmlns:a16="http://schemas.microsoft.com/office/drawing/2014/main" id="{7218BEB9-A0C5-61D8-3537-B7E23850449A}"/>
              </a:ext>
            </a:extLst>
          </p:cNvPr>
          <p:cNvPicPr>
            <a:picLocks noChangeAspect="1"/>
          </p:cNvPicPr>
          <p:nvPr/>
        </p:nvPicPr>
        <p:blipFill rotWithShape="1">
          <a:blip r:embed="rId3"/>
          <a:srcRect t="4445"/>
          <a:stretch/>
        </p:blipFill>
        <p:spPr>
          <a:xfrm>
            <a:off x="386498" y="3582140"/>
            <a:ext cx="7088958" cy="2829402"/>
          </a:xfrm>
          <a:prstGeom prst="rect">
            <a:avLst/>
          </a:prstGeom>
        </p:spPr>
      </p:pic>
    </p:spTree>
    <p:extLst>
      <p:ext uri="{BB962C8B-B14F-4D97-AF65-F5344CB8AC3E}">
        <p14:creationId xmlns:p14="http://schemas.microsoft.com/office/powerpoint/2010/main" val="33982593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1">
            <a:extLst>
              <a:ext uri="{FF2B5EF4-FFF2-40B4-BE49-F238E27FC236}">
                <a16:creationId xmlns:a16="http://schemas.microsoft.com/office/drawing/2014/main" id="{DF6F3B29-13FA-46C2-858E-C1F3686A85F1}"/>
              </a:ext>
            </a:extLst>
          </p:cNvPr>
          <p:cNvSpPr>
            <a:spLocks noGrp="1"/>
          </p:cNvSpPr>
          <p:nvPr>
            <p:ph type="ctrTitle"/>
          </p:nvPr>
        </p:nvSpPr>
        <p:spPr>
          <a:xfrm>
            <a:off x="514905" y="221574"/>
            <a:ext cx="6667130" cy="950275"/>
          </a:xfrm>
        </p:spPr>
        <p:txBody>
          <a:bodyPr anchor="t">
            <a:normAutofit fontScale="90000"/>
          </a:bodyPr>
          <a:lstStyle/>
          <a:p>
            <a:r>
              <a:rPr lang="en-US" dirty="0"/>
              <a:t>Architecture and Methodology</a:t>
            </a:r>
          </a:p>
        </p:txBody>
      </p:sp>
      <p:pic>
        <p:nvPicPr>
          <p:cNvPr id="4" name="Picture 3" descr="A diagram of a graph showing the different stages of a model&#10;&#10;Description automatically generated with medium confidence">
            <a:extLst>
              <a:ext uri="{FF2B5EF4-FFF2-40B4-BE49-F238E27FC236}">
                <a16:creationId xmlns:a16="http://schemas.microsoft.com/office/drawing/2014/main" id="{E167C75A-47EF-84C9-0107-13A49410E617}"/>
              </a:ext>
            </a:extLst>
          </p:cNvPr>
          <p:cNvPicPr>
            <a:picLocks noChangeAspect="1"/>
          </p:cNvPicPr>
          <p:nvPr/>
        </p:nvPicPr>
        <p:blipFill>
          <a:blip r:embed="rId2"/>
          <a:stretch>
            <a:fillRect/>
          </a:stretch>
        </p:blipFill>
        <p:spPr>
          <a:xfrm>
            <a:off x="7888262" y="221574"/>
            <a:ext cx="3883528" cy="6526940"/>
          </a:xfrm>
          <a:prstGeom prst="rect">
            <a:avLst/>
          </a:prstGeom>
          <a:noFill/>
        </p:spPr>
      </p:pic>
      <p:sp>
        <p:nvSpPr>
          <p:cNvPr id="37" name="Slide Number Placeholder 5">
            <a:extLst>
              <a:ext uri="{FF2B5EF4-FFF2-40B4-BE49-F238E27FC236}">
                <a16:creationId xmlns:a16="http://schemas.microsoft.com/office/drawing/2014/main" id="{28B954E5-2A8D-44FA-ABD2-4DE4CE1EE71F}"/>
              </a:ext>
            </a:extLst>
          </p:cNvPr>
          <p:cNvSpPr>
            <a:spLocks noGrp="1"/>
          </p:cNvSpPr>
          <p:nvPr>
            <p:ph type="sldNum" sz="quarter" idx="12"/>
          </p:nvPr>
        </p:nvSpPr>
        <p:spPr>
          <a:xfrm>
            <a:off x="10807995" y="6356350"/>
            <a:ext cx="723014" cy="365125"/>
          </a:xfrm>
        </p:spPr>
        <p:txBody>
          <a:bodyPr/>
          <a:lstStyle/>
          <a:p>
            <a:pPr>
              <a:spcAft>
                <a:spcPts val="600"/>
              </a:spcAft>
            </a:pPr>
            <a:fld id="{2B6A0707-BFCA-4BDD-8B25-E2A14A0F80A6}" type="slidenum">
              <a:rPr lang="en-US" smtClean="0"/>
              <a:pPr>
                <a:spcAft>
                  <a:spcPts val="600"/>
                </a:spcAft>
              </a:pPr>
              <a:t>9</a:t>
            </a:fld>
            <a:endParaRPr lang="en-US"/>
          </a:p>
        </p:txBody>
      </p:sp>
      <p:sp>
        <p:nvSpPr>
          <p:cNvPr id="7" name="TextBox 6">
            <a:extLst>
              <a:ext uri="{FF2B5EF4-FFF2-40B4-BE49-F238E27FC236}">
                <a16:creationId xmlns:a16="http://schemas.microsoft.com/office/drawing/2014/main" id="{6CB02793-0F2E-5809-2EE2-F486A6AE4D9F}"/>
              </a:ext>
            </a:extLst>
          </p:cNvPr>
          <p:cNvSpPr txBox="1"/>
          <p:nvPr/>
        </p:nvSpPr>
        <p:spPr>
          <a:xfrm>
            <a:off x="219123" y="1395908"/>
            <a:ext cx="7599287" cy="5632311"/>
          </a:xfrm>
          <a:prstGeom prst="rect">
            <a:avLst/>
          </a:prstGeom>
          <a:noFill/>
        </p:spPr>
        <p:txBody>
          <a:bodyPr wrap="square" rtlCol="0">
            <a:spAutoFit/>
          </a:bodyPr>
          <a:lstStyle/>
          <a:p>
            <a:pPr marL="285750" indent="-285750">
              <a:buFont typeface="Arial" panose="020B0604020202020204" pitchFamily="34" charset="0"/>
              <a:buChar char="•"/>
            </a:pPr>
            <a:r>
              <a:rPr lang="en-US" dirty="0"/>
              <a:t>The proposed architecture involves training splitting the datasets into test and training partitions. An 80-20 train-test split was used.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In this study, a validation partition was also created to detect overfitting during training. An 80-20 train-validation split was used.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3 CNN models are trained on each dataset and their individual performance is evaluated on the testing dataset.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Finally, Decision-Level Fusion is used to fuse the inference power of the three models and obtain a more accurate classification of the palm-vein image.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Training epochs were fixed at 30 for all training sessions.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reduction in filter size for all CNNs led to a reduction of up to 450% in computation time, leading to massively faster training.</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Training was performed on an Nvidia GTX 1660 GPU, with 6GB VRAM.</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480283667"/>
      </p:ext>
    </p:extLst>
  </p:cSld>
  <p:clrMapOvr>
    <a:masterClrMapping/>
  </p:clrMapOvr>
</p:sld>
</file>

<file path=ppt/theme/theme1.xml><?xml version="1.0" encoding="utf-8"?>
<a:theme xmlns:a="http://schemas.openxmlformats.org/drawingml/2006/main" name="DashVTI">
  <a:themeElements>
    <a:clrScheme name="Custom 6">
      <a:dk1>
        <a:sysClr val="windowText" lastClr="000000"/>
      </a:dk1>
      <a:lt1>
        <a:sysClr val="window" lastClr="FFFFFF"/>
      </a:lt1>
      <a:dk2>
        <a:srgbClr val="0D1C3B"/>
      </a:dk2>
      <a:lt2>
        <a:srgbClr val="F5F2F9"/>
      </a:lt2>
      <a:accent1>
        <a:srgbClr val="1973EB"/>
      </a:accent1>
      <a:accent2>
        <a:srgbClr val="25C8A2"/>
      </a:accent2>
      <a:accent3>
        <a:srgbClr val="BF8ED1"/>
      </a:accent3>
      <a:accent4>
        <a:srgbClr val="FE733C"/>
      </a:accent4>
      <a:accent5>
        <a:srgbClr val="FE5A5A"/>
      </a:accent5>
      <a:accent6>
        <a:srgbClr val="1AC16E"/>
      </a:accent6>
      <a:hlink>
        <a:srgbClr val="1AC16E"/>
      </a:hlink>
      <a:folHlink>
        <a:srgbClr val="00B0F0"/>
      </a:folHlink>
    </a:clrScheme>
    <a:fontScheme name="grandview display">
      <a:majorFont>
        <a:latin typeface="Grandview Display"/>
        <a:ea typeface=""/>
        <a:cs typeface=""/>
      </a:majorFont>
      <a:minorFont>
        <a:latin typeface="Grandview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shVTI" id="{0A75137F-CDEB-4E94-A788-9D255EBE1B91}" vid="{DE9A6A09-5855-45A3-8E99-4290ED2405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563</TotalTime>
  <Words>1198</Words>
  <Application>Microsoft Office PowerPoint</Application>
  <PresentationFormat>Widescreen</PresentationFormat>
  <Paragraphs>143</Paragraphs>
  <Slides>17</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Cambria Math</vt:lpstr>
      <vt:lpstr>Grandview Display</vt:lpstr>
      <vt:lpstr>Times New Roman</vt:lpstr>
      <vt:lpstr>DashVTI</vt:lpstr>
      <vt:lpstr>Applied Machine Learning  (CS-4104) Project Presentation</vt:lpstr>
      <vt:lpstr>Problem Statement</vt:lpstr>
      <vt:lpstr>Datasets</vt:lpstr>
      <vt:lpstr>Data Preparation – ROI Extraction</vt:lpstr>
      <vt:lpstr>Data Preparation - Augmentation</vt:lpstr>
      <vt:lpstr>CNN Models - AlexNet</vt:lpstr>
      <vt:lpstr>CNN Models –VGG16</vt:lpstr>
      <vt:lpstr>CNN Models –VGG19</vt:lpstr>
      <vt:lpstr>Architecture and Methodology</vt:lpstr>
      <vt:lpstr>Hyper-Parameters</vt:lpstr>
      <vt:lpstr>Results – VERA PalmVein</vt:lpstr>
      <vt:lpstr>Results – FYO Database</vt:lpstr>
      <vt:lpstr>Results – DorsalVein Dataset</vt:lpstr>
      <vt:lpstr>Decision-Level Fusion</vt:lpstr>
      <vt:lpstr>Decision-Level Fusion Results</vt:lpstr>
      <vt:lpstr>Conclusion</vt:lpstr>
      <vt:lpstr>Thank You! We welcome your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DevOps (CS-4067) Project Presentation</dc:title>
  <dc:creator>Rayyan Mohammad Minhaj</dc:creator>
  <cp:lastModifiedBy>Syed Ayaan Danish</cp:lastModifiedBy>
  <cp:revision>17</cp:revision>
  <dcterms:created xsi:type="dcterms:W3CDTF">2023-12-02T16:29:11Z</dcterms:created>
  <dcterms:modified xsi:type="dcterms:W3CDTF">2023-12-12T07:32:46Z</dcterms:modified>
</cp:coreProperties>
</file>