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5D6B7-6F2D-4235-8EF9-F2A3ABAF54A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6D9C46-F282-4202-8D49-C117E0FD7891}">
      <dgm:prSet/>
      <dgm:spPr>
        <a:solidFill>
          <a:schemeClr val="bg2"/>
        </a:solidFill>
      </dgm:spPr>
      <dgm:t>
        <a:bodyPr/>
        <a:lstStyle/>
        <a:p>
          <a:r>
            <a:rPr lang="en-US" b="1"/>
            <a:t>Project Objective &amp; Scope</a:t>
          </a:r>
          <a:endParaRPr lang="en-US"/>
        </a:p>
      </dgm:t>
    </dgm:pt>
    <dgm:pt modelId="{BA67A9D3-D427-4837-9C15-5B36325CE8BA}" type="parTrans" cxnId="{2F74A2AC-063D-44B9-9113-A6365796B3C8}">
      <dgm:prSet/>
      <dgm:spPr/>
      <dgm:t>
        <a:bodyPr/>
        <a:lstStyle/>
        <a:p>
          <a:endParaRPr lang="en-US"/>
        </a:p>
      </dgm:t>
    </dgm:pt>
    <dgm:pt modelId="{2279920A-827A-4291-8534-B70F4B3394CE}" type="sibTrans" cxnId="{2F74A2AC-063D-44B9-9113-A6365796B3C8}">
      <dgm:prSet/>
      <dgm:spPr/>
      <dgm:t>
        <a:bodyPr/>
        <a:lstStyle/>
        <a:p>
          <a:endParaRPr lang="en-US"/>
        </a:p>
      </dgm:t>
    </dgm:pt>
    <dgm:pt modelId="{C5A3C191-1728-492E-BDB7-BD4ECEFEDF77}">
      <dgm:prSet/>
      <dgm:spPr>
        <a:solidFill>
          <a:schemeClr val="bg2"/>
        </a:solidFill>
      </dgm:spPr>
      <dgm:t>
        <a:bodyPr/>
        <a:lstStyle/>
        <a:p>
          <a:r>
            <a:rPr lang="en-US" b="1"/>
            <a:t>Data Description</a:t>
          </a:r>
          <a:endParaRPr lang="en-US"/>
        </a:p>
      </dgm:t>
    </dgm:pt>
    <dgm:pt modelId="{F9625BDC-9191-42BB-81B9-DA07F6772397}" type="parTrans" cxnId="{353771E6-64C1-45A2-ADBC-339EE4A8465C}">
      <dgm:prSet/>
      <dgm:spPr/>
      <dgm:t>
        <a:bodyPr/>
        <a:lstStyle/>
        <a:p>
          <a:endParaRPr lang="en-US"/>
        </a:p>
      </dgm:t>
    </dgm:pt>
    <dgm:pt modelId="{8855A038-F011-45A8-8E29-E3A442F55234}" type="sibTrans" cxnId="{353771E6-64C1-45A2-ADBC-339EE4A8465C}">
      <dgm:prSet/>
      <dgm:spPr/>
      <dgm:t>
        <a:bodyPr/>
        <a:lstStyle/>
        <a:p>
          <a:endParaRPr lang="en-US"/>
        </a:p>
      </dgm:t>
    </dgm:pt>
    <dgm:pt modelId="{3FB402FB-7D62-4EC9-9D15-8506A2BF08F9}">
      <dgm:prSet/>
      <dgm:spPr>
        <a:solidFill>
          <a:schemeClr val="bg2"/>
        </a:solidFill>
      </dgm:spPr>
      <dgm:t>
        <a:bodyPr/>
        <a:lstStyle/>
        <a:p>
          <a:r>
            <a:rPr lang="en-US" b="1"/>
            <a:t>Methodology</a:t>
          </a:r>
          <a:endParaRPr lang="en-US"/>
        </a:p>
      </dgm:t>
    </dgm:pt>
    <dgm:pt modelId="{B6CEA9B0-878A-4BDC-AC92-57B2529D3B9F}" type="parTrans" cxnId="{83AB444A-778E-4A8E-9DD2-AE67138DC190}">
      <dgm:prSet/>
      <dgm:spPr/>
      <dgm:t>
        <a:bodyPr/>
        <a:lstStyle/>
        <a:p>
          <a:endParaRPr lang="en-US"/>
        </a:p>
      </dgm:t>
    </dgm:pt>
    <dgm:pt modelId="{7A568E81-7F43-4D71-9ED1-B7D57DEB0969}" type="sibTrans" cxnId="{83AB444A-778E-4A8E-9DD2-AE67138DC190}">
      <dgm:prSet/>
      <dgm:spPr/>
      <dgm:t>
        <a:bodyPr/>
        <a:lstStyle/>
        <a:p>
          <a:endParaRPr lang="en-US"/>
        </a:p>
      </dgm:t>
    </dgm:pt>
    <dgm:pt modelId="{37009F52-D24A-4B58-94BC-FDC2618390F3}">
      <dgm:prSet/>
      <dgm:spPr>
        <a:solidFill>
          <a:schemeClr val="bg2"/>
        </a:solidFill>
      </dgm:spPr>
      <dgm:t>
        <a:bodyPr/>
        <a:lstStyle/>
        <a:p>
          <a:r>
            <a:rPr lang="en-US" b="1"/>
            <a:t>Data Preprocessing</a:t>
          </a:r>
          <a:endParaRPr lang="en-US"/>
        </a:p>
      </dgm:t>
    </dgm:pt>
    <dgm:pt modelId="{A3BDB84E-41E6-4AB0-A91C-A5990C9CAA80}" type="parTrans" cxnId="{E1E84C62-7034-4AA9-9208-B8EFB629C4D6}">
      <dgm:prSet/>
      <dgm:spPr/>
      <dgm:t>
        <a:bodyPr/>
        <a:lstStyle/>
        <a:p>
          <a:endParaRPr lang="en-US"/>
        </a:p>
      </dgm:t>
    </dgm:pt>
    <dgm:pt modelId="{04D3AC25-1246-4795-9926-D99EDC3D7B83}" type="sibTrans" cxnId="{E1E84C62-7034-4AA9-9208-B8EFB629C4D6}">
      <dgm:prSet/>
      <dgm:spPr/>
      <dgm:t>
        <a:bodyPr/>
        <a:lstStyle/>
        <a:p>
          <a:endParaRPr lang="en-US"/>
        </a:p>
      </dgm:t>
    </dgm:pt>
    <dgm:pt modelId="{B86D740C-BAA5-4A18-856D-6D1C54FB631C}">
      <dgm:prSet/>
      <dgm:spPr>
        <a:solidFill>
          <a:schemeClr val="bg2"/>
        </a:solidFill>
      </dgm:spPr>
      <dgm:t>
        <a:bodyPr/>
        <a:lstStyle/>
        <a:p>
          <a:r>
            <a:rPr lang="en-US" b="1"/>
            <a:t>Models Used</a:t>
          </a:r>
          <a:endParaRPr lang="en-US"/>
        </a:p>
      </dgm:t>
    </dgm:pt>
    <dgm:pt modelId="{A16774DC-B864-4683-B97E-8D32652266CF}" type="parTrans" cxnId="{2A8FBA8F-B3D1-47BE-A5E3-D034BD44D7B4}">
      <dgm:prSet/>
      <dgm:spPr/>
      <dgm:t>
        <a:bodyPr/>
        <a:lstStyle/>
        <a:p>
          <a:endParaRPr lang="en-US"/>
        </a:p>
      </dgm:t>
    </dgm:pt>
    <dgm:pt modelId="{9389FAF4-4B07-40BD-BB99-D77E01CB647F}" type="sibTrans" cxnId="{2A8FBA8F-B3D1-47BE-A5E3-D034BD44D7B4}">
      <dgm:prSet/>
      <dgm:spPr/>
      <dgm:t>
        <a:bodyPr/>
        <a:lstStyle/>
        <a:p>
          <a:endParaRPr lang="en-US"/>
        </a:p>
      </dgm:t>
    </dgm:pt>
    <dgm:pt modelId="{1A521A24-9282-4F18-9FA2-8F4EFDA257ED}">
      <dgm:prSet/>
      <dgm:spPr>
        <a:solidFill>
          <a:schemeClr val="bg2"/>
        </a:solidFill>
      </dgm:spPr>
      <dgm:t>
        <a:bodyPr/>
        <a:lstStyle/>
        <a:p>
          <a:r>
            <a:rPr lang="en-US" b="1"/>
            <a:t>Accuracy Comparison</a:t>
          </a:r>
          <a:endParaRPr lang="en-US"/>
        </a:p>
      </dgm:t>
    </dgm:pt>
    <dgm:pt modelId="{3099FC73-37E6-42A9-B98F-57AB3F2958B1}" type="parTrans" cxnId="{6CBD06F1-0607-4654-8534-C4FFD2DA4236}">
      <dgm:prSet/>
      <dgm:spPr/>
      <dgm:t>
        <a:bodyPr/>
        <a:lstStyle/>
        <a:p>
          <a:endParaRPr lang="en-US"/>
        </a:p>
      </dgm:t>
    </dgm:pt>
    <dgm:pt modelId="{BDA1C646-A68C-422F-B204-85C2D299ABF7}" type="sibTrans" cxnId="{6CBD06F1-0607-4654-8534-C4FFD2DA4236}">
      <dgm:prSet/>
      <dgm:spPr/>
      <dgm:t>
        <a:bodyPr/>
        <a:lstStyle/>
        <a:p>
          <a:endParaRPr lang="en-US"/>
        </a:p>
      </dgm:t>
    </dgm:pt>
    <dgm:pt modelId="{C0159BDE-B92D-42E0-97CC-C5DBC8D4996A}">
      <dgm:prSet/>
      <dgm:spPr>
        <a:solidFill>
          <a:schemeClr val="bg2"/>
        </a:solidFill>
      </dgm:spPr>
      <dgm:t>
        <a:bodyPr/>
        <a:lstStyle/>
        <a:p>
          <a:r>
            <a:rPr lang="en-US" b="1"/>
            <a:t>Limitations</a:t>
          </a:r>
          <a:endParaRPr lang="en-US"/>
        </a:p>
      </dgm:t>
    </dgm:pt>
    <dgm:pt modelId="{E61C85C5-137D-4040-9978-72DF8E987EFB}" type="parTrans" cxnId="{41DFCF43-91E9-4F3E-B614-D4CC5166246D}">
      <dgm:prSet/>
      <dgm:spPr/>
      <dgm:t>
        <a:bodyPr/>
        <a:lstStyle/>
        <a:p>
          <a:endParaRPr lang="en-US"/>
        </a:p>
      </dgm:t>
    </dgm:pt>
    <dgm:pt modelId="{CD179BE1-6195-44C8-AB4C-B54BF3EF4AC0}" type="sibTrans" cxnId="{41DFCF43-91E9-4F3E-B614-D4CC5166246D}">
      <dgm:prSet/>
      <dgm:spPr/>
      <dgm:t>
        <a:bodyPr/>
        <a:lstStyle/>
        <a:p>
          <a:endParaRPr lang="en-US"/>
        </a:p>
      </dgm:t>
    </dgm:pt>
    <dgm:pt modelId="{274AD6FF-0933-41F8-AD05-D46C8ADD5089}">
      <dgm:prSet/>
      <dgm:spPr>
        <a:solidFill>
          <a:schemeClr val="bg2"/>
        </a:solidFill>
      </dgm:spPr>
      <dgm:t>
        <a:bodyPr/>
        <a:lstStyle/>
        <a:p>
          <a:r>
            <a:rPr lang="en-US" b="1"/>
            <a:t>Future Scope of Improvements</a:t>
          </a:r>
          <a:endParaRPr lang="en-US"/>
        </a:p>
      </dgm:t>
    </dgm:pt>
    <dgm:pt modelId="{51DA1722-25B2-4C69-89C0-576128381A5D}" type="parTrans" cxnId="{8371ED72-DDF5-4BAB-B97C-70D74AFB537F}">
      <dgm:prSet/>
      <dgm:spPr/>
      <dgm:t>
        <a:bodyPr/>
        <a:lstStyle/>
        <a:p>
          <a:endParaRPr lang="en-US"/>
        </a:p>
      </dgm:t>
    </dgm:pt>
    <dgm:pt modelId="{6AEFCC62-C48A-446D-A79B-7F613D51D0CB}" type="sibTrans" cxnId="{8371ED72-DDF5-4BAB-B97C-70D74AFB537F}">
      <dgm:prSet/>
      <dgm:spPr/>
      <dgm:t>
        <a:bodyPr/>
        <a:lstStyle/>
        <a:p>
          <a:endParaRPr lang="en-US"/>
        </a:p>
      </dgm:t>
    </dgm:pt>
    <dgm:pt modelId="{C79A0404-6165-4A06-8008-7A82F8C058A8}" type="pres">
      <dgm:prSet presAssocID="{9905D6B7-6F2D-4235-8EF9-F2A3ABAF54AB}" presName="linear" presStyleCnt="0">
        <dgm:presLayoutVars>
          <dgm:animLvl val="lvl"/>
          <dgm:resizeHandles val="exact"/>
        </dgm:presLayoutVars>
      </dgm:prSet>
      <dgm:spPr/>
    </dgm:pt>
    <dgm:pt modelId="{47497610-DE07-4958-A5AC-9F5F8B227966}" type="pres">
      <dgm:prSet presAssocID="{5B6D9C46-F282-4202-8D49-C117E0FD7891}" presName="parentText" presStyleLbl="node1" presStyleIdx="0" presStyleCnt="8" custLinFactNeighborX="-549" custLinFactNeighborY="27687">
        <dgm:presLayoutVars>
          <dgm:chMax val="0"/>
          <dgm:bulletEnabled val="1"/>
        </dgm:presLayoutVars>
      </dgm:prSet>
      <dgm:spPr/>
    </dgm:pt>
    <dgm:pt modelId="{A93F33D0-C786-4A5F-ABAB-12554517B64A}" type="pres">
      <dgm:prSet presAssocID="{2279920A-827A-4291-8534-B70F4B3394CE}" presName="spacer" presStyleCnt="0"/>
      <dgm:spPr/>
    </dgm:pt>
    <dgm:pt modelId="{87B97CBA-4D18-4D87-BDDC-495104C2E186}" type="pres">
      <dgm:prSet presAssocID="{C5A3C191-1728-492E-BDB7-BD4ECEFEDF77}" presName="parentText" presStyleLbl="node1" presStyleIdx="1" presStyleCnt="8">
        <dgm:presLayoutVars>
          <dgm:chMax val="0"/>
          <dgm:bulletEnabled val="1"/>
        </dgm:presLayoutVars>
      </dgm:prSet>
      <dgm:spPr/>
    </dgm:pt>
    <dgm:pt modelId="{11E4FA74-8D9A-4743-A0B6-78D105CE30D0}" type="pres">
      <dgm:prSet presAssocID="{8855A038-F011-45A8-8E29-E3A442F55234}" presName="spacer" presStyleCnt="0"/>
      <dgm:spPr/>
    </dgm:pt>
    <dgm:pt modelId="{43565F6B-5C8E-4B9B-AF0A-6EDB27EC6848}" type="pres">
      <dgm:prSet presAssocID="{3FB402FB-7D62-4EC9-9D15-8506A2BF08F9}" presName="parentText" presStyleLbl="node1" presStyleIdx="2" presStyleCnt="8">
        <dgm:presLayoutVars>
          <dgm:chMax val="0"/>
          <dgm:bulletEnabled val="1"/>
        </dgm:presLayoutVars>
      </dgm:prSet>
      <dgm:spPr/>
    </dgm:pt>
    <dgm:pt modelId="{C764C606-7646-4919-8E68-D894C783D95A}" type="pres">
      <dgm:prSet presAssocID="{7A568E81-7F43-4D71-9ED1-B7D57DEB0969}" presName="spacer" presStyleCnt="0"/>
      <dgm:spPr/>
    </dgm:pt>
    <dgm:pt modelId="{7DF6EF42-BA0A-49BE-BF9D-4CBEB193953C}" type="pres">
      <dgm:prSet presAssocID="{37009F52-D24A-4B58-94BC-FDC2618390F3}" presName="parentText" presStyleLbl="node1" presStyleIdx="3" presStyleCnt="8">
        <dgm:presLayoutVars>
          <dgm:chMax val="0"/>
          <dgm:bulletEnabled val="1"/>
        </dgm:presLayoutVars>
      </dgm:prSet>
      <dgm:spPr/>
    </dgm:pt>
    <dgm:pt modelId="{571ED3C0-FE99-4A38-A291-E193424DEE3B}" type="pres">
      <dgm:prSet presAssocID="{04D3AC25-1246-4795-9926-D99EDC3D7B83}" presName="spacer" presStyleCnt="0"/>
      <dgm:spPr/>
    </dgm:pt>
    <dgm:pt modelId="{0A7EBD44-C950-4D80-9A06-4EF18F4A4B8E}" type="pres">
      <dgm:prSet presAssocID="{B86D740C-BAA5-4A18-856D-6D1C54FB631C}" presName="parentText" presStyleLbl="node1" presStyleIdx="4" presStyleCnt="8">
        <dgm:presLayoutVars>
          <dgm:chMax val="0"/>
          <dgm:bulletEnabled val="1"/>
        </dgm:presLayoutVars>
      </dgm:prSet>
      <dgm:spPr/>
    </dgm:pt>
    <dgm:pt modelId="{5CA1129B-D739-41BF-8B83-ECB274CED526}" type="pres">
      <dgm:prSet presAssocID="{9389FAF4-4B07-40BD-BB99-D77E01CB647F}" presName="spacer" presStyleCnt="0"/>
      <dgm:spPr/>
    </dgm:pt>
    <dgm:pt modelId="{7E48BAA2-08D9-4371-9AD1-56701C564B64}" type="pres">
      <dgm:prSet presAssocID="{1A521A24-9282-4F18-9FA2-8F4EFDA257ED}" presName="parentText" presStyleLbl="node1" presStyleIdx="5" presStyleCnt="8">
        <dgm:presLayoutVars>
          <dgm:chMax val="0"/>
          <dgm:bulletEnabled val="1"/>
        </dgm:presLayoutVars>
      </dgm:prSet>
      <dgm:spPr/>
    </dgm:pt>
    <dgm:pt modelId="{6745FED6-B798-4FE6-B6A3-34821730BD37}" type="pres">
      <dgm:prSet presAssocID="{BDA1C646-A68C-422F-B204-85C2D299ABF7}" presName="spacer" presStyleCnt="0"/>
      <dgm:spPr/>
    </dgm:pt>
    <dgm:pt modelId="{64259E8F-E5FB-4C05-BA96-2067F6BD60EC}" type="pres">
      <dgm:prSet presAssocID="{C0159BDE-B92D-42E0-97CC-C5DBC8D4996A}" presName="parentText" presStyleLbl="node1" presStyleIdx="6" presStyleCnt="8">
        <dgm:presLayoutVars>
          <dgm:chMax val="0"/>
          <dgm:bulletEnabled val="1"/>
        </dgm:presLayoutVars>
      </dgm:prSet>
      <dgm:spPr/>
    </dgm:pt>
    <dgm:pt modelId="{6DFF680A-8784-484B-92D2-E86BBF5F7AAF}" type="pres">
      <dgm:prSet presAssocID="{CD179BE1-6195-44C8-AB4C-B54BF3EF4AC0}" presName="spacer" presStyleCnt="0"/>
      <dgm:spPr/>
    </dgm:pt>
    <dgm:pt modelId="{96921701-3B8D-4056-A65F-5E84ACBFA4AD}" type="pres">
      <dgm:prSet presAssocID="{274AD6FF-0933-41F8-AD05-D46C8ADD5089}" presName="parentText" presStyleLbl="node1" presStyleIdx="7" presStyleCnt="8">
        <dgm:presLayoutVars>
          <dgm:chMax val="0"/>
          <dgm:bulletEnabled val="1"/>
        </dgm:presLayoutVars>
      </dgm:prSet>
      <dgm:spPr/>
    </dgm:pt>
  </dgm:ptLst>
  <dgm:cxnLst>
    <dgm:cxn modelId="{F0B91213-95C5-445C-A79D-6EA09FF5F599}" type="presOf" srcId="{37009F52-D24A-4B58-94BC-FDC2618390F3}" destId="{7DF6EF42-BA0A-49BE-BF9D-4CBEB193953C}" srcOrd="0" destOrd="0" presId="urn:microsoft.com/office/officeart/2005/8/layout/vList2"/>
    <dgm:cxn modelId="{E1E84C62-7034-4AA9-9208-B8EFB629C4D6}" srcId="{9905D6B7-6F2D-4235-8EF9-F2A3ABAF54AB}" destId="{37009F52-D24A-4B58-94BC-FDC2618390F3}" srcOrd="3" destOrd="0" parTransId="{A3BDB84E-41E6-4AB0-A91C-A5990C9CAA80}" sibTransId="{04D3AC25-1246-4795-9926-D99EDC3D7B83}"/>
    <dgm:cxn modelId="{41DFCF43-91E9-4F3E-B614-D4CC5166246D}" srcId="{9905D6B7-6F2D-4235-8EF9-F2A3ABAF54AB}" destId="{C0159BDE-B92D-42E0-97CC-C5DBC8D4996A}" srcOrd="6" destOrd="0" parTransId="{E61C85C5-137D-4040-9978-72DF8E987EFB}" sibTransId="{CD179BE1-6195-44C8-AB4C-B54BF3EF4AC0}"/>
    <dgm:cxn modelId="{A988B068-A6B3-410D-BD6E-4CEA5F46D305}" type="presOf" srcId="{C5A3C191-1728-492E-BDB7-BD4ECEFEDF77}" destId="{87B97CBA-4D18-4D87-BDDC-495104C2E186}" srcOrd="0" destOrd="0" presId="urn:microsoft.com/office/officeart/2005/8/layout/vList2"/>
    <dgm:cxn modelId="{83AB444A-778E-4A8E-9DD2-AE67138DC190}" srcId="{9905D6B7-6F2D-4235-8EF9-F2A3ABAF54AB}" destId="{3FB402FB-7D62-4EC9-9D15-8506A2BF08F9}" srcOrd="2" destOrd="0" parTransId="{B6CEA9B0-878A-4BDC-AC92-57B2529D3B9F}" sibTransId="{7A568E81-7F43-4D71-9ED1-B7D57DEB0969}"/>
    <dgm:cxn modelId="{8371ED72-DDF5-4BAB-B97C-70D74AFB537F}" srcId="{9905D6B7-6F2D-4235-8EF9-F2A3ABAF54AB}" destId="{274AD6FF-0933-41F8-AD05-D46C8ADD5089}" srcOrd="7" destOrd="0" parTransId="{51DA1722-25B2-4C69-89C0-576128381A5D}" sibTransId="{6AEFCC62-C48A-446D-A79B-7F613D51D0CB}"/>
    <dgm:cxn modelId="{191A9C82-D2B0-4402-9F31-B40BECA255CE}" type="presOf" srcId="{5B6D9C46-F282-4202-8D49-C117E0FD7891}" destId="{47497610-DE07-4958-A5AC-9F5F8B227966}" srcOrd="0" destOrd="0" presId="urn:microsoft.com/office/officeart/2005/8/layout/vList2"/>
    <dgm:cxn modelId="{2A8FBA8F-B3D1-47BE-A5E3-D034BD44D7B4}" srcId="{9905D6B7-6F2D-4235-8EF9-F2A3ABAF54AB}" destId="{B86D740C-BAA5-4A18-856D-6D1C54FB631C}" srcOrd="4" destOrd="0" parTransId="{A16774DC-B864-4683-B97E-8D32652266CF}" sibTransId="{9389FAF4-4B07-40BD-BB99-D77E01CB647F}"/>
    <dgm:cxn modelId="{457C089A-B386-44F8-8953-9B150CB801BF}" type="presOf" srcId="{274AD6FF-0933-41F8-AD05-D46C8ADD5089}" destId="{96921701-3B8D-4056-A65F-5E84ACBFA4AD}" srcOrd="0" destOrd="0" presId="urn:microsoft.com/office/officeart/2005/8/layout/vList2"/>
    <dgm:cxn modelId="{2F74A2AC-063D-44B9-9113-A6365796B3C8}" srcId="{9905D6B7-6F2D-4235-8EF9-F2A3ABAF54AB}" destId="{5B6D9C46-F282-4202-8D49-C117E0FD7891}" srcOrd="0" destOrd="0" parTransId="{BA67A9D3-D427-4837-9C15-5B36325CE8BA}" sibTransId="{2279920A-827A-4291-8534-B70F4B3394CE}"/>
    <dgm:cxn modelId="{A6F998B4-E6C0-4C10-ABBB-7A785F834EFA}" type="presOf" srcId="{9905D6B7-6F2D-4235-8EF9-F2A3ABAF54AB}" destId="{C79A0404-6165-4A06-8008-7A82F8C058A8}" srcOrd="0" destOrd="0" presId="urn:microsoft.com/office/officeart/2005/8/layout/vList2"/>
    <dgm:cxn modelId="{3DD631C8-023B-4995-B524-3DA5AA05BF52}" type="presOf" srcId="{B86D740C-BAA5-4A18-856D-6D1C54FB631C}" destId="{0A7EBD44-C950-4D80-9A06-4EF18F4A4B8E}" srcOrd="0" destOrd="0" presId="urn:microsoft.com/office/officeart/2005/8/layout/vList2"/>
    <dgm:cxn modelId="{B21D8CD5-EDB7-4103-A077-D0231409E633}" type="presOf" srcId="{1A521A24-9282-4F18-9FA2-8F4EFDA257ED}" destId="{7E48BAA2-08D9-4371-9AD1-56701C564B64}" srcOrd="0" destOrd="0" presId="urn:microsoft.com/office/officeart/2005/8/layout/vList2"/>
    <dgm:cxn modelId="{353771E6-64C1-45A2-ADBC-339EE4A8465C}" srcId="{9905D6B7-6F2D-4235-8EF9-F2A3ABAF54AB}" destId="{C5A3C191-1728-492E-BDB7-BD4ECEFEDF77}" srcOrd="1" destOrd="0" parTransId="{F9625BDC-9191-42BB-81B9-DA07F6772397}" sibTransId="{8855A038-F011-45A8-8E29-E3A442F55234}"/>
    <dgm:cxn modelId="{6CBD06F1-0607-4654-8534-C4FFD2DA4236}" srcId="{9905D6B7-6F2D-4235-8EF9-F2A3ABAF54AB}" destId="{1A521A24-9282-4F18-9FA2-8F4EFDA257ED}" srcOrd="5" destOrd="0" parTransId="{3099FC73-37E6-42A9-B98F-57AB3F2958B1}" sibTransId="{BDA1C646-A68C-422F-B204-85C2D299ABF7}"/>
    <dgm:cxn modelId="{D966E2F6-586A-4781-BA4F-D4202DBBEEBA}" type="presOf" srcId="{3FB402FB-7D62-4EC9-9D15-8506A2BF08F9}" destId="{43565F6B-5C8E-4B9B-AF0A-6EDB27EC6848}" srcOrd="0" destOrd="0" presId="urn:microsoft.com/office/officeart/2005/8/layout/vList2"/>
    <dgm:cxn modelId="{6BE6ADFC-3A23-4093-A3B9-797782B9FE1E}" type="presOf" srcId="{C0159BDE-B92D-42E0-97CC-C5DBC8D4996A}" destId="{64259E8F-E5FB-4C05-BA96-2067F6BD60EC}" srcOrd="0" destOrd="0" presId="urn:microsoft.com/office/officeart/2005/8/layout/vList2"/>
    <dgm:cxn modelId="{BC07B301-0C93-4781-B5F3-88B1CA120417}" type="presParOf" srcId="{C79A0404-6165-4A06-8008-7A82F8C058A8}" destId="{47497610-DE07-4958-A5AC-9F5F8B227966}" srcOrd="0" destOrd="0" presId="urn:microsoft.com/office/officeart/2005/8/layout/vList2"/>
    <dgm:cxn modelId="{B437C483-D9D9-4EA4-808F-2BFF1EDD2CFA}" type="presParOf" srcId="{C79A0404-6165-4A06-8008-7A82F8C058A8}" destId="{A93F33D0-C786-4A5F-ABAB-12554517B64A}" srcOrd="1" destOrd="0" presId="urn:microsoft.com/office/officeart/2005/8/layout/vList2"/>
    <dgm:cxn modelId="{AAAC352A-CEB2-47EC-A7E3-6FF2883E3C4E}" type="presParOf" srcId="{C79A0404-6165-4A06-8008-7A82F8C058A8}" destId="{87B97CBA-4D18-4D87-BDDC-495104C2E186}" srcOrd="2" destOrd="0" presId="urn:microsoft.com/office/officeart/2005/8/layout/vList2"/>
    <dgm:cxn modelId="{D2EE0FF3-3644-4590-9E8B-9D137785BFC7}" type="presParOf" srcId="{C79A0404-6165-4A06-8008-7A82F8C058A8}" destId="{11E4FA74-8D9A-4743-A0B6-78D105CE30D0}" srcOrd="3" destOrd="0" presId="urn:microsoft.com/office/officeart/2005/8/layout/vList2"/>
    <dgm:cxn modelId="{2F0AF2C6-270E-4259-BFE6-541AAB1D2188}" type="presParOf" srcId="{C79A0404-6165-4A06-8008-7A82F8C058A8}" destId="{43565F6B-5C8E-4B9B-AF0A-6EDB27EC6848}" srcOrd="4" destOrd="0" presId="urn:microsoft.com/office/officeart/2005/8/layout/vList2"/>
    <dgm:cxn modelId="{CD3619B7-1BA4-406F-9A21-E1588CF45105}" type="presParOf" srcId="{C79A0404-6165-4A06-8008-7A82F8C058A8}" destId="{C764C606-7646-4919-8E68-D894C783D95A}" srcOrd="5" destOrd="0" presId="urn:microsoft.com/office/officeart/2005/8/layout/vList2"/>
    <dgm:cxn modelId="{A2AB2C9C-8349-435E-AD07-45125FBC9DDE}" type="presParOf" srcId="{C79A0404-6165-4A06-8008-7A82F8C058A8}" destId="{7DF6EF42-BA0A-49BE-BF9D-4CBEB193953C}" srcOrd="6" destOrd="0" presId="urn:microsoft.com/office/officeart/2005/8/layout/vList2"/>
    <dgm:cxn modelId="{7439646C-BB80-4698-95D2-8C171505E3D6}" type="presParOf" srcId="{C79A0404-6165-4A06-8008-7A82F8C058A8}" destId="{571ED3C0-FE99-4A38-A291-E193424DEE3B}" srcOrd="7" destOrd="0" presId="urn:microsoft.com/office/officeart/2005/8/layout/vList2"/>
    <dgm:cxn modelId="{64FDAA2A-C30F-4EE3-B7A0-0345E9AFDCAF}" type="presParOf" srcId="{C79A0404-6165-4A06-8008-7A82F8C058A8}" destId="{0A7EBD44-C950-4D80-9A06-4EF18F4A4B8E}" srcOrd="8" destOrd="0" presId="urn:microsoft.com/office/officeart/2005/8/layout/vList2"/>
    <dgm:cxn modelId="{C6D77449-91AD-47FA-92DC-18AF2D148E81}" type="presParOf" srcId="{C79A0404-6165-4A06-8008-7A82F8C058A8}" destId="{5CA1129B-D739-41BF-8B83-ECB274CED526}" srcOrd="9" destOrd="0" presId="urn:microsoft.com/office/officeart/2005/8/layout/vList2"/>
    <dgm:cxn modelId="{BB386BDD-1948-4845-B212-0BFB2E5C3AF7}" type="presParOf" srcId="{C79A0404-6165-4A06-8008-7A82F8C058A8}" destId="{7E48BAA2-08D9-4371-9AD1-56701C564B64}" srcOrd="10" destOrd="0" presId="urn:microsoft.com/office/officeart/2005/8/layout/vList2"/>
    <dgm:cxn modelId="{AFD0D4CA-076E-4E06-902C-7E5AB8492DB5}" type="presParOf" srcId="{C79A0404-6165-4A06-8008-7A82F8C058A8}" destId="{6745FED6-B798-4FE6-B6A3-34821730BD37}" srcOrd="11" destOrd="0" presId="urn:microsoft.com/office/officeart/2005/8/layout/vList2"/>
    <dgm:cxn modelId="{F939ACEB-7070-45FA-98A7-FD02914747B6}" type="presParOf" srcId="{C79A0404-6165-4A06-8008-7A82F8C058A8}" destId="{64259E8F-E5FB-4C05-BA96-2067F6BD60EC}" srcOrd="12" destOrd="0" presId="urn:microsoft.com/office/officeart/2005/8/layout/vList2"/>
    <dgm:cxn modelId="{CDF0972A-45BF-43B3-BC11-820018ABE52E}" type="presParOf" srcId="{C79A0404-6165-4A06-8008-7A82F8C058A8}" destId="{6DFF680A-8784-484B-92D2-E86BBF5F7AAF}" srcOrd="13" destOrd="0" presId="urn:microsoft.com/office/officeart/2005/8/layout/vList2"/>
    <dgm:cxn modelId="{50BF40D6-D3F8-4982-BBEA-A181F4604F58}" type="presParOf" srcId="{C79A0404-6165-4A06-8008-7A82F8C058A8}" destId="{96921701-3B8D-4056-A65F-5E84ACBFA4AD}"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97610-DE07-4958-A5AC-9F5F8B227966}">
      <dsp:nvSpPr>
        <dsp:cNvPr id="0" name=""/>
        <dsp:cNvSpPr/>
      </dsp:nvSpPr>
      <dsp:spPr>
        <a:xfrm>
          <a:off x="0" y="44253"/>
          <a:ext cx="4411169" cy="479114"/>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Project Objective &amp; Scope</a:t>
          </a:r>
          <a:endParaRPr lang="en-US" sz="2100" kern="1200"/>
        </a:p>
      </dsp:txBody>
      <dsp:txXfrm>
        <a:off x="23388" y="67641"/>
        <a:ext cx="4364393" cy="432338"/>
      </dsp:txXfrm>
    </dsp:sp>
    <dsp:sp modelId="{87B97CBA-4D18-4D87-BDDC-495104C2E186}">
      <dsp:nvSpPr>
        <dsp:cNvPr id="0" name=""/>
        <dsp:cNvSpPr/>
      </dsp:nvSpPr>
      <dsp:spPr>
        <a:xfrm>
          <a:off x="0" y="567103"/>
          <a:ext cx="4411169" cy="479114"/>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Data Description</a:t>
          </a:r>
          <a:endParaRPr lang="en-US" sz="2100" kern="1200"/>
        </a:p>
      </dsp:txBody>
      <dsp:txXfrm>
        <a:off x="23388" y="590491"/>
        <a:ext cx="4364393" cy="432338"/>
      </dsp:txXfrm>
    </dsp:sp>
    <dsp:sp modelId="{43565F6B-5C8E-4B9B-AF0A-6EDB27EC6848}">
      <dsp:nvSpPr>
        <dsp:cNvPr id="0" name=""/>
        <dsp:cNvSpPr/>
      </dsp:nvSpPr>
      <dsp:spPr>
        <a:xfrm>
          <a:off x="0" y="1106698"/>
          <a:ext cx="4411169" cy="479114"/>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Methodology</a:t>
          </a:r>
          <a:endParaRPr lang="en-US" sz="2100" kern="1200"/>
        </a:p>
      </dsp:txBody>
      <dsp:txXfrm>
        <a:off x="23388" y="1130086"/>
        <a:ext cx="4364393" cy="432338"/>
      </dsp:txXfrm>
    </dsp:sp>
    <dsp:sp modelId="{7DF6EF42-BA0A-49BE-BF9D-4CBEB193953C}">
      <dsp:nvSpPr>
        <dsp:cNvPr id="0" name=""/>
        <dsp:cNvSpPr/>
      </dsp:nvSpPr>
      <dsp:spPr>
        <a:xfrm>
          <a:off x="0" y="1646293"/>
          <a:ext cx="4411169" cy="479114"/>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Data Preprocessing</a:t>
          </a:r>
          <a:endParaRPr lang="en-US" sz="2100" kern="1200"/>
        </a:p>
      </dsp:txBody>
      <dsp:txXfrm>
        <a:off x="23388" y="1669681"/>
        <a:ext cx="4364393" cy="432338"/>
      </dsp:txXfrm>
    </dsp:sp>
    <dsp:sp modelId="{0A7EBD44-C950-4D80-9A06-4EF18F4A4B8E}">
      <dsp:nvSpPr>
        <dsp:cNvPr id="0" name=""/>
        <dsp:cNvSpPr/>
      </dsp:nvSpPr>
      <dsp:spPr>
        <a:xfrm>
          <a:off x="0" y="2185888"/>
          <a:ext cx="4411169" cy="479114"/>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Models Used</a:t>
          </a:r>
          <a:endParaRPr lang="en-US" sz="2100" kern="1200"/>
        </a:p>
      </dsp:txBody>
      <dsp:txXfrm>
        <a:off x="23388" y="2209276"/>
        <a:ext cx="4364393" cy="432338"/>
      </dsp:txXfrm>
    </dsp:sp>
    <dsp:sp modelId="{7E48BAA2-08D9-4371-9AD1-56701C564B64}">
      <dsp:nvSpPr>
        <dsp:cNvPr id="0" name=""/>
        <dsp:cNvSpPr/>
      </dsp:nvSpPr>
      <dsp:spPr>
        <a:xfrm>
          <a:off x="0" y="2725483"/>
          <a:ext cx="4411169" cy="479114"/>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Accuracy Comparison</a:t>
          </a:r>
          <a:endParaRPr lang="en-US" sz="2100" kern="1200"/>
        </a:p>
      </dsp:txBody>
      <dsp:txXfrm>
        <a:off x="23388" y="2748871"/>
        <a:ext cx="4364393" cy="432338"/>
      </dsp:txXfrm>
    </dsp:sp>
    <dsp:sp modelId="{64259E8F-E5FB-4C05-BA96-2067F6BD60EC}">
      <dsp:nvSpPr>
        <dsp:cNvPr id="0" name=""/>
        <dsp:cNvSpPr/>
      </dsp:nvSpPr>
      <dsp:spPr>
        <a:xfrm>
          <a:off x="0" y="3265078"/>
          <a:ext cx="4411169" cy="479114"/>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Limitations</a:t>
          </a:r>
          <a:endParaRPr lang="en-US" sz="2100" kern="1200"/>
        </a:p>
      </dsp:txBody>
      <dsp:txXfrm>
        <a:off x="23388" y="3288466"/>
        <a:ext cx="4364393" cy="432338"/>
      </dsp:txXfrm>
    </dsp:sp>
    <dsp:sp modelId="{96921701-3B8D-4056-A65F-5E84ACBFA4AD}">
      <dsp:nvSpPr>
        <dsp:cNvPr id="0" name=""/>
        <dsp:cNvSpPr/>
      </dsp:nvSpPr>
      <dsp:spPr>
        <a:xfrm>
          <a:off x="0" y="3804673"/>
          <a:ext cx="4411169" cy="479114"/>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Future Scope of Improvements</a:t>
          </a:r>
          <a:endParaRPr lang="en-US" sz="2100" kern="1200"/>
        </a:p>
      </dsp:txBody>
      <dsp:txXfrm>
        <a:off x="23388" y="3828061"/>
        <a:ext cx="4364393" cy="4323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DB74-0CA6-4872-4D42-382D57B40EE8}"/>
              </a:ext>
            </a:extLst>
          </p:cNvPr>
          <p:cNvSpPr>
            <a:spLocks noGrp="1"/>
          </p:cNvSpPr>
          <p:nvPr>
            <p:ph type="title"/>
          </p:nvPr>
        </p:nvSpPr>
        <p:spPr>
          <a:xfrm>
            <a:off x="3592285" y="646510"/>
            <a:ext cx="6111517" cy="986347"/>
          </a:xfrm>
        </p:spPr>
        <p:txBody>
          <a:bodyPr/>
          <a:lstStyle/>
          <a:p>
            <a:r>
              <a:rPr lang="en-IN" b="1" dirty="0"/>
              <a:t>Brain STROKE PREDICTION</a:t>
            </a:r>
          </a:p>
        </p:txBody>
      </p:sp>
      <p:sp>
        <p:nvSpPr>
          <p:cNvPr id="3" name="Content Placeholder 2">
            <a:extLst>
              <a:ext uri="{FF2B5EF4-FFF2-40B4-BE49-F238E27FC236}">
                <a16:creationId xmlns:a16="http://schemas.microsoft.com/office/drawing/2014/main" id="{360BFED7-E33B-5198-2C08-04E34581493B}"/>
              </a:ext>
            </a:extLst>
          </p:cNvPr>
          <p:cNvSpPr>
            <a:spLocks noGrp="1"/>
          </p:cNvSpPr>
          <p:nvPr>
            <p:ph sz="half" idx="1"/>
          </p:nvPr>
        </p:nvSpPr>
        <p:spPr>
          <a:xfrm>
            <a:off x="1965613" y="2375451"/>
            <a:ext cx="2904965" cy="1384786"/>
          </a:xfrm>
        </p:spPr>
        <p:txBody>
          <a:bodyPr>
            <a:normAutofit fontScale="32500" lnSpcReduction="20000"/>
          </a:bodyPr>
          <a:lstStyle/>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r>
              <a:rPr lang="en-IN" sz="7400" b="1"/>
              <a:t>Project Mentor: </a:t>
            </a: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r>
              <a:rPr lang="en-IN" sz="7400" b="1" cap="all">
                <a:solidFill>
                  <a:srgbClr val="134770">
                    <a:lumMod val="50000"/>
                  </a:srgbClr>
                </a:solidFill>
                <a:latin typeface="Calibri" panose="020F0502020204030204"/>
                <a:ea typeface="Calibri" panose="020F0502020204030204"/>
                <a:cs typeface="Calibri" panose="020F0502020204030204"/>
              </a:rPr>
              <a:t> </a:t>
            </a:r>
            <a:r>
              <a:rPr kumimoji="0" lang="en-US" sz="7400" b="1" i="0" u="none" strike="noStrike" kern="1200" cap="all" spc="0" normalizeH="0" baseline="0" noProof="0">
                <a:ln>
                  <a:noFill/>
                </a:ln>
                <a:solidFill>
                  <a:srgbClr val="134770">
                    <a:lumMod val="50000"/>
                  </a:srgbClr>
                </a:solidFill>
                <a:effectLst/>
                <a:uLnTx/>
                <a:uFillTx/>
                <a:latin typeface="Calibri" panose="020F0502020204030204"/>
                <a:ea typeface="Calibri" panose="020F0502020204030204"/>
                <a:cs typeface="Calibri" panose="020F0502020204030204"/>
              </a:rPr>
              <a:t>dr. Pintu PAl</a:t>
            </a:r>
            <a:endParaRPr kumimoji="0" lang="en-IN" sz="7400" b="1" i="0" u="none" strike="noStrike" kern="1200" cap="none" spc="0" normalizeH="0" baseline="0" noProof="0">
              <a:ln>
                <a:noFill/>
              </a:ln>
              <a:solidFill>
                <a:srgbClr val="134770">
                  <a:lumMod val="50000"/>
                </a:srgbClr>
              </a:solidFill>
              <a:effectLst/>
              <a:uLnTx/>
              <a:uFillTx/>
              <a:latin typeface="Tw Cen MT" panose="020B0602020104020603"/>
              <a:ea typeface="+mn-ea"/>
              <a:cs typeface="+mn-cs"/>
            </a:endParaRPr>
          </a:p>
          <a:p>
            <a:pPr marL="0" indent="0">
              <a:buNone/>
            </a:pPr>
            <a:endParaRPr lang="en-IN" b="1"/>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r>
              <a:rPr kumimoji="0" lang="en-US" sz="1900" b="1" i="0" u="none" strike="noStrike" kern="1200" cap="all" spc="0" normalizeH="0" baseline="0" noProof="0">
                <a:ln>
                  <a:noFill/>
                </a:ln>
                <a:solidFill>
                  <a:prstClr val="white"/>
                </a:solidFill>
                <a:effectLst/>
                <a:uLnTx/>
                <a:uFillTx/>
                <a:latin typeface="Calibri" panose="020F0502020204030204"/>
                <a:ea typeface="Calibri" panose="020F0502020204030204"/>
                <a:cs typeface="Calibri" panose="020F0502020204030204"/>
              </a:rPr>
              <a:t> </a:t>
            </a:r>
            <a:endParaRPr lang="en-IN" dirty="0"/>
          </a:p>
        </p:txBody>
      </p:sp>
      <p:sp>
        <p:nvSpPr>
          <p:cNvPr id="4" name="Content Placeholder 3">
            <a:extLst>
              <a:ext uri="{FF2B5EF4-FFF2-40B4-BE49-F238E27FC236}">
                <a16:creationId xmlns:a16="http://schemas.microsoft.com/office/drawing/2014/main" id="{9AE02A75-FE13-D95A-3850-02CDF7DCE360}"/>
              </a:ext>
            </a:extLst>
          </p:cNvPr>
          <p:cNvSpPr>
            <a:spLocks noGrp="1"/>
          </p:cNvSpPr>
          <p:nvPr>
            <p:ph sz="half" idx="2"/>
          </p:nvPr>
        </p:nvSpPr>
        <p:spPr>
          <a:xfrm>
            <a:off x="7819053" y="2249486"/>
            <a:ext cx="3228358" cy="3541714"/>
          </a:xfrm>
        </p:spPr>
        <p:txBody>
          <a:bodyPr>
            <a:noAutofit/>
          </a:bodyPr>
          <a:lstStyle/>
          <a:p>
            <a:pPr marL="0" indent="0">
              <a:buNone/>
            </a:pPr>
            <a:r>
              <a:rPr lang="en-IN" b="1"/>
              <a:t>Team Members:</a:t>
            </a:r>
          </a:p>
          <a:p>
            <a:pPr marL="0" indent="0">
              <a:buNone/>
            </a:pPr>
            <a:r>
              <a:rPr lang="en-IN" b="1">
                <a:solidFill>
                  <a:schemeClr val="bg2">
                    <a:lumMod val="50000"/>
                  </a:schemeClr>
                </a:solidFill>
              </a:rPr>
              <a:t>Shilpi Kumari </a:t>
            </a:r>
          </a:p>
          <a:p>
            <a:pPr marL="0" indent="0">
              <a:buNone/>
            </a:pPr>
            <a:r>
              <a:rPr lang="en-IN" b="1">
                <a:solidFill>
                  <a:schemeClr val="bg2">
                    <a:lumMod val="50000"/>
                  </a:schemeClr>
                </a:solidFill>
              </a:rPr>
              <a:t>Ratna Kushwaha</a:t>
            </a:r>
          </a:p>
          <a:p>
            <a:pPr marL="0" indent="0">
              <a:buNone/>
            </a:pPr>
            <a:r>
              <a:rPr lang="en-IN" b="1">
                <a:solidFill>
                  <a:schemeClr val="bg2">
                    <a:lumMod val="50000"/>
                  </a:schemeClr>
                </a:solidFill>
              </a:rPr>
              <a:t>Farah Ghazala</a:t>
            </a:r>
          </a:p>
          <a:p>
            <a:pPr marL="0" indent="0">
              <a:buNone/>
            </a:pPr>
            <a:r>
              <a:rPr lang="en-IN" b="1">
                <a:solidFill>
                  <a:schemeClr val="bg2">
                    <a:lumMod val="50000"/>
                  </a:schemeClr>
                </a:solidFill>
              </a:rPr>
              <a:t>Moumita Goswami</a:t>
            </a:r>
          </a:p>
          <a:p>
            <a:pPr marL="0" indent="0">
              <a:buNone/>
            </a:pPr>
            <a:r>
              <a:rPr lang="en-IN" b="1">
                <a:solidFill>
                  <a:schemeClr val="bg2">
                    <a:lumMod val="50000"/>
                  </a:schemeClr>
                </a:solidFill>
              </a:rPr>
              <a:t>Vaishali Kumari </a:t>
            </a:r>
          </a:p>
          <a:p>
            <a:pPr marL="0" indent="0">
              <a:buNone/>
            </a:pPr>
            <a:r>
              <a:rPr lang="en-IN" b="1">
                <a:solidFill>
                  <a:schemeClr val="bg2">
                    <a:lumMod val="50000"/>
                  </a:schemeClr>
                </a:solidFill>
              </a:rPr>
              <a:t>Ayan Jawaid</a:t>
            </a:r>
            <a:endParaRPr lang="en-IN" b="1" dirty="0">
              <a:solidFill>
                <a:schemeClr val="bg2">
                  <a:lumMod val="50000"/>
                </a:schemeClr>
              </a:solidFill>
            </a:endParaRPr>
          </a:p>
        </p:txBody>
      </p:sp>
    </p:spTree>
    <p:extLst>
      <p:ext uri="{BB962C8B-B14F-4D97-AF65-F5344CB8AC3E}">
        <p14:creationId xmlns:p14="http://schemas.microsoft.com/office/powerpoint/2010/main" val="1515589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E567F7D-EB2E-1DE4-28D2-247D0726544F}"/>
              </a:ext>
            </a:extLst>
          </p:cNvPr>
          <p:cNvSpPr>
            <a:spLocks noGrp="1"/>
          </p:cNvSpPr>
          <p:nvPr>
            <p:ph type="title"/>
          </p:nvPr>
        </p:nvSpPr>
        <p:spPr>
          <a:xfrm>
            <a:off x="6605945" y="618518"/>
            <a:ext cx="4711099" cy="1478570"/>
          </a:xfrm>
        </p:spPr>
        <p:txBody>
          <a:bodyPr>
            <a:normAutofit/>
          </a:bodyPr>
          <a:lstStyle/>
          <a:p>
            <a:r>
              <a:rPr lang="en-IN" b="1" dirty="0" err="1">
                <a:solidFill>
                  <a:srgbClr val="FFFFFF"/>
                </a:solidFill>
              </a:rPr>
              <a:t>xgboost</a:t>
            </a:r>
            <a:endParaRPr lang="en-IN" b="1" dirty="0">
              <a:solidFill>
                <a:srgbClr val="FFFFFF"/>
              </a:solidFill>
            </a:endParaRPr>
          </a:p>
        </p:txBody>
      </p:sp>
      <p:sp useBgFill="1">
        <p:nvSpPr>
          <p:cNvPr id="54"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diagram, scatter chart&#10;&#10;Description automatically generated">
            <a:extLst>
              <a:ext uri="{FF2B5EF4-FFF2-40B4-BE49-F238E27FC236}">
                <a16:creationId xmlns:a16="http://schemas.microsoft.com/office/drawing/2014/main" id="{C727BE41-B018-F19F-1812-504327CC9F8D}"/>
              </a:ext>
            </a:extLst>
          </p:cNvPr>
          <p:cNvPicPr>
            <a:picLocks noChangeAspect="1"/>
          </p:cNvPicPr>
          <p:nvPr/>
        </p:nvPicPr>
        <p:blipFill>
          <a:blip r:embed="rId3"/>
          <a:stretch>
            <a:fillRect/>
          </a:stretch>
        </p:blipFill>
        <p:spPr>
          <a:xfrm>
            <a:off x="1118988" y="2312697"/>
            <a:ext cx="4635583" cy="2236669"/>
          </a:xfrm>
          <a:prstGeom prst="rect">
            <a:avLst/>
          </a:prstGeom>
        </p:spPr>
      </p:pic>
      <p:sp>
        <p:nvSpPr>
          <p:cNvPr id="3" name="Content Placeholder 2">
            <a:extLst>
              <a:ext uri="{FF2B5EF4-FFF2-40B4-BE49-F238E27FC236}">
                <a16:creationId xmlns:a16="http://schemas.microsoft.com/office/drawing/2014/main" id="{3868108A-E973-6652-F8ED-0F496A0E20B4}"/>
              </a:ext>
            </a:extLst>
          </p:cNvPr>
          <p:cNvSpPr>
            <a:spLocks noGrp="1"/>
          </p:cNvSpPr>
          <p:nvPr>
            <p:ph idx="1"/>
          </p:nvPr>
        </p:nvSpPr>
        <p:spPr>
          <a:xfrm>
            <a:off x="6569957" y="1990726"/>
            <a:ext cx="4747087" cy="3800475"/>
          </a:xfrm>
        </p:spPr>
        <p:txBody>
          <a:bodyPr>
            <a:normAutofit/>
          </a:bodyPr>
          <a:lstStyle/>
          <a:p>
            <a:pPr>
              <a:lnSpc>
                <a:spcPct val="110000"/>
              </a:lnSpc>
            </a:pPr>
            <a:r>
              <a:rPr lang="en-US" sz="1700" b="1" dirty="0">
                <a:solidFill>
                  <a:srgbClr val="FFFFFF"/>
                </a:solidFill>
              </a:rPr>
              <a:t>XGBoost is a popular machine learning algorithm that combines many simple models together to create a powerful predictive model. It is designed to handle large datasets and can work with various types of data, including missing data. XGBoost is often used in competitions and real-world applications to make predictions and find patterns in data.</a:t>
            </a:r>
          </a:p>
          <a:p>
            <a:pPr>
              <a:lnSpc>
                <a:spcPct val="110000"/>
              </a:lnSpc>
            </a:pPr>
            <a:r>
              <a:rPr lang="en-US" sz="1700" b="1" dirty="0">
                <a:solidFill>
                  <a:srgbClr val="FFFFFF"/>
                </a:solidFill>
              </a:rPr>
              <a:t>XGBoost (Extreme Gradient Boosting) is a popular open-source library for gradient boosting, a type of ensemble machine-learning algorithm</a:t>
            </a:r>
            <a:endParaRPr lang="en-IN" sz="1700" b="1" dirty="0">
              <a:solidFill>
                <a:srgbClr val="FFFFFF"/>
              </a:solidFill>
            </a:endParaRPr>
          </a:p>
        </p:txBody>
      </p:sp>
    </p:spTree>
    <p:extLst>
      <p:ext uri="{BB962C8B-B14F-4D97-AF65-F5344CB8AC3E}">
        <p14:creationId xmlns:p14="http://schemas.microsoft.com/office/powerpoint/2010/main" val="109531889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4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7" name="Group 5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2" name="Group 5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53" name="Group 5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98"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005E641-C213-E9EF-65E0-8D553C338472}"/>
              </a:ext>
            </a:extLst>
          </p:cNvPr>
          <p:cNvSpPr>
            <a:spLocks noGrp="1"/>
          </p:cNvSpPr>
          <p:nvPr>
            <p:ph type="title"/>
          </p:nvPr>
        </p:nvSpPr>
        <p:spPr>
          <a:xfrm>
            <a:off x="8191040" y="-167272"/>
            <a:ext cx="4108334" cy="1888708"/>
          </a:xfrm>
        </p:spPr>
        <p:txBody>
          <a:bodyPr anchor="b">
            <a:normAutofit/>
          </a:bodyPr>
          <a:lstStyle/>
          <a:p>
            <a:r>
              <a:rPr lang="en-IN" sz="2800" b="1" dirty="0">
                <a:solidFill>
                  <a:srgbClr val="FFFFFF"/>
                </a:solidFill>
              </a:rPr>
              <a:t>Random Forest</a:t>
            </a:r>
          </a:p>
        </p:txBody>
      </p:sp>
      <p:sp useBgFill="1">
        <p:nvSpPr>
          <p:cNvPr id="99"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D849416-9426-9F85-370A-FE2108F12D94}"/>
              </a:ext>
            </a:extLst>
          </p:cNvPr>
          <p:cNvPicPr>
            <a:picLocks noChangeAspect="1"/>
          </p:cNvPicPr>
          <p:nvPr/>
        </p:nvPicPr>
        <p:blipFill>
          <a:blip r:embed="rId3"/>
          <a:stretch>
            <a:fillRect/>
          </a:stretch>
        </p:blipFill>
        <p:spPr>
          <a:xfrm>
            <a:off x="1118988" y="1707162"/>
            <a:ext cx="6112382" cy="3438214"/>
          </a:xfrm>
          <a:prstGeom prst="rect">
            <a:avLst/>
          </a:prstGeom>
        </p:spPr>
      </p:pic>
      <p:sp>
        <p:nvSpPr>
          <p:cNvPr id="3" name="Content Placeholder 2">
            <a:extLst>
              <a:ext uri="{FF2B5EF4-FFF2-40B4-BE49-F238E27FC236}">
                <a16:creationId xmlns:a16="http://schemas.microsoft.com/office/drawing/2014/main" id="{E18552A0-4DF0-9A22-62DF-77F86F93F178}"/>
              </a:ext>
            </a:extLst>
          </p:cNvPr>
          <p:cNvSpPr>
            <a:spLocks noGrp="1"/>
          </p:cNvSpPr>
          <p:nvPr>
            <p:ph idx="1"/>
          </p:nvPr>
        </p:nvSpPr>
        <p:spPr>
          <a:xfrm>
            <a:off x="8036040" y="2249487"/>
            <a:ext cx="3499531" cy="3705226"/>
          </a:xfrm>
        </p:spPr>
        <p:txBody>
          <a:bodyPr>
            <a:normAutofit/>
          </a:bodyPr>
          <a:lstStyle/>
          <a:p>
            <a:pPr>
              <a:lnSpc>
                <a:spcPct val="110000"/>
              </a:lnSpc>
            </a:pPr>
            <a:r>
              <a:rPr lang="en-US" sz="1500" b="1" dirty="0">
                <a:solidFill>
                  <a:srgbClr val="FFFFFF"/>
                </a:solidFill>
              </a:rPr>
              <a:t>Random Forest is a popular machine learning algorithm used for both classification and regression tasks.</a:t>
            </a:r>
          </a:p>
          <a:p>
            <a:pPr>
              <a:lnSpc>
                <a:spcPct val="110000"/>
              </a:lnSpc>
            </a:pPr>
            <a:r>
              <a:rPr lang="en-US" sz="1500" b="1" dirty="0">
                <a:solidFill>
                  <a:srgbClr val="FFFFFF"/>
                </a:solidFill>
              </a:rPr>
              <a:t>It is an ensemble method that combines multiple decision trees to make a more accurate prediction.</a:t>
            </a:r>
          </a:p>
          <a:p>
            <a:pPr>
              <a:lnSpc>
                <a:spcPct val="110000"/>
              </a:lnSpc>
            </a:pPr>
            <a:r>
              <a:rPr lang="en-US" sz="1500" b="1" dirty="0">
                <a:solidFill>
                  <a:srgbClr val="FFFFFF"/>
                </a:solidFill>
              </a:rPr>
              <a:t>The algorithm can handle both categorical and continuous data, making it suitable for a wide range of applications.</a:t>
            </a:r>
            <a:endParaRPr lang="en-IN" sz="1500" b="1" dirty="0">
              <a:solidFill>
                <a:srgbClr val="FFFFFF"/>
              </a:solidFill>
            </a:endParaRPr>
          </a:p>
        </p:txBody>
      </p:sp>
    </p:spTree>
    <p:extLst>
      <p:ext uri="{BB962C8B-B14F-4D97-AF65-F5344CB8AC3E}">
        <p14:creationId xmlns:p14="http://schemas.microsoft.com/office/powerpoint/2010/main" val="255664514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4" name="Group 13">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B9A3164-51C7-A7F0-9370-32A5027F6EEA}"/>
              </a:ext>
            </a:extLst>
          </p:cNvPr>
          <p:cNvSpPr>
            <a:spLocks noGrp="1"/>
          </p:cNvSpPr>
          <p:nvPr>
            <p:ph type="title"/>
          </p:nvPr>
        </p:nvSpPr>
        <p:spPr>
          <a:xfrm>
            <a:off x="6569957" y="618518"/>
            <a:ext cx="4747088" cy="1478570"/>
          </a:xfrm>
        </p:spPr>
        <p:txBody>
          <a:bodyPr>
            <a:normAutofit/>
          </a:bodyPr>
          <a:lstStyle/>
          <a:p>
            <a:r>
              <a:rPr lang="en-IN" b="1" dirty="0">
                <a:solidFill>
                  <a:srgbClr val="FFFFFF"/>
                </a:solidFill>
              </a:rPr>
              <a:t>Logistic Regression</a:t>
            </a:r>
          </a:p>
        </p:txBody>
      </p:sp>
      <p:sp useBgFill="1">
        <p:nvSpPr>
          <p:cNvPr id="56"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864A939E-BB13-F448-9D8F-05B430495B28}"/>
              </a:ext>
            </a:extLst>
          </p:cNvPr>
          <p:cNvPicPr>
            <a:picLocks noChangeAspect="1"/>
          </p:cNvPicPr>
          <p:nvPr/>
        </p:nvPicPr>
        <p:blipFill>
          <a:blip r:embed="rId3"/>
          <a:stretch>
            <a:fillRect/>
          </a:stretch>
        </p:blipFill>
        <p:spPr>
          <a:xfrm>
            <a:off x="1316475" y="1382713"/>
            <a:ext cx="3963420" cy="4290043"/>
          </a:xfrm>
          <a:prstGeom prst="rect">
            <a:avLst/>
          </a:prstGeom>
        </p:spPr>
      </p:pic>
      <p:sp>
        <p:nvSpPr>
          <p:cNvPr id="3" name="Content Placeholder 2">
            <a:extLst>
              <a:ext uri="{FF2B5EF4-FFF2-40B4-BE49-F238E27FC236}">
                <a16:creationId xmlns:a16="http://schemas.microsoft.com/office/drawing/2014/main" id="{4F6ACA83-5C0C-1BC0-C1A0-470F402132F3}"/>
              </a:ext>
            </a:extLst>
          </p:cNvPr>
          <p:cNvSpPr>
            <a:spLocks noGrp="1"/>
          </p:cNvSpPr>
          <p:nvPr>
            <p:ph idx="1"/>
          </p:nvPr>
        </p:nvSpPr>
        <p:spPr>
          <a:xfrm>
            <a:off x="6569957" y="2249487"/>
            <a:ext cx="4747087" cy="3541714"/>
          </a:xfrm>
        </p:spPr>
        <p:txBody>
          <a:bodyPr>
            <a:normAutofit/>
          </a:bodyPr>
          <a:lstStyle/>
          <a:p>
            <a:pPr>
              <a:lnSpc>
                <a:spcPct val="110000"/>
              </a:lnSpc>
            </a:pPr>
            <a:r>
              <a:rPr lang="en-US" sz="1700" b="1" dirty="0">
                <a:solidFill>
                  <a:srgbClr val="FFFFFF"/>
                </a:solidFill>
              </a:rPr>
              <a:t>Logistic Regression is a statistical method used for binary classification tasks, where the output variable can take only two possible values, such as "yes" or "no".</a:t>
            </a:r>
          </a:p>
          <a:p>
            <a:pPr>
              <a:lnSpc>
                <a:spcPct val="110000"/>
              </a:lnSpc>
            </a:pPr>
            <a:r>
              <a:rPr lang="en-US" sz="1700" b="1" dirty="0">
                <a:solidFill>
                  <a:srgbClr val="FFFFFF"/>
                </a:solidFill>
              </a:rPr>
              <a:t>It is a type of supervised learning algorithm that models the relationship between a set of input variables and a binary output variable.</a:t>
            </a:r>
          </a:p>
          <a:p>
            <a:pPr>
              <a:lnSpc>
                <a:spcPct val="110000"/>
              </a:lnSpc>
            </a:pPr>
            <a:r>
              <a:rPr lang="en-US" sz="1700" b="1" dirty="0">
                <a:solidFill>
                  <a:srgbClr val="FFFFFF"/>
                </a:solidFill>
              </a:rPr>
              <a:t>Logistic Regression is a linear model, which means that it assumes a linear relationship between the input variables and the log odds of the output variable.</a:t>
            </a:r>
            <a:endParaRPr lang="en-IN" sz="1700" b="1" dirty="0">
              <a:solidFill>
                <a:srgbClr val="FFFFFF"/>
              </a:solidFill>
            </a:endParaRPr>
          </a:p>
        </p:txBody>
      </p:sp>
    </p:spTree>
    <p:extLst>
      <p:ext uri="{BB962C8B-B14F-4D97-AF65-F5344CB8AC3E}">
        <p14:creationId xmlns:p14="http://schemas.microsoft.com/office/powerpoint/2010/main" val="41283779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7B23-7B01-8F88-FD95-4D5238927AD3}"/>
              </a:ext>
            </a:extLst>
          </p:cNvPr>
          <p:cNvSpPr>
            <a:spLocks noGrp="1"/>
          </p:cNvSpPr>
          <p:nvPr>
            <p:ph type="title"/>
          </p:nvPr>
        </p:nvSpPr>
        <p:spPr>
          <a:xfrm>
            <a:off x="4590662" y="0"/>
            <a:ext cx="3946849" cy="1119673"/>
          </a:xfrm>
        </p:spPr>
        <p:txBody>
          <a:bodyPr>
            <a:normAutofit/>
          </a:bodyPr>
          <a:lstStyle/>
          <a:p>
            <a:r>
              <a:rPr lang="en-US" sz="2400" b="1" dirty="0"/>
              <a:t>Receiver Operating characteristic curves</a:t>
            </a:r>
            <a:endParaRPr lang="en-IN" sz="2400" b="1" dirty="0"/>
          </a:p>
        </p:txBody>
      </p:sp>
      <p:pic>
        <p:nvPicPr>
          <p:cNvPr id="3" name="Picture 2">
            <a:extLst>
              <a:ext uri="{FF2B5EF4-FFF2-40B4-BE49-F238E27FC236}">
                <a16:creationId xmlns:a16="http://schemas.microsoft.com/office/drawing/2014/main" id="{400E2996-5E2C-DCBC-A989-42F6DA335F00}"/>
              </a:ext>
            </a:extLst>
          </p:cNvPr>
          <p:cNvPicPr>
            <a:picLocks noChangeAspect="1"/>
          </p:cNvPicPr>
          <p:nvPr/>
        </p:nvPicPr>
        <p:blipFill>
          <a:blip r:embed="rId2"/>
          <a:stretch>
            <a:fillRect/>
          </a:stretch>
        </p:blipFill>
        <p:spPr>
          <a:xfrm>
            <a:off x="906462" y="984202"/>
            <a:ext cx="3439397" cy="2830225"/>
          </a:xfrm>
          <a:prstGeom prst="rect">
            <a:avLst/>
          </a:prstGeom>
        </p:spPr>
      </p:pic>
      <p:pic>
        <p:nvPicPr>
          <p:cNvPr id="4" name="Picture 3">
            <a:extLst>
              <a:ext uri="{FF2B5EF4-FFF2-40B4-BE49-F238E27FC236}">
                <a16:creationId xmlns:a16="http://schemas.microsoft.com/office/drawing/2014/main" id="{AF92D4D9-D3D5-4DA5-CDFC-5B8747E42F2D}"/>
              </a:ext>
            </a:extLst>
          </p:cNvPr>
          <p:cNvPicPr>
            <a:picLocks noChangeAspect="1"/>
          </p:cNvPicPr>
          <p:nvPr/>
        </p:nvPicPr>
        <p:blipFill>
          <a:blip r:embed="rId3"/>
          <a:stretch>
            <a:fillRect/>
          </a:stretch>
        </p:blipFill>
        <p:spPr>
          <a:xfrm>
            <a:off x="4503174" y="984202"/>
            <a:ext cx="3647769" cy="2830225"/>
          </a:xfrm>
          <a:prstGeom prst="rect">
            <a:avLst/>
          </a:prstGeom>
        </p:spPr>
      </p:pic>
      <p:pic>
        <p:nvPicPr>
          <p:cNvPr id="5" name="Picture 4">
            <a:extLst>
              <a:ext uri="{FF2B5EF4-FFF2-40B4-BE49-F238E27FC236}">
                <a16:creationId xmlns:a16="http://schemas.microsoft.com/office/drawing/2014/main" id="{B634D9B5-F4BD-9912-73F5-85F8DFDA88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8307501" y="984202"/>
            <a:ext cx="3786177" cy="2830225"/>
          </a:xfrm>
          <a:prstGeom prst="rect">
            <a:avLst/>
          </a:prstGeom>
          <a:noFill/>
        </p:spPr>
      </p:pic>
      <p:pic>
        <p:nvPicPr>
          <p:cNvPr id="6" name="Picture 5">
            <a:extLst>
              <a:ext uri="{FF2B5EF4-FFF2-40B4-BE49-F238E27FC236}">
                <a16:creationId xmlns:a16="http://schemas.microsoft.com/office/drawing/2014/main" id="{072B495E-6163-567C-BC43-27C16053A8AE}"/>
              </a:ext>
            </a:extLst>
          </p:cNvPr>
          <p:cNvPicPr>
            <a:picLocks noChangeAspect="1"/>
          </p:cNvPicPr>
          <p:nvPr/>
        </p:nvPicPr>
        <p:blipFill>
          <a:blip r:embed="rId5"/>
          <a:stretch>
            <a:fillRect/>
          </a:stretch>
        </p:blipFill>
        <p:spPr>
          <a:xfrm>
            <a:off x="906462" y="3935648"/>
            <a:ext cx="3439397" cy="2830225"/>
          </a:xfrm>
          <a:prstGeom prst="rect">
            <a:avLst/>
          </a:prstGeom>
        </p:spPr>
      </p:pic>
      <p:pic>
        <p:nvPicPr>
          <p:cNvPr id="7" name="Picture 6" descr="Chart, line chart&#10;&#10;Description automatically generated">
            <a:extLst>
              <a:ext uri="{FF2B5EF4-FFF2-40B4-BE49-F238E27FC236}">
                <a16:creationId xmlns:a16="http://schemas.microsoft.com/office/drawing/2014/main" id="{FBEDEB85-6DBF-52AA-F38A-8024E20C09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4503174" y="3935647"/>
            <a:ext cx="3647769" cy="2830225"/>
          </a:xfrm>
          <a:prstGeom prst="rect">
            <a:avLst/>
          </a:prstGeom>
          <a:noFill/>
          <a:ln>
            <a:noFill/>
          </a:ln>
        </p:spPr>
      </p:pic>
    </p:spTree>
    <p:extLst>
      <p:ext uri="{BB962C8B-B14F-4D97-AF65-F5344CB8AC3E}">
        <p14:creationId xmlns:p14="http://schemas.microsoft.com/office/powerpoint/2010/main" val="908181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624E-3F69-8196-F230-BEA73E0B7013}"/>
              </a:ext>
            </a:extLst>
          </p:cNvPr>
          <p:cNvSpPr>
            <a:spLocks noGrp="1"/>
          </p:cNvSpPr>
          <p:nvPr>
            <p:ph type="title"/>
          </p:nvPr>
        </p:nvSpPr>
        <p:spPr>
          <a:xfrm>
            <a:off x="6569957" y="618518"/>
            <a:ext cx="4747088" cy="1478570"/>
          </a:xfrm>
        </p:spPr>
        <p:txBody>
          <a:bodyPr>
            <a:normAutofit/>
          </a:bodyPr>
          <a:lstStyle/>
          <a:p>
            <a:r>
              <a:rPr kumimoji="0" lang="en-US" b="1" i="0" u="none" strike="noStrike" kern="1200" cap="all" spc="0" normalizeH="0" baseline="0" noProof="0" dirty="0">
                <a:ln w="3175" cmpd="sng">
                  <a:noFill/>
                </a:ln>
                <a:effectLst/>
                <a:uLnTx/>
                <a:uFillTx/>
                <a:latin typeface="Calibri Light" panose="020F0302020204030204"/>
                <a:ea typeface="+mj-ea"/>
                <a:cs typeface="Calibri Light"/>
              </a:rPr>
              <a:t>Accuracy comparison graph</a:t>
            </a:r>
            <a:endParaRPr lang="en-IN" b="1" dirty="0"/>
          </a:p>
        </p:txBody>
      </p:sp>
      <p:sp>
        <p:nvSpPr>
          <p:cNvPr id="17"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00C3652-6526-F68C-3640-4A2B06912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5687" y="815549"/>
            <a:ext cx="4700692" cy="3384498"/>
          </a:xfrm>
          <a:prstGeom prst="rect">
            <a:avLst/>
          </a:prstGeom>
          <a:noFill/>
        </p:spPr>
      </p:pic>
      <p:pic>
        <p:nvPicPr>
          <p:cNvPr id="10" name="Content Placeholder 9" descr="Table&#10;&#10;Description automatically generated">
            <a:extLst>
              <a:ext uri="{FF2B5EF4-FFF2-40B4-BE49-F238E27FC236}">
                <a16:creationId xmlns:a16="http://schemas.microsoft.com/office/drawing/2014/main" id="{3AA74AFB-D6E3-58B7-8D56-B7C940EE6AC5}"/>
              </a:ext>
            </a:extLst>
          </p:cNvPr>
          <p:cNvPicPr>
            <a:picLocks noChangeAspect="1"/>
          </p:cNvPicPr>
          <p:nvPr/>
        </p:nvPicPr>
        <p:blipFill>
          <a:blip r:embed="rId4"/>
          <a:stretch>
            <a:fillRect/>
          </a:stretch>
        </p:blipFill>
        <p:spPr>
          <a:xfrm>
            <a:off x="874956" y="4258192"/>
            <a:ext cx="5082154" cy="1316697"/>
          </a:xfrm>
          <a:prstGeom prst="rect">
            <a:avLst/>
          </a:prstGeom>
        </p:spPr>
      </p:pic>
      <p:sp>
        <p:nvSpPr>
          <p:cNvPr id="14" name="Content Placeholder 13">
            <a:extLst>
              <a:ext uri="{FF2B5EF4-FFF2-40B4-BE49-F238E27FC236}">
                <a16:creationId xmlns:a16="http://schemas.microsoft.com/office/drawing/2014/main" id="{7D147F5D-EFE6-0B47-6E59-0F577263B60A}"/>
              </a:ext>
            </a:extLst>
          </p:cNvPr>
          <p:cNvSpPr>
            <a:spLocks noGrp="1"/>
          </p:cNvSpPr>
          <p:nvPr>
            <p:ph idx="1"/>
          </p:nvPr>
        </p:nvSpPr>
        <p:spPr>
          <a:xfrm>
            <a:off x="6569957" y="2249487"/>
            <a:ext cx="4747087" cy="3541714"/>
          </a:xfrm>
        </p:spPr>
        <p:txBody>
          <a:bodyPr>
            <a:normAutofit/>
          </a:body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rPr>
              <a:t>The data shown above is an average of multiple test runs.</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rPr>
              <a:t>We see that the highest accuracy for the training dataset is Random Forest.</a:t>
            </a: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rPr>
              <a:t>So we select the Random Forest model to predict the test dataset.</a:t>
            </a:r>
          </a:p>
          <a:p>
            <a:endParaRPr lang="en-US" dirty="0"/>
          </a:p>
        </p:txBody>
      </p:sp>
    </p:spTree>
    <p:extLst>
      <p:ext uri="{BB962C8B-B14F-4D97-AF65-F5344CB8AC3E}">
        <p14:creationId xmlns:p14="http://schemas.microsoft.com/office/powerpoint/2010/main" val="3889935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8B8A400-4A9F-C6D9-5AC6-BE2F39C397BD}"/>
              </a:ext>
            </a:extLst>
          </p:cNvPr>
          <p:cNvSpPr>
            <a:spLocks noGrp="1"/>
          </p:cNvSpPr>
          <p:nvPr>
            <p:ph type="title"/>
          </p:nvPr>
        </p:nvSpPr>
        <p:spPr>
          <a:xfrm>
            <a:off x="1019015" y="1093787"/>
            <a:ext cx="3059969" cy="4697413"/>
          </a:xfrm>
        </p:spPr>
        <p:txBody>
          <a:bodyPr>
            <a:normAutofit/>
          </a:bodyPr>
          <a:lstStyle/>
          <a:p>
            <a:r>
              <a:rPr lang="en-IN" b="1" dirty="0"/>
              <a:t>Limitations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A75711-9B56-8AC3-CE30-56996F2CA89D}"/>
              </a:ext>
            </a:extLst>
          </p:cNvPr>
          <p:cNvSpPr>
            <a:spLocks noGrp="1"/>
          </p:cNvSpPr>
          <p:nvPr>
            <p:ph idx="1"/>
          </p:nvPr>
        </p:nvSpPr>
        <p:spPr>
          <a:xfrm>
            <a:off x="5215467" y="1093788"/>
            <a:ext cx="5831944" cy="4697413"/>
          </a:xfrm>
        </p:spPr>
        <p:txBody>
          <a:bodyPr>
            <a:normAutofit lnSpcReduction="10000"/>
          </a:bodyPr>
          <a:lstStyle/>
          <a:p>
            <a:pPr>
              <a:lnSpc>
                <a:spcPct val="110000"/>
              </a:lnSpc>
            </a:pPr>
            <a:r>
              <a:rPr lang="en-US" sz="2200" b="1" dirty="0"/>
              <a:t>Data availability and quality may affect the accuracy and generalizability of stroke prediction models.</a:t>
            </a:r>
          </a:p>
          <a:p>
            <a:pPr>
              <a:lnSpc>
                <a:spcPct val="110000"/>
              </a:lnSpc>
            </a:pPr>
            <a:r>
              <a:rPr lang="en-US" sz="2200" b="1" dirty="0"/>
              <a:t>Dynamic changes in risk factors over time pose challenges for static machine learning models.</a:t>
            </a:r>
          </a:p>
          <a:p>
            <a:pPr>
              <a:lnSpc>
                <a:spcPct val="110000"/>
              </a:lnSpc>
            </a:pPr>
            <a:r>
              <a:rPr lang="en-US" sz="2200" b="1" dirty="0"/>
              <a:t>Generalizability of models to different populations, demographics, or geographic regions may be limited.</a:t>
            </a:r>
          </a:p>
          <a:p>
            <a:pPr>
              <a:lnSpc>
                <a:spcPct val="110000"/>
              </a:lnSpc>
            </a:pPr>
            <a:r>
              <a:rPr lang="en-US" sz="2200" b="1" dirty="0"/>
              <a:t>Ethical considerations regarding data privacy, security, and informed consent arise when using sensitive patient data.</a:t>
            </a:r>
          </a:p>
        </p:txBody>
      </p:sp>
    </p:spTree>
    <p:extLst>
      <p:ext uri="{BB962C8B-B14F-4D97-AF65-F5344CB8AC3E}">
        <p14:creationId xmlns:p14="http://schemas.microsoft.com/office/powerpoint/2010/main" val="1886364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AB072D62-9BC1-909B-C21F-63A293CCCC37}"/>
              </a:ext>
            </a:extLst>
          </p:cNvPr>
          <p:cNvSpPr>
            <a:spLocks noGrp="1"/>
          </p:cNvSpPr>
          <p:nvPr>
            <p:ph type="title"/>
          </p:nvPr>
        </p:nvSpPr>
        <p:spPr>
          <a:xfrm>
            <a:off x="1019015" y="1093787"/>
            <a:ext cx="3059969" cy="4697413"/>
          </a:xfrm>
        </p:spPr>
        <p:txBody>
          <a:bodyPr>
            <a:normAutofit/>
          </a:bodyPr>
          <a:lstStyle/>
          <a:p>
            <a:r>
              <a:rPr kumimoji="0" lang="en-US" sz="3300" b="1" i="0" u="none" strike="noStrike" kern="1200" cap="all" spc="0" normalizeH="0" baseline="0" noProof="0" dirty="0">
                <a:ln w="3175" cmpd="sng">
                  <a:noFill/>
                </a:ln>
                <a:effectLst/>
                <a:uLnTx/>
                <a:uFillTx/>
                <a:latin typeface="Calibri Light" panose="020F0302020204030204"/>
                <a:ea typeface="+mj-ea"/>
                <a:cs typeface="Calibri Light"/>
              </a:rPr>
              <a:t>Future scope of improvements</a:t>
            </a:r>
            <a:endParaRPr lang="en-IN" sz="3300" b="1"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86C640-051B-C755-314A-E782B5680751}"/>
              </a:ext>
            </a:extLst>
          </p:cNvPr>
          <p:cNvSpPr>
            <a:spLocks noGrp="1"/>
          </p:cNvSpPr>
          <p:nvPr>
            <p:ph idx="1"/>
          </p:nvPr>
        </p:nvSpPr>
        <p:spPr>
          <a:xfrm>
            <a:off x="5215467" y="1093788"/>
            <a:ext cx="5831944" cy="4697413"/>
          </a:xfrm>
        </p:spPr>
        <p:txBody>
          <a:bodyPr>
            <a:normAutofit lnSpcReduction="10000"/>
          </a:bodyPr>
          <a:lstStyle/>
          <a:p>
            <a:pPr>
              <a:lnSpc>
                <a:spcPct val="110000"/>
              </a:lnSpc>
            </a:pPr>
            <a:r>
              <a:rPr lang="en-US" sz="1900" b="1" dirty="0"/>
              <a:t>Mobile apps incorporating brain stroke prediction models can help individuals monitor their risk for stroke and receive personalized recommendations for reducing their risk.</a:t>
            </a:r>
          </a:p>
          <a:p>
            <a:pPr>
              <a:lnSpc>
                <a:spcPct val="110000"/>
              </a:lnSpc>
            </a:pPr>
            <a:r>
              <a:rPr lang="en-US" sz="1900" b="1" dirty="0"/>
              <a:t>Integration of wearable devices and electronic health records can provide real-time monitoring and risk assessments for patients at high risk for stroke.</a:t>
            </a:r>
          </a:p>
          <a:p>
            <a:pPr>
              <a:lnSpc>
                <a:spcPct val="110000"/>
              </a:lnSpc>
            </a:pPr>
            <a:r>
              <a:rPr lang="en-US" sz="1900" b="1" dirty="0"/>
              <a:t>Natural language processing and chatbots can be used to gather patient information and provide personalized recommendations for reducing stroke risk.</a:t>
            </a:r>
          </a:p>
          <a:p>
            <a:pPr>
              <a:lnSpc>
                <a:spcPct val="110000"/>
              </a:lnSpc>
            </a:pPr>
            <a:r>
              <a:rPr lang="en-US" sz="1900" b="1" dirty="0"/>
              <a:t>Advances in AI and big data analysis can help identify patterns and risk factors associated with strokes more accurately.</a:t>
            </a:r>
            <a:endParaRPr lang="en-IN" sz="1900" b="1" dirty="0"/>
          </a:p>
        </p:txBody>
      </p:sp>
    </p:spTree>
    <p:extLst>
      <p:ext uri="{BB962C8B-B14F-4D97-AF65-F5344CB8AC3E}">
        <p14:creationId xmlns:p14="http://schemas.microsoft.com/office/powerpoint/2010/main" val="2351182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8681-1C0A-6016-A9E6-08F6B26908A6}"/>
              </a:ext>
            </a:extLst>
          </p:cNvPr>
          <p:cNvSpPr>
            <a:spLocks noGrp="1"/>
          </p:cNvSpPr>
          <p:nvPr>
            <p:ph type="ctrTitle"/>
          </p:nvPr>
        </p:nvSpPr>
        <p:spPr>
          <a:xfrm>
            <a:off x="3770540" y="2559602"/>
            <a:ext cx="5867984" cy="1289277"/>
          </a:xfrm>
        </p:spPr>
        <p:txBody>
          <a:bodyPr>
            <a:normAutofit fontScale="90000"/>
          </a:bodyPr>
          <a:lstStyle/>
          <a:p>
            <a:r>
              <a:rPr kumimoji="0" lang="en-US" sz="8800" b="1" i="0" u="none" strike="noStrike" kern="1200" cap="all" spc="0" normalizeH="0" baseline="0" noProof="0" dirty="0">
                <a:ln w="3175" cmpd="sng">
                  <a:noFill/>
                </a:ln>
                <a:solidFill>
                  <a:prstClr val="white"/>
                </a:solidFill>
                <a:effectLst/>
                <a:uLnTx/>
                <a:uFillTx/>
                <a:latin typeface="Calibri Light" panose="020F0302020204030204"/>
                <a:ea typeface="+mj-ea"/>
                <a:cs typeface="Calibri Light"/>
              </a:rPr>
              <a:t>Thank you</a:t>
            </a:r>
            <a:endParaRPr lang="en-IN" b="1" dirty="0"/>
          </a:p>
        </p:txBody>
      </p:sp>
    </p:spTree>
    <p:extLst>
      <p:ext uri="{BB962C8B-B14F-4D97-AF65-F5344CB8AC3E}">
        <p14:creationId xmlns:p14="http://schemas.microsoft.com/office/powerpoint/2010/main" val="144682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3" name="Group 10">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94" name="Picture 2">
            <a:extLst>
              <a:ext uri="{FF2B5EF4-FFF2-40B4-BE49-F238E27FC236}">
                <a16:creationId xmlns:a16="http://schemas.microsoft.com/office/drawing/2014/main" id="{43BCD4D4-0FCB-418E-9D58-033B2DB415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95" name="Rectangle 53">
            <a:extLst>
              <a:ext uri="{FF2B5EF4-FFF2-40B4-BE49-F238E27FC236}">
                <a16:creationId xmlns:a16="http://schemas.microsoft.com/office/drawing/2014/main" id="{BC3E363D-4793-4E9B-88F5-58007346C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AA3F2319-3466-4D84-ABE4-77BC773F35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C74F1F1-CBEE-BC1B-4739-66903C5F556C}"/>
              </a:ext>
            </a:extLst>
          </p:cNvPr>
          <p:cNvSpPr>
            <a:spLocks noGrp="1"/>
          </p:cNvSpPr>
          <p:nvPr>
            <p:ph sz="half" idx="1"/>
          </p:nvPr>
        </p:nvSpPr>
        <p:spPr>
          <a:xfrm>
            <a:off x="1497884" y="1273350"/>
            <a:ext cx="4159364" cy="4311297"/>
          </a:xfrm>
        </p:spPr>
        <p:txBody>
          <a:bodyPr/>
          <a:lstStyle/>
          <a:p>
            <a:pPr marL="0" indent="0" defTabSz="822960">
              <a:spcBef>
                <a:spcPts val="900"/>
              </a:spcBef>
              <a:buNone/>
            </a:pPr>
            <a:endParaRPr lang="en-IN" sz="2160" kern="1200" dirty="0">
              <a:solidFill>
                <a:schemeClr val="tx1"/>
              </a:solidFill>
              <a:latin typeface="+mn-lt"/>
              <a:ea typeface="+mn-ea"/>
              <a:cs typeface="+mn-cs"/>
            </a:endParaRPr>
          </a:p>
          <a:p>
            <a:pPr marL="0" indent="0" defTabSz="822960">
              <a:spcBef>
                <a:spcPts val="900"/>
              </a:spcBef>
              <a:buNone/>
            </a:pPr>
            <a:endParaRPr lang="en-IN" sz="2160" kern="1200" dirty="0">
              <a:solidFill>
                <a:schemeClr val="tx1"/>
              </a:solidFill>
              <a:latin typeface="+mn-lt"/>
              <a:ea typeface="+mn-ea"/>
              <a:cs typeface="+mn-cs"/>
            </a:endParaRPr>
          </a:p>
          <a:p>
            <a:pPr marL="0" indent="0" defTabSz="822960">
              <a:spcBef>
                <a:spcPts val="900"/>
              </a:spcBef>
              <a:buNone/>
            </a:pPr>
            <a:endParaRPr lang="en-IN" sz="2160" kern="1200" dirty="0">
              <a:solidFill>
                <a:schemeClr val="tx1"/>
              </a:solidFill>
              <a:latin typeface="+mn-lt"/>
              <a:ea typeface="+mn-ea"/>
              <a:cs typeface="+mn-cs"/>
            </a:endParaRPr>
          </a:p>
          <a:p>
            <a:pPr marL="0" indent="0" algn="r" defTabSz="822960">
              <a:spcBef>
                <a:spcPts val="900"/>
              </a:spcBef>
              <a:buNone/>
            </a:pPr>
            <a:r>
              <a:rPr lang="en-US" sz="3600" b="1" kern="1200" cap="all" dirty="0">
                <a:ln w="3175" cmpd="sng">
                  <a:noFill/>
                </a:ln>
                <a:solidFill>
                  <a:prstClr val="white"/>
                </a:solidFill>
                <a:latin typeface="Calibri Light" panose="020F0302020204030204"/>
                <a:ea typeface="+mj-ea"/>
                <a:cs typeface="Calibri Light"/>
              </a:rPr>
              <a:t>Contents</a:t>
            </a:r>
            <a:endParaRPr lang="en-IN" b="1" dirty="0"/>
          </a:p>
        </p:txBody>
      </p:sp>
      <p:graphicFrame>
        <p:nvGraphicFramePr>
          <p:cNvPr id="99" name="Content Placeholder 3">
            <a:extLst>
              <a:ext uri="{FF2B5EF4-FFF2-40B4-BE49-F238E27FC236}">
                <a16:creationId xmlns:a16="http://schemas.microsoft.com/office/drawing/2014/main" id="{104AAC43-3D1D-74E5-0A06-AB5820D5FD17}"/>
              </a:ext>
            </a:extLst>
          </p:cNvPr>
          <p:cNvGraphicFramePr>
            <a:graphicFrameLocks noGrp="1"/>
          </p:cNvGraphicFramePr>
          <p:nvPr>
            <p:ph sz="half" idx="2"/>
            <p:extLst>
              <p:ext uri="{D42A27DB-BD31-4B8C-83A1-F6EECF244321}">
                <p14:modId xmlns:p14="http://schemas.microsoft.com/office/powerpoint/2010/main" val="1126432493"/>
              </p:ext>
            </p:extLst>
          </p:nvPr>
        </p:nvGraphicFramePr>
        <p:xfrm>
          <a:off x="6131911" y="1581503"/>
          <a:ext cx="4411169" cy="43112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320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94874E1-5AEB-BCAF-84C1-C17279FE7EE5}"/>
              </a:ext>
            </a:extLst>
          </p:cNvPr>
          <p:cNvSpPr>
            <a:spLocks noGrp="1"/>
          </p:cNvSpPr>
          <p:nvPr>
            <p:ph type="title"/>
          </p:nvPr>
        </p:nvSpPr>
        <p:spPr>
          <a:xfrm>
            <a:off x="1465103" y="739775"/>
            <a:ext cx="3059969" cy="4697413"/>
          </a:xfrm>
        </p:spPr>
        <p:txBody>
          <a:bodyPr>
            <a:normAutofit/>
          </a:bodyPr>
          <a:lstStyle/>
          <a:p>
            <a:r>
              <a:rPr kumimoji="0" lang="en-US" b="0" i="0" u="none" strike="noStrike" kern="1200" cap="all" spc="0" normalizeH="0" baseline="0" noProof="0" dirty="0">
                <a:ln w="3175" cmpd="sng">
                  <a:noFill/>
                </a:ln>
                <a:effectLst/>
                <a:uLnTx/>
                <a:uFillTx/>
                <a:latin typeface="Calibri Light" panose="020F0302020204030204"/>
                <a:ea typeface="+mj-ea"/>
                <a:cs typeface="Calibri Light"/>
              </a:rPr>
              <a:t>             </a:t>
            </a:r>
            <a:r>
              <a:rPr kumimoji="0" lang="en-US" b="1" i="0" u="none" strike="noStrike" kern="1200" cap="all" spc="0" normalizeH="0" baseline="0" noProof="0" dirty="0">
                <a:ln w="3175" cmpd="sng">
                  <a:noFill/>
                </a:ln>
                <a:effectLst/>
                <a:uLnTx/>
                <a:uFillTx/>
                <a:latin typeface="Calibri Light" panose="020F0302020204030204"/>
                <a:ea typeface="+mj-ea"/>
                <a:cs typeface="Calibri Light"/>
              </a:rPr>
              <a:t>Project objective &amp; scope</a:t>
            </a:r>
            <a:endParaRPr lang="en-IN" b="1"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B8A574-70AD-FAC0-DB7E-FF63692D6BB8}"/>
              </a:ext>
            </a:extLst>
          </p:cNvPr>
          <p:cNvSpPr>
            <a:spLocks noGrp="1"/>
          </p:cNvSpPr>
          <p:nvPr>
            <p:ph idx="1"/>
          </p:nvPr>
        </p:nvSpPr>
        <p:spPr>
          <a:xfrm>
            <a:off x="5215467" y="1093788"/>
            <a:ext cx="5831944" cy="4697413"/>
          </a:xfrm>
        </p:spPr>
        <p:txBody>
          <a:bodyPr>
            <a:normAutofit/>
          </a:bodyPr>
          <a:lstStyle/>
          <a:p>
            <a:pPr marL="0" marR="0" lvl="0" indent="0" defTabSz="457200" rtl="0" eaLnBrk="1" fontAlgn="auto" latinLnBrk="0" hangingPunct="1">
              <a:lnSpc>
                <a:spcPct val="110000"/>
              </a:lnSpc>
              <a:spcBef>
                <a:spcPts val="0"/>
              </a:spcBef>
              <a:spcAft>
                <a:spcPts val="1500"/>
              </a:spcAft>
              <a:buClr>
                <a:prstClr val="white"/>
              </a:buClr>
              <a:buSzPct val="100000"/>
              <a:buFont typeface="Arial"/>
              <a:buNone/>
              <a:tabLst/>
              <a:defRPr/>
            </a:pPr>
            <a:r>
              <a:rPr kumimoji="0" lang="en-US" sz="1500" b="1" i="0" u="none" strike="noStrike" kern="1200" cap="none" spc="0" normalizeH="0" baseline="0" noProof="0" dirty="0">
                <a:ln>
                  <a:noFill/>
                </a:ln>
                <a:effectLst/>
                <a:uLnTx/>
                <a:uFillTx/>
                <a:latin typeface="Calibri" panose="020F0502020204030204"/>
                <a:ea typeface="Calibri" panose="020F0502020204030204"/>
                <a:cs typeface="Calibri" panose="020F0502020204030204"/>
              </a:rPr>
              <a:t>Objective:</a:t>
            </a:r>
          </a:p>
          <a:p>
            <a:pPr marL="285750" marR="0" lvl="0" indent="-285750" defTabSz="457200" rtl="0" eaLnBrk="1" fontAlgn="auto" latinLnBrk="0" hangingPunct="1">
              <a:lnSpc>
                <a:spcPct val="110000"/>
              </a:lnSpc>
              <a:spcBef>
                <a:spcPts val="0"/>
              </a:spcBef>
              <a:spcAft>
                <a:spcPts val="1500"/>
              </a:spcAft>
              <a:buClr>
                <a:prstClr val="white"/>
              </a:buClr>
              <a:buSzPct val="100000"/>
              <a:buFont typeface="Arial"/>
              <a:buChar char="•"/>
              <a:tabLst/>
              <a:defRPr/>
            </a:pPr>
            <a:r>
              <a:rPr kumimoji="0" lang="en-US" sz="1500" b="1" i="0" u="none" strike="noStrike" kern="1200" cap="none" spc="0" normalizeH="0" baseline="0" noProof="0" dirty="0">
                <a:ln>
                  <a:noFill/>
                </a:ln>
                <a:effectLst/>
                <a:uLnTx/>
                <a:uFillTx/>
                <a:latin typeface="Calibri" panose="020F0502020204030204"/>
                <a:ea typeface="Calibri" panose="020F0502020204030204"/>
                <a:cs typeface="Calibri" panose="020F0502020204030204"/>
              </a:rPr>
              <a:t>Given: A Brain Stroke Prediction application dataset taken from Kaggle (contains training and test data).</a:t>
            </a:r>
            <a:endParaRPr kumimoji="0" lang="en-US" sz="1500" b="1" i="0" u="none" strike="noStrike" kern="1200" cap="none" spc="0" normalizeH="0" baseline="0" noProof="0" dirty="0">
              <a:ln>
                <a:noFill/>
              </a:ln>
              <a:effectLst/>
              <a:uLnTx/>
              <a:uFillTx/>
              <a:latin typeface="Calibri" panose="020F0502020204030204"/>
              <a:ea typeface="+mn-ea"/>
              <a:cs typeface="Calibri" panose="020F0502020204030204"/>
            </a:endParaRPr>
          </a:p>
          <a:p>
            <a:pPr marL="285750" marR="0" lvl="0" indent="-285750" defTabSz="457200" rtl="0" eaLnBrk="1" fontAlgn="auto" latinLnBrk="0" hangingPunct="1">
              <a:lnSpc>
                <a:spcPct val="110000"/>
              </a:lnSpc>
              <a:spcBef>
                <a:spcPts val="0"/>
              </a:spcBef>
              <a:spcAft>
                <a:spcPts val="1500"/>
              </a:spcAft>
              <a:buClr>
                <a:prstClr val="white"/>
              </a:buClr>
              <a:buSzPct val="100000"/>
              <a:buFont typeface="Arial"/>
              <a:buChar char="•"/>
              <a:tabLst/>
              <a:defRPr/>
            </a:pPr>
            <a:r>
              <a:rPr kumimoji="0" lang="en-US" sz="1500" b="1" i="0" u="none" strike="noStrike" kern="1200" cap="none" spc="0" normalizeH="0" baseline="0" noProof="0" dirty="0">
                <a:ln>
                  <a:noFill/>
                </a:ln>
                <a:effectLst/>
                <a:uLnTx/>
                <a:uFillTx/>
                <a:latin typeface="Calibri" panose="020F0502020204030204"/>
                <a:ea typeface="Calibri" panose="020F0502020204030204"/>
                <a:cs typeface="Calibri" panose="020F0502020204030204"/>
              </a:rPr>
              <a:t>Goal: To Predict whether the person is having Brain Stroke or </a:t>
            </a:r>
            <a:r>
              <a:rPr lang="en-US" sz="1500" b="1" dirty="0">
                <a:latin typeface="Calibri" panose="020F0502020204030204"/>
                <a:ea typeface="Calibri" panose="020F0502020204030204"/>
                <a:cs typeface="Calibri" panose="020F0502020204030204"/>
              </a:rPr>
              <a:t>n</a:t>
            </a:r>
            <a:r>
              <a:rPr kumimoji="0" lang="en-US" sz="1500" b="1" i="0" u="none" strike="noStrike" kern="1200" cap="none" spc="0" normalizeH="0" baseline="0" noProof="0" dirty="0" err="1">
                <a:ln>
                  <a:noFill/>
                </a:ln>
                <a:effectLst/>
                <a:uLnTx/>
                <a:uFillTx/>
                <a:latin typeface="Calibri" panose="020F0502020204030204"/>
                <a:ea typeface="Calibri" panose="020F0502020204030204"/>
                <a:cs typeface="Calibri" panose="020F0502020204030204"/>
              </a:rPr>
              <a:t>ot</a:t>
            </a:r>
            <a:r>
              <a:rPr kumimoji="0" lang="en-US" sz="1500" b="1" i="0" u="none" strike="noStrike" kern="1200" cap="none" spc="0" normalizeH="0" baseline="0" noProof="0" dirty="0">
                <a:ln>
                  <a:noFill/>
                </a:ln>
                <a:effectLst/>
                <a:uLnTx/>
                <a:uFillTx/>
                <a:latin typeface="Calibri" panose="020F0502020204030204"/>
                <a:ea typeface="Calibri" panose="020F0502020204030204"/>
                <a:cs typeface="Calibri" panose="020F0502020204030204"/>
              </a:rPr>
              <a:t> based on applicant data.</a:t>
            </a:r>
          </a:p>
          <a:p>
            <a:pPr marL="285750" marR="0" lvl="0" indent="-285750" defTabSz="457200" rtl="0" eaLnBrk="1" fontAlgn="auto" latinLnBrk="0" hangingPunct="1">
              <a:lnSpc>
                <a:spcPct val="110000"/>
              </a:lnSpc>
              <a:spcBef>
                <a:spcPts val="0"/>
              </a:spcBef>
              <a:spcAft>
                <a:spcPts val="1500"/>
              </a:spcAft>
              <a:buClr>
                <a:prstClr val="white"/>
              </a:buClr>
              <a:buSzPct val="100000"/>
              <a:buFont typeface="Arial"/>
              <a:buChar char="•"/>
              <a:tabLst/>
              <a:defRPr/>
            </a:pPr>
            <a:r>
              <a:rPr kumimoji="0" lang="en-US" sz="1500" b="1" i="0" u="none" strike="noStrike" kern="1200" cap="none" spc="0" normalizeH="0" baseline="0" noProof="0" dirty="0">
                <a:ln>
                  <a:noFill/>
                </a:ln>
                <a:effectLst/>
                <a:uLnTx/>
                <a:uFillTx/>
                <a:latin typeface="Calibri" panose="020F0502020204030204"/>
                <a:ea typeface="Calibri" panose="020F0502020204030204"/>
                <a:cs typeface="Calibri" panose="020F0502020204030204"/>
              </a:rPr>
              <a:t>Finally: Apply the test dataset and compare the differences in the results.</a:t>
            </a:r>
          </a:p>
          <a:p>
            <a:pPr marL="0" marR="0" lvl="0" indent="0" defTabSz="457200" rtl="0" eaLnBrk="1" fontAlgn="auto" latinLnBrk="0" hangingPunct="1">
              <a:lnSpc>
                <a:spcPct val="110000"/>
              </a:lnSpc>
              <a:spcBef>
                <a:spcPts val="0"/>
              </a:spcBef>
              <a:spcAft>
                <a:spcPts val="1500"/>
              </a:spcAft>
              <a:buClr>
                <a:prstClr val="white"/>
              </a:buClr>
              <a:buSzPct val="100000"/>
              <a:buFont typeface="Arial"/>
              <a:buNone/>
              <a:tabLst/>
              <a:defRPr/>
            </a:pPr>
            <a:r>
              <a:rPr kumimoji="0" lang="en-US" sz="1500" b="1" i="0" u="none" strike="noStrike" kern="1200" cap="none" spc="0" normalizeH="0" baseline="0" noProof="0" dirty="0">
                <a:ln>
                  <a:noFill/>
                </a:ln>
                <a:effectLst/>
                <a:uLnTx/>
                <a:uFillTx/>
                <a:latin typeface="Calibri" panose="020F0502020204030204"/>
                <a:ea typeface="Calibri" panose="020F0502020204030204"/>
                <a:cs typeface="Calibri" panose="020F0502020204030204"/>
              </a:rPr>
              <a:t>Scope :</a:t>
            </a:r>
          </a:p>
          <a:p>
            <a:pPr marL="0" marR="0" lvl="0" indent="0" defTabSz="457200" rtl="0" eaLnBrk="1" fontAlgn="auto" latinLnBrk="0" hangingPunct="1">
              <a:lnSpc>
                <a:spcPct val="110000"/>
              </a:lnSpc>
              <a:spcBef>
                <a:spcPts val="0"/>
              </a:spcBef>
              <a:spcAft>
                <a:spcPts val="1500"/>
              </a:spcAft>
              <a:buClr>
                <a:prstClr val="white"/>
              </a:buClr>
              <a:buSzPct val="100000"/>
              <a:buFont typeface="Arial"/>
              <a:buNone/>
              <a:tabLst/>
              <a:defRPr/>
            </a:pPr>
            <a:r>
              <a:rPr lang="en-IN" sz="1500" b="1" kern="0" dirty="0">
                <a:effectLst/>
                <a:latin typeface="Calibri" panose="020F0502020204030204" pitchFamily="34" charset="0"/>
                <a:ea typeface="Calibri" panose="020F0502020204030204" pitchFamily="34" charset="0"/>
                <a:cs typeface="Times New Roman" panose="02020603050405020304" pitchFamily="18" charset="0"/>
              </a:rPr>
              <a:t>The scope of a Brain Stroke Prediction project typically includes developing a machine learning model that can accurately predict an individual’s likelihood of a stroke based on various input factors such as age, gender, medical history, lifestyle factors, and other health-related indicators. </a:t>
            </a:r>
            <a:endParaRPr lang="en-IN" sz="1500" b="1" dirty="0"/>
          </a:p>
        </p:txBody>
      </p:sp>
    </p:spTree>
    <p:extLst>
      <p:ext uri="{BB962C8B-B14F-4D97-AF65-F5344CB8AC3E}">
        <p14:creationId xmlns:p14="http://schemas.microsoft.com/office/powerpoint/2010/main" val="129824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1"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102"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7D8D3A-B072-04E2-B19B-D3A89132E8E7}"/>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description</a:t>
            </a:r>
          </a:p>
        </p:txBody>
      </p:sp>
      <p:sp>
        <p:nvSpPr>
          <p:cNvPr id="4" name="Text Placeholder 3">
            <a:extLst>
              <a:ext uri="{FF2B5EF4-FFF2-40B4-BE49-F238E27FC236}">
                <a16:creationId xmlns:a16="http://schemas.microsoft.com/office/drawing/2014/main" id="{29AD204A-C13D-53E5-6F94-370A705894AC}"/>
              </a:ext>
            </a:extLst>
          </p:cNvPr>
          <p:cNvSpPr>
            <a:spLocks noGrp="1"/>
          </p:cNvSpPr>
          <p:nvPr>
            <p:ph type="body" sz="half" idx="2"/>
          </p:nvPr>
        </p:nvSpPr>
        <p:spPr>
          <a:xfrm>
            <a:off x="759130" y="2097088"/>
            <a:ext cx="2947553" cy="4737629"/>
          </a:xfrm>
        </p:spPr>
        <p:txBody>
          <a:bodyPr vert="horz" lIns="91440" tIns="45720" rIns="91440" bIns="45720" rtlCol="0">
            <a:normAutofit/>
          </a:bodyPr>
          <a:lstStyle/>
          <a:p>
            <a:pPr marL="0" marR="0" lvl="0" indent="-228600" fontAlgn="auto">
              <a:spcBef>
                <a:spcPts val="0"/>
              </a:spcBef>
              <a:spcAft>
                <a:spcPts val="1000"/>
              </a:spcAft>
              <a:buClr>
                <a:prstClr val="white"/>
              </a:buClr>
              <a:buFont typeface="Arial" panose="020B0604020202020204" pitchFamily="34" charset="0"/>
              <a:buChar char="•"/>
              <a:tabLst/>
              <a:defRPr/>
            </a:pPr>
            <a:r>
              <a:rPr kumimoji="0" lang="en-US" sz="2000" b="1" i="0" u="none" strike="noStrike" cap="none" spc="0" normalizeH="0" baseline="0" noProof="0" dirty="0">
                <a:ln>
                  <a:noFill/>
                </a:ln>
                <a:solidFill>
                  <a:srgbClr val="FFFFFF"/>
                </a:solidFill>
                <a:effectLst/>
                <a:uLnTx/>
                <a:uFillTx/>
              </a:rPr>
              <a:t>The description of the data with type and description of each Attribute is given/shown in the table</a:t>
            </a:r>
            <a:r>
              <a:rPr kumimoji="0" lang="en-US" sz="1400" b="1" i="0" u="none" strike="noStrike" cap="none" spc="0" normalizeH="0" baseline="0" noProof="0" dirty="0">
                <a:ln>
                  <a:noFill/>
                </a:ln>
                <a:solidFill>
                  <a:srgbClr val="FFFFFF"/>
                </a:solidFill>
                <a:effectLst/>
                <a:uLnTx/>
                <a:uFillTx/>
              </a:rPr>
              <a:t>.</a:t>
            </a:r>
          </a:p>
          <a:p>
            <a:pPr indent="-228600">
              <a:buFont typeface="Arial" panose="020B0604020202020204" pitchFamily="34" charset="0"/>
              <a:buChar char="•"/>
            </a:pPr>
            <a:endParaRPr lang="en-US" sz="1400"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descr="Table&#10;&#10;Description automatically generated">
            <a:extLst>
              <a:ext uri="{FF2B5EF4-FFF2-40B4-BE49-F238E27FC236}">
                <a16:creationId xmlns:a16="http://schemas.microsoft.com/office/drawing/2014/main" id="{D6716C22-584B-8B1A-FF49-AE46CE4B3F74}"/>
              </a:ext>
            </a:extLst>
          </p:cNvPr>
          <p:cNvPicPr>
            <a:picLocks noGrp="1" noChangeAspect="1"/>
          </p:cNvPicPr>
          <p:nvPr>
            <p:ph idx="1"/>
          </p:nvPr>
        </p:nvPicPr>
        <p:blipFill>
          <a:blip r:embed="rId3"/>
          <a:stretch>
            <a:fillRect/>
          </a:stretch>
        </p:blipFill>
        <p:spPr>
          <a:xfrm>
            <a:off x="4711778" y="1664406"/>
            <a:ext cx="6844045" cy="3524684"/>
          </a:xfrm>
          <a:prstGeom prst="rect">
            <a:avLst/>
          </a:prstGeom>
        </p:spPr>
      </p:pic>
    </p:spTree>
    <p:extLst>
      <p:ext uri="{BB962C8B-B14F-4D97-AF65-F5344CB8AC3E}">
        <p14:creationId xmlns:p14="http://schemas.microsoft.com/office/powerpoint/2010/main" val="40725093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268EB-B9F7-6872-9CD7-BF50F60B2D2C}"/>
              </a:ext>
            </a:extLst>
          </p:cNvPr>
          <p:cNvSpPr>
            <a:spLocks noGrp="1"/>
          </p:cNvSpPr>
          <p:nvPr>
            <p:ph sz="half" idx="1"/>
          </p:nvPr>
        </p:nvSpPr>
        <p:spPr>
          <a:xfrm>
            <a:off x="152366" y="2584578"/>
            <a:ext cx="3533226" cy="821095"/>
          </a:xfrm>
        </p:spPr>
        <p:txBody>
          <a:bodyPr>
            <a:normAutofit fontScale="92500"/>
          </a:bodyPr>
          <a:lstStyle/>
          <a:p>
            <a:pPr marL="0" indent="0">
              <a:buNone/>
            </a:pPr>
            <a:r>
              <a:rPr kumimoji="0" lang="en-US" sz="3900" b="1" i="0" u="none" strike="noStrike" kern="1200" cap="all" spc="0" normalizeH="0" baseline="0" noProof="0" dirty="0">
                <a:ln w="3175" cmpd="sng">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Methodology:</a:t>
            </a:r>
            <a:endParaRPr lang="en-IN"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3E4E5FA-AB6C-B3EA-2749-DD06B54ECBC7}"/>
              </a:ext>
            </a:extLst>
          </p:cNvPr>
          <p:cNvPicPr>
            <a:picLocks noChangeAspect="1"/>
          </p:cNvPicPr>
          <p:nvPr/>
        </p:nvPicPr>
        <p:blipFill>
          <a:blip r:embed="rId2"/>
          <a:srcRect/>
          <a:stretch/>
        </p:blipFill>
        <p:spPr>
          <a:xfrm>
            <a:off x="3759050" y="923731"/>
            <a:ext cx="7444095" cy="5047862"/>
          </a:xfrm>
          <a:prstGeom prst="roundRect">
            <a:avLst>
              <a:gd name="adj" fmla="val 4380"/>
            </a:avLst>
          </a:prstGeom>
          <a:ln w="50800" cap="sq" cmpd="dbl">
            <a:gradFill flip="none" rotWithShape="1">
              <a:gsLst>
                <a:gs pos="0">
                  <a:srgbClr val="FFFFFF"/>
                </a:gs>
                <a:gs pos="100000">
                  <a:sysClr val="window" lastClr="FFFFFF">
                    <a:alpha val="0"/>
                  </a:sys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0554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2313-04A8-C686-EB82-561ED3FD3531}"/>
              </a:ext>
            </a:extLst>
          </p:cNvPr>
          <p:cNvSpPr>
            <a:spLocks noGrp="1"/>
          </p:cNvSpPr>
          <p:nvPr>
            <p:ph type="title"/>
          </p:nvPr>
        </p:nvSpPr>
        <p:spPr>
          <a:xfrm>
            <a:off x="1103507" y="317241"/>
            <a:ext cx="3405673" cy="1499117"/>
          </a:xfrm>
        </p:spPr>
        <p:txBody>
          <a:bodyPr>
            <a:normAutofit fontScale="90000"/>
          </a:bodyPr>
          <a:lstStyle/>
          <a:p>
            <a:r>
              <a:rPr kumimoji="0" lang="en-US" sz="3900" b="1" i="0" u="none" strike="noStrike" kern="1200" cap="all" spc="0" normalizeH="0" baseline="0" noProof="0" dirty="0">
                <a:ln w="3175" cmpd="sng">
                  <a:noFill/>
                </a:ln>
                <a:solidFill>
                  <a:prstClr val="white"/>
                </a:solidFill>
                <a:effectLst/>
                <a:uLnTx/>
                <a:uFillTx/>
                <a:latin typeface="Calibri Light" panose="020F0302020204030204"/>
                <a:ea typeface="+mj-ea"/>
                <a:cs typeface="Calibri Light"/>
              </a:rPr>
              <a:t>Data Preprocessing</a:t>
            </a:r>
            <a:endParaRPr lang="en-IN" b="1" dirty="0"/>
          </a:p>
        </p:txBody>
      </p:sp>
      <p:pic>
        <p:nvPicPr>
          <p:cNvPr id="16" name="Content Placeholder 15" descr="Chart, box and whisker chart&#10;&#10;Description automatically generated">
            <a:extLst>
              <a:ext uri="{FF2B5EF4-FFF2-40B4-BE49-F238E27FC236}">
                <a16:creationId xmlns:a16="http://schemas.microsoft.com/office/drawing/2014/main" id="{F2616025-2DF9-C26A-5B4F-44ADF6EC70C6}"/>
              </a:ext>
            </a:extLst>
          </p:cNvPr>
          <p:cNvPicPr>
            <a:picLocks noGrp="1" noChangeAspect="1"/>
          </p:cNvPicPr>
          <p:nvPr>
            <p:ph idx="1"/>
          </p:nvPr>
        </p:nvPicPr>
        <p:blipFill>
          <a:blip r:embed="rId2"/>
          <a:stretch>
            <a:fillRect/>
          </a:stretch>
        </p:blipFill>
        <p:spPr>
          <a:xfrm>
            <a:off x="1243466" y="1934010"/>
            <a:ext cx="4294878" cy="3213378"/>
          </a:xfrm>
        </p:spPr>
      </p:pic>
      <p:pic>
        <p:nvPicPr>
          <p:cNvPr id="18" name="Picture 17" descr="Chart, box and whisker chart&#10;&#10;Description automatically generated">
            <a:extLst>
              <a:ext uri="{FF2B5EF4-FFF2-40B4-BE49-F238E27FC236}">
                <a16:creationId xmlns:a16="http://schemas.microsoft.com/office/drawing/2014/main" id="{D78876C2-C169-481A-8BC6-0232C4A31542}"/>
              </a:ext>
            </a:extLst>
          </p:cNvPr>
          <p:cNvPicPr>
            <a:picLocks noChangeAspect="1"/>
          </p:cNvPicPr>
          <p:nvPr/>
        </p:nvPicPr>
        <p:blipFill>
          <a:blip r:embed="rId3"/>
          <a:stretch>
            <a:fillRect/>
          </a:stretch>
        </p:blipFill>
        <p:spPr>
          <a:xfrm>
            <a:off x="5806751" y="123166"/>
            <a:ext cx="4019575" cy="3057245"/>
          </a:xfrm>
          <a:prstGeom prst="rect">
            <a:avLst/>
          </a:prstGeom>
        </p:spPr>
      </p:pic>
      <p:pic>
        <p:nvPicPr>
          <p:cNvPr id="20" name="Picture 19" descr="Chart, box and whisker chart&#10;&#10;Description automatically generated">
            <a:extLst>
              <a:ext uri="{FF2B5EF4-FFF2-40B4-BE49-F238E27FC236}">
                <a16:creationId xmlns:a16="http://schemas.microsoft.com/office/drawing/2014/main" id="{58274FFF-0507-B5E6-F4A8-5E4482A30CB0}"/>
              </a:ext>
            </a:extLst>
          </p:cNvPr>
          <p:cNvPicPr>
            <a:picLocks noChangeAspect="1"/>
          </p:cNvPicPr>
          <p:nvPr/>
        </p:nvPicPr>
        <p:blipFill>
          <a:blip r:embed="rId4"/>
          <a:stretch>
            <a:fillRect/>
          </a:stretch>
        </p:blipFill>
        <p:spPr>
          <a:xfrm>
            <a:off x="5806751" y="3352800"/>
            <a:ext cx="4019575" cy="3289577"/>
          </a:xfrm>
          <a:prstGeom prst="rect">
            <a:avLst/>
          </a:prstGeom>
        </p:spPr>
      </p:pic>
    </p:spTree>
    <p:extLst>
      <p:ext uri="{BB962C8B-B14F-4D97-AF65-F5344CB8AC3E}">
        <p14:creationId xmlns:p14="http://schemas.microsoft.com/office/powerpoint/2010/main" val="2402524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p:nvSpPr>
          <p:cNvPr id="51" name="Rectangle 5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E23FDA75-65F1-C6FA-96D6-F9AFE5A9D21D}"/>
              </a:ext>
            </a:extLst>
          </p:cNvPr>
          <p:cNvSpPr>
            <a:spLocks noGrp="1"/>
          </p:cNvSpPr>
          <p:nvPr>
            <p:ph type="ctrTitle"/>
          </p:nvPr>
        </p:nvSpPr>
        <p:spPr>
          <a:xfrm>
            <a:off x="1114265" y="434636"/>
            <a:ext cx="3059969" cy="4697413"/>
          </a:xfrm>
        </p:spPr>
        <p:txBody>
          <a:bodyPr vert="horz" lIns="91440" tIns="45720" rIns="91440" bIns="45720" rtlCol="0" anchor="ctr">
            <a:normAutofit/>
          </a:bodyPr>
          <a:lstStyle/>
          <a:p>
            <a:r>
              <a:rPr lang="en-US" sz="3600" dirty="0"/>
              <a:t>Models USED</a:t>
            </a:r>
          </a:p>
        </p:txBody>
      </p:sp>
      <p:sp useBgFill="1">
        <p:nvSpPr>
          <p:cNvPr id="8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8B615E1-AC29-941C-5F85-68F16DC02590}"/>
              </a:ext>
            </a:extLst>
          </p:cNvPr>
          <p:cNvSpPr>
            <a:spLocks noGrp="1"/>
          </p:cNvSpPr>
          <p:nvPr>
            <p:ph type="subTitle" idx="1"/>
          </p:nvPr>
        </p:nvSpPr>
        <p:spPr>
          <a:xfrm>
            <a:off x="5215467" y="1093788"/>
            <a:ext cx="5831944" cy="4697413"/>
          </a:xfrm>
        </p:spPr>
        <p:txBody>
          <a:bodyPr vert="horz" lIns="91440" tIns="45720" rIns="91440" bIns="45720" rtlCol="0">
            <a:normAutofit/>
          </a:bodyPr>
          <a:lstStyle/>
          <a:p>
            <a:pPr marL="0" marR="0" lvl="0" indent="-228600" fontAlgn="auto">
              <a:spcBef>
                <a:spcPts val="0"/>
              </a:spcBef>
              <a:spcAft>
                <a:spcPts val="1000"/>
              </a:spcAft>
              <a:buClr>
                <a:prstClr val="white"/>
              </a:buClr>
              <a:buFont typeface="Arial" panose="020B0604020202020204" pitchFamily="34" charset="0"/>
              <a:buChar char="•"/>
              <a:tabLst/>
              <a:defRPr/>
            </a:pPr>
            <a:r>
              <a:rPr kumimoji="0" lang="en-US" b="1" i="0" u="none" strike="noStrike" cap="none" spc="0" normalizeH="0" baseline="0" noProof="0" dirty="0">
                <a:ln>
                  <a:noFill/>
                </a:ln>
                <a:solidFill>
                  <a:schemeClr val="tx1"/>
                </a:solidFill>
                <a:effectLst/>
                <a:uLnTx/>
                <a:uFillTx/>
              </a:rPr>
              <a:t>The Machine Learning models used for this project   are:</a:t>
            </a:r>
          </a:p>
          <a:p>
            <a:pPr marL="285750" marR="0" lvl="0" indent="-228600" fontAlgn="auto">
              <a:spcBef>
                <a:spcPts val="0"/>
              </a:spcBef>
              <a:spcAft>
                <a:spcPts val="1000"/>
              </a:spcAft>
              <a:buClr>
                <a:prstClr val="white"/>
              </a:buClr>
              <a:buFont typeface="Arial" panose="020B0604020202020204" pitchFamily="34" charset="0"/>
              <a:buChar char="•"/>
              <a:tabLst/>
              <a:defRPr/>
            </a:pPr>
            <a:r>
              <a:rPr lang="en-US" b="1" cap="none" dirty="0">
                <a:solidFill>
                  <a:schemeClr val="tx1"/>
                </a:solidFill>
              </a:rPr>
              <a:t>Decision Tree</a:t>
            </a:r>
          </a:p>
          <a:p>
            <a:pPr marL="285750" marR="0" lvl="0" indent="-228600" fontAlgn="auto">
              <a:spcBef>
                <a:spcPts val="0"/>
              </a:spcBef>
              <a:spcAft>
                <a:spcPts val="1000"/>
              </a:spcAft>
              <a:buClr>
                <a:prstClr val="white"/>
              </a:buClr>
              <a:buFont typeface="Arial" panose="020B0604020202020204" pitchFamily="34" charset="0"/>
              <a:buChar char="•"/>
              <a:tabLst/>
              <a:defRPr/>
            </a:pPr>
            <a:r>
              <a:rPr kumimoji="0" lang="en-US" b="1" i="0" u="none" strike="noStrike" cap="none" spc="0" normalizeH="0" baseline="0" noProof="0" dirty="0">
                <a:ln>
                  <a:noFill/>
                </a:ln>
                <a:solidFill>
                  <a:schemeClr val="tx1"/>
                </a:solidFill>
                <a:effectLst/>
                <a:uLnTx/>
                <a:uFillTx/>
              </a:rPr>
              <a:t>KNN</a:t>
            </a:r>
          </a:p>
          <a:p>
            <a:pPr marL="285750" marR="0" lvl="0" indent="-228600" fontAlgn="auto">
              <a:spcBef>
                <a:spcPts val="0"/>
              </a:spcBef>
              <a:spcAft>
                <a:spcPts val="1000"/>
              </a:spcAft>
              <a:buClr>
                <a:prstClr val="white"/>
              </a:buClr>
              <a:buFont typeface="Arial" panose="020B0604020202020204" pitchFamily="34" charset="0"/>
              <a:buChar char="•"/>
              <a:tabLst/>
              <a:defRPr/>
            </a:pPr>
            <a:r>
              <a:rPr lang="en-US" b="1" cap="none" dirty="0">
                <a:solidFill>
                  <a:schemeClr val="tx1"/>
                </a:solidFill>
              </a:rPr>
              <a:t>XGBoost</a:t>
            </a:r>
          </a:p>
          <a:p>
            <a:pPr marL="285750" marR="0" lvl="0" indent="-228600" fontAlgn="auto">
              <a:spcBef>
                <a:spcPts val="0"/>
              </a:spcBef>
              <a:spcAft>
                <a:spcPts val="1000"/>
              </a:spcAft>
              <a:buClr>
                <a:prstClr val="white"/>
              </a:buClr>
              <a:buFont typeface="Arial" panose="020B0604020202020204" pitchFamily="34" charset="0"/>
              <a:buChar char="•"/>
              <a:tabLst/>
              <a:defRPr/>
            </a:pPr>
            <a:r>
              <a:rPr kumimoji="0" lang="en-US" b="1" i="0" u="none" strike="noStrike" cap="none" spc="0" normalizeH="0" baseline="0" noProof="0" dirty="0">
                <a:ln>
                  <a:noFill/>
                </a:ln>
                <a:solidFill>
                  <a:schemeClr val="tx1"/>
                </a:solidFill>
                <a:effectLst/>
                <a:uLnTx/>
                <a:uFillTx/>
              </a:rPr>
              <a:t>Random Forest</a:t>
            </a:r>
          </a:p>
          <a:p>
            <a:pPr marL="285750" marR="0" lvl="0" indent="-228600" fontAlgn="auto">
              <a:spcBef>
                <a:spcPts val="0"/>
              </a:spcBef>
              <a:spcAft>
                <a:spcPts val="1000"/>
              </a:spcAft>
              <a:buClr>
                <a:prstClr val="white"/>
              </a:buClr>
              <a:buFont typeface="Arial" panose="020B0604020202020204" pitchFamily="34" charset="0"/>
              <a:buChar char="•"/>
              <a:tabLst/>
              <a:defRPr/>
            </a:pPr>
            <a:r>
              <a:rPr lang="en-US" b="1" cap="none" dirty="0">
                <a:solidFill>
                  <a:schemeClr val="tx1"/>
                </a:solidFill>
              </a:rPr>
              <a:t>Logistic Regression</a:t>
            </a:r>
            <a:endParaRPr kumimoji="0" lang="en-US" b="1" i="0" u="none" strike="noStrike" cap="none" spc="0" normalizeH="0" baseline="0" noProof="0" dirty="0">
              <a:ln>
                <a:noFill/>
              </a:ln>
              <a:solidFill>
                <a:schemeClr val="tx1"/>
              </a:solidFill>
              <a:effectLst/>
              <a:uLnTx/>
              <a:uFillTx/>
            </a:endParaRPr>
          </a:p>
          <a:p>
            <a:pPr indent="-2286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15101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CAEEA6E-72F4-6462-BC63-D6A18FF362B0}"/>
              </a:ext>
            </a:extLst>
          </p:cNvPr>
          <p:cNvSpPr>
            <a:spLocks noGrp="1"/>
          </p:cNvSpPr>
          <p:nvPr>
            <p:ph type="title"/>
          </p:nvPr>
        </p:nvSpPr>
        <p:spPr>
          <a:xfrm>
            <a:off x="1141413" y="618518"/>
            <a:ext cx="4459286" cy="1478570"/>
          </a:xfrm>
        </p:spPr>
        <p:txBody>
          <a:bodyPr>
            <a:normAutofit/>
          </a:bodyPr>
          <a:lstStyle/>
          <a:p>
            <a:r>
              <a:rPr lang="en-IN" sz="3200" dirty="0"/>
              <a:t>Decision Tree</a:t>
            </a:r>
          </a:p>
        </p:txBody>
      </p:sp>
      <p:sp>
        <p:nvSpPr>
          <p:cNvPr id="3" name="Content Placeholder 2">
            <a:extLst>
              <a:ext uri="{FF2B5EF4-FFF2-40B4-BE49-F238E27FC236}">
                <a16:creationId xmlns:a16="http://schemas.microsoft.com/office/drawing/2014/main" id="{02DA55BB-12AD-68D7-4E6B-1D0F16E6A2C1}"/>
              </a:ext>
            </a:extLst>
          </p:cNvPr>
          <p:cNvSpPr>
            <a:spLocks noGrp="1"/>
          </p:cNvSpPr>
          <p:nvPr>
            <p:ph idx="1"/>
          </p:nvPr>
        </p:nvSpPr>
        <p:spPr>
          <a:xfrm>
            <a:off x="815977" y="1801813"/>
            <a:ext cx="4548186" cy="4152900"/>
          </a:xfrm>
        </p:spPr>
        <p:txBody>
          <a:bodyPr>
            <a:normAutofit lnSpcReduction="10000"/>
          </a:bodyPr>
          <a:lstStyle/>
          <a:p>
            <a:pPr marL="787400" marR="852805">
              <a:lnSpc>
                <a:spcPct val="110000"/>
              </a:lnSpc>
              <a:spcAft>
                <a:spcPts val="800"/>
              </a:spcAft>
            </a:pPr>
            <a:r>
              <a:rPr lang="en-US" sz="1400" b="1" kern="0" dirty="0">
                <a:effectLst/>
                <a:latin typeface="Calibri" panose="020F0502020204030204" pitchFamily="34" charset="0"/>
                <a:ea typeface="Calibri" panose="020F0502020204030204" pitchFamily="34" charset="0"/>
                <a:cs typeface="Calibri" panose="020F0502020204030204" pitchFamily="34" charset="0"/>
              </a:rPr>
              <a:t>A decision tree is a type of supervised machine-learning algorithm that is used for classification and regression tasks. It is called a "tree" because it is composed of a hierarchy of nodes, each of which represents a decision or a test of some attribute, and branches, which represent the possible outcomes of the decision or test.</a:t>
            </a:r>
          </a:p>
          <a:p>
            <a:pPr marL="787400" marR="852805">
              <a:lnSpc>
                <a:spcPct val="110000"/>
              </a:lnSpc>
              <a:spcAft>
                <a:spcPts val="800"/>
              </a:spcAft>
            </a:pPr>
            <a:r>
              <a:rPr lang="en-US" sz="1400" b="1" kern="0" dirty="0">
                <a:effectLst/>
                <a:latin typeface="Calibri" panose="020F0502020204030204" pitchFamily="34" charset="0"/>
                <a:ea typeface="Calibri" panose="020F0502020204030204" pitchFamily="34" charset="0"/>
                <a:cs typeface="Calibri" panose="020F0502020204030204" pitchFamily="34" charset="0"/>
              </a:rPr>
              <a:t>There are several algorithms used to build decision trees, including ID3, C4.5, and CART. These algorithms differ in how they choose which attribute to test at each node and how they determine the best split.</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87400" marR="852805">
              <a:lnSpc>
                <a:spcPct val="110000"/>
              </a:lnSpc>
              <a:spcAft>
                <a:spcPts val="800"/>
              </a:spcAft>
            </a:pP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buNone/>
            </a:pPr>
            <a:endParaRPr lang="en-IN" sz="1300" dirty="0"/>
          </a:p>
        </p:txBody>
      </p:sp>
      <p:pic>
        <p:nvPicPr>
          <p:cNvPr id="5" name="Picture 4" descr="Diagram&#10;&#10;Description automatically generated">
            <a:extLst>
              <a:ext uri="{FF2B5EF4-FFF2-40B4-BE49-F238E27FC236}">
                <a16:creationId xmlns:a16="http://schemas.microsoft.com/office/drawing/2014/main" id="{5A4748C0-3A8C-D70D-CE7B-D83A053AFD0D}"/>
              </a:ext>
            </a:extLst>
          </p:cNvPr>
          <p:cNvPicPr>
            <a:picLocks noChangeAspect="1"/>
          </p:cNvPicPr>
          <p:nvPr/>
        </p:nvPicPr>
        <p:blipFill>
          <a:blip r:embed="rId4"/>
          <a:stretch>
            <a:fillRect/>
          </a:stretch>
        </p:blipFill>
        <p:spPr>
          <a:xfrm>
            <a:off x="6096000" y="1145349"/>
            <a:ext cx="5456279" cy="454235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19130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3DDBDC9-9EB4-3256-DF99-8A2C5B92EE0C}"/>
              </a:ext>
            </a:extLst>
          </p:cNvPr>
          <p:cNvSpPr>
            <a:spLocks noGrp="1"/>
          </p:cNvSpPr>
          <p:nvPr>
            <p:ph type="title"/>
          </p:nvPr>
        </p:nvSpPr>
        <p:spPr>
          <a:xfrm>
            <a:off x="6884276" y="618518"/>
            <a:ext cx="4432768" cy="1478570"/>
          </a:xfrm>
        </p:spPr>
        <p:txBody>
          <a:bodyPr>
            <a:normAutofit/>
          </a:bodyPr>
          <a:lstStyle/>
          <a:p>
            <a:r>
              <a:rPr lang="en-IN" b="1" dirty="0">
                <a:solidFill>
                  <a:srgbClr val="FFFFFF"/>
                </a:solidFill>
              </a:rPr>
              <a:t>KNN</a:t>
            </a:r>
          </a:p>
        </p:txBody>
      </p:sp>
      <p:sp useBgFill="1">
        <p:nvSpPr>
          <p:cNvPr id="54"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FBC00FA-44F7-2FA9-2666-4C72D43DFBE1}"/>
              </a:ext>
            </a:extLst>
          </p:cNvPr>
          <p:cNvPicPr>
            <a:picLocks noChangeAspect="1"/>
          </p:cNvPicPr>
          <p:nvPr/>
        </p:nvPicPr>
        <p:blipFill>
          <a:blip r:embed="rId3"/>
          <a:stretch>
            <a:fillRect/>
          </a:stretch>
        </p:blipFill>
        <p:spPr>
          <a:xfrm>
            <a:off x="1118988" y="1721660"/>
            <a:ext cx="4635583" cy="3418742"/>
          </a:xfrm>
          <a:prstGeom prst="rect">
            <a:avLst/>
          </a:prstGeom>
        </p:spPr>
      </p:pic>
      <p:sp>
        <p:nvSpPr>
          <p:cNvPr id="3" name="Content Placeholder 2">
            <a:extLst>
              <a:ext uri="{FF2B5EF4-FFF2-40B4-BE49-F238E27FC236}">
                <a16:creationId xmlns:a16="http://schemas.microsoft.com/office/drawing/2014/main" id="{F1F218A0-77FA-751E-D388-3EE78DDE6162}"/>
              </a:ext>
            </a:extLst>
          </p:cNvPr>
          <p:cNvSpPr>
            <a:spLocks noGrp="1"/>
          </p:cNvSpPr>
          <p:nvPr>
            <p:ph idx="1"/>
          </p:nvPr>
        </p:nvSpPr>
        <p:spPr>
          <a:xfrm>
            <a:off x="6569957" y="2249487"/>
            <a:ext cx="4747087" cy="3541714"/>
          </a:xfrm>
        </p:spPr>
        <p:txBody>
          <a:bodyPr>
            <a:normAutofit lnSpcReduction="10000"/>
          </a:bodyPr>
          <a:lstStyle/>
          <a:p>
            <a:pPr>
              <a:lnSpc>
                <a:spcPct val="110000"/>
              </a:lnSpc>
            </a:pPr>
            <a:r>
              <a:rPr lang="en-US" sz="2200" b="1" dirty="0">
                <a:solidFill>
                  <a:srgbClr val="FFFFFF"/>
                </a:solidFill>
              </a:rPr>
              <a:t>K-Nearest neighbor is one of the most commonly used classifier based in lazy learning. </a:t>
            </a:r>
          </a:p>
          <a:p>
            <a:pPr>
              <a:lnSpc>
                <a:spcPct val="110000"/>
              </a:lnSpc>
            </a:pPr>
            <a:r>
              <a:rPr lang="en-US" sz="2200" b="1" dirty="0">
                <a:solidFill>
                  <a:srgbClr val="FFFFFF"/>
                </a:solidFill>
              </a:rPr>
              <a:t>It is one of the most commonly used methods in recommendation systems and document similarity measures. </a:t>
            </a:r>
          </a:p>
          <a:p>
            <a:pPr>
              <a:lnSpc>
                <a:spcPct val="110000"/>
              </a:lnSpc>
            </a:pPr>
            <a:r>
              <a:rPr lang="en-US" sz="2200" b="1" dirty="0">
                <a:solidFill>
                  <a:srgbClr val="FFFFFF"/>
                </a:solidFill>
              </a:rPr>
              <a:t>It mainly uses Euclidean distance to find the similarity measures between two data points.</a:t>
            </a:r>
            <a:endParaRPr lang="en-IN" sz="2200" b="1" dirty="0">
              <a:solidFill>
                <a:srgbClr val="FFFFFF"/>
              </a:solidFill>
            </a:endParaRPr>
          </a:p>
        </p:txBody>
      </p:sp>
    </p:spTree>
    <p:extLst>
      <p:ext uri="{BB962C8B-B14F-4D97-AF65-F5344CB8AC3E}">
        <p14:creationId xmlns:p14="http://schemas.microsoft.com/office/powerpoint/2010/main" val="235913382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569</TotalTime>
  <Words>777</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Tw Cen MT</vt:lpstr>
      <vt:lpstr>Circuit</vt:lpstr>
      <vt:lpstr>Brain STROKE PREDICTION</vt:lpstr>
      <vt:lpstr>PowerPoint Presentation</vt:lpstr>
      <vt:lpstr>             Project objective &amp; scope</vt:lpstr>
      <vt:lpstr>Data description</vt:lpstr>
      <vt:lpstr>PowerPoint Presentation</vt:lpstr>
      <vt:lpstr>Data Preprocessing</vt:lpstr>
      <vt:lpstr>Models USED</vt:lpstr>
      <vt:lpstr>Decision Tree</vt:lpstr>
      <vt:lpstr>KNN</vt:lpstr>
      <vt:lpstr>xgboost</vt:lpstr>
      <vt:lpstr>Random Forest</vt:lpstr>
      <vt:lpstr>Logistic Regression</vt:lpstr>
      <vt:lpstr>Receiver Operating characteristic curves</vt:lpstr>
      <vt:lpstr>Accuracy comparison graph</vt:lpstr>
      <vt:lpstr>Limitations</vt:lpstr>
      <vt:lpstr>Future scope of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STROKE PREDICTION</dc:title>
  <dc:creator>Ayan</dc:creator>
  <cp:lastModifiedBy>Ayan</cp:lastModifiedBy>
  <cp:revision>9</cp:revision>
  <dcterms:created xsi:type="dcterms:W3CDTF">2023-04-08T06:10:26Z</dcterms:created>
  <dcterms:modified xsi:type="dcterms:W3CDTF">2023-05-29T14:28:06Z</dcterms:modified>
</cp:coreProperties>
</file>