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1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457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4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623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6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1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6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0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1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2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3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ora.com/What-are-the-advantages-and-disadvantages-of-a-signed-language" TargetMode="External"/><Relationship Id="rId13" Type="http://schemas.openxmlformats.org/officeDocument/2006/relationships/hyperlink" Target="https://www.tutorialspoint.com/system_analysis_and_design/system_analysis_and_design_overview.htm" TargetMode="External"/><Relationship Id="rId3" Type="http://schemas.openxmlformats.org/officeDocument/2006/relationships/hyperlink" Target="https://youtu.be/zC22yPmc6Kw?si=or5Ibzw5H9_dBAbd" TargetMode="External"/><Relationship Id="rId7" Type="http://schemas.openxmlformats.org/officeDocument/2006/relationships/hyperlink" Target="https://www.projectmanager.com/blog/project-management-methodology" TargetMode="External"/><Relationship Id="rId12" Type="http://schemas.openxmlformats.org/officeDocument/2006/relationships/hyperlink" Target="https://www.tutorialspoint.com/software_testing_dictionary/implementation_testing.htm" TargetMode="External"/><Relationship Id="rId2" Type="http://schemas.openxmlformats.org/officeDocument/2006/relationships/hyperlink" Target="https://youtu.be/kIOTtRf9Drk?si=BHOmCA-ktHxiBZ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ana.com/resources/how-project-objectives" TargetMode="External"/><Relationship Id="rId11" Type="http://schemas.openxmlformats.org/officeDocument/2006/relationships/hyperlink" Target="https://www.ibm.com/docs/en/rational-soft-arch/9.7.0?topic=diagrams-uml-models" TargetMode="External"/><Relationship Id="rId5" Type="http://schemas.openxmlformats.org/officeDocument/2006/relationships/hyperlink" Target="https://en.wikipedia.org/wiki/Sign_language" TargetMode="External"/><Relationship Id="rId10" Type="http://schemas.openxmlformats.org/officeDocument/2006/relationships/hyperlink" Target="https://www.voxco.com/blog/technology-survey-definitions-and-questions/" TargetMode="External"/><Relationship Id="rId4" Type="http://schemas.openxmlformats.org/officeDocument/2006/relationships/hyperlink" Target="https://uwaterloo.ca/systems-design-engineering/e-commerce-strategy-methodology-development-and" TargetMode="External"/><Relationship Id="rId9" Type="http://schemas.openxmlformats.org/officeDocument/2006/relationships/hyperlink" Target="https://www.w3schools.com/python/python_intro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2640" y="627017"/>
            <a:ext cx="8915399" cy="224318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Interpreter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3636" y="3653973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BY Ayaan Amin Shaikh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Seat No - 3005605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Roll no - 25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89" y="1557972"/>
            <a:ext cx="5132297" cy="3627982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69" y="1505720"/>
            <a:ext cx="4587240" cy="37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56" y="998220"/>
            <a:ext cx="5090024" cy="35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33824"/>
            <a:ext cx="8911687" cy="7692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RESULTS FOR LIVE PREDICTION USNG WEBCAM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8190" y="2060847"/>
            <a:ext cx="5307965" cy="427482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47617" y="2060847"/>
            <a:ext cx="5731510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61253"/>
            <a:ext cx="8911687" cy="508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498" y="1088570"/>
            <a:ext cx="8915400" cy="5500915"/>
          </a:xfrm>
        </p:spPr>
        <p:txBody>
          <a:bodyPr>
            <a:noAutofit/>
          </a:bodyPr>
          <a:lstStyle/>
          <a:p>
            <a:pPr lvl="0"/>
            <a:r>
              <a:rPr lang="en-IN" sz="1600" b="1" u="sng" dirty="0">
                <a:hlinkClick r:id="rId2"/>
              </a:rPr>
              <a:t>https://youtu.be/kIOTtRf9Drk?si=BHOmCA-ktHxiBZa4</a:t>
            </a:r>
            <a:r>
              <a:rPr lang="en-IN" sz="1600" b="1" dirty="0"/>
              <a:t> – R&amp;D.</a:t>
            </a:r>
            <a:endParaRPr lang="en-IN" sz="1600" dirty="0"/>
          </a:p>
          <a:p>
            <a:pPr lvl="0"/>
            <a:r>
              <a:rPr lang="en-IN" sz="1600" b="1" u="sng" dirty="0">
                <a:hlinkClick r:id="rId3"/>
              </a:rPr>
              <a:t>https://youtu.be/zC22yPmc6Kw?si=or5Ibzw5H9_dBAbd</a:t>
            </a:r>
            <a:r>
              <a:rPr lang="en-IN" sz="1600" b="1" dirty="0"/>
              <a:t> – </a:t>
            </a:r>
            <a:r>
              <a:rPr lang="en-IN" sz="1600" b="1" dirty="0" err="1"/>
              <a:t>Ghantt</a:t>
            </a:r>
            <a:r>
              <a:rPr lang="en-IN" sz="1600" b="1" dirty="0"/>
              <a:t> Chart.</a:t>
            </a:r>
            <a:endParaRPr lang="en-IN" sz="1600" dirty="0"/>
          </a:p>
          <a:p>
            <a:pPr lvl="0"/>
            <a:r>
              <a:rPr lang="en-IN" sz="1600" b="1" u="sng" dirty="0">
                <a:hlinkClick r:id="rId4"/>
              </a:rPr>
              <a:t>E-Commerce strategy methodology development and implementation | Systems Design Engineering | University of Waterloo (uwaterloo.ca)</a:t>
            </a:r>
            <a:r>
              <a:rPr lang="en-IN" sz="1600" b="1" dirty="0"/>
              <a:t> – Methodology</a:t>
            </a:r>
            <a:endParaRPr lang="en-IN" sz="1600" dirty="0"/>
          </a:p>
          <a:p>
            <a:pPr lvl="0"/>
            <a:r>
              <a:rPr lang="en-IN" sz="1600" b="1" u="sng" dirty="0">
                <a:hlinkClick r:id="rId5"/>
              </a:rPr>
              <a:t>https://en.wikipedia.org/wiki/Sign_language</a:t>
            </a:r>
            <a:r>
              <a:rPr lang="en-IN" sz="1600" dirty="0"/>
              <a:t> </a:t>
            </a:r>
            <a:r>
              <a:rPr lang="en-IN" sz="1600" b="1" dirty="0"/>
              <a:t> – Introduction.</a:t>
            </a:r>
            <a:endParaRPr lang="en-IN" sz="1600" dirty="0"/>
          </a:p>
          <a:p>
            <a:pPr lvl="0"/>
            <a:r>
              <a:rPr lang="en-IN" sz="1600" b="1" u="sng" dirty="0">
                <a:hlinkClick r:id="rId6"/>
              </a:rPr>
              <a:t>How to Write An effective Project Objective, With Examples [2024] • Asana</a:t>
            </a:r>
            <a:r>
              <a:rPr lang="en-IN" sz="1600" b="1" dirty="0"/>
              <a:t>     </a:t>
            </a:r>
            <a:r>
              <a:rPr lang="en-IN" sz="1600" b="1" dirty="0">
                <a:hlinkClick r:id="rId7"/>
              </a:rPr>
              <a:t>O</a:t>
            </a:r>
            <a:r>
              <a:rPr lang="en-IN" sz="1600" b="1" dirty="0"/>
              <a:t>bjectives.</a:t>
            </a:r>
            <a:endParaRPr lang="en-IN" sz="1600" dirty="0"/>
          </a:p>
          <a:p>
            <a:pPr lvl="0"/>
            <a:r>
              <a:rPr lang="en-IN" sz="1600" b="1" u="sng" dirty="0">
                <a:hlinkClick r:id="rId8"/>
              </a:rPr>
              <a:t>https://www.quora.com/What-are-the-advantages-and-disadvantages-of-a-signed-language</a:t>
            </a:r>
            <a:r>
              <a:rPr lang="en-IN" sz="1600" b="1" dirty="0"/>
              <a:t> - Advantages &amp; limitations.</a:t>
            </a:r>
            <a:endParaRPr lang="en-IN" sz="1600" dirty="0"/>
          </a:p>
          <a:p>
            <a:pPr lvl="0"/>
            <a:r>
              <a:rPr lang="en-IN" sz="1600" b="1" u="sng" dirty="0">
                <a:hlinkClick r:id="rId9"/>
              </a:rPr>
              <a:t>https://www.w3schools.com/python/python_intro.asp</a:t>
            </a:r>
            <a:r>
              <a:rPr lang="en-IN" sz="1600" dirty="0"/>
              <a:t>  </a:t>
            </a:r>
            <a:r>
              <a:rPr lang="en-IN" sz="1600" b="1" dirty="0"/>
              <a:t>– Python.</a:t>
            </a:r>
            <a:endParaRPr lang="en-IN" sz="1600" dirty="0"/>
          </a:p>
          <a:p>
            <a:pPr lvl="0"/>
            <a:r>
              <a:rPr lang="en-IN" sz="1600" b="1" u="sng" dirty="0">
                <a:hlinkClick r:id="rId10"/>
              </a:rPr>
              <a:t>Bridging Tech Gaps with Technology Surveys (voxco.com)</a:t>
            </a:r>
            <a:r>
              <a:rPr lang="en-IN" sz="1600" b="1" dirty="0"/>
              <a:t> – Survey of Technology.</a:t>
            </a:r>
            <a:endParaRPr lang="en-IN" sz="1600" dirty="0"/>
          </a:p>
          <a:p>
            <a:pPr lvl="0"/>
            <a:r>
              <a:rPr lang="en-IN" sz="1600" b="1" u="sng" dirty="0">
                <a:hlinkClick r:id="rId11"/>
              </a:rPr>
              <a:t>UML models and diagrams - IBM Documentation</a:t>
            </a:r>
            <a:r>
              <a:rPr lang="en-IN" sz="1600" b="1" dirty="0"/>
              <a:t> – System Design.</a:t>
            </a:r>
            <a:endParaRPr lang="en-IN" sz="1600" dirty="0"/>
          </a:p>
          <a:p>
            <a:pPr lvl="0"/>
            <a:r>
              <a:rPr lang="en-IN" sz="1600" b="1" u="sng" dirty="0">
                <a:hlinkClick r:id="rId12"/>
              </a:rPr>
              <a:t>Software Testing - Implementation Testing (tutorialspoint.com)</a:t>
            </a:r>
            <a:r>
              <a:rPr lang="en-IN" sz="1600" b="1" dirty="0"/>
              <a:t> – Implementation &amp; Testing.</a:t>
            </a:r>
            <a:endParaRPr lang="en-IN" sz="1600" dirty="0"/>
          </a:p>
          <a:p>
            <a:r>
              <a:rPr lang="en-IN" sz="1600" b="1" u="sng" dirty="0">
                <a:hlinkClick r:id="rId13"/>
              </a:rPr>
              <a:t>System Analysis and Design - Overview (tutorialspoint.com)</a:t>
            </a:r>
            <a:r>
              <a:rPr lang="en-IN" sz="1600" b="1" dirty="0"/>
              <a:t> – System Analysis and Design.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156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1930400"/>
            <a:ext cx="8915400" cy="1476616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4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9841" y="0"/>
            <a:ext cx="8915399" cy="9601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436915"/>
            <a:ext cx="8915399" cy="4466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Sign language is manual communication commonly used by people who are deaf. Sign language is not universal; people who are deaf from different countries speak different sign languages. The gestures or symbols in sign language are organized in a linguistic way. Each individual gesture is called a sign. Each sign has three distinct parts: the handshape, the position of the hands, and the movement of the hands. </a:t>
            </a:r>
            <a:r>
              <a:rPr lang="en-IN" dirty="0" smtClean="0">
                <a:solidFill>
                  <a:schemeClr val="accent1"/>
                </a:solidFill>
              </a:rPr>
              <a:t>Indian </a:t>
            </a:r>
            <a:r>
              <a:rPr lang="en-IN" dirty="0">
                <a:solidFill>
                  <a:schemeClr val="accent1"/>
                </a:solidFill>
              </a:rPr>
              <a:t>Sign Language (ISL) is the most commonly used sign language in the India </a:t>
            </a:r>
            <a:r>
              <a:rPr lang="en-IN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Although signing is used primarily by the deaf </a:t>
            </a:r>
            <a:r>
              <a:rPr lang="en-IN" dirty="0" smtClean="0">
                <a:solidFill>
                  <a:schemeClr val="accent1"/>
                </a:solidFill>
              </a:rPr>
              <a:t>and hard of hearing , </a:t>
            </a:r>
            <a:r>
              <a:rPr lang="en-IN" dirty="0">
                <a:solidFill>
                  <a:schemeClr val="accent1"/>
                </a:solidFill>
              </a:rPr>
              <a:t>it is also used by hearing individuals, such as those </a:t>
            </a:r>
            <a:r>
              <a:rPr lang="en-IN" dirty="0" smtClean="0">
                <a:solidFill>
                  <a:schemeClr val="accent1"/>
                </a:solidFill>
              </a:rPr>
              <a:t>unable to physically speak, </a:t>
            </a:r>
            <a:r>
              <a:rPr lang="en-IN" dirty="0">
                <a:solidFill>
                  <a:schemeClr val="accent1"/>
                </a:solidFill>
              </a:rPr>
              <a:t>those who have trouble with oral language due to a disability or </a:t>
            </a:r>
            <a:r>
              <a:rPr lang="en-IN" dirty="0" smtClean="0">
                <a:solidFill>
                  <a:schemeClr val="accent1"/>
                </a:solidFill>
              </a:rPr>
              <a:t>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It detects the gestures and converts it into text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21364"/>
          </a:xfrm>
        </p:spPr>
        <p:txBody>
          <a:bodyPr/>
          <a:lstStyle/>
          <a:p>
            <a:r>
              <a:rPr lang="en-US" b="1" dirty="0" smtClean="0"/>
              <a:t>SYSTEM ARCHITECTURE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3086735" y="1785938"/>
            <a:ext cx="7076168" cy="41837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7767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DAIGRAM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37" y="1619794"/>
            <a:ext cx="4572000" cy="52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295265"/>
            <a:ext cx="8915399" cy="5407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67542"/>
            <a:ext cx="8915399" cy="48071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65269" y="1685108"/>
            <a:ext cx="2194560" cy="195942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35886" y="3644537"/>
            <a:ext cx="2730137" cy="195942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490858" y="1854925"/>
            <a:ext cx="2455817" cy="178961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71413"/>
            <a:ext cx="8911687" cy="64298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400"/>
            <a:ext cx="8915400" cy="49968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IN" b="1" dirty="0" err="1">
                <a:solidFill>
                  <a:schemeClr val="accent1"/>
                </a:solidFill>
              </a:rPr>
              <a:t>Keras</a:t>
            </a:r>
            <a:r>
              <a:rPr lang="en-IN" dirty="0">
                <a:solidFill>
                  <a:schemeClr val="accent1"/>
                </a:solidFill>
              </a:rPr>
              <a:t> is an open-source deep learning library written in Python. It provides a high-level, user-friendly interface for building and training deep learning models. Initially developed as an independent project, </a:t>
            </a:r>
            <a:r>
              <a:rPr lang="en-IN" dirty="0" err="1">
                <a:solidFill>
                  <a:schemeClr val="accent1"/>
                </a:solidFill>
              </a:rPr>
              <a:t>Keras</a:t>
            </a:r>
            <a:r>
              <a:rPr lang="en-IN" dirty="0">
                <a:solidFill>
                  <a:schemeClr val="accent1"/>
                </a:solidFill>
              </a:rPr>
              <a:t> is now fully integrated into </a:t>
            </a:r>
            <a:r>
              <a:rPr lang="en-IN" b="1" dirty="0" err="1">
                <a:solidFill>
                  <a:schemeClr val="accent1"/>
                </a:solidFill>
              </a:rPr>
              <a:t>TensorFlow</a:t>
            </a:r>
            <a:r>
              <a:rPr lang="en-IN" dirty="0">
                <a:solidFill>
                  <a:schemeClr val="accent1"/>
                </a:solidFill>
              </a:rPr>
              <a:t> as its official high-level API, making it accessible and powerful for both beginners and advanced users.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20640" y="1110343"/>
            <a:ext cx="3409406" cy="194636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71413"/>
            <a:ext cx="8911687" cy="64298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14399"/>
            <a:ext cx="8915400" cy="564315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b="1" dirty="0" smtClean="0">
              <a:solidFill>
                <a:schemeClr val="accent1"/>
              </a:solidFill>
            </a:endParaRPr>
          </a:p>
          <a:p>
            <a:r>
              <a:rPr lang="en-IN" b="1" dirty="0" err="1">
                <a:solidFill>
                  <a:schemeClr val="accent1"/>
                </a:solidFill>
              </a:rPr>
              <a:t>OpenCV</a:t>
            </a:r>
            <a:r>
              <a:rPr lang="en-IN" b="1" dirty="0">
                <a:solidFill>
                  <a:schemeClr val="accent1"/>
                </a:solidFill>
              </a:rPr>
              <a:t> (Open Source Computer Vision Library)</a:t>
            </a:r>
            <a:r>
              <a:rPr lang="en-IN" dirty="0">
                <a:solidFill>
                  <a:schemeClr val="accent1"/>
                </a:solidFill>
              </a:rPr>
              <a:t> is an open-source library primarily focused on real-time computer vision and image processing. It was developed by Intel and has become one of the most popular libraries for vision-based applications</a:t>
            </a:r>
            <a:r>
              <a:rPr lang="en-IN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IN" dirty="0">
                <a:solidFill>
                  <a:schemeClr val="accent1"/>
                </a:solidFill>
              </a:rPr>
              <a:t>With </a:t>
            </a:r>
            <a:r>
              <a:rPr lang="en-IN" dirty="0" err="1">
                <a:solidFill>
                  <a:schemeClr val="accent1"/>
                </a:solidFill>
              </a:rPr>
              <a:t>OpenCV</a:t>
            </a:r>
            <a:r>
              <a:rPr lang="en-IN" dirty="0">
                <a:solidFill>
                  <a:schemeClr val="accent1"/>
                </a:solidFill>
              </a:rPr>
              <a:t>, you can perform a variety of tasks such as:</a:t>
            </a:r>
          </a:p>
          <a:p>
            <a:r>
              <a:rPr lang="en-IN" dirty="0">
                <a:solidFill>
                  <a:schemeClr val="accent1"/>
                </a:solidFill>
              </a:rPr>
              <a:t>Reading, writing, and displaying images and videos</a:t>
            </a:r>
          </a:p>
          <a:p>
            <a:r>
              <a:rPr lang="en-IN" dirty="0">
                <a:solidFill>
                  <a:schemeClr val="accent1"/>
                </a:solidFill>
              </a:rPr>
              <a:t>Image filtering and transformation (e.g., grayscale, blur, edge detection)</a:t>
            </a:r>
          </a:p>
          <a:p>
            <a:r>
              <a:rPr lang="en-IN" dirty="0">
                <a:solidFill>
                  <a:schemeClr val="accent1"/>
                </a:solidFill>
              </a:rPr>
              <a:t>Object and face detection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20640" y="1110342"/>
            <a:ext cx="3409406" cy="239050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SIGN LANGUGE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195" y="1905000"/>
            <a:ext cx="8915400" cy="386225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b="1" dirty="0">
                <a:solidFill>
                  <a:schemeClr val="accent1"/>
                </a:solidFill>
              </a:rPr>
              <a:t>Accessibility for Deaf and Hard of Hearing Individuals:</a:t>
            </a:r>
            <a:r>
              <a:rPr lang="en-IN" dirty="0">
                <a:solidFill>
                  <a:schemeClr val="accent1"/>
                </a:solidFill>
              </a:rPr>
              <a:t/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- Signed languages provide a natural and effective means of communication for those who are deaf or hard of hearing, allowing them to express themselves fully.</a:t>
            </a:r>
          </a:p>
          <a:p>
            <a:pPr lvl="0"/>
            <a:r>
              <a:rPr lang="en-IN" b="1" dirty="0">
                <a:solidFill>
                  <a:schemeClr val="accent1"/>
                </a:solidFill>
              </a:rPr>
              <a:t>Visual Communication:</a:t>
            </a:r>
            <a:r>
              <a:rPr lang="en-IN" dirty="0">
                <a:solidFill>
                  <a:schemeClr val="accent1"/>
                </a:solidFill>
              </a:rPr>
              <a:t/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- Signed languages utilize visual-spatial modalities, which can enhance understanding through gestures, facial expressions, and body language.</a:t>
            </a:r>
          </a:p>
          <a:p>
            <a:r>
              <a:rPr lang="en-IN" b="1" dirty="0">
                <a:solidFill>
                  <a:schemeClr val="accent1"/>
                </a:solidFill>
              </a:rPr>
              <a:t>Cultural Identity:</a:t>
            </a:r>
            <a:r>
              <a:rPr lang="en-IN" dirty="0">
                <a:solidFill>
                  <a:schemeClr val="accent1"/>
                </a:solidFill>
              </a:rPr>
              <a:t/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- Signed languages are often deeply tied to the cultural identity of the Deaf community, fostering a sense of belonging and shared </a:t>
            </a:r>
            <a:r>
              <a:rPr lang="en-IN" dirty="0" smtClean="0">
                <a:solidFill>
                  <a:schemeClr val="accent1"/>
                </a:solidFill>
              </a:rPr>
              <a:t>experience</a:t>
            </a:r>
          </a:p>
          <a:p>
            <a:r>
              <a:rPr lang="en-IN" b="1" dirty="0">
                <a:solidFill>
                  <a:schemeClr val="accent1"/>
                </a:solidFill>
              </a:rPr>
              <a:t>Immediate Communication:</a:t>
            </a:r>
            <a:r>
              <a:rPr lang="en-IN" dirty="0">
                <a:solidFill>
                  <a:schemeClr val="accent1"/>
                </a:solidFill>
              </a:rPr>
              <a:t/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- In environments where sound is not practical (e.g., loud settings or quiet spaces), signed languages allow for effective communication without the need for vocalization.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2621"/>
          </a:xfrm>
        </p:spPr>
        <p:txBody>
          <a:bodyPr/>
          <a:lstStyle/>
          <a:p>
            <a:r>
              <a:rPr lang="en-US" dirty="0" smtClean="0"/>
              <a:t>LIMITATIONS</a:t>
            </a:r>
            <a:r>
              <a:rPr lang="en-US" dirty="0" smtClean="0"/>
              <a:t> </a:t>
            </a:r>
            <a:r>
              <a:rPr lang="en-US" dirty="0" smtClean="0"/>
              <a:t>OF SIGN LANGUGE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2" y="1606731"/>
            <a:ext cx="8915400" cy="4770120"/>
          </a:xfrm>
        </p:spPr>
        <p:txBody>
          <a:bodyPr>
            <a:noAutofit/>
          </a:bodyPr>
          <a:lstStyle/>
          <a:p>
            <a:pPr lvl="0"/>
            <a:r>
              <a:rPr lang="en-IN" sz="1600" b="1" dirty="0">
                <a:solidFill>
                  <a:schemeClr val="accent1"/>
                </a:solidFill>
              </a:rPr>
              <a:t>Limited Reach:</a:t>
            </a:r>
            <a:r>
              <a:rPr lang="en-IN" sz="1600" dirty="0">
                <a:solidFill>
                  <a:schemeClr val="accent1"/>
                </a:solidFill>
              </a:rPr>
              <a:t/>
            </a:r>
            <a:br>
              <a:rPr lang="en-IN" sz="1600" dirty="0">
                <a:solidFill>
                  <a:schemeClr val="accent1"/>
                </a:solidFill>
              </a:rPr>
            </a:br>
            <a:r>
              <a:rPr lang="en-IN" sz="1600" dirty="0">
                <a:solidFill>
                  <a:schemeClr val="accent1"/>
                </a:solidFill>
              </a:rPr>
              <a:t>- Signed languages may not be understood by hearing individuals who do not know the language, potentially leading to communication barriers.</a:t>
            </a:r>
          </a:p>
          <a:p>
            <a:pPr lvl="0"/>
            <a:r>
              <a:rPr lang="en-IN" sz="1600" b="1" dirty="0">
                <a:solidFill>
                  <a:schemeClr val="accent1"/>
                </a:solidFill>
              </a:rPr>
              <a:t>Variability:</a:t>
            </a:r>
            <a:r>
              <a:rPr lang="en-IN" sz="1600" dirty="0">
                <a:solidFill>
                  <a:schemeClr val="accent1"/>
                </a:solidFill>
              </a:rPr>
              <a:t/>
            </a:r>
            <a:br>
              <a:rPr lang="en-IN" sz="1600" dirty="0">
                <a:solidFill>
                  <a:schemeClr val="accent1"/>
                </a:solidFill>
              </a:rPr>
            </a:br>
            <a:r>
              <a:rPr lang="en-IN" sz="1600" dirty="0">
                <a:solidFill>
                  <a:schemeClr val="accent1"/>
                </a:solidFill>
              </a:rPr>
              <a:t>- Different regions may have different signed languages or dialects, which can create challenges for communication across different communities.</a:t>
            </a:r>
          </a:p>
          <a:p>
            <a:pPr lvl="0"/>
            <a:r>
              <a:rPr lang="en-IN" sz="1600" b="1" dirty="0">
                <a:solidFill>
                  <a:schemeClr val="accent1"/>
                </a:solidFill>
              </a:rPr>
              <a:t>Learning Curve:</a:t>
            </a:r>
            <a:r>
              <a:rPr lang="en-IN" sz="1600" dirty="0">
                <a:solidFill>
                  <a:schemeClr val="accent1"/>
                </a:solidFill>
              </a:rPr>
              <a:t/>
            </a:r>
            <a:br>
              <a:rPr lang="en-IN" sz="1600" dirty="0">
                <a:solidFill>
                  <a:schemeClr val="accent1"/>
                </a:solidFill>
              </a:rPr>
            </a:br>
            <a:r>
              <a:rPr lang="en-IN" sz="1600" dirty="0">
                <a:solidFill>
                  <a:schemeClr val="accent1"/>
                </a:solidFill>
              </a:rPr>
              <a:t>- For those who are not familiar with signed languages, there can be a steep learning curve, requiring time and practice to become proficient.</a:t>
            </a:r>
          </a:p>
          <a:p>
            <a:pPr lvl="0"/>
            <a:r>
              <a:rPr lang="en-IN" sz="1600" b="1" dirty="0">
                <a:solidFill>
                  <a:schemeClr val="accent1"/>
                </a:solidFill>
              </a:rPr>
              <a:t>Limited Resources:</a:t>
            </a:r>
            <a:r>
              <a:rPr lang="en-IN" sz="1600" dirty="0">
                <a:solidFill>
                  <a:schemeClr val="accent1"/>
                </a:solidFill>
              </a:rPr>
              <a:t/>
            </a:r>
            <a:br>
              <a:rPr lang="en-IN" sz="1600" dirty="0">
                <a:solidFill>
                  <a:schemeClr val="accent1"/>
                </a:solidFill>
              </a:rPr>
            </a:br>
            <a:r>
              <a:rPr lang="en-IN" sz="1600" dirty="0">
                <a:solidFill>
                  <a:schemeClr val="accent1"/>
                </a:solidFill>
              </a:rPr>
              <a:t>- In some areas, there may be fewer educational resources, interpreters, or materials available for learning signed languages compared to spoken languages.</a:t>
            </a:r>
          </a:p>
          <a:p>
            <a:pPr lvl="0"/>
            <a:r>
              <a:rPr lang="en-IN" sz="1600" b="1" dirty="0">
                <a:solidFill>
                  <a:schemeClr val="accent1"/>
                </a:solidFill>
              </a:rPr>
              <a:t>Misconceptions:</a:t>
            </a:r>
            <a:r>
              <a:rPr lang="en-IN" sz="1600" dirty="0">
                <a:solidFill>
                  <a:schemeClr val="accent1"/>
                </a:solidFill>
              </a:rPr>
              <a:t/>
            </a:r>
            <a:br>
              <a:rPr lang="en-IN" sz="1600" dirty="0">
                <a:solidFill>
                  <a:schemeClr val="accent1"/>
                </a:solidFill>
              </a:rPr>
            </a:br>
            <a:r>
              <a:rPr lang="en-IN" sz="1600" dirty="0">
                <a:solidFill>
                  <a:schemeClr val="accent1"/>
                </a:solidFill>
              </a:rPr>
              <a:t>- There are often misconceptions about signed languages being simply gestures or miming, which can undermine their complexity and richness as fully developed languages.</a:t>
            </a:r>
          </a:p>
          <a:p>
            <a:endParaRPr lang="en-IN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719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Wisp</vt:lpstr>
      <vt:lpstr>Sign Language Interpreter</vt:lpstr>
      <vt:lpstr>INTRODUCTION</vt:lpstr>
      <vt:lpstr>SYSTEM ARCHITECTURE</vt:lpstr>
      <vt:lpstr>FLOW DAIGRAM </vt:lpstr>
      <vt:lpstr>TOOLS &amp; TECHNOLOGIES</vt:lpstr>
      <vt:lpstr>TOOLS &amp; TECHNOLOGIES</vt:lpstr>
      <vt:lpstr>TOOLS &amp; TECHNOLOGIES</vt:lpstr>
      <vt:lpstr>ADVANTAGES OF SIGN LANGUGE</vt:lpstr>
      <vt:lpstr>LIMITATIONS OF SIGN LANGUGE</vt:lpstr>
      <vt:lpstr>RESULTS</vt:lpstr>
      <vt:lpstr>PowerPoint Presentation</vt:lpstr>
      <vt:lpstr>RESULTS FOR LIVE PREDICTION USNG WEBCAM</vt:lpstr>
      <vt:lpstr>REFERENCES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Interpreter</dc:title>
  <dc:creator>DELL</dc:creator>
  <cp:lastModifiedBy>DELL</cp:lastModifiedBy>
  <cp:revision>8</cp:revision>
  <dcterms:created xsi:type="dcterms:W3CDTF">2025-04-11T16:20:45Z</dcterms:created>
  <dcterms:modified xsi:type="dcterms:W3CDTF">2025-04-12T01:43:48Z</dcterms:modified>
</cp:coreProperties>
</file>