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59"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2E4C3F-FED5-4CD5-A220-3C7A67AD4949}" v="6049" dt="2023-04-24T17:54:26.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126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168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366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9841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1377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175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779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53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6465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2432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7114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EA1F0E-CDCD-4DB2-8404-78A53728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676939" y="2927230"/>
            <a:ext cx="6838122" cy="2403895"/>
          </a:xfrm>
        </p:spPr>
        <p:txBody>
          <a:bodyPr anchor="b">
            <a:normAutofit/>
          </a:bodyPr>
          <a:lstStyle/>
          <a:p>
            <a:r>
              <a:rPr lang="tr-TR" sz="4000">
                <a:cs typeface="Calibri Light"/>
              </a:rPr>
              <a:t>Ödenmeyecek, Ödemiyoruz!</a:t>
            </a:r>
            <a:endParaRPr lang="tr-TR" sz="4000"/>
          </a:p>
        </p:txBody>
      </p:sp>
      <p:sp>
        <p:nvSpPr>
          <p:cNvPr id="3" name="Alt Başlık 2"/>
          <p:cNvSpPr>
            <a:spLocks noGrp="1"/>
          </p:cNvSpPr>
          <p:nvPr>
            <p:ph type="subTitle" idx="1"/>
          </p:nvPr>
        </p:nvSpPr>
        <p:spPr>
          <a:xfrm>
            <a:off x="2621446" y="1143000"/>
            <a:ext cx="6949109" cy="818942"/>
          </a:xfrm>
        </p:spPr>
        <p:txBody>
          <a:bodyPr vert="horz" lIns="91440" tIns="45720" rIns="91440" bIns="45720" rtlCol="0" anchor="t">
            <a:noAutofit/>
          </a:bodyPr>
          <a:lstStyle/>
          <a:p>
            <a:pPr>
              <a:lnSpc>
                <a:spcPct val="90000"/>
              </a:lnSpc>
            </a:pPr>
            <a:r>
              <a:rPr lang="tr-TR" sz="2400" dirty="0">
                <a:cs typeface="Calibri"/>
              </a:rPr>
              <a:t>Her gün zam, her şeye zam! Yeter artık!</a:t>
            </a:r>
          </a:p>
          <a:p>
            <a:pPr>
              <a:lnSpc>
                <a:spcPct val="90000"/>
              </a:lnSpc>
            </a:pPr>
            <a:r>
              <a:rPr lang="tr-TR" sz="2400" dirty="0">
                <a:cs typeface="Calibri"/>
              </a:rPr>
              <a:t>(Merak etmeyin konu İtalya'da geçiyor)</a:t>
            </a:r>
            <a:endParaRPr lang="tr-TR" sz="2400" dirty="0">
              <a:latin typeface="Consolas"/>
              <a:cs typeface="Calibri"/>
            </a:endParaRPr>
          </a:p>
        </p:txBody>
      </p:sp>
      <p:grpSp>
        <p:nvGrpSpPr>
          <p:cNvPr id="12" name="Group 11">
            <a:extLst>
              <a:ext uri="{FF2B5EF4-FFF2-40B4-BE49-F238E27FC236}">
                <a16:creationId xmlns:a16="http://schemas.microsoft.com/office/drawing/2014/main" id="{B46BF9D8-B659-4C32-ADAC-0DE33D1845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282691"/>
            <a:ext cx="867485" cy="115439"/>
            <a:chOff x="8910933" y="1861308"/>
            <a:chExt cx="867485" cy="115439"/>
          </a:xfrm>
        </p:grpSpPr>
        <p:sp>
          <p:nvSpPr>
            <p:cNvPr id="13" name="Rectangle 12">
              <a:extLst>
                <a:ext uri="{FF2B5EF4-FFF2-40B4-BE49-F238E27FC236}">
                  <a16:creationId xmlns:a16="http://schemas.microsoft.com/office/drawing/2014/main" id="{02941DBB-7191-4173-819B-BFFA9F69B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98F02A0-C7F4-43AB-9F39-305A1D5933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2A92AE-1F8A-4B4A-8E14-4B86FBF45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2342270" y="690127"/>
            <a:ext cx="7512147" cy="1024072"/>
          </a:xfrm>
        </p:spPr>
        <p:txBody>
          <a:bodyPr vert="horz" lIns="91440" tIns="45720" rIns="91440" bIns="45720" rtlCol="0" anchor="b">
            <a:normAutofit/>
          </a:bodyPr>
          <a:lstStyle/>
          <a:p>
            <a:pPr algn="ctr"/>
            <a:r>
              <a:rPr lang="en-US" sz="2800" cap="all" spc="390" dirty="0" err="1"/>
              <a:t>Tiyatro</a:t>
            </a:r>
            <a:r>
              <a:rPr lang="en-US" sz="2800" cap="all" spc="390" dirty="0"/>
              <a:t> </a:t>
            </a:r>
            <a:r>
              <a:rPr lang="en-US" sz="2800" cap="all" spc="390" dirty="0" err="1"/>
              <a:t>ile</a:t>
            </a:r>
            <a:r>
              <a:rPr lang="en-US" sz="2800" cap="all" spc="390" dirty="0"/>
              <a:t> </a:t>
            </a:r>
            <a:r>
              <a:rPr lang="en-US" sz="2800" cap="all" spc="390" dirty="0" err="1"/>
              <a:t>ilgili</a:t>
            </a:r>
            <a:r>
              <a:rPr lang="en-US" sz="2800" cap="all" spc="390" dirty="0"/>
              <a:t> </a:t>
            </a:r>
            <a:r>
              <a:rPr lang="en-US" sz="2800" cap="all" spc="390" dirty="0" err="1"/>
              <a:t>beklentılerım</a:t>
            </a:r>
            <a:endParaRPr lang="tr-TR" dirty="0" err="1"/>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5940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tr-TR" sz="2400" dirty="0">
                <a:solidFill>
                  <a:srgbClr val="2C2830"/>
                </a:solidFill>
                <a:latin typeface="Bembo"/>
                <a:cs typeface="Segoe UI"/>
              </a:rPr>
              <a:t>Siyasal veya tarihsel konular içeren dramatik oyunlardan aldığım keyif ayrıdır. Bu sebeple aslında bu oyun yerine "1984 - Büyük Gözaltı" oyununa gidecektim fakat oyunun meşgul olduğum bir güne denk gelmesi sebebiyle oyunu izlemem mümkün olmadı. Beni düşünmeye sevk edecek, içime işleyecek dramatik bir oyun arayışındaydım ama sonra bir anda ilgimi bir anda cezbeden bir başlık ile karşılaştım: "Ödenmeyecek, ödemiyoruz!"</a:t>
            </a:r>
          </a:p>
          <a:p>
            <a:pPr algn="ctr">
              <a:lnSpc>
                <a:spcPct val="90000"/>
              </a:lnSpc>
              <a:spcBef>
                <a:spcPts val="1000"/>
              </a:spcBef>
            </a:pPr>
            <a:endParaRPr lang="tr-TR" sz="2400" dirty="0">
              <a:solidFill>
                <a:srgbClr val="2C2830"/>
              </a:solidFill>
              <a:latin typeface="Bembo"/>
              <a:cs typeface="Segoe UI"/>
            </a:endParaRPr>
          </a:p>
          <a:p>
            <a:pPr algn="ctr">
              <a:lnSpc>
                <a:spcPct val="90000"/>
              </a:lnSpc>
              <a:spcBef>
                <a:spcPts val="1000"/>
              </a:spcBef>
            </a:pPr>
            <a:endParaRPr lang="tr-TR" sz="2400" dirty="0">
              <a:solidFill>
                <a:srgbClr val="2C2830"/>
              </a:solidFill>
              <a:latin typeface="Bembo"/>
              <a:cs typeface="Segoe UI"/>
            </a:endParaRPr>
          </a:p>
          <a:p>
            <a:pPr algn="ctr">
              <a:lnSpc>
                <a:spcPct val="90000"/>
              </a:lnSpc>
              <a:spcBef>
                <a:spcPts val="1000"/>
              </a:spcBef>
            </a:pPr>
            <a:endParaRPr lang="tr-TR" sz="2400" dirty="0">
              <a:solidFill>
                <a:srgbClr val="2C2830"/>
              </a:solidFill>
              <a:latin typeface="Bembo"/>
              <a:cs typeface="Segoe UI"/>
            </a:endParaRPr>
          </a:p>
          <a:p>
            <a:pPr algn="ctr">
              <a:lnSpc>
                <a:spcPct val="90000"/>
              </a:lnSpc>
              <a:spcBef>
                <a:spcPts val="1000"/>
              </a:spcBef>
            </a:pPr>
            <a:r>
              <a:rPr lang="tr-TR" sz="2400" dirty="0">
                <a:solidFill>
                  <a:srgbClr val="2C2830"/>
                </a:solidFill>
                <a:latin typeface="Bembo"/>
                <a:cs typeface="Segoe UI"/>
              </a:rPr>
              <a:t>Altında yazan açıklamayı okuduktan sonra ise "İşte bu ulan, işte bu!" dedim içimden. Bu oyundan beklediğim şeyler: beni düşünmeye sevk edecek ideolojik düşünceler ve hayat şartlarından </a:t>
            </a:r>
            <a:r>
              <a:rPr lang="tr-TR" sz="2400" dirty="0" err="1">
                <a:solidFill>
                  <a:srgbClr val="2C2830"/>
                </a:solidFill>
                <a:latin typeface="Bembo"/>
                <a:cs typeface="Segoe UI"/>
              </a:rPr>
              <a:t>muzdarip</a:t>
            </a:r>
            <a:r>
              <a:rPr lang="tr-TR" sz="2400" dirty="0">
                <a:solidFill>
                  <a:srgbClr val="2C2830"/>
                </a:solidFill>
                <a:latin typeface="Bembo"/>
                <a:cs typeface="Segoe UI"/>
              </a:rPr>
              <a:t> bir vatandaşın içerisinde bulunduğu durumun psikolojisini iyi bir şekilde anlatabilmesiydi. Elbette, biraz da eğlenmek istiyordum.</a:t>
            </a:r>
          </a:p>
        </p:txBody>
      </p:sp>
    </p:spTree>
    <p:extLst>
      <p:ext uri="{BB962C8B-B14F-4D97-AF65-F5344CB8AC3E}">
        <p14:creationId xmlns:p14="http://schemas.microsoft.com/office/powerpoint/2010/main" val="194242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descr="kişi, şahıs, giyinik, giysiler içeren bir resim&#10;&#10;Açıklama otomatik olarak oluşturuldu">
            <a:extLst>
              <a:ext uri="{FF2B5EF4-FFF2-40B4-BE49-F238E27FC236}">
                <a16:creationId xmlns:a16="http://schemas.microsoft.com/office/drawing/2014/main" id="{FE6183A2-4E0D-D741-1898-21CBBA23A89E}"/>
              </a:ext>
            </a:extLst>
          </p:cNvPr>
          <p:cNvPicPr>
            <a:picLocks noChangeAspect="1"/>
          </p:cNvPicPr>
          <p:nvPr/>
        </p:nvPicPr>
        <p:blipFill rotWithShape="1">
          <a:blip r:embed="rId2">
            <a:alphaModFix amt="40000"/>
          </a:blip>
          <a:srcRect l="12651" r="38543"/>
          <a:stretch/>
        </p:blipFill>
        <p:spPr>
          <a:xfrm>
            <a:off x="20" y="-9515"/>
            <a:ext cx="12191979" cy="6869638"/>
          </a:xfrm>
          <a:prstGeom prst="rect">
            <a:avLst/>
          </a:prstGeom>
        </p:spPr>
      </p:pic>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vert="horz" lIns="91440" tIns="45720" rIns="91440" bIns="45720" rtlCol="0" anchor="b">
            <a:normAutofit/>
          </a:bodyPr>
          <a:lstStyle/>
          <a:p>
            <a:pPr algn="ctr"/>
            <a:r>
              <a:rPr lang="en-US" spc="390">
                <a:solidFill>
                  <a:schemeClr val="tx1"/>
                </a:solidFill>
              </a:rPr>
              <a:t>SANATÇILAR</a:t>
            </a:r>
            <a:endParaRPr lang="en-US">
              <a:solidFill>
                <a:schemeClr val="tx1"/>
              </a:solidFill>
            </a:endParaRPr>
          </a:p>
        </p:txBody>
      </p:sp>
      <p:sp>
        <p:nvSpPr>
          <p:cNvPr id="9" name="Metin kutusu 8">
            <a:extLst>
              <a:ext uri="{FF2B5EF4-FFF2-40B4-BE49-F238E27FC236}">
                <a16:creationId xmlns:a16="http://schemas.microsoft.com/office/drawing/2014/main" id="{8334C9E7-14AE-3123-3F22-9F842DB32EFF}"/>
              </a:ext>
            </a:extLst>
          </p:cNvPr>
          <p:cNvSpPr txBox="1"/>
          <p:nvPr/>
        </p:nvSpPr>
        <p:spPr>
          <a:xfrm>
            <a:off x="-69813" y="2238103"/>
            <a:ext cx="12341151" cy="3502237"/>
          </a:xfrm>
          <a:prstGeom prst="rect">
            <a:avLst/>
          </a:prstGeom>
          <a:effectLst>
            <a:outerShdw blurRad="50800" dist="12700" dir="2700000" algn="tl" rotWithShape="0">
              <a:prstClr val="black">
                <a:alpha val="40000"/>
              </a:prstClr>
            </a:outerShdw>
          </a:effectLst>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Bef>
                <a:spcPts val="1000"/>
              </a:spcBef>
            </a:pPr>
            <a:r>
              <a:rPr lang="en-US" sz="2400" dirty="0"/>
              <a:t>Zeynep KANKONDE</a:t>
            </a:r>
            <a:r>
              <a:rPr lang="en-US" sz="2400" dirty="0">
                <a:solidFill>
                  <a:srgbClr val="FFFFFF"/>
                </a:solidFill>
              </a:rPr>
              <a:t> </a:t>
            </a:r>
            <a:r>
              <a:rPr lang="en-US" sz="2400" b="1" u="sng" dirty="0">
                <a:solidFill>
                  <a:srgbClr val="FF0000"/>
                </a:solidFill>
              </a:rPr>
              <a:t>(</a:t>
            </a:r>
            <a:r>
              <a:rPr lang="en-US" sz="2400" b="1" u="sng" dirty="0" err="1">
                <a:solidFill>
                  <a:srgbClr val="FF0000"/>
                </a:solidFill>
              </a:rPr>
              <a:t>Omuz</a:t>
            </a:r>
            <a:r>
              <a:rPr lang="en-US" sz="2400" b="1" u="sng" dirty="0">
                <a:solidFill>
                  <a:srgbClr val="FF0000"/>
                </a:solidFill>
              </a:rPr>
              <a:t> 120 cm Kol 35 cm Kalf 35 cm </a:t>
            </a:r>
            <a:r>
              <a:rPr lang="en-US" sz="2400" b="1" u="sng" dirty="0" err="1">
                <a:solidFill>
                  <a:srgbClr val="FF0000"/>
                </a:solidFill>
              </a:rPr>
              <a:t>Su</a:t>
            </a:r>
            <a:r>
              <a:rPr lang="en-US" sz="2400" b="1" u="sng" dirty="0">
                <a:solidFill>
                  <a:srgbClr val="FF0000"/>
                </a:solidFill>
              </a:rPr>
              <a:t> </a:t>
            </a:r>
            <a:r>
              <a:rPr lang="en-US" sz="2400" b="1" u="sng" dirty="0" err="1">
                <a:solidFill>
                  <a:srgbClr val="FF0000"/>
                </a:solidFill>
              </a:rPr>
              <a:t>aygırı</a:t>
            </a:r>
            <a:r>
              <a:rPr lang="en-US" sz="2400" b="1" u="sng" dirty="0">
                <a:solidFill>
                  <a:srgbClr val="FF0000"/>
                </a:solidFill>
              </a:rPr>
              <a:t> </a:t>
            </a:r>
            <a:r>
              <a:rPr lang="en-US" sz="2400" b="1" u="sng" dirty="0" err="1">
                <a:solidFill>
                  <a:srgbClr val="FF0000"/>
                </a:solidFill>
              </a:rPr>
              <a:t>genetiği</a:t>
            </a:r>
            <a:r>
              <a:rPr lang="en-US" sz="2400" b="1" u="sng" dirty="0">
                <a:solidFill>
                  <a:srgbClr val="FF0000"/>
                </a:solidFill>
              </a:rPr>
              <a:t> </a:t>
            </a:r>
            <a:r>
              <a:rPr lang="en-US" sz="2400" b="1" u="sng" dirty="0" err="1">
                <a:solidFill>
                  <a:srgbClr val="FF0000"/>
                </a:solidFill>
              </a:rPr>
              <a:t>süper</a:t>
            </a:r>
            <a:r>
              <a:rPr lang="en-US" sz="2400" b="1" u="sng" dirty="0">
                <a:solidFill>
                  <a:srgbClr val="FF0000"/>
                </a:solidFill>
              </a:rPr>
              <a:t> </a:t>
            </a:r>
            <a:r>
              <a:rPr lang="en-US" sz="2400" b="1" u="sng" dirty="0" err="1">
                <a:solidFill>
                  <a:srgbClr val="FF0000"/>
                </a:solidFill>
              </a:rPr>
              <a:t>oyunculuk</a:t>
            </a:r>
            <a:r>
              <a:rPr lang="en-US" sz="2400" b="1" u="sng" dirty="0">
                <a:solidFill>
                  <a:srgbClr val="FF0000"/>
                </a:solidFill>
              </a:rPr>
              <a:t> GÜÇLÜ KADIN+++)</a:t>
            </a:r>
            <a:br>
              <a:rPr lang="en-US" sz="2400" dirty="0"/>
            </a:br>
            <a:r>
              <a:rPr lang="en-US" sz="2400" dirty="0"/>
              <a:t>Aşkın ŞENOL</a:t>
            </a:r>
            <a:r>
              <a:rPr lang="en-US" sz="2400" dirty="0">
                <a:solidFill>
                  <a:srgbClr val="FFFFFF"/>
                </a:solidFill>
              </a:rPr>
              <a:t> </a:t>
            </a:r>
            <a:r>
              <a:rPr lang="en-US" sz="2400" b="1" u="sng" dirty="0">
                <a:solidFill>
                  <a:srgbClr val="FF0000"/>
                </a:solidFill>
              </a:rPr>
              <a:t>(</a:t>
            </a:r>
            <a:r>
              <a:rPr lang="en-US" sz="2400" b="1" u="sng" dirty="0" err="1">
                <a:solidFill>
                  <a:srgbClr val="FF0000"/>
                </a:solidFill>
              </a:rPr>
              <a:t>demokrat</a:t>
            </a:r>
            <a:r>
              <a:rPr lang="en-US" sz="2400" b="1" u="sng" dirty="0">
                <a:solidFill>
                  <a:srgbClr val="FF0000"/>
                </a:solidFill>
              </a:rPr>
              <a:t> </a:t>
            </a:r>
            <a:r>
              <a:rPr lang="en-US" sz="2400" b="1" u="sng" dirty="0" err="1">
                <a:solidFill>
                  <a:srgbClr val="FF0000"/>
                </a:solidFill>
              </a:rPr>
              <a:t>görünümlü</a:t>
            </a:r>
            <a:r>
              <a:rPr lang="en-US" sz="2400" b="1" u="sng" dirty="0">
                <a:solidFill>
                  <a:srgbClr val="FF0000"/>
                </a:solidFill>
              </a:rPr>
              <a:t> </a:t>
            </a:r>
            <a:r>
              <a:rPr lang="en-US" sz="2400" b="1" u="sng" dirty="0" err="1">
                <a:solidFill>
                  <a:srgbClr val="FF0000"/>
                </a:solidFill>
              </a:rPr>
              <a:t>ezik</a:t>
            </a:r>
            <a:r>
              <a:rPr lang="en-US" sz="2400" b="1" u="sng" dirty="0">
                <a:solidFill>
                  <a:srgbClr val="FF0000"/>
                </a:solidFill>
              </a:rPr>
              <a:t>)</a:t>
            </a:r>
            <a:br>
              <a:rPr lang="en-US" sz="2400" dirty="0"/>
            </a:br>
            <a:r>
              <a:rPr lang="en-US" sz="2400" dirty="0"/>
              <a:t>Fatih SEVDİ </a:t>
            </a:r>
            <a:r>
              <a:rPr lang="en-US" sz="2400" b="1" u="sng" dirty="0">
                <a:solidFill>
                  <a:srgbClr val="FF0000"/>
                </a:solidFill>
              </a:rPr>
              <a:t>(</a:t>
            </a:r>
            <a:r>
              <a:rPr lang="en-US" sz="2400" b="1" u="sng" dirty="0" err="1">
                <a:solidFill>
                  <a:srgbClr val="FF0000"/>
                </a:solidFill>
              </a:rPr>
              <a:t>ılımlı</a:t>
            </a:r>
            <a:r>
              <a:rPr lang="en-US" sz="2400" b="1" u="sng" dirty="0">
                <a:solidFill>
                  <a:srgbClr val="FF0000"/>
                </a:solidFill>
              </a:rPr>
              <a:t> polis)</a:t>
            </a:r>
            <a:br>
              <a:rPr lang="en-US" sz="2400" dirty="0"/>
            </a:br>
            <a:r>
              <a:rPr lang="en-US" sz="2400" dirty="0"/>
              <a:t>Volkan GİRGİN - </a:t>
            </a:r>
            <a:r>
              <a:rPr lang="en-US" sz="2400" b="1" u="sng" dirty="0">
                <a:solidFill>
                  <a:srgbClr val="FF0000"/>
                </a:solidFill>
              </a:rPr>
              <a:t>(</a:t>
            </a:r>
            <a:r>
              <a:rPr lang="en-US" sz="2400" b="1" u="sng" dirty="0" err="1">
                <a:solidFill>
                  <a:srgbClr val="FF0000"/>
                </a:solidFill>
              </a:rPr>
              <a:t>kendi</a:t>
            </a:r>
            <a:r>
              <a:rPr lang="en-US" sz="2400" b="1" u="sng" dirty="0">
                <a:solidFill>
                  <a:srgbClr val="FF0000"/>
                </a:solidFill>
              </a:rPr>
              <a:t> </a:t>
            </a:r>
            <a:r>
              <a:rPr lang="en-US" sz="2400" b="1" u="sng" dirty="0" err="1">
                <a:solidFill>
                  <a:srgbClr val="FF0000"/>
                </a:solidFill>
              </a:rPr>
              <a:t>içerisinde</a:t>
            </a:r>
            <a:r>
              <a:rPr lang="en-US" sz="2400" b="1" u="sng" dirty="0">
                <a:solidFill>
                  <a:srgbClr val="FF0000"/>
                </a:solidFill>
              </a:rPr>
              <a:t> </a:t>
            </a:r>
            <a:r>
              <a:rPr lang="en-US" sz="2400" b="1" u="sng" dirty="0" err="1">
                <a:solidFill>
                  <a:srgbClr val="FF0000"/>
                </a:solidFill>
              </a:rPr>
              <a:t>tutarlı</a:t>
            </a:r>
            <a:r>
              <a:rPr lang="en-US" sz="2400" b="1" u="sng" dirty="0">
                <a:solidFill>
                  <a:srgbClr val="FF0000"/>
                </a:solidFill>
              </a:rPr>
              <a:t> </a:t>
            </a:r>
            <a:r>
              <a:rPr lang="en-US" sz="2400" b="1" u="sng" dirty="0" err="1">
                <a:solidFill>
                  <a:srgbClr val="FF0000"/>
                </a:solidFill>
              </a:rPr>
              <a:t>fikirlere</a:t>
            </a:r>
            <a:r>
              <a:rPr lang="en-US" sz="2400" b="1" u="sng" dirty="0">
                <a:solidFill>
                  <a:srgbClr val="FF0000"/>
                </a:solidFill>
              </a:rPr>
              <a:t> </a:t>
            </a:r>
            <a:r>
              <a:rPr lang="en-US" sz="2400" b="1" u="sng" dirty="0" err="1">
                <a:solidFill>
                  <a:srgbClr val="FF0000"/>
                </a:solidFill>
              </a:rPr>
              <a:t>sahip</a:t>
            </a:r>
            <a:r>
              <a:rPr lang="en-US" sz="2400" b="1" u="sng" dirty="0">
                <a:solidFill>
                  <a:srgbClr val="FF0000"/>
                </a:solidFill>
              </a:rPr>
              <a:t>)</a:t>
            </a:r>
            <a:br>
              <a:rPr lang="en-US" sz="2400" dirty="0"/>
            </a:br>
            <a:r>
              <a:rPr lang="en-US" sz="2400" dirty="0" err="1"/>
              <a:t>Su</a:t>
            </a:r>
            <a:r>
              <a:rPr lang="en-US" sz="2400" dirty="0"/>
              <a:t> ŞANAD - </a:t>
            </a:r>
            <a:r>
              <a:rPr lang="en-US" sz="2400" b="1" u="sng" dirty="0" err="1">
                <a:solidFill>
                  <a:srgbClr val="FF0000"/>
                </a:solidFill>
              </a:rPr>
              <a:t>mızmız</a:t>
            </a:r>
            <a:r>
              <a:rPr lang="en-US" sz="2400" b="1" u="sng" dirty="0">
                <a:solidFill>
                  <a:srgbClr val="FF0000"/>
                </a:solidFill>
              </a:rPr>
              <a:t> </a:t>
            </a:r>
            <a:r>
              <a:rPr lang="en-US" sz="2400" b="1" u="sng" dirty="0" err="1">
                <a:solidFill>
                  <a:srgbClr val="FF0000"/>
                </a:solidFill>
              </a:rPr>
              <a:t>kız</a:t>
            </a:r>
            <a:r>
              <a:rPr lang="en-US" sz="2400" b="1" u="sng" dirty="0">
                <a:solidFill>
                  <a:srgbClr val="FF0000"/>
                </a:solidFill>
              </a:rPr>
              <a:t>.</a:t>
            </a:r>
            <a:endParaRPr lang="en-US"/>
          </a:p>
        </p:txBody>
      </p:sp>
      <p:grpSp>
        <p:nvGrpSpPr>
          <p:cNvPr id="31" name="Group 30">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2" name="Rectangle 31">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46384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2342270" y="690127"/>
            <a:ext cx="7512147" cy="1024072"/>
          </a:xfrm>
        </p:spPr>
        <p:txBody>
          <a:bodyPr vert="horz" lIns="91440" tIns="45720" rIns="91440" bIns="45720" rtlCol="0" anchor="b">
            <a:normAutofit/>
          </a:bodyPr>
          <a:lstStyle/>
          <a:p>
            <a:pPr algn="ctr"/>
            <a:r>
              <a:rPr lang="en-US" sz="2800" cap="all" spc="390" dirty="0" err="1"/>
              <a:t>Tiyatro</a:t>
            </a:r>
            <a:r>
              <a:rPr lang="en-US" sz="2800" cap="all" spc="390" dirty="0"/>
              <a:t> ADABI</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tr-TR" sz="2400" dirty="0">
              <a:solidFill>
                <a:srgbClr val="2C2830"/>
              </a:solidFill>
              <a:latin typeface="Bembo"/>
              <a:cs typeface="Segoe UI"/>
            </a:endParaRPr>
          </a:p>
        </p:txBody>
      </p:sp>
      <p:sp>
        <p:nvSpPr>
          <p:cNvPr id="4" name="Metin kutusu 3">
            <a:extLst>
              <a:ext uri="{FF2B5EF4-FFF2-40B4-BE49-F238E27FC236}">
                <a16:creationId xmlns:a16="http://schemas.microsoft.com/office/drawing/2014/main" id="{752E22F1-046A-957E-E160-5E8024952BCD}"/>
              </a:ext>
            </a:extLst>
          </p:cNvPr>
          <p:cNvSpPr txBox="1"/>
          <p:nvPr/>
        </p:nvSpPr>
        <p:spPr>
          <a:xfrm>
            <a:off x="489185" y="1778000"/>
            <a:ext cx="11138370" cy="44658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tr-TR" sz="2400" dirty="0">
                <a:ea typeface="+mn-lt"/>
                <a:cs typeface="+mn-lt"/>
              </a:rPr>
              <a:t>Büyük Ata, "Bir milletin bilgi ve anlayış seviyesi, sanat eserlerine ve sanatçılarına gösterdiği ilgiyle ölçülür." demiş. Onuru olan ve tiyatro salonuna ayak basmış bir kimse ise, bulunduğu ortama uyum sağlamalıdır. Saygıyı hak etmeyen onlarca otorite sahibinin karşısında hesap verirsin ama senin zevk alman için, senin o </a:t>
            </a:r>
            <a:r>
              <a:rPr lang="tr-TR" sz="2400" dirty="0" err="1">
                <a:ea typeface="+mn-lt"/>
                <a:cs typeface="+mn-lt"/>
              </a:rPr>
              <a:t>haldur</a:t>
            </a:r>
            <a:r>
              <a:rPr lang="tr-TR" sz="2400" dirty="0">
                <a:ea typeface="+mn-lt"/>
                <a:cs typeface="+mn-lt"/>
              </a:rPr>
              <a:t> </a:t>
            </a:r>
            <a:r>
              <a:rPr lang="tr-TR" sz="2400" dirty="0" err="1">
                <a:ea typeface="+mn-lt"/>
                <a:cs typeface="+mn-lt"/>
              </a:rPr>
              <a:t>huldur</a:t>
            </a:r>
            <a:r>
              <a:rPr lang="tr-TR" sz="2400" dirty="0">
                <a:ea typeface="+mn-lt"/>
                <a:cs typeface="+mn-lt"/>
              </a:rPr>
              <a:t> debelendiğin dünyandan çıkıp yeni bir evrende kaybolman için çoğu insanın aç kaldığı bir mesleği yapan sanatçına saygı göstermezsin öyle mi? </a:t>
            </a:r>
            <a:endParaRPr lang="tr-TR"/>
          </a:p>
          <a:p>
            <a:pPr algn="ctr">
              <a:lnSpc>
                <a:spcPct val="90000"/>
              </a:lnSpc>
              <a:spcBef>
                <a:spcPts val="1000"/>
              </a:spcBef>
            </a:pPr>
            <a:endParaRPr lang="tr-TR" sz="2400" dirty="0">
              <a:ea typeface="+mn-lt"/>
              <a:cs typeface="+mn-lt"/>
            </a:endParaRPr>
          </a:p>
          <a:p>
            <a:pPr algn="ctr">
              <a:lnSpc>
                <a:spcPct val="90000"/>
              </a:lnSpc>
              <a:spcBef>
                <a:spcPts val="1000"/>
              </a:spcBef>
            </a:pPr>
            <a:endParaRPr lang="tr-TR" sz="2400" dirty="0">
              <a:ea typeface="+mn-lt"/>
              <a:cs typeface="+mn-lt"/>
            </a:endParaRPr>
          </a:p>
          <a:p>
            <a:pPr algn="ctr">
              <a:lnSpc>
                <a:spcPct val="90000"/>
              </a:lnSpc>
              <a:spcBef>
                <a:spcPts val="1000"/>
              </a:spcBef>
            </a:pPr>
            <a:r>
              <a:rPr lang="tr-TR" sz="2400" dirty="0">
                <a:ea typeface="+mn-lt"/>
                <a:cs typeface="+mn-lt"/>
              </a:rPr>
              <a:t>Eğer öyleyse SENDEN REZİLİ YOK. Bu dünyada istersen her şeye sahip olabilirsin ama böyle bir durumdaysan BENİM saygıma asla sahip olamazsın. Sana tek tek kuralları anlatmama gerek yok, sadece vicdanına hesap vermeyi seçersen nerede ne yapman gerektiğini hissedeceksin.</a:t>
            </a:r>
            <a:endParaRPr lang="tr-TR" sz="2400" dirty="0"/>
          </a:p>
        </p:txBody>
      </p:sp>
    </p:spTree>
    <p:extLst>
      <p:ext uri="{BB962C8B-B14F-4D97-AF65-F5344CB8AC3E}">
        <p14:creationId xmlns:p14="http://schemas.microsoft.com/office/powerpoint/2010/main" val="49457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kişi, şahıs içeren bir resim&#10;&#10;Açıklama otomatik olarak oluşturuldu">
            <a:extLst>
              <a:ext uri="{FF2B5EF4-FFF2-40B4-BE49-F238E27FC236}">
                <a16:creationId xmlns:a16="http://schemas.microsoft.com/office/drawing/2014/main" id="{B45540C4-53E0-07DD-4983-2128ED000675}"/>
              </a:ext>
            </a:extLst>
          </p:cNvPr>
          <p:cNvPicPr>
            <a:picLocks noChangeAspect="1"/>
          </p:cNvPicPr>
          <p:nvPr/>
        </p:nvPicPr>
        <p:blipFill rotWithShape="1">
          <a:blip r:embed="rId2">
            <a:alphaModFix amt="40000"/>
          </a:blip>
          <a:srcRect r="170" b="1"/>
          <a:stretch/>
        </p:blipFill>
        <p:spPr>
          <a:xfrm>
            <a:off x="20" y="10"/>
            <a:ext cx="12191979" cy="6869638"/>
          </a:xfrm>
          <a:prstGeom prst="rect">
            <a:avLst/>
          </a:prstGeom>
        </p:spPr>
      </p:pic>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vert="horz" lIns="91440" tIns="45720" rIns="91440" bIns="45720" rtlCol="0" anchor="b">
            <a:normAutofit/>
          </a:bodyPr>
          <a:lstStyle/>
          <a:p>
            <a:pPr algn="ctr"/>
            <a:r>
              <a:rPr lang="en-US" spc="390">
                <a:solidFill>
                  <a:schemeClr val="tx1"/>
                </a:solidFill>
              </a:rPr>
              <a:t>OYUN NE ANLATIYOR?</a:t>
            </a:r>
            <a:endParaRPr lang="en-US">
              <a:solidFill>
                <a:schemeClr val="tx1"/>
              </a:solidFill>
            </a:endParaRPr>
          </a:p>
        </p:txBody>
      </p:sp>
      <p:sp>
        <p:nvSpPr>
          <p:cNvPr id="4" name="Metin kutusu 3">
            <a:extLst>
              <a:ext uri="{FF2B5EF4-FFF2-40B4-BE49-F238E27FC236}">
                <a16:creationId xmlns:a16="http://schemas.microsoft.com/office/drawing/2014/main" id="{752E22F1-046A-957E-E160-5E8024952BCD}"/>
              </a:ext>
            </a:extLst>
          </p:cNvPr>
          <p:cNvSpPr txBox="1"/>
          <p:nvPr/>
        </p:nvSpPr>
        <p:spPr>
          <a:xfrm>
            <a:off x="204648" y="2199533"/>
            <a:ext cx="11697096" cy="3416512"/>
          </a:xfrm>
          <a:prstGeom prst="rect">
            <a:avLst/>
          </a:prstGeom>
          <a:effectLst>
            <a:outerShdw blurRad="50800" dist="12700" dir="2700000" algn="tl" rotWithShape="0">
              <a:prstClr val="black">
                <a:alpha val="40000"/>
              </a:prstClr>
            </a:outerShdw>
          </a:effectLst>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gn="ctr">
              <a:lnSpc>
                <a:spcPct val="110000"/>
              </a:lnSpc>
              <a:spcBef>
                <a:spcPts val="1000"/>
              </a:spcBef>
            </a:pPr>
            <a:r>
              <a:rPr lang="en-US" sz="2400" dirty="0" err="1">
                <a:latin typeface="Bembo"/>
              </a:rPr>
              <a:t>Dönemin</a:t>
            </a:r>
            <a:r>
              <a:rPr lang="en-US" sz="2400" dirty="0">
                <a:latin typeface="Bembo"/>
              </a:rPr>
              <a:t> </a:t>
            </a:r>
            <a:r>
              <a:rPr lang="en-US" sz="2400" dirty="0" err="1">
                <a:latin typeface="Bembo"/>
              </a:rPr>
              <a:t>İtalya’sına</a:t>
            </a:r>
            <a:r>
              <a:rPr lang="en-US" sz="2400" dirty="0">
                <a:latin typeface="Bembo"/>
              </a:rPr>
              <a:t> </a:t>
            </a:r>
            <a:r>
              <a:rPr lang="en-US" sz="2400" dirty="0" err="1">
                <a:latin typeface="Bembo"/>
              </a:rPr>
              <a:t>baskıcı</a:t>
            </a:r>
            <a:r>
              <a:rPr lang="en-US" sz="2400" dirty="0">
                <a:latin typeface="Bembo"/>
              </a:rPr>
              <a:t> </a:t>
            </a:r>
            <a:r>
              <a:rPr lang="en-US" sz="2400" dirty="0" err="1">
                <a:latin typeface="Bembo"/>
              </a:rPr>
              <a:t>ve</a:t>
            </a:r>
            <a:r>
              <a:rPr lang="en-US" sz="2400" dirty="0">
                <a:latin typeface="Bembo"/>
              </a:rPr>
              <a:t> </a:t>
            </a:r>
            <a:r>
              <a:rPr lang="en-US" sz="2400" dirty="0" err="1">
                <a:latin typeface="Bembo"/>
              </a:rPr>
              <a:t>yasakçı</a:t>
            </a:r>
            <a:r>
              <a:rPr lang="en-US" sz="2400" dirty="0">
                <a:latin typeface="Bembo"/>
              </a:rPr>
              <a:t> </a:t>
            </a:r>
            <a:r>
              <a:rPr lang="en-US" sz="2400" dirty="0" err="1">
                <a:latin typeface="Bembo"/>
              </a:rPr>
              <a:t>iktidar</a:t>
            </a:r>
            <a:r>
              <a:rPr lang="en-US" sz="2400" dirty="0">
                <a:latin typeface="Bembo"/>
              </a:rPr>
              <a:t>, polis </a:t>
            </a:r>
            <a:r>
              <a:rPr lang="en-US" sz="2400" dirty="0" err="1">
                <a:latin typeface="Bembo"/>
              </a:rPr>
              <a:t>tarafından</a:t>
            </a:r>
            <a:r>
              <a:rPr lang="en-US" sz="2400" dirty="0">
                <a:latin typeface="Bembo"/>
              </a:rPr>
              <a:t> </a:t>
            </a:r>
            <a:r>
              <a:rPr lang="en-US" sz="2400" dirty="0" err="1">
                <a:latin typeface="Bembo"/>
              </a:rPr>
              <a:t>kuşatılan</a:t>
            </a:r>
            <a:r>
              <a:rPr lang="en-US" sz="2400" dirty="0">
                <a:latin typeface="Bembo"/>
              </a:rPr>
              <a:t> </a:t>
            </a:r>
            <a:r>
              <a:rPr lang="en-US" sz="2400" dirty="0" err="1">
                <a:latin typeface="Bembo"/>
              </a:rPr>
              <a:t>işçi</a:t>
            </a:r>
            <a:r>
              <a:rPr lang="en-US" sz="2400" dirty="0">
                <a:latin typeface="Bembo"/>
              </a:rPr>
              <a:t> </a:t>
            </a:r>
            <a:r>
              <a:rPr lang="en-US" sz="2400" dirty="0" err="1">
                <a:latin typeface="Bembo"/>
              </a:rPr>
              <a:t>mahalleleri</a:t>
            </a:r>
            <a:r>
              <a:rPr lang="en-US" sz="2400" dirty="0">
                <a:latin typeface="Bembo"/>
              </a:rPr>
              <a:t>, </a:t>
            </a:r>
            <a:r>
              <a:rPr lang="en-US" sz="2400" dirty="0" err="1">
                <a:latin typeface="Bembo"/>
              </a:rPr>
              <a:t>artan</a:t>
            </a:r>
            <a:r>
              <a:rPr lang="en-US" sz="2400" dirty="0">
                <a:latin typeface="Bembo"/>
              </a:rPr>
              <a:t> </a:t>
            </a:r>
            <a:r>
              <a:rPr lang="en-US" sz="2400" dirty="0" err="1">
                <a:latin typeface="Bembo"/>
              </a:rPr>
              <a:t>hayat</a:t>
            </a:r>
            <a:r>
              <a:rPr lang="en-US" sz="2400" dirty="0">
                <a:latin typeface="Bembo"/>
              </a:rPr>
              <a:t> </a:t>
            </a:r>
            <a:r>
              <a:rPr lang="en-US" sz="2400" dirty="0" err="1">
                <a:latin typeface="Bembo"/>
              </a:rPr>
              <a:t>pahalılığı</a:t>
            </a:r>
            <a:r>
              <a:rPr lang="en-US" sz="2400" dirty="0">
                <a:latin typeface="Bembo"/>
              </a:rPr>
              <a:t> </a:t>
            </a:r>
            <a:r>
              <a:rPr lang="en-US" sz="2400" dirty="0" err="1">
                <a:latin typeface="Bembo"/>
              </a:rPr>
              <a:t>ve</a:t>
            </a:r>
            <a:r>
              <a:rPr lang="en-US" sz="2400" dirty="0">
                <a:latin typeface="Bembo"/>
              </a:rPr>
              <a:t> </a:t>
            </a:r>
            <a:r>
              <a:rPr lang="en-US" sz="2400" dirty="0" err="1">
                <a:latin typeface="Bembo"/>
              </a:rPr>
              <a:t>vergiler</a:t>
            </a:r>
            <a:r>
              <a:rPr lang="en-US" sz="2400" dirty="0">
                <a:latin typeface="Bembo"/>
              </a:rPr>
              <a:t> </a:t>
            </a:r>
            <a:r>
              <a:rPr lang="en-US" sz="2400" dirty="0" err="1">
                <a:latin typeface="Bembo"/>
              </a:rPr>
              <a:t>hâkim</a:t>
            </a:r>
            <a:r>
              <a:rPr lang="en-US" sz="2400" dirty="0">
                <a:latin typeface="Bembo"/>
              </a:rPr>
              <a:t>. </a:t>
            </a:r>
            <a:r>
              <a:rPr lang="en-US" sz="2400" dirty="0" err="1">
                <a:latin typeface="Bembo"/>
              </a:rPr>
              <a:t>Ücretler</a:t>
            </a:r>
            <a:r>
              <a:rPr lang="en-US" sz="2400" dirty="0">
                <a:latin typeface="Bembo"/>
              </a:rPr>
              <a:t> </a:t>
            </a:r>
            <a:r>
              <a:rPr lang="en-US" sz="2400" dirty="0" err="1">
                <a:latin typeface="Bembo"/>
              </a:rPr>
              <a:t>dondurulmuş</a:t>
            </a:r>
            <a:r>
              <a:rPr lang="en-US" sz="2400" dirty="0">
                <a:latin typeface="Bembo"/>
              </a:rPr>
              <a:t>, </a:t>
            </a:r>
            <a:r>
              <a:rPr lang="en-US" sz="2400" dirty="0" err="1">
                <a:latin typeface="Bembo"/>
              </a:rPr>
              <a:t>grevler</a:t>
            </a:r>
            <a:r>
              <a:rPr lang="en-US" sz="2400" dirty="0">
                <a:latin typeface="Bembo"/>
              </a:rPr>
              <a:t> </a:t>
            </a:r>
            <a:r>
              <a:rPr lang="en-US" sz="2400" dirty="0" err="1">
                <a:latin typeface="Bembo"/>
              </a:rPr>
              <a:t>yasaklanmış</a:t>
            </a:r>
            <a:r>
              <a:rPr lang="en-US" sz="2400" dirty="0">
                <a:latin typeface="Bembo"/>
              </a:rPr>
              <a:t>, </a:t>
            </a:r>
            <a:r>
              <a:rPr lang="en-US" sz="2400" dirty="0" err="1">
                <a:latin typeface="Bembo"/>
              </a:rPr>
              <a:t>sendikalar</a:t>
            </a:r>
            <a:r>
              <a:rPr lang="en-US" sz="2400" dirty="0">
                <a:latin typeface="Bembo"/>
              </a:rPr>
              <a:t> </a:t>
            </a:r>
            <a:r>
              <a:rPr lang="en-US" sz="2400" dirty="0" err="1">
                <a:latin typeface="Bembo"/>
              </a:rPr>
              <a:t>işlevsizleştirilmiştir</a:t>
            </a:r>
            <a:r>
              <a:rPr lang="en-US" sz="2400" dirty="0">
                <a:latin typeface="Bembo"/>
              </a:rPr>
              <a:t>. </a:t>
            </a:r>
            <a:r>
              <a:rPr lang="en-US" sz="2400" dirty="0" err="1">
                <a:latin typeface="Bembo"/>
              </a:rPr>
              <a:t>İşçiler</a:t>
            </a:r>
            <a:r>
              <a:rPr lang="en-US" sz="2400" dirty="0">
                <a:latin typeface="Bembo"/>
              </a:rPr>
              <a:t> </a:t>
            </a:r>
            <a:r>
              <a:rPr lang="en-US" sz="2400" dirty="0" err="1">
                <a:latin typeface="Bembo"/>
              </a:rPr>
              <a:t>faturalarını</a:t>
            </a:r>
            <a:r>
              <a:rPr lang="en-US" sz="2400" dirty="0">
                <a:latin typeface="Bembo"/>
              </a:rPr>
              <a:t> </a:t>
            </a:r>
            <a:r>
              <a:rPr lang="en-US" sz="2400" dirty="0" err="1">
                <a:latin typeface="Bembo"/>
              </a:rPr>
              <a:t>ve</a:t>
            </a:r>
            <a:r>
              <a:rPr lang="en-US" sz="2400" dirty="0">
                <a:latin typeface="Bembo"/>
              </a:rPr>
              <a:t> </a:t>
            </a:r>
            <a:r>
              <a:rPr lang="en-US" sz="2400" dirty="0" err="1">
                <a:latin typeface="Bembo"/>
              </a:rPr>
              <a:t>kiralarını</a:t>
            </a:r>
            <a:r>
              <a:rPr lang="en-US" sz="2400" dirty="0">
                <a:latin typeface="Bembo"/>
              </a:rPr>
              <a:t> </a:t>
            </a:r>
            <a:r>
              <a:rPr lang="en-US" sz="2400" dirty="0" err="1">
                <a:latin typeface="Bembo"/>
              </a:rPr>
              <a:t>ödeyemez</a:t>
            </a:r>
            <a:r>
              <a:rPr lang="en-US" sz="2400" dirty="0">
                <a:latin typeface="Bembo"/>
              </a:rPr>
              <a:t> </a:t>
            </a:r>
            <a:r>
              <a:rPr lang="en-US" sz="2400" dirty="0" err="1">
                <a:latin typeface="Bembo"/>
              </a:rPr>
              <a:t>durumda</a:t>
            </a:r>
            <a:r>
              <a:rPr lang="en-US" sz="2400" dirty="0">
                <a:latin typeface="Bembo"/>
              </a:rPr>
              <a:t> </a:t>
            </a:r>
            <a:r>
              <a:rPr lang="en-US" sz="2400" dirty="0" err="1">
                <a:latin typeface="Bembo"/>
              </a:rPr>
              <a:t>ve</a:t>
            </a:r>
            <a:r>
              <a:rPr lang="en-US" sz="2400" dirty="0">
                <a:latin typeface="Bembo"/>
              </a:rPr>
              <a:t> </a:t>
            </a:r>
            <a:r>
              <a:rPr lang="en-US" sz="2400" dirty="0" err="1">
                <a:latin typeface="Bembo"/>
              </a:rPr>
              <a:t>açlığın</a:t>
            </a:r>
            <a:r>
              <a:rPr lang="en-US" sz="2400" dirty="0">
                <a:latin typeface="Bembo"/>
              </a:rPr>
              <a:t> </a:t>
            </a:r>
            <a:r>
              <a:rPr lang="en-US" sz="2400" dirty="0" err="1">
                <a:latin typeface="Bembo"/>
              </a:rPr>
              <a:t>pençesinde</a:t>
            </a:r>
            <a:r>
              <a:rPr lang="en-US" sz="2400" dirty="0">
                <a:latin typeface="Bembo"/>
              </a:rPr>
              <a:t> </a:t>
            </a:r>
            <a:r>
              <a:rPr lang="en-US" sz="2400" dirty="0" err="1">
                <a:latin typeface="Bembo"/>
              </a:rPr>
              <a:t>bir</a:t>
            </a:r>
            <a:r>
              <a:rPr lang="en-US" sz="2400" dirty="0">
                <a:latin typeface="Bembo"/>
              </a:rPr>
              <a:t> </a:t>
            </a:r>
            <a:r>
              <a:rPr lang="en-US" sz="2400" dirty="0" err="1">
                <a:latin typeface="Bembo"/>
              </a:rPr>
              <a:t>yaşama</a:t>
            </a:r>
            <a:r>
              <a:rPr lang="en-US" sz="2400" dirty="0">
                <a:latin typeface="Bembo"/>
              </a:rPr>
              <a:t> </a:t>
            </a:r>
            <a:r>
              <a:rPr lang="en-US" sz="2400" dirty="0" err="1">
                <a:latin typeface="Bembo"/>
              </a:rPr>
              <a:t>mahkûm</a:t>
            </a:r>
            <a:r>
              <a:rPr lang="en-US" sz="2400" dirty="0">
                <a:latin typeface="Bembo"/>
              </a:rPr>
              <a:t> </a:t>
            </a:r>
            <a:r>
              <a:rPr lang="en-US" sz="2400" dirty="0" err="1">
                <a:latin typeface="Bembo"/>
              </a:rPr>
              <a:t>edilmişlerdir</a:t>
            </a:r>
            <a:r>
              <a:rPr lang="en-US" sz="2400" dirty="0">
                <a:latin typeface="Bembo"/>
              </a:rPr>
              <a:t>. Tek </a:t>
            </a:r>
            <a:r>
              <a:rPr lang="en-US" sz="2400" dirty="0" err="1">
                <a:latin typeface="Bembo"/>
              </a:rPr>
              <a:t>tek</a:t>
            </a:r>
            <a:r>
              <a:rPr lang="en-US" sz="2400" dirty="0">
                <a:latin typeface="Bembo"/>
              </a:rPr>
              <a:t> </a:t>
            </a:r>
            <a:r>
              <a:rPr lang="en-US" sz="2400" dirty="0" err="1">
                <a:latin typeface="Bembo"/>
              </a:rPr>
              <a:t>duruma</a:t>
            </a:r>
            <a:r>
              <a:rPr lang="en-US" sz="2400" dirty="0">
                <a:latin typeface="Bembo"/>
              </a:rPr>
              <a:t> </a:t>
            </a:r>
            <a:r>
              <a:rPr lang="en-US" sz="2400" dirty="0" err="1">
                <a:latin typeface="Bembo"/>
              </a:rPr>
              <a:t>tepki</a:t>
            </a:r>
            <a:r>
              <a:rPr lang="en-US" sz="2400" dirty="0">
                <a:latin typeface="Bembo"/>
              </a:rPr>
              <a:t> </a:t>
            </a:r>
            <a:r>
              <a:rPr lang="en-US" sz="2400" dirty="0" err="1">
                <a:latin typeface="Bembo"/>
              </a:rPr>
              <a:t>göstermenin</a:t>
            </a:r>
            <a:r>
              <a:rPr lang="en-US" sz="2400" dirty="0">
                <a:latin typeface="Bembo"/>
              </a:rPr>
              <a:t> </a:t>
            </a:r>
            <a:r>
              <a:rPr lang="en-US" sz="2400" dirty="0" err="1">
                <a:latin typeface="Bembo"/>
              </a:rPr>
              <a:t>çare</a:t>
            </a:r>
            <a:r>
              <a:rPr lang="en-US" sz="2400" dirty="0">
                <a:latin typeface="Bembo"/>
              </a:rPr>
              <a:t> </a:t>
            </a:r>
            <a:r>
              <a:rPr lang="en-US" sz="2400" dirty="0" err="1">
                <a:latin typeface="Bembo"/>
              </a:rPr>
              <a:t>olmadığını</a:t>
            </a:r>
            <a:r>
              <a:rPr lang="en-US" sz="2400" dirty="0">
                <a:latin typeface="Bembo"/>
              </a:rPr>
              <a:t> fark </a:t>
            </a:r>
            <a:r>
              <a:rPr lang="en-US" sz="2400" dirty="0" err="1">
                <a:latin typeface="Bembo"/>
              </a:rPr>
              <a:t>ettiklerinde</a:t>
            </a:r>
            <a:r>
              <a:rPr lang="en-US" sz="2400" dirty="0">
                <a:latin typeface="Bembo"/>
              </a:rPr>
              <a:t>, </a:t>
            </a:r>
            <a:r>
              <a:rPr lang="en-US" sz="2400" dirty="0" err="1">
                <a:latin typeface="Bembo"/>
              </a:rPr>
              <a:t>çoğunluğunu</a:t>
            </a:r>
            <a:r>
              <a:rPr lang="en-US" sz="2400" dirty="0">
                <a:latin typeface="Bembo"/>
              </a:rPr>
              <a:t> </a:t>
            </a:r>
            <a:r>
              <a:rPr lang="en-US" sz="2400" dirty="0" err="1">
                <a:latin typeface="Bembo"/>
              </a:rPr>
              <a:t>kadınların</a:t>
            </a:r>
            <a:r>
              <a:rPr lang="en-US" sz="2400" dirty="0">
                <a:latin typeface="Bembo"/>
              </a:rPr>
              <a:t> </a:t>
            </a:r>
            <a:r>
              <a:rPr lang="en-US" sz="2400" dirty="0" err="1">
                <a:latin typeface="Bembo"/>
              </a:rPr>
              <a:t>oluşturduğu</a:t>
            </a:r>
            <a:r>
              <a:rPr lang="en-US" sz="2400" dirty="0">
                <a:latin typeface="Bembo"/>
              </a:rPr>
              <a:t> </a:t>
            </a:r>
            <a:r>
              <a:rPr lang="en-US" sz="2400" dirty="0" err="1">
                <a:latin typeface="Bembo"/>
              </a:rPr>
              <a:t>işçiler</a:t>
            </a:r>
            <a:r>
              <a:rPr lang="en-US" sz="2400" dirty="0">
                <a:latin typeface="Bembo"/>
              </a:rPr>
              <a:t>, </a:t>
            </a:r>
            <a:r>
              <a:rPr lang="en-US" sz="2400" dirty="0" err="1">
                <a:latin typeface="Bembo"/>
              </a:rPr>
              <a:t>zamları</a:t>
            </a:r>
            <a:r>
              <a:rPr lang="en-US" sz="2400" dirty="0">
                <a:latin typeface="Bembo"/>
              </a:rPr>
              <a:t> </a:t>
            </a:r>
            <a:r>
              <a:rPr lang="en-US" sz="2400" dirty="0" err="1">
                <a:latin typeface="Bembo"/>
              </a:rPr>
              <a:t>protesto</a:t>
            </a:r>
            <a:r>
              <a:rPr lang="en-US" sz="2400" dirty="0">
                <a:latin typeface="Bembo"/>
              </a:rPr>
              <a:t> </a:t>
            </a:r>
            <a:r>
              <a:rPr lang="en-US" sz="2400" dirty="0" err="1">
                <a:latin typeface="Bembo"/>
              </a:rPr>
              <a:t>edip</a:t>
            </a:r>
            <a:r>
              <a:rPr lang="en-US" sz="2400" dirty="0">
                <a:latin typeface="Bembo"/>
              </a:rPr>
              <a:t> </a:t>
            </a:r>
            <a:r>
              <a:rPr lang="en-US" sz="2400" dirty="0" err="1">
                <a:latin typeface="Bembo"/>
              </a:rPr>
              <a:t>eski</a:t>
            </a:r>
            <a:r>
              <a:rPr lang="en-US" sz="2400" dirty="0">
                <a:latin typeface="Bembo"/>
              </a:rPr>
              <a:t> </a:t>
            </a:r>
            <a:r>
              <a:rPr lang="en-US" sz="2400" dirty="0" err="1">
                <a:latin typeface="Bembo"/>
              </a:rPr>
              <a:t>fiyatlar</a:t>
            </a:r>
            <a:r>
              <a:rPr lang="en-US" sz="2400" dirty="0">
                <a:latin typeface="Bembo"/>
              </a:rPr>
              <a:t> </a:t>
            </a:r>
            <a:r>
              <a:rPr lang="en-US" sz="2400" dirty="0" err="1">
                <a:latin typeface="Bembo"/>
              </a:rPr>
              <a:t>üzerinden</a:t>
            </a:r>
            <a:r>
              <a:rPr lang="en-US" sz="2400" dirty="0">
                <a:latin typeface="Bembo"/>
              </a:rPr>
              <a:t> </a:t>
            </a:r>
            <a:r>
              <a:rPr lang="en-US" sz="2400" dirty="0" err="1">
                <a:latin typeface="Bembo"/>
              </a:rPr>
              <a:t>alışveriş</a:t>
            </a:r>
            <a:r>
              <a:rPr lang="en-US" sz="2400" dirty="0">
                <a:latin typeface="Bembo"/>
              </a:rPr>
              <a:t> </a:t>
            </a:r>
            <a:r>
              <a:rPr lang="en-US" sz="2400" dirty="0" err="1">
                <a:latin typeface="Bembo"/>
              </a:rPr>
              <a:t>yapmak</a:t>
            </a:r>
            <a:r>
              <a:rPr lang="en-US" sz="2400" dirty="0">
                <a:latin typeface="Bembo"/>
              </a:rPr>
              <a:t> </a:t>
            </a:r>
            <a:r>
              <a:rPr lang="en-US" sz="2400" dirty="0" err="1">
                <a:latin typeface="Bembo"/>
              </a:rPr>
              <a:t>istediklerini</a:t>
            </a:r>
            <a:r>
              <a:rPr lang="en-US" sz="2400" dirty="0">
                <a:latin typeface="Bembo"/>
              </a:rPr>
              <a:t> </a:t>
            </a:r>
            <a:r>
              <a:rPr lang="en-US" sz="2400" dirty="0" err="1">
                <a:latin typeface="Bembo"/>
              </a:rPr>
              <a:t>dile</a:t>
            </a:r>
            <a:r>
              <a:rPr lang="en-US" sz="2400" dirty="0">
                <a:latin typeface="Bembo"/>
              </a:rPr>
              <a:t> getirmişlerdir</a:t>
            </a:r>
            <a:r>
              <a:rPr lang="en-US" sz="2400" dirty="0">
                <a:solidFill>
                  <a:srgbClr val="555555"/>
                </a:solidFill>
                <a:latin typeface="Georgia"/>
              </a:rPr>
              <a:t>.</a:t>
            </a:r>
            <a:r>
              <a:rPr lang="en-US" sz="2400" dirty="0"/>
              <a:t>ki </a:t>
            </a:r>
            <a:r>
              <a:rPr lang="en-US" sz="2400" dirty="0" err="1"/>
              <a:t>işçi</a:t>
            </a:r>
            <a:r>
              <a:rPr lang="en-US" sz="2400" dirty="0"/>
              <a:t> </a:t>
            </a:r>
            <a:r>
              <a:rPr lang="en-US" sz="2400" dirty="0" err="1"/>
              <a:t>ailesinin</a:t>
            </a:r>
            <a:r>
              <a:rPr lang="en-US" sz="2400" dirty="0"/>
              <a:t> </a:t>
            </a:r>
            <a:r>
              <a:rPr lang="en-US" sz="2400" dirty="0" err="1"/>
              <a:t>başına</a:t>
            </a:r>
            <a:r>
              <a:rPr lang="en-US" sz="2400" dirty="0"/>
              <a:t> </a:t>
            </a:r>
            <a:r>
              <a:rPr lang="en-US" sz="2400" dirty="0" err="1"/>
              <a:t>gelen</a:t>
            </a:r>
            <a:r>
              <a:rPr lang="en-US" sz="2400" dirty="0"/>
              <a:t> </a:t>
            </a:r>
            <a:r>
              <a:rPr lang="en-US" sz="2400" dirty="0" err="1"/>
              <a:t>sıradışı</a:t>
            </a:r>
            <a:r>
              <a:rPr lang="en-US" sz="2400" dirty="0"/>
              <a:t> </a:t>
            </a:r>
            <a:r>
              <a:rPr lang="en-US" sz="2400" dirty="0" err="1"/>
              <a:t>olaylar</a:t>
            </a:r>
            <a:r>
              <a:rPr lang="en-US" sz="2400" dirty="0"/>
              <a:t> </a:t>
            </a:r>
            <a:r>
              <a:rPr lang="en-US" sz="2400" dirty="0" err="1"/>
              <a:t>karşısında</a:t>
            </a:r>
            <a:r>
              <a:rPr lang="en-US" sz="2400" dirty="0"/>
              <a:t> </a:t>
            </a:r>
            <a:r>
              <a:rPr lang="en-US" sz="2400" dirty="0" err="1"/>
              <a:t>birbirlerine</a:t>
            </a:r>
            <a:r>
              <a:rPr lang="en-US" sz="2400" dirty="0"/>
              <a:t> </a:t>
            </a:r>
            <a:r>
              <a:rPr lang="en-US" sz="2400" dirty="0" err="1"/>
              <a:t>ve</a:t>
            </a:r>
            <a:r>
              <a:rPr lang="en-US" sz="2400" dirty="0"/>
              <a:t> </a:t>
            </a:r>
            <a:r>
              <a:rPr lang="en-US" sz="2400" dirty="0" err="1"/>
              <a:t>sisteme</a:t>
            </a:r>
            <a:r>
              <a:rPr lang="en-US" sz="2400" dirty="0"/>
              <a:t> </a:t>
            </a:r>
            <a:r>
              <a:rPr lang="en-US" sz="2400" dirty="0" err="1"/>
              <a:t>verdikleri</a:t>
            </a:r>
            <a:r>
              <a:rPr lang="en-US" sz="2400" dirty="0"/>
              <a:t> </a:t>
            </a:r>
            <a:r>
              <a:rPr lang="en-US" sz="2400" dirty="0" err="1"/>
              <a:t>komik</a:t>
            </a:r>
            <a:r>
              <a:rPr lang="en-US" sz="2400" dirty="0"/>
              <a:t> </a:t>
            </a:r>
            <a:r>
              <a:rPr lang="en-US" sz="2400" dirty="0" err="1"/>
              <a:t>mücadeleyi</a:t>
            </a:r>
            <a:r>
              <a:rPr lang="en-US" sz="2400" dirty="0"/>
              <a:t> </a:t>
            </a:r>
            <a:r>
              <a:rPr lang="en-US" sz="2400" dirty="0" err="1"/>
              <a:t>anlatır</a:t>
            </a:r>
            <a:r>
              <a:rPr lang="en-US" sz="2400" dirty="0"/>
              <a:t>. "</a:t>
            </a:r>
            <a:r>
              <a:rPr lang="en-US" sz="2400" dirty="0" err="1"/>
              <a:t>Ödenmeyecek</a:t>
            </a:r>
            <a:r>
              <a:rPr lang="en-US" sz="2400" dirty="0"/>
              <a:t>, </a:t>
            </a:r>
            <a:r>
              <a:rPr lang="en-US" sz="2400" dirty="0" err="1"/>
              <a:t>ödemiyoruz</a:t>
            </a:r>
            <a:r>
              <a:rPr lang="en-US" sz="2400" dirty="0"/>
              <a:t>!" </a:t>
            </a:r>
            <a:r>
              <a:rPr lang="en-US" sz="2400" dirty="0" err="1"/>
              <a:t>diyerek</a:t>
            </a:r>
            <a:r>
              <a:rPr lang="en-US" sz="2400" dirty="0"/>
              <a:t> </a:t>
            </a:r>
            <a:r>
              <a:rPr lang="en-US" sz="2400" dirty="0" err="1"/>
              <a:t>süpermarketteki</a:t>
            </a:r>
            <a:r>
              <a:rPr lang="en-US" sz="2400" dirty="0"/>
              <a:t> </a:t>
            </a:r>
            <a:r>
              <a:rPr lang="en-US" sz="2400" dirty="0" err="1"/>
              <a:t>yiyeceklere</a:t>
            </a:r>
            <a:r>
              <a:rPr lang="en-US" sz="2400" dirty="0"/>
              <a:t> </a:t>
            </a:r>
            <a:r>
              <a:rPr lang="en-US" sz="2400" dirty="0" err="1"/>
              <a:t>el</a:t>
            </a:r>
            <a:r>
              <a:rPr lang="en-US" sz="2400" dirty="0"/>
              <a:t> </a:t>
            </a:r>
            <a:r>
              <a:rPr lang="en-US" sz="2400" dirty="0" err="1"/>
              <a:t>koyan</a:t>
            </a:r>
            <a:r>
              <a:rPr lang="en-US" sz="2400" dirty="0"/>
              <a:t> </a:t>
            </a:r>
            <a:r>
              <a:rPr lang="en-US" sz="2400" dirty="0" err="1"/>
              <a:t>yoksul</a:t>
            </a:r>
            <a:r>
              <a:rPr lang="en-US" sz="2400" dirty="0"/>
              <a:t> </a:t>
            </a:r>
            <a:r>
              <a:rPr lang="en-US" sz="2400" dirty="0" err="1"/>
              <a:t>kesimin</a:t>
            </a:r>
            <a:r>
              <a:rPr lang="en-US" sz="2400" dirty="0"/>
              <a:t> </a:t>
            </a:r>
            <a:r>
              <a:rPr lang="en-US" sz="2400" dirty="0" err="1"/>
              <a:t>mahallesi</a:t>
            </a:r>
            <a:r>
              <a:rPr lang="en-US" sz="2400" dirty="0"/>
              <a:t> </a:t>
            </a:r>
            <a:r>
              <a:rPr lang="en-US" sz="2400" dirty="0" err="1"/>
              <a:t>polisler</a:t>
            </a:r>
            <a:r>
              <a:rPr lang="en-US" sz="2400" dirty="0"/>
              <a:t> </a:t>
            </a:r>
            <a:r>
              <a:rPr lang="en-US" sz="2400" dirty="0" err="1"/>
              <a:t>tarafından</a:t>
            </a:r>
            <a:r>
              <a:rPr lang="en-US" sz="2400" dirty="0"/>
              <a:t> </a:t>
            </a:r>
            <a:r>
              <a:rPr lang="en-US" sz="2400" dirty="0" err="1"/>
              <a:t>kuşatılır</a:t>
            </a:r>
            <a:r>
              <a:rPr lang="en-US" sz="2400" dirty="0"/>
              <a:t>...</a:t>
            </a:r>
            <a:endParaRPr lang="tr-TR" sz="2400"/>
          </a:p>
          <a:p>
            <a:pPr algn="ctr">
              <a:lnSpc>
                <a:spcPct val="110000"/>
              </a:lnSpc>
              <a:spcBef>
                <a:spcPts val="1000"/>
              </a:spcBef>
            </a:pPr>
            <a:endParaRPr lang="en-US" sz="2400" dirty="0"/>
          </a:p>
          <a:p>
            <a:pPr algn="ctr">
              <a:lnSpc>
                <a:spcPct val="110000"/>
              </a:lnSpc>
              <a:spcBef>
                <a:spcPts val="1000"/>
              </a:spcBef>
            </a:pPr>
            <a:endParaRPr lang="en-US" sz="2400" dirty="0"/>
          </a:p>
          <a:p>
            <a:pPr algn="ctr">
              <a:lnSpc>
                <a:spcPct val="110000"/>
              </a:lnSpc>
              <a:spcBef>
                <a:spcPts val="1000"/>
              </a:spcBef>
            </a:pPr>
            <a:endParaRPr lang="en-US" sz="2400" dirty="0"/>
          </a:p>
        </p:txBody>
      </p:sp>
      <p:grpSp>
        <p:nvGrpSpPr>
          <p:cNvPr id="31" name="Group 30">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2" name="Rectangle 31">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tr-TR" sz="2400" dirty="0">
              <a:solidFill>
                <a:srgbClr val="2C2830"/>
              </a:solidFill>
              <a:latin typeface="Bembo"/>
              <a:cs typeface="Segoe UI"/>
            </a:endParaRPr>
          </a:p>
        </p:txBody>
      </p:sp>
    </p:spTree>
    <p:extLst>
      <p:ext uri="{BB962C8B-B14F-4D97-AF65-F5344CB8AC3E}">
        <p14:creationId xmlns:p14="http://schemas.microsoft.com/office/powerpoint/2010/main" val="35031190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2342270" y="690127"/>
            <a:ext cx="7512147" cy="1024072"/>
          </a:xfrm>
        </p:spPr>
        <p:txBody>
          <a:bodyPr vert="horz" lIns="91440" tIns="45720" rIns="91440" bIns="45720" rtlCol="0" anchor="b">
            <a:normAutofit/>
          </a:bodyPr>
          <a:lstStyle/>
          <a:p>
            <a:pPr algn="ctr"/>
            <a:r>
              <a:rPr lang="en-US" sz="2800" cap="all" spc="390" dirty="0"/>
              <a:t>4'Ü 9 ETTİM Mİ?</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tr-TR" sz="2400" dirty="0">
              <a:solidFill>
                <a:srgbClr val="2C2830"/>
              </a:solidFill>
              <a:latin typeface="Bembo"/>
              <a:cs typeface="Segoe UI"/>
            </a:endParaRPr>
          </a:p>
        </p:txBody>
      </p:sp>
      <p:sp>
        <p:nvSpPr>
          <p:cNvPr id="4" name="Metin kutusu 3">
            <a:extLst>
              <a:ext uri="{FF2B5EF4-FFF2-40B4-BE49-F238E27FC236}">
                <a16:creationId xmlns:a16="http://schemas.microsoft.com/office/drawing/2014/main" id="{752E22F1-046A-957E-E160-5E8024952BCD}"/>
              </a:ext>
            </a:extLst>
          </p:cNvPr>
          <p:cNvSpPr txBox="1"/>
          <p:nvPr/>
        </p:nvSpPr>
        <p:spPr>
          <a:xfrm>
            <a:off x="489185" y="1778000"/>
            <a:ext cx="11138370" cy="2922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dirty="0" err="1">
                <a:ea typeface="+mn-lt"/>
                <a:cs typeface="+mn-lt"/>
              </a:rPr>
              <a:t>Biraz</a:t>
            </a:r>
            <a:r>
              <a:rPr lang="en-US" sz="2200" dirty="0">
                <a:ea typeface="+mn-lt"/>
                <a:cs typeface="+mn-lt"/>
              </a:rPr>
              <a:t> </a:t>
            </a:r>
            <a:r>
              <a:rPr lang="en-US" sz="2200" dirty="0" err="1">
                <a:ea typeface="+mn-lt"/>
                <a:cs typeface="+mn-lt"/>
              </a:rPr>
              <a:t>olsun</a:t>
            </a:r>
            <a:r>
              <a:rPr lang="en-US" sz="2200" dirty="0">
                <a:ea typeface="+mn-lt"/>
                <a:cs typeface="+mn-lt"/>
              </a:rPr>
              <a:t> </a:t>
            </a:r>
            <a:r>
              <a:rPr lang="en-US" sz="2200" dirty="0" err="1">
                <a:ea typeface="+mn-lt"/>
                <a:cs typeface="+mn-lt"/>
              </a:rPr>
              <a:t>ettim</a:t>
            </a:r>
            <a:r>
              <a:rPr lang="en-US" sz="2200" dirty="0">
                <a:ea typeface="+mn-lt"/>
                <a:cs typeface="+mn-lt"/>
              </a:rPr>
              <a:t>.</a:t>
            </a:r>
            <a:r>
              <a:rPr lang="en-US" sz="2200" dirty="0">
                <a:solidFill>
                  <a:srgbClr val="FFFFFF"/>
                </a:solidFill>
                <a:ea typeface="+mn-lt"/>
                <a:cs typeface="+mn-lt"/>
              </a:rPr>
              <a:t> </a:t>
            </a:r>
            <a:r>
              <a:rPr lang="en-US" sz="2200" b="1" u="sng" dirty="0" err="1">
                <a:solidFill>
                  <a:srgbClr val="FF0000"/>
                </a:solidFill>
                <a:ea typeface="+mn-lt"/>
                <a:cs typeface="+mn-lt"/>
              </a:rPr>
              <a:t>Omuz</a:t>
            </a:r>
            <a:r>
              <a:rPr lang="en-US" sz="2200" b="1" u="sng" dirty="0">
                <a:solidFill>
                  <a:srgbClr val="FF0000"/>
                </a:solidFill>
                <a:ea typeface="+mn-lt"/>
                <a:cs typeface="+mn-lt"/>
              </a:rPr>
              <a:t> 120 cm Kol 35 cm Kalf 35 cm </a:t>
            </a:r>
            <a:r>
              <a:rPr lang="en-US" sz="2200" b="1" u="sng" dirty="0" err="1">
                <a:solidFill>
                  <a:srgbClr val="FF0000"/>
                </a:solidFill>
                <a:ea typeface="+mn-lt"/>
                <a:cs typeface="+mn-lt"/>
              </a:rPr>
              <a:t>Su</a:t>
            </a:r>
            <a:r>
              <a:rPr lang="en-US" sz="2200" b="1" u="sng" dirty="0">
                <a:solidFill>
                  <a:srgbClr val="FF0000"/>
                </a:solidFill>
                <a:ea typeface="+mn-lt"/>
                <a:cs typeface="+mn-lt"/>
              </a:rPr>
              <a:t> </a:t>
            </a:r>
            <a:r>
              <a:rPr lang="en-US" sz="2200" b="1" u="sng" dirty="0" err="1">
                <a:solidFill>
                  <a:srgbClr val="FF0000"/>
                </a:solidFill>
                <a:ea typeface="+mn-lt"/>
                <a:cs typeface="+mn-lt"/>
              </a:rPr>
              <a:t>aygırı</a:t>
            </a:r>
            <a:r>
              <a:rPr lang="en-US" sz="2200" b="1" u="sng" dirty="0">
                <a:solidFill>
                  <a:srgbClr val="FF0000"/>
                </a:solidFill>
                <a:ea typeface="+mn-lt"/>
                <a:cs typeface="+mn-lt"/>
              </a:rPr>
              <a:t> </a:t>
            </a:r>
            <a:r>
              <a:rPr lang="en-US" sz="2200" b="1" u="sng" dirty="0" err="1">
                <a:solidFill>
                  <a:srgbClr val="FF0000"/>
                </a:solidFill>
                <a:ea typeface="+mn-lt"/>
                <a:cs typeface="+mn-lt"/>
              </a:rPr>
              <a:t>genetiği</a:t>
            </a:r>
            <a:r>
              <a:rPr lang="en-US" sz="2200" b="1" u="sng" dirty="0">
                <a:solidFill>
                  <a:srgbClr val="FF0000"/>
                </a:solidFill>
                <a:ea typeface="+mn-lt"/>
                <a:cs typeface="+mn-lt"/>
              </a:rPr>
              <a:t> </a:t>
            </a:r>
            <a:r>
              <a:rPr lang="en-US" sz="2200" b="1" u="sng" dirty="0" err="1">
                <a:solidFill>
                  <a:srgbClr val="FF0000"/>
                </a:solidFill>
                <a:ea typeface="+mn-lt"/>
                <a:cs typeface="+mn-lt"/>
              </a:rPr>
              <a:t>süper</a:t>
            </a:r>
            <a:r>
              <a:rPr lang="en-US" sz="2200" b="1" u="sng" dirty="0">
                <a:solidFill>
                  <a:srgbClr val="FF0000"/>
                </a:solidFill>
                <a:ea typeface="+mn-lt"/>
                <a:cs typeface="+mn-lt"/>
              </a:rPr>
              <a:t> </a:t>
            </a:r>
            <a:r>
              <a:rPr lang="en-US" sz="2200" b="1" u="sng" dirty="0" err="1">
                <a:solidFill>
                  <a:srgbClr val="FF0000"/>
                </a:solidFill>
                <a:ea typeface="+mn-lt"/>
                <a:cs typeface="+mn-lt"/>
              </a:rPr>
              <a:t>oyunculuk</a:t>
            </a:r>
            <a:r>
              <a:rPr lang="en-US" sz="2200" b="1" u="sng" dirty="0">
                <a:solidFill>
                  <a:srgbClr val="FF0000"/>
                </a:solidFill>
                <a:ea typeface="+mn-lt"/>
                <a:cs typeface="+mn-lt"/>
              </a:rPr>
              <a:t> GÜÇLÜ KADIN+++</a:t>
            </a:r>
            <a:r>
              <a:rPr lang="en-US" sz="2200" dirty="0">
                <a:solidFill>
                  <a:srgbClr val="FFFFFF"/>
                </a:solidFill>
                <a:ea typeface="+mn-lt"/>
                <a:cs typeface="+mn-lt"/>
              </a:rPr>
              <a:t> </a:t>
            </a:r>
            <a:r>
              <a:rPr lang="en-US" sz="2200" dirty="0" err="1">
                <a:ea typeface="+mn-lt"/>
                <a:cs typeface="+mn-lt"/>
              </a:rPr>
              <a:t>sağ</a:t>
            </a:r>
            <a:r>
              <a:rPr lang="en-US" sz="2200" dirty="0">
                <a:ea typeface="+mn-lt"/>
                <a:cs typeface="+mn-lt"/>
              </a:rPr>
              <a:t> </a:t>
            </a:r>
            <a:r>
              <a:rPr lang="en-US" sz="2200" dirty="0" err="1">
                <a:ea typeface="+mn-lt"/>
                <a:cs typeface="+mn-lt"/>
              </a:rPr>
              <a:t>olsun</a:t>
            </a:r>
            <a:r>
              <a:rPr lang="en-US" sz="2200" dirty="0">
                <a:ea typeface="+mn-lt"/>
                <a:cs typeface="+mn-lt"/>
              </a:rPr>
              <a:t>. Birinci </a:t>
            </a:r>
            <a:r>
              <a:rPr lang="en-US" sz="2200" dirty="0" err="1">
                <a:ea typeface="+mn-lt"/>
                <a:cs typeface="+mn-lt"/>
              </a:rPr>
              <a:t>perde</a:t>
            </a:r>
            <a:r>
              <a:rPr lang="en-US" sz="2200" dirty="0">
                <a:ea typeface="+mn-lt"/>
                <a:cs typeface="+mn-lt"/>
              </a:rPr>
              <a:t> </a:t>
            </a:r>
            <a:r>
              <a:rPr lang="en-US" sz="2200" dirty="0" err="1">
                <a:ea typeface="+mn-lt"/>
                <a:cs typeface="+mn-lt"/>
              </a:rPr>
              <a:t>oldukça</a:t>
            </a:r>
            <a:r>
              <a:rPr lang="en-US" sz="2200" dirty="0">
                <a:ea typeface="+mn-lt"/>
                <a:cs typeface="+mn-lt"/>
              </a:rPr>
              <a:t> </a:t>
            </a:r>
            <a:r>
              <a:rPr lang="en-US" sz="2200" dirty="0" err="1">
                <a:ea typeface="+mn-lt"/>
                <a:cs typeface="+mn-lt"/>
              </a:rPr>
              <a:t>eğlenceliydi</a:t>
            </a:r>
            <a:r>
              <a:rPr lang="en-US" sz="2200" dirty="0">
                <a:ea typeface="+mn-lt"/>
                <a:cs typeface="+mn-lt"/>
              </a:rPr>
              <a:t> ama </a:t>
            </a:r>
            <a:r>
              <a:rPr lang="en-US" sz="2200" dirty="0" err="1">
                <a:ea typeface="+mn-lt"/>
                <a:cs typeface="+mn-lt"/>
              </a:rPr>
              <a:t>oyunun</a:t>
            </a:r>
            <a:r>
              <a:rPr lang="en-US" sz="2200" dirty="0">
                <a:ea typeface="+mn-lt"/>
                <a:cs typeface="+mn-lt"/>
              </a:rPr>
              <a:t> </a:t>
            </a:r>
            <a:r>
              <a:rPr lang="en-US" sz="2200" dirty="0" err="1">
                <a:ea typeface="+mn-lt"/>
                <a:cs typeface="+mn-lt"/>
              </a:rPr>
              <a:t>ikinci</a:t>
            </a:r>
            <a:r>
              <a:rPr lang="en-US" sz="2200" dirty="0">
                <a:ea typeface="+mn-lt"/>
                <a:cs typeface="+mn-lt"/>
              </a:rPr>
              <a:t> </a:t>
            </a:r>
            <a:r>
              <a:rPr lang="en-US" sz="2200" dirty="0" err="1">
                <a:ea typeface="+mn-lt"/>
                <a:cs typeface="+mn-lt"/>
              </a:rPr>
              <a:t>perdesi</a:t>
            </a:r>
            <a:r>
              <a:rPr lang="en-US" sz="2200" dirty="0">
                <a:ea typeface="+mn-lt"/>
                <a:cs typeface="+mn-lt"/>
              </a:rPr>
              <a:t> </a:t>
            </a:r>
            <a:r>
              <a:rPr lang="en-US" sz="2200" dirty="0" err="1">
                <a:ea typeface="+mn-lt"/>
                <a:cs typeface="+mn-lt"/>
              </a:rPr>
              <a:t>çok</a:t>
            </a:r>
            <a:r>
              <a:rPr lang="en-US" sz="2200" dirty="0">
                <a:ea typeface="+mn-lt"/>
                <a:cs typeface="+mn-lt"/>
              </a:rPr>
              <a:t> </a:t>
            </a:r>
            <a:r>
              <a:rPr lang="en-US" sz="2200" dirty="0" err="1">
                <a:ea typeface="+mn-lt"/>
                <a:cs typeface="+mn-lt"/>
              </a:rPr>
              <a:t>sıkıcı</a:t>
            </a:r>
            <a:r>
              <a:rPr lang="en-US" sz="2200" dirty="0">
                <a:ea typeface="+mn-lt"/>
                <a:cs typeface="+mn-lt"/>
              </a:rPr>
              <a:t> </a:t>
            </a:r>
            <a:r>
              <a:rPr lang="en-US" sz="2200" dirty="0" err="1">
                <a:ea typeface="+mn-lt"/>
                <a:cs typeface="+mn-lt"/>
              </a:rPr>
              <a:t>geçti</a:t>
            </a:r>
            <a:r>
              <a:rPr lang="en-US" sz="2200" dirty="0">
                <a:ea typeface="+mn-lt"/>
                <a:cs typeface="+mn-lt"/>
              </a:rPr>
              <a:t>. Gerek </a:t>
            </a:r>
            <a:r>
              <a:rPr lang="en-US" sz="2200" dirty="0" err="1">
                <a:ea typeface="+mn-lt"/>
                <a:cs typeface="+mn-lt"/>
              </a:rPr>
              <a:t>oyunda</a:t>
            </a:r>
            <a:r>
              <a:rPr lang="en-US" sz="2200" dirty="0">
                <a:ea typeface="+mn-lt"/>
                <a:cs typeface="+mn-lt"/>
              </a:rPr>
              <a:t>, </a:t>
            </a:r>
            <a:r>
              <a:rPr lang="en-US" sz="2200" dirty="0" err="1">
                <a:ea typeface="+mn-lt"/>
                <a:cs typeface="+mn-lt"/>
              </a:rPr>
              <a:t>gerekse</a:t>
            </a:r>
            <a:r>
              <a:rPr lang="en-US" sz="2200" dirty="0">
                <a:ea typeface="+mn-lt"/>
                <a:cs typeface="+mn-lt"/>
              </a:rPr>
              <a:t> </a:t>
            </a:r>
            <a:r>
              <a:rPr lang="en-US" sz="2200" dirty="0" err="1">
                <a:ea typeface="+mn-lt"/>
                <a:cs typeface="+mn-lt"/>
              </a:rPr>
              <a:t>özellikle</a:t>
            </a:r>
            <a:r>
              <a:rPr lang="en-US" sz="2200" dirty="0">
                <a:ea typeface="+mn-lt"/>
                <a:cs typeface="+mn-lt"/>
              </a:rPr>
              <a:t> </a:t>
            </a:r>
            <a:r>
              <a:rPr lang="en-US" sz="2200" dirty="0" err="1">
                <a:ea typeface="+mn-lt"/>
                <a:cs typeface="+mn-lt"/>
              </a:rPr>
              <a:t>oyunun</a:t>
            </a:r>
            <a:r>
              <a:rPr lang="en-US" sz="2200" dirty="0">
                <a:ea typeface="+mn-lt"/>
                <a:cs typeface="+mn-lt"/>
              </a:rPr>
              <a:t> </a:t>
            </a:r>
            <a:r>
              <a:rPr lang="en-US" sz="2200" dirty="0" err="1">
                <a:ea typeface="+mn-lt"/>
                <a:cs typeface="+mn-lt"/>
              </a:rPr>
              <a:t>sonunda</a:t>
            </a:r>
            <a:r>
              <a:rPr lang="en-US" sz="2200" dirty="0">
                <a:ea typeface="+mn-lt"/>
                <a:cs typeface="+mn-lt"/>
              </a:rPr>
              <a:t> </a:t>
            </a:r>
            <a:r>
              <a:rPr lang="en-US" sz="2200" dirty="0" err="1">
                <a:ea typeface="+mn-lt"/>
                <a:cs typeface="+mn-lt"/>
              </a:rPr>
              <a:t>verilen</a:t>
            </a:r>
            <a:r>
              <a:rPr lang="en-US" sz="2200" dirty="0">
                <a:ea typeface="+mn-lt"/>
                <a:cs typeface="+mn-lt"/>
              </a:rPr>
              <a:t> </a:t>
            </a:r>
            <a:r>
              <a:rPr lang="en-US" sz="2200" dirty="0" err="1">
                <a:ea typeface="+mn-lt"/>
                <a:cs typeface="+mn-lt"/>
              </a:rPr>
              <a:t>toplumsal</a:t>
            </a:r>
            <a:r>
              <a:rPr lang="en-US" sz="2200" dirty="0">
                <a:ea typeface="+mn-lt"/>
                <a:cs typeface="+mn-lt"/>
              </a:rPr>
              <a:t> </a:t>
            </a:r>
            <a:r>
              <a:rPr lang="en-US" sz="2200" dirty="0" err="1">
                <a:ea typeface="+mn-lt"/>
                <a:cs typeface="+mn-lt"/>
              </a:rPr>
              <a:t>mesajlar</a:t>
            </a:r>
            <a:r>
              <a:rPr lang="en-US" sz="2200" dirty="0">
                <a:ea typeface="+mn-lt"/>
                <a:cs typeface="+mn-lt"/>
              </a:rPr>
              <a:t> </a:t>
            </a:r>
            <a:r>
              <a:rPr lang="en-US" sz="2200" dirty="0" err="1">
                <a:ea typeface="+mn-lt"/>
                <a:cs typeface="+mn-lt"/>
              </a:rPr>
              <a:t>beni</a:t>
            </a:r>
            <a:r>
              <a:rPr lang="en-US" sz="2200" dirty="0">
                <a:ea typeface="+mn-lt"/>
                <a:cs typeface="+mn-lt"/>
              </a:rPr>
              <a:t> </a:t>
            </a:r>
            <a:r>
              <a:rPr lang="en-US" sz="2200" dirty="0" err="1">
                <a:ea typeface="+mn-lt"/>
                <a:cs typeface="+mn-lt"/>
              </a:rPr>
              <a:t>tatmin</a:t>
            </a:r>
            <a:endParaRPr lang="tr-TR" dirty="0" err="1"/>
          </a:p>
          <a:p>
            <a:pPr algn="ctr"/>
            <a:r>
              <a:rPr lang="en-US" sz="2200" dirty="0" err="1">
                <a:ea typeface="+mn-lt"/>
                <a:cs typeface="+mn-lt"/>
              </a:rPr>
              <a:t>etmedi</a:t>
            </a:r>
            <a:r>
              <a:rPr lang="en-US" sz="2200" dirty="0">
                <a:ea typeface="+mn-lt"/>
                <a:cs typeface="+mn-lt"/>
              </a:rPr>
              <a:t>. Bu </a:t>
            </a:r>
            <a:r>
              <a:rPr lang="en-US" sz="2200" dirty="0" err="1">
                <a:ea typeface="+mn-lt"/>
                <a:cs typeface="+mn-lt"/>
              </a:rPr>
              <a:t>oyun</a:t>
            </a:r>
            <a:r>
              <a:rPr lang="en-US" sz="2200" dirty="0">
                <a:ea typeface="+mn-lt"/>
                <a:cs typeface="+mn-lt"/>
              </a:rPr>
              <a:t> </a:t>
            </a:r>
            <a:r>
              <a:rPr lang="en-US" sz="2200" dirty="0" err="1">
                <a:ea typeface="+mn-lt"/>
                <a:cs typeface="+mn-lt"/>
              </a:rPr>
              <a:t>yerine</a:t>
            </a:r>
            <a:r>
              <a:rPr lang="en-US" sz="2200" dirty="0">
                <a:ea typeface="+mn-lt"/>
                <a:cs typeface="+mn-lt"/>
              </a:rPr>
              <a:t> "1984 Büyük </a:t>
            </a:r>
            <a:r>
              <a:rPr lang="en-US" sz="2200" dirty="0" err="1">
                <a:ea typeface="+mn-lt"/>
                <a:cs typeface="+mn-lt"/>
              </a:rPr>
              <a:t>Gözaltı</a:t>
            </a:r>
            <a:r>
              <a:rPr lang="en-US" sz="2200" dirty="0">
                <a:ea typeface="+mn-lt"/>
                <a:cs typeface="+mn-lt"/>
              </a:rPr>
              <a:t>" </a:t>
            </a:r>
            <a:r>
              <a:rPr lang="en-US" sz="2200" dirty="0" err="1">
                <a:ea typeface="+mn-lt"/>
                <a:cs typeface="+mn-lt"/>
              </a:rPr>
              <a:t>oyununa</a:t>
            </a:r>
            <a:r>
              <a:rPr lang="en-US" sz="2200" dirty="0">
                <a:ea typeface="+mn-lt"/>
                <a:cs typeface="+mn-lt"/>
              </a:rPr>
              <a:t> </a:t>
            </a:r>
            <a:r>
              <a:rPr lang="en-US" sz="2200" dirty="0" err="1">
                <a:ea typeface="+mn-lt"/>
                <a:cs typeface="+mn-lt"/>
              </a:rPr>
              <a:t>gitseydim</a:t>
            </a:r>
            <a:r>
              <a:rPr lang="en-US" sz="2200" dirty="0">
                <a:ea typeface="+mn-lt"/>
                <a:cs typeface="+mn-lt"/>
              </a:rPr>
              <a:t> </a:t>
            </a:r>
            <a:r>
              <a:rPr lang="en-US" sz="2200" dirty="0" err="1">
                <a:ea typeface="+mn-lt"/>
                <a:cs typeface="+mn-lt"/>
              </a:rPr>
              <a:t>oktilyonlarca</a:t>
            </a:r>
            <a:r>
              <a:rPr lang="en-US" sz="2200" dirty="0">
                <a:ea typeface="+mn-lt"/>
                <a:cs typeface="+mn-lt"/>
              </a:rPr>
              <a:t> kat </a:t>
            </a:r>
            <a:r>
              <a:rPr lang="en-US" sz="2200" dirty="0" err="1">
                <a:ea typeface="+mn-lt"/>
                <a:cs typeface="+mn-lt"/>
              </a:rPr>
              <a:t>daha</a:t>
            </a:r>
            <a:r>
              <a:rPr lang="en-US" sz="2200" dirty="0">
                <a:ea typeface="+mn-lt"/>
                <a:cs typeface="+mn-lt"/>
              </a:rPr>
              <a:t> </a:t>
            </a:r>
            <a:r>
              <a:rPr lang="en-US" sz="2200" dirty="0" err="1">
                <a:ea typeface="+mn-lt"/>
                <a:cs typeface="+mn-lt"/>
              </a:rPr>
              <a:t>fazla</a:t>
            </a:r>
            <a:r>
              <a:rPr lang="en-US" sz="2200" dirty="0">
                <a:ea typeface="+mn-lt"/>
                <a:cs typeface="+mn-lt"/>
              </a:rPr>
              <a:t> </a:t>
            </a:r>
            <a:r>
              <a:rPr lang="en-US" sz="2200" dirty="0" err="1">
                <a:ea typeface="+mn-lt"/>
                <a:cs typeface="+mn-lt"/>
              </a:rPr>
              <a:t>keyif</a:t>
            </a:r>
            <a:r>
              <a:rPr lang="en-US" sz="2200" dirty="0">
                <a:ea typeface="+mn-lt"/>
                <a:cs typeface="+mn-lt"/>
              </a:rPr>
              <a:t> </a:t>
            </a:r>
            <a:r>
              <a:rPr lang="en-US" sz="2200" dirty="0" err="1">
                <a:ea typeface="+mn-lt"/>
                <a:cs typeface="+mn-lt"/>
              </a:rPr>
              <a:t>alacağıma</a:t>
            </a:r>
            <a:r>
              <a:rPr lang="en-US" sz="2200" dirty="0">
                <a:ea typeface="+mn-lt"/>
                <a:cs typeface="+mn-lt"/>
              </a:rPr>
              <a:t> </a:t>
            </a:r>
            <a:r>
              <a:rPr lang="en-US" sz="2200" dirty="0" err="1">
                <a:ea typeface="+mn-lt"/>
                <a:cs typeface="+mn-lt"/>
              </a:rPr>
              <a:t>eminim</a:t>
            </a:r>
            <a:r>
              <a:rPr lang="en-US" sz="2200" dirty="0">
                <a:ea typeface="+mn-lt"/>
                <a:cs typeface="+mn-lt"/>
              </a:rPr>
              <a:t>.</a:t>
            </a:r>
            <a:endParaRPr lang="en-US" dirty="0">
              <a:ea typeface="+mn-lt"/>
              <a:cs typeface="+mn-lt"/>
            </a:endParaRPr>
          </a:p>
          <a:p>
            <a:pPr algn="ctr"/>
            <a:r>
              <a:rPr lang="en-US" sz="2200" dirty="0" err="1">
                <a:ea typeface="+mn-lt"/>
                <a:cs typeface="+mn-lt"/>
              </a:rPr>
              <a:t>Kafama</a:t>
            </a:r>
            <a:r>
              <a:rPr lang="en-US" sz="2200" dirty="0">
                <a:ea typeface="+mn-lt"/>
                <a:cs typeface="+mn-lt"/>
              </a:rPr>
              <a:t> </a:t>
            </a:r>
            <a:r>
              <a:rPr lang="en-US" sz="2200" dirty="0" err="1">
                <a:ea typeface="+mn-lt"/>
                <a:cs typeface="+mn-lt"/>
              </a:rPr>
              <a:t>koydum</a:t>
            </a:r>
            <a:r>
              <a:rPr lang="en-US" sz="2200" dirty="0">
                <a:ea typeface="+mn-lt"/>
                <a:cs typeface="+mn-lt"/>
              </a:rPr>
              <a:t> ama, </a:t>
            </a:r>
            <a:r>
              <a:rPr lang="en-US" sz="2200" dirty="0" err="1">
                <a:ea typeface="+mn-lt"/>
                <a:cs typeface="+mn-lt"/>
              </a:rPr>
              <a:t>gideceğim</a:t>
            </a:r>
            <a:r>
              <a:rPr lang="en-US" sz="2200" dirty="0">
                <a:ea typeface="+mn-lt"/>
                <a:cs typeface="+mn-lt"/>
              </a:rPr>
              <a:t> o </a:t>
            </a:r>
            <a:r>
              <a:rPr lang="en-US" sz="2200" dirty="0" err="1">
                <a:ea typeface="+mn-lt"/>
                <a:cs typeface="+mn-lt"/>
              </a:rPr>
              <a:t>oyuna</a:t>
            </a:r>
            <a:r>
              <a:rPr lang="en-US" sz="2200" dirty="0">
                <a:ea typeface="+mn-lt"/>
                <a:cs typeface="+mn-lt"/>
              </a:rPr>
              <a:t>.</a:t>
            </a:r>
            <a:endParaRPr lang="en-US" dirty="0"/>
          </a:p>
          <a:p>
            <a:pPr algn="ctr">
              <a:lnSpc>
                <a:spcPct val="90000"/>
              </a:lnSpc>
              <a:spcBef>
                <a:spcPts val="1000"/>
              </a:spcBef>
            </a:pPr>
            <a:endParaRPr lang="tr-TR" sz="2400" dirty="0"/>
          </a:p>
        </p:txBody>
      </p:sp>
    </p:spTree>
    <p:extLst>
      <p:ext uri="{BB962C8B-B14F-4D97-AF65-F5344CB8AC3E}">
        <p14:creationId xmlns:p14="http://schemas.microsoft.com/office/powerpoint/2010/main" val="27929245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AdornVTI</vt:lpstr>
      <vt:lpstr>Ödenmeyecek, Ödemiyoruz!</vt:lpstr>
      <vt:lpstr>Tiyatro ile ilgili beklentılerım</vt:lpstr>
      <vt:lpstr>SANATÇILAR</vt:lpstr>
      <vt:lpstr>Tiyatro ADABI</vt:lpstr>
      <vt:lpstr>OYUN NE ANLATIYOR?</vt:lpstr>
      <vt:lpstr>4'Ü 9 ETTİM 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631</cp:revision>
  <dcterms:created xsi:type="dcterms:W3CDTF">2023-04-24T15:37:45Z</dcterms:created>
  <dcterms:modified xsi:type="dcterms:W3CDTF">2023-04-24T17:56:35Z</dcterms:modified>
</cp:coreProperties>
</file>