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3" r:id="rId5"/>
    <p:sldId id="266" r:id="rId6"/>
    <p:sldId id="269" r:id="rId7"/>
    <p:sldId id="267" r:id="rId8"/>
    <p:sldId id="265" r:id="rId9"/>
    <p:sldId id="264" r:id="rId10"/>
    <p:sldId id="270" r:id="rId11"/>
    <p:sldId id="272" r:id="rId12"/>
    <p:sldId id="271" r:id="rId13"/>
    <p:sldId id="273" r:id="rId14"/>
    <p:sldId id="277" r:id="rId15"/>
    <p:sldId id="278" r:id="rId16"/>
    <p:sldId id="280" r:id="rId17"/>
    <p:sldId id="279" r:id="rId18"/>
    <p:sldId id="281" r:id="rId19"/>
    <p:sldId id="276" r:id="rId20"/>
    <p:sldId id="282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1" clrIdx="0">
    <p:extLst>
      <p:ext uri="{19B8F6BF-5375-455C-9EA6-DF929625EA0E}">
        <p15:presenceInfo xmlns:p15="http://schemas.microsoft.com/office/powerpoint/2012/main" userId="256705d7ec6425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>
        <p:scale>
          <a:sx n="66" d="100"/>
          <a:sy n="66" d="100"/>
        </p:scale>
        <p:origin x="2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2-25T13:05:22.157" idx="1">
    <p:pos x="7164" y="140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II-Les composons de QuantLib</a:t>
          </a: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smtClean="0">
              <a:solidFill>
                <a:schemeClr val="accent1">
                  <a:lumMod val="75000"/>
                </a:schemeClr>
              </a:solidFill>
            </a:rPr>
            <a:t>III-Partial-Time-Barrier Options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smtClean="0">
              <a:solidFill>
                <a:schemeClr val="accent1">
                  <a:lumMod val="75000"/>
                </a:schemeClr>
              </a:solidFill>
            </a:rPr>
            <a:t>V-Extendible Options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I-QuantLib</a:t>
          </a:r>
          <a:endParaRPr lang="fr-FR" sz="3600" b="1" noProof="0" dirty="0">
            <a:solidFill>
              <a:schemeClr val="accent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fr-FR" sz="3600" b="1" noProof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fr-FR" sz="3600" b="1" noProof="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9CB0A8F5-1980-4068-9CC1-40FA56BD43D0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IV-Complex Chooser Options</a:t>
          </a:r>
        </a:p>
      </dgm:t>
    </dgm:pt>
    <dgm:pt modelId="{C6524B4D-7A59-44E9-A5A5-D5702AFAF48F}" type="parTrans" cxnId="{184D39D7-F755-4DE4-9B48-06ED85E8AE5B}">
      <dgm:prSet/>
      <dgm:spPr/>
      <dgm:t>
        <a:bodyPr/>
        <a:lstStyle/>
        <a:p>
          <a:endParaRPr lang="en-US"/>
        </a:p>
      </dgm:t>
    </dgm:pt>
    <dgm:pt modelId="{F19D15A0-2CC6-46D0-8D94-AC3B4044370F}" type="sibTrans" cxnId="{184D39D7-F755-4DE4-9B48-06ED85E8AE5B}">
      <dgm:prSet/>
      <dgm:spPr/>
      <dgm:t>
        <a:bodyPr/>
        <a:lstStyle/>
        <a:p>
          <a:endParaRPr lang="en-US"/>
        </a:p>
      </dgm:t>
    </dgm:pt>
    <dgm:pt modelId="{85AB4DCC-A184-4667-8FA8-A2A32DFE6220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DD0824FD-88DD-4540-82A2-9EEAE8B4599B}" type="parTrans" cxnId="{0813311E-E578-4D32-8979-2C51CF645B1D}">
      <dgm:prSet/>
      <dgm:spPr/>
      <dgm:t>
        <a:bodyPr/>
        <a:lstStyle/>
        <a:p>
          <a:endParaRPr lang="en-US"/>
        </a:p>
      </dgm:t>
    </dgm:pt>
    <dgm:pt modelId="{5B136187-5275-48E0-A906-484E6785145E}" type="sibTrans" cxnId="{0813311E-E578-4D32-8979-2C51CF645B1D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4F7D946-2376-425B-9BB6-243BA3BDB128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VI-Conclusion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B2FF25D4-6028-4275-9D0B-E2FC92222783}" type="parTrans" cxnId="{29282AF1-FAF8-4CF3-8883-8EDA07B78F21}">
      <dgm:prSet/>
      <dgm:spPr/>
      <dgm:t>
        <a:bodyPr/>
        <a:lstStyle/>
        <a:p>
          <a:endParaRPr lang="fr-FR"/>
        </a:p>
      </dgm:t>
    </dgm:pt>
    <dgm:pt modelId="{F8A8550F-4311-4331-AD3D-1918EF3BDDD6}" type="sibTrans" cxnId="{29282AF1-FAF8-4CF3-8883-8EDA07B78F21}">
      <dgm:prSet/>
      <dgm:spPr/>
      <dgm:t>
        <a:bodyPr/>
        <a:lstStyle/>
        <a:p>
          <a:endParaRPr lang="fr-FR"/>
        </a:p>
      </dgm:t>
    </dgm:pt>
    <dgm:pt modelId="{EB26E467-781D-4EC7-B406-563E5B4FB7F8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35E7EDCC-9FED-4DEE-9B22-D198F66DDC6E}" type="parTrans" cxnId="{10030D95-879B-4074-A9AF-ADCE62F42AF1}">
      <dgm:prSet/>
      <dgm:spPr/>
      <dgm:t>
        <a:bodyPr/>
        <a:lstStyle/>
        <a:p>
          <a:endParaRPr lang="fr-FR"/>
        </a:p>
      </dgm:t>
    </dgm:pt>
    <dgm:pt modelId="{4843D217-E09B-4B51-B002-5C8694A6B122}" type="sibTrans" cxnId="{10030D95-879B-4074-A9AF-ADCE62F42AF1}">
      <dgm:prSet/>
      <dgm:spPr/>
      <dgm:t>
        <a:bodyPr/>
        <a:lstStyle/>
        <a:p>
          <a:endParaRPr lang="fr-FR"/>
        </a:p>
      </dgm:t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  <dgm:t>
        <a:bodyPr/>
        <a:lstStyle/>
        <a:p>
          <a:endParaRPr lang="en-US"/>
        </a:p>
      </dgm:t>
    </dgm:pt>
    <dgm:pt modelId="{889AD724-97DC-4930-B9DB-DBAB3D123053}" type="pres">
      <dgm:prSet presAssocID="{1EECF149-7A76-4C15-B14C-F06875EB4D75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6" custLinFactNeighborX="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  <dgm:t>
        <a:bodyPr/>
        <a:lstStyle/>
        <a:p>
          <a:endParaRPr lang="en-US"/>
        </a:p>
      </dgm:t>
    </dgm:pt>
    <dgm:pt modelId="{FFCB98C8-82A2-4716-BC9F-35CA11AF948A}" type="pres">
      <dgm:prSet presAssocID="{885755C5-982A-4DE5-B141-3DF88E43641B}" presName="composite" presStyleCnt="0"/>
      <dgm:spPr/>
      <dgm:t>
        <a:bodyPr/>
        <a:lstStyle/>
        <a:p>
          <a:endParaRPr lang="en-US"/>
        </a:p>
      </dgm:t>
    </dgm:pt>
    <dgm:pt modelId="{50E7F155-0B28-4EB8-A3DA-F62B28ED4788}" type="pres">
      <dgm:prSet presAssocID="{885755C5-982A-4DE5-B141-3DF88E43641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  <dgm:t>
        <a:bodyPr/>
        <a:lstStyle/>
        <a:p>
          <a:endParaRPr lang="en-US"/>
        </a:p>
      </dgm:t>
    </dgm:pt>
    <dgm:pt modelId="{FCA75C7B-57D7-4F43-9004-4C8E28689022}" type="pres">
      <dgm:prSet presAssocID="{7B5B3069-EFAE-4C94-921D-D6D3B7C28BB1}" presName="composite" presStyleCnt="0"/>
      <dgm:spPr/>
      <dgm:t>
        <a:bodyPr/>
        <a:lstStyle/>
        <a:p>
          <a:endParaRPr lang="en-US"/>
        </a:p>
      </dgm:t>
    </dgm:pt>
    <dgm:pt modelId="{F19540CE-E2C5-4FD1-A90C-A623A7080392}" type="pres">
      <dgm:prSet presAssocID="{7B5B3069-EFAE-4C94-921D-D6D3B7C28BB1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  <dgm:t>
        <a:bodyPr/>
        <a:lstStyle/>
        <a:p>
          <a:endParaRPr lang="en-US"/>
        </a:p>
      </dgm:t>
    </dgm:pt>
    <dgm:pt modelId="{3C0D4DEB-0D77-4627-AA3B-0CFDE23BFBC3}" type="pres">
      <dgm:prSet presAssocID="{85AB4DCC-A184-4667-8FA8-A2A32DFE6220}" presName="composite" presStyleCnt="0"/>
      <dgm:spPr/>
      <dgm:t>
        <a:bodyPr/>
        <a:lstStyle/>
        <a:p>
          <a:endParaRPr lang="en-US"/>
        </a:p>
      </dgm:t>
    </dgm:pt>
    <dgm:pt modelId="{A6CE0B11-D65A-4EA5-AC61-673ADCCD0CA0}" type="pres">
      <dgm:prSet presAssocID="{85AB4DCC-A184-4667-8FA8-A2A32DFE622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A1D8-F846-4952-91D5-8A7FE5012D93}" type="pres">
      <dgm:prSet presAssocID="{85AB4DCC-A184-4667-8FA8-A2A32DFE622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3098-B9D0-4A07-9974-2E7E07B08C20}" type="pres">
      <dgm:prSet presAssocID="{5B136187-5275-48E0-A906-484E6785145E}" presName="sp" presStyleCnt="0"/>
      <dgm:spPr/>
      <dgm:t>
        <a:bodyPr/>
        <a:lstStyle/>
        <a:p>
          <a:endParaRPr lang="en-US"/>
        </a:p>
      </dgm:t>
    </dgm:pt>
    <dgm:pt modelId="{7A46B177-869F-42B2-A9C9-378BC65F37C4}" type="pres">
      <dgm:prSet presAssocID="{1D401610-B815-437E-A4BB-1F07B9E46326}" presName="composite" presStyleCnt="0"/>
      <dgm:spPr/>
      <dgm:t>
        <a:bodyPr/>
        <a:lstStyle/>
        <a:p>
          <a:endParaRPr lang="en-US"/>
        </a:p>
      </dgm:t>
    </dgm:pt>
    <dgm:pt modelId="{B42C3359-B3EE-455E-8DA8-EEADBB34ADA4}" type="pres">
      <dgm:prSet presAssocID="{1D401610-B815-437E-A4BB-1F07B9E4632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D139E-22CB-440B-866E-9932A5E528B0}" type="pres">
      <dgm:prSet presAssocID="{60823CD2-4541-4D09-BD0F-61B215A1E742}" presName="sp" presStyleCnt="0"/>
      <dgm:spPr/>
      <dgm:t>
        <a:bodyPr/>
        <a:lstStyle/>
        <a:p>
          <a:endParaRPr lang="fr-FR"/>
        </a:p>
      </dgm:t>
    </dgm:pt>
    <dgm:pt modelId="{B594795E-08D2-4E6B-ACEF-106730B60B80}" type="pres">
      <dgm:prSet presAssocID="{EB26E467-781D-4EC7-B406-563E5B4FB7F8}" presName="composite" presStyleCnt="0"/>
      <dgm:spPr/>
      <dgm:t>
        <a:bodyPr/>
        <a:lstStyle/>
        <a:p>
          <a:endParaRPr lang="fr-FR"/>
        </a:p>
      </dgm:t>
    </dgm:pt>
    <dgm:pt modelId="{225C83A9-779B-4707-93D8-DCD1C911EBB6}" type="pres">
      <dgm:prSet presAssocID="{EB26E467-781D-4EC7-B406-563E5B4FB7F8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74DC34-666A-4340-A81D-BCA3F02AB8AF}" type="pres">
      <dgm:prSet presAssocID="{EB26E467-781D-4EC7-B406-563E5B4FB7F8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29282AF1-FAF8-4CF3-8883-8EDA07B78F21}" srcId="{EB26E467-781D-4EC7-B406-563E5B4FB7F8}" destId="{64F7D946-2376-425B-9BB6-243BA3BDB128}" srcOrd="0" destOrd="0" parTransId="{B2FF25D4-6028-4275-9D0B-E2FC92222783}" sibTransId="{F8A8550F-4311-4331-AD3D-1918EF3BDDD6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10030D95-879B-4074-A9AF-ADCE62F42AF1}" srcId="{E42F0122-757C-4C37-88A0-FB81BA512B4D}" destId="{EB26E467-781D-4EC7-B406-563E5B4FB7F8}" srcOrd="5" destOrd="0" parTransId="{35E7EDCC-9FED-4DEE-9B22-D198F66DDC6E}" sibTransId="{4843D217-E09B-4B51-B002-5C8694A6B122}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184D39D7-F755-4DE4-9B48-06ED85E8AE5B}" srcId="{85AB4DCC-A184-4667-8FA8-A2A32DFE6220}" destId="{9CB0A8F5-1980-4068-9CC1-40FA56BD43D0}" srcOrd="0" destOrd="0" parTransId="{C6524B4D-7A59-44E9-A5A5-D5702AFAF48F}" sibTransId="{F19D15A0-2CC6-46D0-8D94-AC3B4044370F}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0813311E-E578-4D32-8979-2C51CF645B1D}" srcId="{E42F0122-757C-4C37-88A0-FB81BA512B4D}" destId="{85AB4DCC-A184-4667-8FA8-A2A32DFE6220}" srcOrd="3" destOrd="0" parTransId="{DD0824FD-88DD-4540-82A2-9EEAE8B4599B}" sibTransId="{5B136187-5275-48E0-A906-484E6785145E}"/>
    <dgm:cxn modelId="{D8461707-96CE-4C1C-9241-42F9322369E2}" type="presOf" srcId="{64F7D946-2376-425B-9BB6-243BA3BDB128}" destId="{6574DC34-666A-4340-A81D-BCA3F02AB8AF}" srcOrd="0" destOrd="0" presId="urn:microsoft.com/office/officeart/2005/8/layout/chevron2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558CF4B1-7141-4AB4-939A-6259A99BDAFF}" type="presOf" srcId="{EB26E467-781D-4EC7-B406-563E5B4FB7F8}" destId="{225C83A9-779B-4707-93D8-DCD1C911EBB6}" srcOrd="0" destOrd="0" presId="urn:microsoft.com/office/officeart/2005/8/layout/chevron2"/>
    <dgm:cxn modelId="{AB04F998-B988-4854-948A-7ED8494B8BCA}" type="presOf" srcId="{9CB0A8F5-1980-4068-9CC1-40FA56BD43D0}" destId="{8AB5A1D8-F846-4952-91D5-8A7FE5012D93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3299DEDE-CE00-4563-878A-86B312E36129}" type="presOf" srcId="{85AB4DCC-A184-4667-8FA8-A2A32DFE6220}" destId="{A6CE0B11-D65A-4EA5-AC61-673ADCCD0CA0}" srcOrd="0" destOrd="0" presId="urn:microsoft.com/office/officeart/2005/8/layout/chevron2"/>
    <dgm:cxn modelId="{CD31F1AC-3B9A-4560-85DB-71A0279713F8}" srcId="{E42F0122-757C-4C37-88A0-FB81BA512B4D}" destId="{1D401610-B815-437E-A4BB-1F07B9E46326}" srcOrd="4" destOrd="0" parTransId="{A065899F-8DF3-4BF5-81D3-CCAB2CF4E6DC}" sibTransId="{60823CD2-4541-4D09-BD0F-61B215A1E742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EDB84A4-0165-49FD-8802-041B2A3D4D0C}" type="presParOf" srcId="{7AF6DB63-6D9D-4C50-9DD7-ECCE3A23BA6F}" destId="{3C0D4DEB-0D77-4627-AA3B-0CFDE23BFBC3}" srcOrd="6" destOrd="0" presId="urn:microsoft.com/office/officeart/2005/8/layout/chevron2"/>
    <dgm:cxn modelId="{CA3B7D52-BC1F-4EB8-B588-0C357E484DF7}" type="presParOf" srcId="{3C0D4DEB-0D77-4627-AA3B-0CFDE23BFBC3}" destId="{A6CE0B11-D65A-4EA5-AC61-673ADCCD0CA0}" srcOrd="0" destOrd="0" presId="urn:microsoft.com/office/officeart/2005/8/layout/chevron2"/>
    <dgm:cxn modelId="{22EA0B35-4B2D-430C-B79C-3A94F4630D42}" type="presParOf" srcId="{3C0D4DEB-0D77-4627-AA3B-0CFDE23BFBC3}" destId="{8AB5A1D8-F846-4952-91D5-8A7FE5012D93}" srcOrd="1" destOrd="0" presId="urn:microsoft.com/office/officeart/2005/8/layout/chevron2"/>
    <dgm:cxn modelId="{102CA2B0-9AB2-4C57-B0C5-4F03F5D53E06}" type="presParOf" srcId="{7AF6DB63-6D9D-4C50-9DD7-ECCE3A23BA6F}" destId="{B6913098-B9D0-4A07-9974-2E7E07B08C20}" srcOrd="7" destOrd="0" presId="urn:microsoft.com/office/officeart/2005/8/layout/chevron2"/>
    <dgm:cxn modelId="{574BFE4D-C635-4848-ADD7-D5F30C710DF5}" type="presParOf" srcId="{7AF6DB63-6D9D-4C50-9DD7-ECCE3A23BA6F}" destId="{7A46B177-869F-42B2-A9C9-378BC65F37C4}" srcOrd="8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  <dgm:cxn modelId="{54DC8C30-7C6E-4D57-A68F-88DE37A3029F}" type="presParOf" srcId="{7AF6DB63-6D9D-4C50-9DD7-ECCE3A23BA6F}" destId="{84DD139E-22CB-440B-866E-9932A5E528B0}" srcOrd="9" destOrd="0" presId="urn:microsoft.com/office/officeart/2005/8/layout/chevron2"/>
    <dgm:cxn modelId="{8959D11B-D045-4A79-862A-E1C3F7AE215C}" type="presParOf" srcId="{7AF6DB63-6D9D-4C50-9DD7-ECCE3A23BA6F}" destId="{B594795E-08D2-4E6B-ACEF-106730B60B80}" srcOrd="10" destOrd="0" presId="urn:microsoft.com/office/officeart/2005/8/layout/chevron2"/>
    <dgm:cxn modelId="{10124680-36A0-4090-86F6-E6F214797D74}" type="presParOf" srcId="{B594795E-08D2-4E6B-ACEF-106730B60B80}" destId="{225C83A9-779B-4707-93D8-DCD1C911EBB6}" srcOrd="0" destOrd="0" presId="urn:microsoft.com/office/officeart/2005/8/layout/chevron2"/>
    <dgm:cxn modelId="{DA60D8BC-1DD6-49D1-B241-D1D07E063F5A}" type="presParOf" srcId="{B594795E-08D2-4E6B-ACEF-106730B60B80}" destId="{6574DC34-666A-4340-A81D-BCA3F02AB8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19380" y="121787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0" y="280961"/>
        <a:ext cx="557108" cy="238760"/>
      </dsp:txXfrm>
    </dsp:sp>
    <dsp:sp modelId="{CF20245F-33D4-466F-898E-F5BB18451CED}">
      <dsp:nvSpPr>
        <dsp:cNvPr id="0" name=""/>
        <dsp:cNvSpPr/>
      </dsp:nvSpPr>
      <dsp:spPr>
        <a:xfrm rot="5400000">
          <a:off x="4216583" y="-3657068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I-QuantLib</a:t>
          </a:r>
          <a:endParaRPr lang="fr-FR" sz="3600" b="1" kern="1200" noProof="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557108" y="27660"/>
        <a:ext cx="7811012" cy="466808"/>
      </dsp:txXfrm>
    </dsp:sp>
    <dsp:sp modelId="{50E7F155-0B28-4EB8-A3DA-F62B28ED4788}">
      <dsp:nvSpPr>
        <dsp:cNvPr id="0" name=""/>
        <dsp:cNvSpPr/>
      </dsp:nvSpPr>
      <dsp:spPr>
        <a:xfrm rot="5400000">
          <a:off x="-119380" y="818098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977272"/>
        <a:ext cx="557108" cy="238760"/>
      </dsp:txXfrm>
    </dsp:sp>
    <dsp:sp modelId="{5D21B0F4-0BFF-4375-93B3-BD56BB6213EC}">
      <dsp:nvSpPr>
        <dsp:cNvPr id="0" name=""/>
        <dsp:cNvSpPr/>
      </dsp:nvSpPr>
      <dsp:spPr>
        <a:xfrm rot="5400000">
          <a:off x="4216583" y="-2960757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II-Les composons de QuantLib</a:t>
          </a:r>
        </a:p>
      </dsp:txBody>
      <dsp:txXfrm rot="-5400000">
        <a:off x="557108" y="723971"/>
        <a:ext cx="7811012" cy="466808"/>
      </dsp:txXfrm>
    </dsp:sp>
    <dsp:sp modelId="{F19540CE-E2C5-4FD1-A90C-A623A7080392}">
      <dsp:nvSpPr>
        <dsp:cNvPr id="0" name=""/>
        <dsp:cNvSpPr/>
      </dsp:nvSpPr>
      <dsp:spPr>
        <a:xfrm rot="5400000">
          <a:off x="-119380" y="1514409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1673583"/>
        <a:ext cx="557108" cy="238760"/>
      </dsp:txXfrm>
    </dsp:sp>
    <dsp:sp modelId="{3FF88047-6236-47E6-998D-4E3EA0983E72}">
      <dsp:nvSpPr>
        <dsp:cNvPr id="0" name=""/>
        <dsp:cNvSpPr/>
      </dsp:nvSpPr>
      <dsp:spPr>
        <a:xfrm rot="5400000">
          <a:off x="4216583" y="-2264446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smtClean="0">
              <a:solidFill>
                <a:schemeClr val="accent1">
                  <a:lumMod val="75000"/>
                </a:schemeClr>
              </a:solidFill>
            </a:rPr>
            <a:t>III-Partial-Time-Barrier Options</a:t>
          </a: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557108" y="1420282"/>
        <a:ext cx="7811012" cy="466808"/>
      </dsp:txXfrm>
    </dsp:sp>
    <dsp:sp modelId="{A6CE0B11-D65A-4EA5-AC61-673ADCCD0CA0}">
      <dsp:nvSpPr>
        <dsp:cNvPr id="0" name=""/>
        <dsp:cNvSpPr/>
      </dsp:nvSpPr>
      <dsp:spPr>
        <a:xfrm rot="5400000">
          <a:off x="-119380" y="2210719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2369893"/>
        <a:ext cx="557108" cy="238760"/>
      </dsp:txXfrm>
    </dsp:sp>
    <dsp:sp modelId="{8AB5A1D8-F846-4952-91D5-8A7FE5012D93}">
      <dsp:nvSpPr>
        <dsp:cNvPr id="0" name=""/>
        <dsp:cNvSpPr/>
      </dsp:nvSpPr>
      <dsp:spPr>
        <a:xfrm rot="5400000">
          <a:off x="4216583" y="-1568136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IV-Complex Chooser Options</a:t>
          </a:r>
        </a:p>
      </dsp:txBody>
      <dsp:txXfrm rot="-5400000">
        <a:off x="557108" y="2116592"/>
        <a:ext cx="7811012" cy="466808"/>
      </dsp:txXfrm>
    </dsp:sp>
    <dsp:sp modelId="{B42C3359-B3EE-455E-8DA8-EEADBB34ADA4}">
      <dsp:nvSpPr>
        <dsp:cNvPr id="0" name=""/>
        <dsp:cNvSpPr/>
      </dsp:nvSpPr>
      <dsp:spPr>
        <a:xfrm rot="5400000">
          <a:off x="-119380" y="2907030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3066204"/>
        <a:ext cx="557108" cy="238760"/>
      </dsp:txXfrm>
    </dsp:sp>
    <dsp:sp modelId="{0053D2EA-E96A-485A-9B47-065EB2ECE275}">
      <dsp:nvSpPr>
        <dsp:cNvPr id="0" name=""/>
        <dsp:cNvSpPr/>
      </dsp:nvSpPr>
      <dsp:spPr>
        <a:xfrm rot="5400000">
          <a:off x="4216583" y="-871825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smtClean="0">
              <a:solidFill>
                <a:schemeClr val="accent1">
                  <a:lumMod val="75000"/>
                </a:schemeClr>
              </a:solidFill>
            </a:rPr>
            <a:t>V-Extendible Options</a:t>
          </a: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557108" y="2812903"/>
        <a:ext cx="7811012" cy="466808"/>
      </dsp:txXfrm>
    </dsp:sp>
    <dsp:sp modelId="{225C83A9-779B-4707-93D8-DCD1C911EBB6}">
      <dsp:nvSpPr>
        <dsp:cNvPr id="0" name=""/>
        <dsp:cNvSpPr/>
      </dsp:nvSpPr>
      <dsp:spPr>
        <a:xfrm rot="5400000">
          <a:off x="-119380" y="3603341"/>
          <a:ext cx="795868" cy="55710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0" y="3762515"/>
        <a:ext cx="557108" cy="238760"/>
      </dsp:txXfrm>
    </dsp:sp>
    <dsp:sp modelId="{6574DC34-666A-4340-A81D-BCA3F02AB8AF}">
      <dsp:nvSpPr>
        <dsp:cNvPr id="0" name=""/>
        <dsp:cNvSpPr/>
      </dsp:nvSpPr>
      <dsp:spPr>
        <a:xfrm rot="5400000">
          <a:off x="4216583" y="-175514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VI-Conclusion</a:t>
          </a: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557108" y="3509214"/>
        <a:ext cx="7811012" cy="46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3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Ametrano and Luigi 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is based on the fluctuations in the underlying's value during all or part of the contract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-These are similar to regular barrier options,</a:t>
            </a:r>
            <a:r>
              <a:rPr lang="en-US" sz="2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the behavior is modified by the addition of a trigger window.</a:t>
            </a:r>
          </a:p>
          <a:p>
            <a:r>
              <a:rPr lang="en-US" sz="2000" dirty="0" smtClean="0"/>
              <a:t>	-It is monitored for hits only during specific points in time. </a:t>
            </a:r>
          </a:p>
          <a:p>
            <a:pPr lvl="1"/>
            <a:r>
              <a:rPr lang="en-US" sz="2000" dirty="0" smtClean="0"/>
              <a:t>		That means the barrier is inactive for part of the option's lifespan. </a:t>
            </a:r>
          </a:p>
          <a:p>
            <a:r>
              <a:rPr lang="en-US" sz="2000" dirty="0" smtClean="0"/>
              <a:t>	-The monitoring period can be at the beginning section or the end section of the option's life.</a:t>
            </a:r>
          </a:p>
          <a:p>
            <a:r>
              <a:rPr lang="en-US" sz="2000" dirty="0" smtClean="0"/>
              <a:t>	-Two distinct types: 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start options</a:t>
            </a:r>
            <a:r>
              <a:rPr lang="en-US" sz="2000" dirty="0" smtClean="0"/>
              <a:t>, which have a knock-out barrier at the beginning of the option's life that is 			removed at some preset point in time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end options </a:t>
            </a:r>
            <a:r>
              <a:rPr lang="en-US" sz="2000" dirty="0" smtClean="0"/>
              <a:t>(or protected barrier options), which cannot be knocked out at the beginning of their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C1B-E27F-4750-90A2-172F5E6AE3CF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3021-4660-443F-933C-37B6173FF74F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F35D-36A1-481B-9C9B-525989938D2D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F76-15A8-414E-81A4-2A72B103673B}" type="datetime1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D689-4121-446C-A447-2CABDA57F14C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1CD2-D8BA-475D-A560-4F8CE86FFE18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99F4-DAB7-48D4-BBF7-9453DF7702EC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rgbClr val="00B0F0"/>
                </a:solidFill>
              </a:defRPr>
            </a:lvl1pPr>
          </a:lstStyle>
          <a:p>
            <a:fld id="{91CCA55A-3F50-488D-A5E8-01F0969640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ABB-AFDE-4B19-860A-C763908DCC21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797C-1ECB-4AED-B67E-0FA096189F67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BD9-F1D4-43B3-8CE3-60491EB9A4A0}" type="datetime1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E0E-0F98-43F5-9DBF-593FB21E7151}" type="datetime1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EE8F-E60F-4551-B8F0-B81F122A99CB}" type="datetime1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3D9-6617-4082-8A65-B2A95CFC58F6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130C0F2-38C7-4487-A30D-FD01D86C4D12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648D1CC-20D3-40A0-82B6-ADEF953E3806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 de </a:t>
            </a:r>
            <a:r>
              <a:rPr lang="fr-FR" dirty="0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d’études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1.3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34759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Présenté par : </a:t>
                      </a:r>
                      <a:endParaRPr lang="fr-FR" sz="20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Encadré par :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9398"/>
            <a:ext cx="6421120" cy="15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Choisir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nature de l’option 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après une certaine période &lt; maturité </a:t>
            </a:r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path-dependent options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Echangées dès les années 9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fr-FR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Chooser Options: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paramètres: la date du choix + les paramètres d’une option standard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Chooser Options: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du choix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Strike: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endParaRPr lang="fr-FR" sz="3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dates de maturité 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 et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fr-FR" sz="3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+Les paramètres d’une option standard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cxnSp>
        <p:nvCxnSpPr>
          <p:cNvPr id="5" name="Connettore 2 6"/>
          <p:cNvCxnSpPr/>
          <p:nvPr/>
        </p:nvCxnSpPr>
        <p:spPr>
          <a:xfrm flipV="1">
            <a:off x="2843844" y="2899792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843844" y="4820053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12"/>
          <p:cNvSpPr txBox="1"/>
          <p:nvPr/>
        </p:nvSpPr>
        <p:spPr>
          <a:xfrm>
            <a:off x="2171557" y="28201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10" name="Connettore 1 22"/>
          <p:cNvCxnSpPr>
            <a:endCxn id="12" idx="1"/>
          </p:cNvCxnSpPr>
          <p:nvPr/>
        </p:nvCxnSpPr>
        <p:spPr>
          <a:xfrm flipV="1">
            <a:off x="5360297" y="2816677"/>
            <a:ext cx="1251812" cy="129812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24"/>
          <p:cNvCxnSpPr>
            <a:stCxn id="13" idx="1"/>
          </p:cNvCxnSpPr>
          <p:nvPr/>
        </p:nvCxnSpPr>
        <p:spPr>
          <a:xfrm flipH="1" flipV="1">
            <a:off x="5360297" y="4114800"/>
            <a:ext cx="1139222" cy="11490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28"/>
          <p:cNvSpPr txBox="1"/>
          <p:nvPr/>
        </p:nvSpPr>
        <p:spPr>
          <a:xfrm>
            <a:off x="6612109" y="2662788"/>
            <a:ext cx="16561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CALL</a:t>
            </a:r>
            <a:endParaRPr lang="fr-FR" sz="1400" dirty="0"/>
          </a:p>
        </p:txBody>
      </p:sp>
      <p:sp>
        <p:nvSpPr>
          <p:cNvPr id="13" name="CasellaDiTesto 29"/>
          <p:cNvSpPr txBox="1"/>
          <p:nvPr/>
        </p:nvSpPr>
        <p:spPr>
          <a:xfrm>
            <a:off x="6499519" y="5109995"/>
            <a:ext cx="165618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PUT</a:t>
            </a:r>
            <a:endParaRPr lang="fr-FR" sz="1400" dirty="0"/>
          </a:p>
        </p:txBody>
      </p:sp>
      <p:sp>
        <p:nvSpPr>
          <p:cNvPr id="14" name="Figura a mano libera 37"/>
          <p:cNvSpPr/>
          <p:nvPr/>
        </p:nvSpPr>
        <p:spPr>
          <a:xfrm>
            <a:off x="2851876" y="3830595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38"/>
          <p:cNvSpPr txBox="1"/>
          <p:nvPr/>
        </p:nvSpPr>
        <p:spPr>
          <a:xfrm>
            <a:off x="7596372" y="48200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sp>
        <p:nvSpPr>
          <p:cNvPr id="16" name="CasellaDiTesto 39"/>
          <p:cNvSpPr txBox="1"/>
          <p:nvPr/>
        </p:nvSpPr>
        <p:spPr>
          <a:xfrm>
            <a:off x="5229293" y="4852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cxnSp>
        <p:nvCxnSpPr>
          <p:cNvPr id="19" name="Connettore 1 44"/>
          <p:cNvCxnSpPr/>
          <p:nvPr/>
        </p:nvCxnSpPr>
        <p:spPr>
          <a:xfrm>
            <a:off x="5361530" y="4059733"/>
            <a:ext cx="0" cy="71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45"/>
          <p:cNvSpPr txBox="1"/>
          <p:nvPr/>
        </p:nvSpPr>
        <p:spPr>
          <a:xfrm>
            <a:off x="2911254" y="5223994"/>
            <a:ext cx="25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Période de Décision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Connettore 2 47"/>
          <p:cNvCxnSpPr/>
          <p:nvPr/>
        </p:nvCxnSpPr>
        <p:spPr>
          <a:xfrm>
            <a:off x="2915852" y="5187021"/>
            <a:ext cx="2444445" cy="3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5352266" y="4054220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reeform 37"/>
          <p:cNvSpPr/>
          <p:nvPr/>
        </p:nvSpPr>
        <p:spPr>
          <a:xfrm>
            <a:off x="5369169" y="2980988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 animBg="1"/>
      <p:bldP spid="15" grpId="0"/>
      <p:bldP spid="16" grpId="0"/>
      <p:bldP spid="20" grpId="0"/>
      <p:bldP spid="3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24" name="Segnaposto contenuto 2"/>
          <p:cNvSpPr txBox="1">
            <a:spLocks/>
          </p:cNvSpPr>
          <p:nvPr/>
        </p:nvSpPr>
        <p:spPr>
          <a:xfrm>
            <a:off x="462840" y="5013177"/>
            <a:ext cx="8229600" cy="1789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Pour Spéculer sur la volatilité</a:t>
            </a:r>
          </a:p>
          <a:p>
            <a:pPr lvl="1"/>
            <a:r>
              <a:rPr lang="fr-FR" sz="2400" dirty="0" smtClean="0"/>
              <a:t>Plus risquée que la stratégie 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Straddle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achat de call et put</a:t>
            </a:r>
            <a:r>
              <a:rPr lang="fr-FR" sz="2400" dirty="0" smtClean="0"/>
              <a:t>)</a:t>
            </a:r>
          </a:p>
          <a:p>
            <a:r>
              <a:rPr lang="fr-FR" sz="3200" dirty="0" smtClean="0"/>
              <a:t>Sureté : une nouvelle tendance</a:t>
            </a:r>
          </a:p>
          <a:p>
            <a:r>
              <a:rPr lang="fr-FR" sz="3200" dirty="0" smtClean="0"/>
              <a:t>Laisser le choix pour une date future</a:t>
            </a:r>
          </a:p>
          <a:p>
            <a:pPr lvl="1"/>
            <a:r>
              <a:rPr lang="fr-FR" sz="2400" dirty="0" smtClean="0"/>
              <a:t>un changement probable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200" dirty="0" smtClean="0"/>
              <a:t>plus chère qu’une option vanille</a:t>
            </a:r>
          </a:p>
          <a:p>
            <a:pPr lvl="1"/>
            <a:r>
              <a:rPr lang="fr-FR" sz="2400" dirty="0" smtClean="0"/>
              <a:t>Individu averse au risque.</a:t>
            </a:r>
            <a:endParaRPr lang="fr-F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Similaires aux Chooser Options</a:t>
            </a:r>
            <a:endParaRPr lang="fr-FR" sz="3200" dirty="0" smtClean="0"/>
          </a:p>
          <a:p>
            <a:pPr lvl="1"/>
            <a:r>
              <a:rPr lang="fr-FR" sz="2400" dirty="0" smtClean="0"/>
              <a:t>La maturité peut être étendue</a:t>
            </a:r>
          </a:p>
          <a:p>
            <a:pPr lvl="1"/>
            <a:r>
              <a:rPr lang="fr-FR" sz="2400" dirty="0" smtClean="0"/>
              <a:t>Le prix d’exercice peut être modifi</a:t>
            </a:r>
            <a:r>
              <a:rPr lang="fr-FR" sz="2400" dirty="0"/>
              <a:t>é</a:t>
            </a:r>
            <a:endParaRPr lang="fr-FR" sz="2400" dirty="0" smtClean="0"/>
          </a:p>
          <a:p>
            <a:r>
              <a:rPr lang="fr-FR" sz="3200" dirty="0" smtClean="0"/>
              <a:t>Deux types:</a:t>
            </a:r>
          </a:p>
          <a:p>
            <a:pPr lvl="1"/>
            <a:r>
              <a:rPr lang="fr-FR" sz="3000" dirty="0" smtClean="0"/>
              <a:t>Extensible par l’acheteur: Holder-Extendible</a:t>
            </a:r>
          </a:p>
          <a:p>
            <a:pPr lvl="1"/>
            <a:r>
              <a:rPr lang="fr-FR" sz="3000" dirty="0"/>
              <a:t>Extensible par </a:t>
            </a:r>
            <a:r>
              <a:rPr lang="fr-FR" sz="3000" dirty="0" smtClean="0"/>
              <a:t>le vendeur: Writer-Extendible</a:t>
            </a:r>
            <a:endParaRPr lang="fr-FR" sz="3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Payer un premium </a:t>
            </a:r>
            <a:r>
              <a:rPr lang="fr-FR" sz="2800" b="1" u="sng" dirty="0" smtClean="0"/>
              <a:t>A</a:t>
            </a:r>
            <a:r>
              <a:rPr lang="fr-FR" sz="2800" b="1" dirty="0" smtClean="0"/>
              <a:t> </a:t>
            </a:r>
            <a:r>
              <a:rPr lang="fr-FR" sz="2800" dirty="0" smtClean="0"/>
              <a:t>+ étendre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Exercer l’option (vanille)</a:t>
            </a:r>
          </a:p>
          <a:p>
            <a:r>
              <a:rPr lang="fr-FR" sz="3200" dirty="0" smtClean="0"/>
              <a:t>X2, T2 et A fixés  dès le début</a:t>
            </a:r>
            <a:endParaRPr lang="fr-FR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8"/>
            <a:ext cx="10563286" cy="8348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  <a:r>
              <a:rPr lang="fr-FR" sz="3200" dirty="0" smtClean="0"/>
              <a:t>: exemple d’un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Connettore 2 6"/>
          <p:cNvCxnSpPr/>
          <p:nvPr/>
        </p:nvCxnSpPr>
        <p:spPr>
          <a:xfrm flipV="1">
            <a:off x="2748120" y="3336654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748120" y="5256915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2"/>
          <p:cNvSpPr txBox="1"/>
          <p:nvPr/>
        </p:nvSpPr>
        <p:spPr>
          <a:xfrm>
            <a:off x="2075833" y="3256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8" name="Connettore 1 22"/>
          <p:cNvCxnSpPr>
            <a:stCxn id="18" idx="0"/>
            <a:endCxn id="10" idx="1"/>
          </p:cNvCxnSpPr>
          <p:nvPr/>
        </p:nvCxnSpPr>
        <p:spPr>
          <a:xfrm flipV="1">
            <a:off x="5256542" y="3173069"/>
            <a:ext cx="850267" cy="136547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24"/>
          <p:cNvCxnSpPr>
            <a:stCxn id="11" idx="1"/>
            <a:endCxn id="18" idx="0"/>
          </p:cNvCxnSpPr>
          <p:nvPr/>
        </p:nvCxnSpPr>
        <p:spPr>
          <a:xfrm flipH="1" flipV="1">
            <a:off x="5256542" y="4538543"/>
            <a:ext cx="1093438" cy="14820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8"/>
          <p:cNvSpPr txBox="1"/>
          <p:nvPr/>
        </p:nvSpPr>
        <p:spPr>
          <a:xfrm>
            <a:off x="6106809" y="3019180"/>
            <a:ext cx="358646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Payer A pour étendre avec Call(X2, T2)</a:t>
            </a:r>
            <a:endParaRPr lang="fr-FR" sz="1400" b="1" dirty="0"/>
          </a:p>
        </p:txBody>
      </p:sp>
      <p:sp>
        <p:nvSpPr>
          <p:cNvPr id="11" name="CasellaDiTesto 29"/>
          <p:cNvSpPr txBox="1"/>
          <p:nvPr/>
        </p:nvSpPr>
        <p:spPr>
          <a:xfrm>
            <a:off x="6349980" y="5866707"/>
            <a:ext cx="218458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Laisser l’option expirer</a:t>
            </a:r>
            <a:endParaRPr lang="fr-FR" sz="1400" b="1" dirty="0"/>
          </a:p>
        </p:txBody>
      </p:sp>
      <p:sp>
        <p:nvSpPr>
          <p:cNvPr id="12" name="Figura a mano libera 37"/>
          <p:cNvSpPr/>
          <p:nvPr/>
        </p:nvSpPr>
        <p:spPr>
          <a:xfrm>
            <a:off x="2756152" y="4267457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38"/>
          <p:cNvSpPr txBox="1"/>
          <p:nvPr/>
        </p:nvSpPr>
        <p:spPr>
          <a:xfrm>
            <a:off x="7500648" y="525691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cxnSp>
        <p:nvCxnSpPr>
          <p:cNvPr id="15" name="Connettore 1 44"/>
          <p:cNvCxnSpPr/>
          <p:nvPr/>
        </p:nvCxnSpPr>
        <p:spPr>
          <a:xfrm>
            <a:off x="5265806" y="4496595"/>
            <a:ext cx="7639" cy="117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45"/>
          <p:cNvSpPr txBox="1"/>
          <p:nvPr/>
        </p:nvSpPr>
        <p:spPr>
          <a:xfrm>
            <a:off x="3850447" y="5306131"/>
            <a:ext cx="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T1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7" name="Connettore 2 47"/>
          <p:cNvCxnSpPr/>
          <p:nvPr/>
        </p:nvCxnSpPr>
        <p:spPr>
          <a:xfrm>
            <a:off x="2766122" y="5624246"/>
            <a:ext cx="2490420" cy="200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5256542" y="4491082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reeform 18"/>
          <p:cNvSpPr/>
          <p:nvPr/>
        </p:nvSpPr>
        <p:spPr>
          <a:xfrm>
            <a:off x="5273445" y="3417850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757645" y="4142803"/>
            <a:ext cx="2516453" cy="19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2"/>
          <p:cNvSpPr txBox="1"/>
          <p:nvPr/>
        </p:nvSpPr>
        <p:spPr>
          <a:xfrm>
            <a:off x="2344764" y="39058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756152" y="4327469"/>
            <a:ext cx="3846918" cy="97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asellaDiTesto 12"/>
          <p:cNvSpPr txBox="1"/>
          <p:nvPr/>
        </p:nvSpPr>
        <p:spPr>
          <a:xfrm>
            <a:off x="2327861" y="4121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X2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4" name="CasellaDiTesto 45"/>
          <p:cNvSpPr txBox="1"/>
          <p:nvPr/>
        </p:nvSpPr>
        <p:spPr>
          <a:xfrm>
            <a:off x="4679611" y="5808548"/>
            <a:ext cx="46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T2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35" name="Connettore 2 47"/>
          <p:cNvCxnSpPr/>
          <p:nvPr/>
        </p:nvCxnSpPr>
        <p:spPr>
          <a:xfrm flipV="1">
            <a:off x="2748120" y="5821358"/>
            <a:ext cx="3854950" cy="14499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44"/>
          <p:cNvCxnSpPr/>
          <p:nvPr/>
        </p:nvCxnSpPr>
        <p:spPr>
          <a:xfrm flipH="1">
            <a:off x="6599136" y="3626329"/>
            <a:ext cx="3935" cy="222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7" grpId="0"/>
      <p:bldP spid="10" grpId="0" animBg="1"/>
      <p:bldP spid="11" grpId="0" animBg="1"/>
      <p:bldP spid="11" grpId="1" animBg="1"/>
      <p:bldP spid="12" grpId="0" animBg="1"/>
      <p:bldP spid="13" grpId="0"/>
      <p:bldP spid="16" grpId="0"/>
      <p:bldP spid="18" grpId="0" animBg="1"/>
      <p:bldP spid="18" grpId="1" animBg="1"/>
      <p:bldP spid="19" grpId="0" animBg="1"/>
      <p:bldP spid="22" grpId="0"/>
      <p:bldP spid="29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17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Option: Out of the money</a:t>
            </a:r>
          </a:p>
          <a:p>
            <a:pPr lvl="2"/>
            <a:r>
              <a:rPr lang="fr-FR" sz="2800" dirty="0" smtClean="0"/>
              <a:t>Etendre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Laisser l’option expirer</a:t>
            </a:r>
          </a:p>
          <a:p>
            <a:r>
              <a:rPr lang="fr-FR" sz="3200" dirty="0" smtClean="0"/>
              <a:t>X2, T2 fixés  dès le début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747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18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Writer-Extendible:</a:t>
            </a:r>
          </a:p>
          <a:p>
            <a:pPr lvl="1"/>
            <a:r>
              <a:rPr lang="fr-FR" sz="3200" dirty="0" smtClean="0"/>
              <a:t>Les premium reçus: taxés</a:t>
            </a:r>
          </a:p>
          <a:p>
            <a:pPr lvl="1"/>
            <a:r>
              <a:rPr lang="fr-FR" sz="3200" dirty="0" smtClean="0"/>
              <a:t>Si l’option est exercée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3000" dirty="0" smtClean="0"/>
              <a:t>transactions du capital: non taxés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fr-FR" sz="2800" dirty="0" smtClean="0"/>
              <a:t>Etendre le contrat: Option un peu dans la monnaie.</a:t>
            </a:r>
          </a:p>
        </p:txBody>
      </p:sp>
    </p:spTree>
    <p:extLst>
      <p:ext uri="{BB962C8B-B14F-4D97-AF65-F5344CB8AC3E}">
        <p14:creationId xmlns:p14="http://schemas.microsoft.com/office/powerpoint/2010/main" val="2761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85326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V-Extendible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3" y="830422"/>
            <a:ext cx="10446151" cy="53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5816020"/>
              </p:ext>
            </p:extLst>
          </p:nvPr>
        </p:nvGraphicFramePr>
        <p:xfrm>
          <a:off x="2142705" y="2210937"/>
          <a:ext cx="8393374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9131"/>
            <a:ext cx="12192000" cy="970450"/>
          </a:xfrm>
        </p:spPr>
        <p:txBody>
          <a:bodyPr/>
          <a:lstStyle/>
          <a:p>
            <a:pPr lvl="0" algn="ctr"/>
            <a:r>
              <a:rPr lang="en-US" dirty="0" smtClean="0"/>
              <a:t>VI-Conclusion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9" y="1129510"/>
            <a:ext cx="11572128" cy="47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3906" y="2967335"/>
            <a:ext cx="97642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pour votre attention </a:t>
            </a:r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fr-FR" sz="54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Les Questions</a:t>
            </a:r>
            <a:endParaRPr lang="fr-FR" sz="5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Quants et développeurs</a:t>
            </a:r>
          </a:p>
          <a:p>
            <a:r>
              <a:rPr lang="fr-FR" sz="3200" b="1" dirty="0" smtClean="0"/>
              <a:t>C++ , 2000</a:t>
            </a:r>
          </a:p>
          <a:p>
            <a:r>
              <a:rPr lang="fr-FR" sz="3200" b="1" dirty="0" smtClean="0"/>
              <a:t>Ferdinando Ametrano et Luigi Ballabio</a:t>
            </a:r>
          </a:p>
          <a:p>
            <a:r>
              <a:rPr lang="fr-FR" sz="3200" b="1" dirty="0" smtClean="0"/>
              <a:t>Open Source Initiative </a:t>
            </a:r>
            <a:r>
              <a:rPr lang="fr-FR" sz="3200" b="1" dirty="0" err="1" smtClean="0"/>
              <a:t>Certified</a:t>
            </a:r>
            <a:endParaRPr lang="fr-FR" sz="3200" b="1" dirty="0" smtClean="0"/>
          </a:p>
          <a:p>
            <a:r>
              <a:rPr lang="fr-FR" sz="3200" b="1" dirty="0" smtClean="0"/>
              <a:t>La librairie Boost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 lnSpcReduction="10000"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 “</a:t>
            </a:r>
            <a:r>
              <a:rPr lang="fr-FR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Path-dependent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Echangées dès les années 60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Deux types</a:t>
            </a:r>
          </a:p>
          <a:p>
            <a:pPr lvl="1"/>
            <a:r>
              <a:rPr lang="fr-FR" sz="34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Activées</a:t>
            </a:r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Désactivées</a:t>
            </a:r>
          </a:p>
          <a:p>
            <a:pPr lvl="2"/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Up-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Up-</a:t>
            </a:r>
            <a:r>
              <a:rPr lang="fr-FR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2"/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Down-</a:t>
            </a:r>
            <a:r>
              <a:rPr lang="fr-FR" sz="3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Down-</a:t>
            </a:r>
            <a:r>
              <a:rPr lang="fr-FR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variantes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6" y="2345504"/>
            <a:ext cx="472440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5504"/>
            <a:ext cx="4724400" cy="37647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Moins chères que les options vanilles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Fortes  mouvement du sous-jacent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désactivée: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Faible mouvement du sous-jacent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Marché du Forex</a:t>
            </a:r>
            <a:endParaRPr lang="fr-FR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3636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fr-FR" sz="14400" dirty="0" smtClean="0"/>
              <a:t>Une fenêtre de couverture de barrière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Surveillance pour une période spécifique</a:t>
            </a:r>
          </a:p>
          <a:p>
            <a:pPr lvl="2">
              <a:lnSpc>
                <a:spcPct val="120000"/>
              </a:lnSpc>
            </a:pPr>
            <a:r>
              <a:rPr lang="fr-FR" sz="11200" dirty="0" smtClean="0"/>
              <a:t>Barriere désactivée</a:t>
            </a:r>
          </a:p>
          <a:p>
            <a:pPr lvl="3">
              <a:lnSpc>
                <a:spcPct val="120000"/>
              </a:lnSpc>
            </a:pPr>
            <a:r>
              <a:rPr lang="fr-FR" sz="11000" dirty="0" smtClean="0"/>
              <a:t>Sur une partie: début ou fin de la vie de l’option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sz="12800" dirty="0" smtClean="0"/>
              <a:t>Deux types: 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partial-time </a:t>
            </a:r>
            <a:r>
              <a:rPr lang="fr-FR" sz="12800" dirty="0" err="1" smtClean="0"/>
              <a:t>start</a:t>
            </a:r>
            <a:r>
              <a:rPr lang="fr-FR" sz="12800" dirty="0" smtClean="0"/>
              <a:t> options: 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partial-time end options </a:t>
            </a:r>
            <a:endParaRPr lang="fr-FR" sz="1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0234"/>
            <a:ext cx="10486648" cy="62977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4" y="560388"/>
            <a:ext cx="10670796" cy="610563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979</TotalTime>
  <Words>574</Words>
  <Application>Microsoft Office PowerPoint</Application>
  <PresentationFormat>Widescreen</PresentationFormat>
  <Paragraphs>164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Gothic</vt:lpstr>
      <vt:lpstr>Times New Roman</vt:lpstr>
      <vt:lpstr>Wingdings</vt:lpstr>
      <vt:lpstr>Wingdings 2</vt:lpstr>
      <vt:lpstr>Quotable</vt:lpstr>
      <vt:lpstr>Project de fin d’études QuantLib 1.3</vt:lpstr>
      <vt:lpstr>Plan</vt:lpstr>
      <vt:lpstr>I-QuantLib 1.3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IV-Complex Chooser Options</vt:lpstr>
      <vt:lpstr>IV-Complex Chooser Options</vt:lpstr>
      <vt:lpstr>IV-Complex Chooser Options</vt:lpstr>
      <vt:lpstr>IV-Complex Chooser Options</vt:lpstr>
      <vt:lpstr>V-Extendible Options</vt:lpstr>
      <vt:lpstr>V-Extendible Options</vt:lpstr>
      <vt:lpstr>V-Extendible Options</vt:lpstr>
      <vt:lpstr>V-Extendible Options</vt:lpstr>
      <vt:lpstr>V-Extendible Options</vt:lpstr>
      <vt:lpstr>V-Extendible Options</vt:lpstr>
      <vt:lpstr>VI-Conclusion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Compte Microsoft</cp:lastModifiedBy>
  <cp:revision>280</cp:revision>
  <dcterms:created xsi:type="dcterms:W3CDTF">2014-01-12T09:53:46Z</dcterms:created>
  <dcterms:modified xsi:type="dcterms:W3CDTF">2014-02-25T17:23:47Z</dcterms:modified>
</cp:coreProperties>
</file>