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59" r:id="rId6"/>
    <p:sldId id="263" r:id="rId7"/>
    <p:sldId id="266" r:id="rId8"/>
    <p:sldId id="267" r:id="rId9"/>
    <p:sldId id="265" r:id="rId10"/>
    <p:sldId id="264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555" autoAdjust="0"/>
  </p:normalViewPr>
  <p:slideViewPr>
    <p:cSldViewPr snapToGrid="0">
      <p:cViewPr varScale="1">
        <p:scale>
          <a:sx n="47" d="100"/>
          <a:sy n="47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en-US" sz="3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Partial-Time Barriers</a:t>
          </a:r>
        </a:p>
      </dgm:t>
    </dgm:pt>
    <dgm:pt modelId="{C6524B4D-7A59-44E9-A5A5-D5702AFAF48F}" type="parTrans" cxnId="{184D39D7-F755-4DE4-9B48-06ED85E8AE5B}">
      <dgm:prSet/>
      <dgm:spPr/>
    </dgm:pt>
    <dgm:pt modelId="{F19D15A0-2CC6-46D0-8D94-AC3B4044370F}" type="sibTrans" cxnId="{184D39D7-F755-4DE4-9B48-06ED85E8AE5B}">
      <dgm:prSet/>
      <dgm:spPr/>
    </dgm:pt>
    <dgm:pt modelId="{85AB4DCC-A184-4667-8FA8-A2A32DFE622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</dgm:pt>
    <dgm:pt modelId="{5B136187-5275-48E0-A906-484E6785145E}" type="sibTrans" cxnId="{0813311E-E578-4D32-8979-2C51CF645B1D}">
      <dgm:prSet/>
      <dgm:spPr/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</dgm:pt>
    <dgm:pt modelId="{889AD724-97DC-4930-B9DB-DBAB3D123053}" type="pres">
      <dgm:prSet presAssocID="{1EECF149-7A76-4C15-B14C-F06875EB4D7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</dgm:pt>
    <dgm:pt modelId="{FFCB98C8-82A2-4716-BC9F-35CA11AF948A}" type="pres">
      <dgm:prSet presAssocID="{885755C5-982A-4DE5-B141-3DF88E43641B}" presName="composite" presStyleCnt="0"/>
      <dgm:spPr/>
    </dgm:pt>
    <dgm:pt modelId="{50E7F155-0B28-4EB8-A3DA-F62B28ED4788}" type="pres">
      <dgm:prSet presAssocID="{885755C5-982A-4DE5-B141-3DF88E43641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</dgm:pt>
    <dgm:pt modelId="{FCA75C7B-57D7-4F43-9004-4C8E28689022}" type="pres">
      <dgm:prSet presAssocID="{7B5B3069-EFAE-4C94-921D-D6D3B7C28BB1}" presName="composite" presStyleCnt="0"/>
      <dgm:spPr/>
    </dgm:pt>
    <dgm:pt modelId="{F19540CE-E2C5-4FD1-A90C-A623A7080392}" type="pres">
      <dgm:prSet presAssocID="{7B5B3069-EFAE-4C94-921D-D6D3B7C28BB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</dgm:pt>
    <dgm:pt modelId="{3C0D4DEB-0D77-4627-AA3B-0CFDE23BFBC3}" type="pres">
      <dgm:prSet presAssocID="{85AB4DCC-A184-4667-8FA8-A2A32DFE6220}" presName="composite" presStyleCnt="0"/>
      <dgm:spPr/>
    </dgm:pt>
    <dgm:pt modelId="{A6CE0B11-D65A-4EA5-AC61-673ADCCD0CA0}" type="pres">
      <dgm:prSet presAssocID="{85AB4DCC-A184-4667-8FA8-A2A32DFE622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</dgm:pt>
    <dgm:pt modelId="{7A46B177-869F-42B2-A9C9-378BC65F37C4}" type="pres">
      <dgm:prSet presAssocID="{1D401610-B815-437E-A4BB-1F07B9E46326}" presName="composite" presStyleCnt="0"/>
      <dgm:spPr/>
    </dgm:pt>
    <dgm:pt modelId="{B42C3359-B3EE-455E-8DA8-EEADBB34ADA4}" type="pres">
      <dgm:prSet presAssocID="{1D401610-B815-437E-A4BB-1F07B9E4632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95203-B470-42B2-964A-C44909A03B0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2F99D0-6AB3-4C76-936E-755766763C1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ED5535B-65A7-4496-99FD-A661532CFDAE}" type="parTrans" cxnId="{CCF6B7CA-2576-464A-B788-6A9CEE01A7C9}">
      <dgm:prSet/>
      <dgm:spPr/>
      <dgm:t>
        <a:bodyPr/>
        <a:lstStyle/>
        <a:p>
          <a:endParaRPr lang="en-US"/>
        </a:p>
      </dgm:t>
    </dgm:pt>
    <dgm:pt modelId="{28AE290C-DF1F-40C7-AE8F-56B3E4016A1E}" type="sibTrans" cxnId="{CCF6B7CA-2576-464A-B788-6A9CEE01A7C9}">
      <dgm:prSet/>
      <dgm:spPr/>
      <dgm:t>
        <a:bodyPr/>
        <a:lstStyle/>
        <a:p>
          <a:endParaRPr lang="en-US"/>
        </a:p>
      </dgm:t>
    </dgm:pt>
    <dgm:pt modelId="{F5FA9416-192F-4DEE-AA7D-AA0CD3B2E88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34D663A-6FEE-43D7-99FB-126EFC9E0533}" type="parTrans" cxnId="{D95C9A6B-116D-4FAF-B0F9-93572A4F88D7}">
      <dgm:prSet/>
      <dgm:spPr/>
      <dgm:t>
        <a:bodyPr/>
        <a:lstStyle/>
        <a:p>
          <a:endParaRPr lang="en-US"/>
        </a:p>
      </dgm:t>
    </dgm:pt>
    <dgm:pt modelId="{2EBDF58F-3360-41AB-88C0-61EFB1808C8C}" type="sibTrans" cxnId="{D95C9A6B-116D-4FAF-B0F9-93572A4F88D7}">
      <dgm:prSet/>
      <dgm:spPr/>
      <dgm:t>
        <a:bodyPr/>
        <a:lstStyle/>
        <a:p>
          <a:endParaRPr lang="en-US"/>
        </a:p>
      </dgm:t>
    </dgm:pt>
    <dgm:pt modelId="{0E96282A-0062-402E-91AF-7B600A4ADD5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4EBF6EF-D3BA-452F-9992-51264D611D25}" type="parTrans" cxnId="{827E4305-CFB7-4438-BD61-5E2263822395}">
      <dgm:prSet/>
      <dgm:spPr/>
      <dgm:t>
        <a:bodyPr/>
        <a:lstStyle/>
        <a:p>
          <a:endParaRPr lang="en-US"/>
        </a:p>
      </dgm:t>
    </dgm:pt>
    <dgm:pt modelId="{CC3F135B-47E5-4011-A137-FB29A2878EEA}" type="sibTrans" cxnId="{827E4305-CFB7-4438-BD61-5E2263822395}">
      <dgm:prSet/>
      <dgm:spPr/>
      <dgm:t>
        <a:bodyPr/>
        <a:lstStyle/>
        <a:p>
          <a:endParaRPr lang="en-US"/>
        </a:p>
      </dgm:t>
    </dgm:pt>
    <dgm:pt modelId="{E56B29C0-77D9-4022-BB79-3AD166AF274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81073A3-D400-48EA-A1BA-7AFD51255304}" type="parTrans" cxnId="{ECD0D5EA-5EC0-4FA0-941C-8288CC1F9D97}">
      <dgm:prSet/>
      <dgm:spPr/>
      <dgm:t>
        <a:bodyPr/>
        <a:lstStyle/>
        <a:p>
          <a:endParaRPr lang="en-US"/>
        </a:p>
      </dgm:t>
    </dgm:pt>
    <dgm:pt modelId="{8583F6E0-E596-415C-B0AD-D90C9736B651}" type="sibTrans" cxnId="{ECD0D5EA-5EC0-4FA0-941C-8288CC1F9D97}">
      <dgm:prSet/>
      <dgm:spPr/>
      <dgm:t>
        <a:bodyPr/>
        <a:lstStyle/>
        <a:p>
          <a:endParaRPr lang="en-US"/>
        </a:p>
      </dgm:t>
    </dgm:pt>
    <dgm:pt modelId="{39EEEC24-1E6A-46D4-97D7-D7BE4DCDA6B7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Financial instruments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&lt;ql/instruments&gt;</a:t>
          </a:r>
          <a:endParaRPr lang="en-US" sz="1800" b="1" dirty="0">
            <a:solidFill>
              <a:srgbClr val="00B0F0"/>
            </a:solidFill>
          </a:endParaRPr>
        </a:p>
      </dgm:t>
    </dgm:pt>
    <dgm:pt modelId="{BF0B2BFB-25A7-4C20-ABBE-8B9BA71DB3BC}" type="parTrans" cxnId="{1A162A32-37EC-4847-B92F-C0B9159B9132}">
      <dgm:prSet/>
      <dgm:spPr/>
      <dgm:t>
        <a:bodyPr/>
        <a:lstStyle/>
        <a:p>
          <a:endParaRPr lang="en-US"/>
        </a:p>
      </dgm:t>
    </dgm:pt>
    <dgm:pt modelId="{A05C6022-B239-4085-B6AF-4171E73217DC}" type="sibTrans" cxnId="{1A162A32-37EC-4847-B92F-C0B9159B9132}">
      <dgm:prSet/>
      <dgm:spPr/>
      <dgm:t>
        <a:bodyPr/>
        <a:lstStyle/>
        <a:p>
          <a:endParaRPr lang="en-US"/>
        </a:p>
      </dgm:t>
    </dgm:pt>
    <dgm:pt modelId="{6E6B3509-C532-4E3E-BABC-19A5EC8EFD53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Models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</a:t>
          </a:r>
          <a:r>
            <a:rPr lang="en-US" sz="1800" b="1" dirty="0" err="1" smtClean="0">
              <a:solidFill>
                <a:srgbClr val="00B0F0"/>
              </a:solidFill>
            </a:rPr>
            <a:t>ql</a:t>
          </a:r>
          <a:r>
            <a:rPr lang="en-US" sz="1800" b="1" dirty="0" smtClean="0">
              <a:solidFill>
                <a:srgbClr val="00B0F0"/>
              </a:solidFill>
            </a:rPr>
            <a:t>/models&gt;</a:t>
          </a:r>
          <a:endParaRPr lang="en-US" sz="1800" b="1" dirty="0">
            <a:solidFill>
              <a:srgbClr val="00B0F0"/>
            </a:solidFill>
          </a:endParaRPr>
        </a:p>
      </dgm:t>
    </dgm:pt>
    <dgm:pt modelId="{4960678D-B486-4853-98E6-A35D2D7CB403}" type="parTrans" cxnId="{7CA861F2-D86B-482C-BDB1-7B2D087BF67B}">
      <dgm:prSet/>
      <dgm:spPr/>
      <dgm:t>
        <a:bodyPr/>
        <a:lstStyle/>
        <a:p>
          <a:endParaRPr lang="en-US"/>
        </a:p>
      </dgm:t>
    </dgm:pt>
    <dgm:pt modelId="{9ACE6B4D-4845-4A9B-B136-B737CC63C6FD}" type="sibTrans" cxnId="{7CA861F2-D86B-482C-BDB1-7B2D087BF67B}">
      <dgm:prSet/>
      <dgm:spPr/>
      <dgm:t>
        <a:bodyPr/>
        <a:lstStyle/>
        <a:p>
          <a:endParaRPr lang="en-US"/>
        </a:p>
      </dgm:t>
    </dgm:pt>
    <dgm:pt modelId="{6DA3FD95-9326-4DC7-91A0-F3F876E31698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Methods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&lt;ql/methods&gt;</a:t>
          </a:r>
          <a:endParaRPr lang="en-US" sz="1800" b="1" dirty="0">
            <a:solidFill>
              <a:srgbClr val="00B0F0"/>
            </a:solidFill>
          </a:endParaRPr>
        </a:p>
      </dgm:t>
    </dgm:pt>
    <dgm:pt modelId="{5F5FD9BA-5F79-4021-AFD2-5BCCF293F993}" type="parTrans" cxnId="{2E2F88F7-BBB5-418E-9F7B-23F1AB3E1BCF}">
      <dgm:prSet/>
      <dgm:spPr/>
      <dgm:t>
        <a:bodyPr/>
        <a:lstStyle/>
        <a:p>
          <a:endParaRPr lang="en-US"/>
        </a:p>
      </dgm:t>
    </dgm:pt>
    <dgm:pt modelId="{DD08ECC5-CFDE-447A-AE70-3B4F8F9D9A39}" type="sibTrans" cxnId="{2E2F88F7-BBB5-418E-9F7B-23F1AB3E1BCF}">
      <dgm:prSet/>
      <dgm:spPr/>
      <dgm:t>
        <a:bodyPr/>
        <a:lstStyle/>
        <a:p>
          <a:endParaRPr lang="en-US"/>
        </a:p>
      </dgm:t>
    </dgm:pt>
    <dgm:pt modelId="{DF941110-61E7-45C9-ADD3-7C84EF4E37B2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Pricing engines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</a:t>
          </a:r>
        </a:p>
        <a:p>
          <a:r>
            <a:rPr lang="en-US" sz="1800" b="1" dirty="0" smtClean="0">
              <a:solidFill>
                <a:srgbClr val="00B0F0"/>
              </a:solidFill>
            </a:rPr>
            <a:t>pricingengines&gt;</a:t>
          </a:r>
          <a:endParaRPr lang="en-US" sz="1800" b="1" dirty="0">
            <a:solidFill>
              <a:srgbClr val="00B0F0"/>
            </a:solidFill>
          </a:endParaRPr>
        </a:p>
      </dgm:t>
    </dgm:pt>
    <dgm:pt modelId="{9E7F0F06-ED90-4781-9EAC-2DAEC61CE6A1}" type="parTrans" cxnId="{7A72D317-89D7-4D91-8A23-43FB0C8D4611}">
      <dgm:prSet/>
      <dgm:spPr/>
      <dgm:t>
        <a:bodyPr/>
        <a:lstStyle/>
        <a:p>
          <a:endParaRPr lang="en-US"/>
        </a:p>
      </dgm:t>
    </dgm:pt>
    <dgm:pt modelId="{2ADA857A-60AF-45CC-8D83-F2A67AA2DD30}" type="sibTrans" cxnId="{7A72D317-89D7-4D91-8A23-43FB0C8D4611}">
      <dgm:prSet/>
      <dgm:spPr/>
      <dgm:t>
        <a:bodyPr/>
        <a:lstStyle/>
        <a:p>
          <a:endParaRPr lang="en-US"/>
        </a:p>
      </dgm:t>
    </dgm:pt>
    <dgm:pt modelId="{B573758B-C48A-49B0-8E59-82049D1F1BB3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b="1" dirty="0" smtClean="0">
              <a:solidFill>
                <a:srgbClr val="FFC000"/>
              </a:solidFill>
            </a:rPr>
            <a:t>Most important Modules</a:t>
          </a:r>
          <a:endParaRPr lang="en-US" sz="1800" b="1" dirty="0">
            <a:solidFill>
              <a:srgbClr val="FFC000"/>
            </a:solidFill>
          </a:endParaRPr>
        </a:p>
      </dgm:t>
    </dgm:pt>
    <dgm:pt modelId="{DB536C94-5302-4F88-84C4-E19F5385FC54}" type="parTrans" cxnId="{46258753-224F-4104-8B0D-3FEEFF4C605A}">
      <dgm:prSet/>
      <dgm:spPr/>
      <dgm:t>
        <a:bodyPr/>
        <a:lstStyle/>
        <a:p>
          <a:endParaRPr lang="en-US"/>
        </a:p>
      </dgm:t>
    </dgm:pt>
    <dgm:pt modelId="{68530CAD-5C9B-4F77-9DDB-73E785293411}" type="sibTrans" cxnId="{46258753-224F-4104-8B0D-3FEEFF4C605A}">
      <dgm:prSet/>
      <dgm:spPr/>
      <dgm:t>
        <a:bodyPr/>
        <a:lstStyle/>
        <a:p>
          <a:endParaRPr lang="en-US"/>
        </a:p>
      </dgm:t>
    </dgm:pt>
    <dgm:pt modelId="{3297FF5F-844D-4E17-A855-154B429740AE}" type="pres">
      <dgm:prSet presAssocID="{28495203-B470-42B2-964A-C44909A03B0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755BD8-DC67-46EF-9D15-700F438CC005}" type="pres">
      <dgm:prSet presAssocID="{562F99D0-6AB3-4C76-936E-755766763C1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76895-2CAD-4037-9B59-D657F3BDE8D2}" type="pres">
      <dgm:prSet presAssocID="{28AE290C-DF1F-40C7-AE8F-56B3E4016A1E}" presName="sibTrans" presStyleCnt="0"/>
      <dgm:spPr/>
      <dgm:t>
        <a:bodyPr/>
        <a:lstStyle/>
        <a:p>
          <a:endParaRPr lang="en-US"/>
        </a:p>
      </dgm:t>
    </dgm:pt>
    <dgm:pt modelId="{E1B0E9A4-80BC-4BE1-AFC6-851C9D5AEC53}" type="pres">
      <dgm:prSet presAssocID="{F5FA9416-192F-4DEE-AA7D-AA0CD3B2E88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45991-4AA5-4915-869E-FBCFB4E101C4}" type="pres">
      <dgm:prSet presAssocID="{2EBDF58F-3360-41AB-88C0-61EFB1808C8C}" presName="sibTrans" presStyleCnt="0"/>
      <dgm:spPr/>
      <dgm:t>
        <a:bodyPr/>
        <a:lstStyle/>
        <a:p>
          <a:endParaRPr lang="en-US"/>
        </a:p>
      </dgm:t>
    </dgm:pt>
    <dgm:pt modelId="{F330022E-AEF2-4F3F-987D-D67ADFE6F099}" type="pres">
      <dgm:prSet presAssocID="{0E96282A-0062-402E-91AF-7B600A4ADD5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2AF4-73EE-426B-9943-8DDBE935866C}" type="pres">
      <dgm:prSet presAssocID="{CC3F135B-47E5-4011-A137-FB29A2878EEA}" presName="sibTrans" presStyleCnt="0"/>
      <dgm:spPr/>
      <dgm:t>
        <a:bodyPr/>
        <a:lstStyle/>
        <a:p>
          <a:endParaRPr lang="en-US"/>
        </a:p>
      </dgm:t>
    </dgm:pt>
    <dgm:pt modelId="{6D247183-54AA-470A-818E-1A1184FF6399}" type="pres">
      <dgm:prSet presAssocID="{E56B29C0-77D9-4022-BB79-3AD166AF274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4BA85-5AEF-412B-B2FC-B59DD9946C0A}" type="pres">
      <dgm:prSet presAssocID="{8583F6E0-E596-415C-B0AD-D90C9736B651}" presName="sibTrans" presStyleCnt="0"/>
      <dgm:spPr/>
      <dgm:t>
        <a:bodyPr/>
        <a:lstStyle/>
        <a:p>
          <a:endParaRPr lang="en-US"/>
        </a:p>
      </dgm:t>
    </dgm:pt>
    <dgm:pt modelId="{1DEEB5A0-2741-46DF-84D1-3FCD8FDAB590}" type="pres">
      <dgm:prSet presAssocID="{B573758B-C48A-49B0-8E59-82049D1F1BB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F30F-54BD-4AC6-8B1B-E5D662DDE898}" type="pres">
      <dgm:prSet presAssocID="{68530CAD-5C9B-4F77-9DDB-73E785293411}" presName="sibTrans" presStyleCnt="0"/>
      <dgm:spPr/>
    </dgm:pt>
    <dgm:pt modelId="{4EF6EB47-A064-400A-807C-204EE74E3E61}" type="pres">
      <dgm:prSet presAssocID="{39EEEC24-1E6A-46D4-97D7-D7BE4DCDA6B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71E4F-EA3D-4314-9969-373E871C26D4}" type="pres">
      <dgm:prSet presAssocID="{A05C6022-B239-4085-B6AF-4171E73217DC}" presName="sibTrans" presStyleCnt="0"/>
      <dgm:spPr/>
      <dgm:t>
        <a:bodyPr/>
        <a:lstStyle/>
        <a:p>
          <a:endParaRPr lang="en-US"/>
        </a:p>
      </dgm:t>
    </dgm:pt>
    <dgm:pt modelId="{25EF8A6E-5345-4F34-9AFD-D8E4DF2CC5DA}" type="pres">
      <dgm:prSet presAssocID="{6E6B3509-C532-4E3E-BABC-19A5EC8EFD5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C84A0-D884-426C-B97E-BFB718A6487E}" type="pres">
      <dgm:prSet presAssocID="{9ACE6B4D-4845-4A9B-B136-B737CC63C6FD}" presName="sibTrans" presStyleCnt="0"/>
      <dgm:spPr/>
      <dgm:t>
        <a:bodyPr/>
        <a:lstStyle/>
        <a:p>
          <a:endParaRPr lang="en-US"/>
        </a:p>
      </dgm:t>
    </dgm:pt>
    <dgm:pt modelId="{3E1C0D1B-A561-4DCF-A5F1-08D512C181E2}" type="pres">
      <dgm:prSet presAssocID="{6DA3FD95-9326-4DC7-91A0-F3F876E3169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95CB8-9972-407D-A5D0-7E1D98E6E23E}" type="pres">
      <dgm:prSet presAssocID="{DD08ECC5-CFDE-447A-AE70-3B4F8F9D9A39}" presName="sibTrans" presStyleCnt="0"/>
      <dgm:spPr/>
      <dgm:t>
        <a:bodyPr/>
        <a:lstStyle/>
        <a:p>
          <a:endParaRPr lang="en-US"/>
        </a:p>
      </dgm:t>
    </dgm:pt>
    <dgm:pt modelId="{3D17B0CD-4579-410F-A86F-1AE519060AAD}" type="pres">
      <dgm:prSet presAssocID="{DF941110-61E7-45C9-ADD3-7C84EF4E37B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802E37-D108-434B-B399-4DACB4243DE1}" type="presOf" srcId="{E56B29C0-77D9-4022-BB79-3AD166AF2748}" destId="{6D247183-54AA-470A-818E-1A1184FF6399}" srcOrd="0" destOrd="0" presId="urn:microsoft.com/office/officeart/2005/8/layout/default"/>
    <dgm:cxn modelId="{699722AD-1E43-42FA-BED2-4333ADD98A8B}" type="presOf" srcId="{F5FA9416-192F-4DEE-AA7D-AA0CD3B2E886}" destId="{E1B0E9A4-80BC-4BE1-AFC6-851C9D5AEC53}" srcOrd="0" destOrd="0" presId="urn:microsoft.com/office/officeart/2005/8/layout/default"/>
    <dgm:cxn modelId="{ECD0D5EA-5EC0-4FA0-941C-8288CC1F9D97}" srcId="{28495203-B470-42B2-964A-C44909A03B01}" destId="{E56B29C0-77D9-4022-BB79-3AD166AF2748}" srcOrd="3" destOrd="0" parTransId="{181073A3-D400-48EA-A1BA-7AFD51255304}" sibTransId="{8583F6E0-E596-415C-B0AD-D90C9736B651}"/>
    <dgm:cxn modelId="{D7DBCB06-4AA6-4B9F-AE85-53C662986B73}" type="presOf" srcId="{0E96282A-0062-402E-91AF-7B600A4ADD58}" destId="{F330022E-AEF2-4F3F-987D-D67ADFE6F099}" srcOrd="0" destOrd="0" presId="urn:microsoft.com/office/officeart/2005/8/layout/default"/>
    <dgm:cxn modelId="{827E4305-CFB7-4438-BD61-5E2263822395}" srcId="{28495203-B470-42B2-964A-C44909A03B01}" destId="{0E96282A-0062-402E-91AF-7B600A4ADD58}" srcOrd="2" destOrd="0" parTransId="{F4EBF6EF-D3BA-452F-9992-51264D611D25}" sibTransId="{CC3F135B-47E5-4011-A137-FB29A2878EEA}"/>
    <dgm:cxn modelId="{7CA861F2-D86B-482C-BDB1-7B2D087BF67B}" srcId="{28495203-B470-42B2-964A-C44909A03B01}" destId="{6E6B3509-C532-4E3E-BABC-19A5EC8EFD53}" srcOrd="6" destOrd="0" parTransId="{4960678D-B486-4853-98E6-A35D2D7CB403}" sibTransId="{9ACE6B4D-4845-4A9B-B136-B737CC63C6FD}"/>
    <dgm:cxn modelId="{9E2286B0-1A52-4CF7-BEB7-113576E9D3D0}" type="presOf" srcId="{6DA3FD95-9326-4DC7-91A0-F3F876E31698}" destId="{3E1C0D1B-A561-4DCF-A5F1-08D512C181E2}" srcOrd="0" destOrd="0" presId="urn:microsoft.com/office/officeart/2005/8/layout/default"/>
    <dgm:cxn modelId="{46258753-224F-4104-8B0D-3FEEFF4C605A}" srcId="{28495203-B470-42B2-964A-C44909A03B01}" destId="{B573758B-C48A-49B0-8E59-82049D1F1BB3}" srcOrd="4" destOrd="0" parTransId="{DB536C94-5302-4F88-84C4-E19F5385FC54}" sibTransId="{68530CAD-5C9B-4F77-9DDB-73E785293411}"/>
    <dgm:cxn modelId="{4FB7C848-7784-4092-A42E-C034DB2630A8}" type="presOf" srcId="{562F99D0-6AB3-4C76-936E-755766763C1D}" destId="{AC755BD8-DC67-46EF-9D15-700F438CC005}" srcOrd="0" destOrd="0" presId="urn:microsoft.com/office/officeart/2005/8/layout/default"/>
    <dgm:cxn modelId="{95E4EE2F-E116-4C67-B46B-44F8CD56C0E3}" type="presOf" srcId="{6E6B3509-C532-4E3E-BABC-19A5EC8EFD53}" destId="{25EF8A6E-5345-4F34-9AFD-D8E4DF2CC5DA}" srcOrd="0" destOrd="0" presId="urn:microsoft.com/office/officeart/2005/8/layout/default"/>
    <dgm:cxn modelId="{857B140F-7CF7-473A-8122-F777B4E82001}" type="presOf" srcId="{28495203-B470-42B2-964A-C44909A03B01}" destId="{3297FF5F-844D-4E17-A855-154B429740AE}" srcOrd="0" destOrd="0" presId="urn:microsoft.com/office/officeart/2005/8/layout/default"/>
    <dgm:cxn modelId="{EB6DDF11-F27D-494E-8BBB-4AE4EA99E88D}" type="presOf" srcId="{B573758B-C48A-49B0-8E59-82049D1F1BB3}" destId="{1DEEB5A0-2741-46DF-84D1-3FCD8FDAB590}" srcOrd="0" destOrd="0" presId="urn:microsoft.com/office/officeart/2005/8/layout/default"/>
    <dgm:cxn modelId="{2E2F88F7-BBB5-418E-9F7B-23F1AB3E1BCF}" srcId="{28495203-B470-42B2-964A-C44909A03B01}" destId="{6DA3FD95-9326-4DC7-91A0-F3F876E31698}" srcOrd="7" destOrd="0" parTransId="{5F5FD9BA-5F79-4021-AFD2-5BCCF293F993}" sibTransId="{DD08ECC5-CFDE-447A-AE70-3B4F8F9D9A39}"/>
    <dgm:cxn modelId="{9B6AE4E9-06BC-488C-A859-1641181D8039}" type="presOf" srcId="{DF941110-61E7-45C9-ADD3-7C84EF4E37B2}" destId="{3D17B0CD-4579-410F-A86F-1AE519060AAD}" srcOrd="0" destOrd="0" presId="urn:microsoft.com/office/officeart/2005/8/layout/default"/>
    <dgm:cxn modelId="{D95C9A6B-116D-4FAF-B0F9-93572A4F88D7}" srcId="{28495203-B470-42B2-964A-C44909A03B01}" destId="{F5FA9416-192F-4DEE-AA7D-AA0CD3B2E886}" srcOrd="1" destOrd="0" parTransId="{334D663A-6FEE-43D7-99FB-126EFC9E0533}" sibTransId="{2EBDF58F-3360-41AB-88C0-61EFB1808C8C}"/>
    <dgm:cxn modelId="{CCF6B7CA-2576-464A-B788-6A9CEE01A7C9}" srcId="{28495203-B470-42B2-964A-C44909A03B01}" destId="{562F99D0-6AB3-4C76-936E-755766763C1D}" srcOrd="0" destOrd="0" parTransId="{5ED5535B-65A7-4496-99FD-A661532CFDAE}" sibTransId="{28AE290C-DF1F-40C7-AE8F-56B3E4016A1E}"/>
    <dgm:cxn modelId="{7A72D317-89D7-4D91-8A23-43FB0C8D4611}" srcId="{28495203-B470-42B2-964A-C44909A03B01}" destId="{DF941110-61E7-45C9-ADD3-7C84EF4E37B2}" srcOrd="8" destOrd="0" parTransId="{9E7F0F06-ED90-4781-9EAC-2DAEC61CE6A1}" sibTransId="{2ADA857A-60AF-45CC-8D83-F2A67AA2DD30}"/>
    <dgm:cxn modelId="{1A162A32-37EC-4847-B92F-C0B9159B9132}" srcId="{28495203-B470-42B2-964A-C44909A03B01}" destId="{39EEEC24-1E6A-46D4-97D7-D7BE4DCDA6B7}" srcOrd="5" destOrd="0" parTransId="{BF0B2BFB-25A7-4C20-ABBE-8B9BA71DB3BC}" sibTransId="{A05C6022-B239-4085-B6AF-4171E73217DC}"/>
    <dgm:cxn modelId="{285E0963-D645-40A7-B0F0-C43E1EDA3F94}" type="presOf" srcId="{39EEEC24-1E6A-46D4-97D7-D7BE4DCDA6B7}" destId="{4EF6EB47-A064-400A-807C-204EE74E3E61}" srcOrd="0" destOrd="0" presId="urn:microsoft.com/office/officeart/2005/8/layout/default"/>
    <dgm:cxn modelId="{2B92CF67-E05E-4131-952A-319689522389}" type="presParOf" srcId="{3297FF5F-844D-4E17-A855-154B429740AE}" destId="{AC755BD8-DC67-46EF-9D15-700F438CC005}" srcOrd="0" destOrd="0" presId="urn:microsoft.com/office/officeart/2005/8/layout/default"/>
    <dgm:cxn modelId="{CC0E8FAC-39D7-4946-B8FB-4BEB8819491A}" type="presParOf" srcId="{3297FF5F-844D-4E17-A855-154B429740AE}" destId="{75276895-2CAD-4037-9B59-D657F3BDE8D2}" srcOrd="1" destOrd="0" presId="urn:microsoft.com/office/officeart/2005/8/layout/default"/>
    <dgm:cxn modelId="{EE38A66B-EEAF-4980-8877-9D2F947D2125}" type="presParOf" srcId="{3297FF5F-844D-4E17-A855-154B429740AE}" destId="{E1B0E9A4-80BC-4BE1-AFC6-851C9D5AEC53}" srcOrd="2" destOrd="0" presId="urn:microsoft.com/office/officeart/2005/8/layout/default"/>
    <dgm:cxn modelId="{3031A8C6-5DA2-4DCA-9ACE-7CA07F5FC4BF}" type="presParOf" srcId="{3297FF5F-844D-4E17-A855-154B429740AE}" destId="{97A45991-4AA5-4915-869E-FBCFB4E101C4}" srcOrd="3" destOrd="0" presId="urn:microsoft.com/office/officeart/2005/8/layout/default"/>
    <dgm:cxn modelId="{17952672-ADBE-4A3B-AC85-7C64C7AAD553}" type="presParOf" srcId="{3297FF5F-844D-4E17-A855-154B429740AE}" destId="{F330022E-AEF2-4F3F-987D-D67ADFE6F099}" srcOrd="4" destOrd="0" presId="urn:microsoft.com/office/officeart/2005/8/layout/default"/>
    <dgm:cxn modelId="{F9E86264-E9F2-4284-986F-63DB3C3946F5}" type="presParOf" srcId="{3297FF5F-844D-4E17-A855-154B429740AE}" destId="{AA452AF4-73EE-426B-9943-8DDBE935866C}" srcOrd="5" destOrd="0" presId="urn:microsoft.com/office/officeart/2005/8/layout/default"/>
    <dgm:cxn modelId="{6CB2A009-8B68-44E6-9F1A-3035C798C32E}" type="presParOf" srcId="{3297FF5F-844D-4E17-A855-154B429740AE}" destId="{6D247183-54AA-470A-818E-1A1184FF6399}" srcOrd="6" destOrd="0" presId="urn:microsoft.com/office/officeart/2005/8/layout/default"/>
    <dgm:cxn modelId="{B2A85B6A-C05B-43AF-89D4-521CDBC78F46}" type="presParOf" srcId="{3297FF5F-844D-4E17-A855-154B429740AE}" destId="{8064BA85-5AEF-412B-B2FC-B59DD9946C0A}" srcOrd="7" destOrd="0" presId="urn:microsoft.com/office/officeart/2005/8/layout/default"/>
    <dgm:cxn modelId="{A1C5A221-3A68-496E-97B2-1ADEA0995BE2}" type="presParOf" srcId="{3297FF5F-844D-4E17-A855-154B429740AE}" destId="{1DEEB5A0-2741-46DF-84D1-3FCD8FDAB590}" srcOrd="8" destOrd="0" presId="urn:microsoft.com/office/officeart/2005/8/layout/default"/>
    <dgm:cxn modelId="{E3432069-1898-4878-880A-C816472BC7FD}" type="presParOf" srcId="{3297FF5F-844D-4E17-A855-154B429740AE}" destId="{A081F30F-54BD-4AC6-8B1B-E5D662DDE898}" srcOrd="9" destOrd="0" presId="urn:microsoft.com/office/officeart/2005/8/layout/default"/>
    <dgm:cxn modelId="{457CDBFC-9768-4DE3-A38B-4328F955832D}" type="presParOf" srcId="{3297FF5F-844D-4E17-A855-154B429740AE}" destId="{4EF6EB47-A064-400A-807C-204EE74E3E61}" srcOrd="10" destOrd="0" presId="urn:microsoft.com/office/officeart/2005/8/layout/default"/>
    <dgm:cxn modelId="{D5C7F625-A081-4A4B-89BF-97EF2260A642}" type="presParOf" srcId="{3297FF5F-844D-4E17-A855-154B429740AE}" destId="{87771E4F-EA3D-4314-9969-373E871C26D4}" srcOrd="11" destOrd="0" presId="urn:microsoft.com/office/officeart/2005/8/layout/default"/>
    <dgm:cxn modelId="{EC7C0914-5980-43B7-855B-52F708467AE1}" type="presParOf" srcId="{3297FF5F-844D-4E17-A855-154B429740AE}" destId="{25EF8A6E-5345-4F34-9AFD-D8E4DF2CC5DA}" srcOrd="12" destOrd="0" presId="urn:microsoft.com/office/officeart/2005/8/layout/default"/>
    <dgm:cxn modelId="{E71E0E12-3760-400B-8988-2D740C88FF44}" type="presParOf" srcId="{3297FF5F-844D-4E17-A855-154B429740AE}" destId="{30DC84A0-D884-426C-B97E-BFB718A6487E}" srcOrd="13" destOrd="0" presId="urn:microsoft.com/office/officeart/2005/8/layout/default"/>
    <dgm:cxn modelId="{1F4716B2-3251-4F69-8778-24C80A00E9D2}" type="presParOf" srcId="{3297FF5F-844D-4E17-A855-154B429740AE}" destId="{3E1C0D1B-A561-4DCF-A5F1-08D512C181E2}" srcOrd="14" destOrd="0" presId="urn:microsoft.com/office/officeart/2005/8/layout/default"/>
    <dgm:cxn modelId="{9E7C0D5F-BA09-4347-9E07-7FA0955C0BD6}" type="presParOf" srcId="{3297FF5F-844D-4E17-A855-154B429740AE}" destId="{FD295CB8-9972-407D-A5D0-7E1D98E6E23E}" srcOrd="15" destOrd="0" presId="urn:microsoft.com/office/officeart/2005/8/layout/default"/>
    <dgm:cxn modelId="{B317C3BF-3EC5-4472-BDDA-806C2414CCA4}" type="presParOf" srcId="{3297FF5F-844D-4E17-A855-154B429740AE}" destId="{3D17B0CD-4579-410F-A86F-1AE519060AA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42706" y="143407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333683"/>
        <a:ext cx="665963" cy="285412"/>
      </dsp:txXfrm>
    </dsp:sp>
    <dsp:sp modelId="{CF20245F-33D4-466F-898E-F5BB18451CED}">
      <dsp:nvSpPr>
        <dsp:cNvPr id="0" name=""/>
        <dsp:cNvSpPr/>
      </dsp:nvSpPr>
      <dsp:spPr>
        <a:xfrm rot="5400000">
          <a:off x="6119784" y="-545312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665963" y="30888"/>
        <a:ext cx="11495849" cy="558018"/>
      </dsp:txXfrm>
    </dsp:sp>
    <dsp:sp modelId="{50E7F155-0B28-4EB8-A3DA-F62B28ED4788}">
      <dsp:nvSpPr>
        <dsp:cNvPr id="0" name=""/>
        <dsp:cNvSpPr/>
      </dsp:nvSpPr>
      <dsp:spPr>
        <a:xfrm rot="5400000">
          <a:off x="-142706" y="975771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166047"/>
        <a:ext cx="665963" cy="285412"/>
      </dsp:txXfrm>
    </dsp:sp>
    <dsp:sp modelId="{5D21B0F4-0BFF-4375-93B3-BD56BB6213EC}">
      <dsp:nvSpPr>
        <dsp:cNvPr id="0" name=""/>
        <dsp:cNvSpPr/>
      </dsp:nvSpPr>
      <dsp:spPr>
        <a:xfrm rot="5400000">
          <a:off x="6119784" y="-4620756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sp:txBody>
      <dsp:txXfrm rot="-5400000">
        <a:off x="665963" y="863253"/>
        <a:ext cx="11495849" cy="558018"/>
      </dsp:txXfrm>
    </dsp:sp>
    <dsp:sp modelId="{F19540CE-E2C5-4FD1-A90C-A623A7080392}">
      <dsp:nvSpPr>
        <dsp:cNvPr id="0" name=""/>
        <dsp:cNvSpPr/>
      </dsp:nvSpPr>
      <dsp:spPr>
        <a:xfrm rot="5400000">
          <a:off x="-142706" y="1808136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998412"/>
        <a:ext cx="665963" cy="285412"/>
      </dsp:txXfrm>
    </dsp:sp>
    <dsp:sp modelId="{3FF88047-6236-47E6-998D-4E3EA0983E72}">
      <dsp:nvSpPr>
        <dsp:cNvPr id="0" name=""/>
        <dsp:cNvSpPr/>
      </dsp:nvSpPr>
      <dsp:spPr>
        <a:xfrm rot="5400000">
          <a:off x="6119784" y="-378839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</a:p>
      </dsp:txBody>
      <dsp:txXfrm rot="-5400000">
        <a:off x="665963" y="1695618"/>
        <a:ext cx="11495849" cy="558018"/>
      </dsp:txXfrm>
    </dsp:sp>
    <dsp:sp modelId="{A6CE0B11-D65A-4EA5-AC61-673ADCCD0CA0}">
      <dsp:nvSpPr>
        <dsp:cNvPr id="0" name=""/>
        <dsp:cNvSpPr/>
      </dsp:nvSpPr>
      <dsp:spPr>
        <a:xfrm rot="5400000">
          <a:off x="-142706" y="2640501"/>
          <a:ext cx="951375" cy="665963"/>
        </a:xfrm>
        <a:prstGeom prst="chevron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830777"/>
        <a:ext cx="665963" cy="285412"/>
      </dsp:txXfrm>
    </dsp:sp>
    <dsp:sp modelId="{8AB5A1D8-F846-4952-91D5-8A7FE5012D93}">
      <dsp:nvSpPr>
        <dsp:cNvPr id="0" name=""/>
        <dsp:cNvSpPr/>
      </dsp:nvSpPr>
      <dsp:spPr>
        <a:xfrm rot="5400000">
          <a:off x="6119784" y="-2956026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Partial-Time Barriers</a:t>
          </a:r>
        </a:p>
      </dsp:txBody>
      <dsp:txXfrm rot="-5400000">
        <a:off x="665963" y="2527983"/>
        <a:ext cx="11495849" cy="558018"/>
      </dsp:txXfrm>
    </dsp:sp>
    <dsp:sp modelId="{B42C3359-B3EE-455E-8DA8-EEADBB34ADA4}">
      <dsp:nvSpPr>
        <dsp:cNvPr id="0" name=""/>
        <dsp:cNvSpPr/>
      </dsp:nvSpPr>
      <dsp:spPr>
        <a:xfrm rot="5400000">
          <a:off x="-142706" y="3472866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3663142"/>
        <a:ext cx="665963" cy="285412"/>
      </dsp:txXfrm>
    </dsp:sp>
    <dsp:sp modelId="{0053D2EA-E96A-485A-9B47-065EB2ECE275}">
      <dsp:nvSpPr>
        <dsp:cNvPr id="0" name=""/>
        <dsp:cNvSpPr/>
      </dsp:nvSpPr>
      <dsp:spPr>
        <a:xfrm rot="5400000">
          <a:off x="6119784" y="-212366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sp:txBody>
      <dsp:txXfrm rot="-5400000">
        <a:off x="665963" y="3360348"/>
        <a:ext cx="11495849" cy="558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5BD8-DC67-46EF-9D15-700F438CC005}">
      <dsp:nvSpPr>
        <dsp:cNvPr id="0" name=""/>
        <dsp:cNvSpPr/>
      </dsp:nvSpPr>
      <dsp:spPr>
        <a:xfrm>
          <a:off x="315138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3580"/>
        <a:ext cx="2429196" cy="1457517"/>
      </dsp:txXfrm>
    </dsp:sp>
    <dsp:sp modelId="{E1B0E9A4-80BC-4BE1-AFC6-851C9D5AEC53}">
      <dsp:nvSpPr>
        <dsp:cNvPr id="0" name=""/>
        <dsp:cNvSpPr/>
      </dsp:nvSpPr>
      <dsp:spPr>
        <a:xfrm>
          <a:off x="2987254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987254" y="3580"/>
        <a:ext cx="2429196" cy="1457517"/>
      </dsp:txXfrm>
    </dsp:sp>
    <dsp:sp modelId="{F330022E-AEF2-4F3F-987D-D67ADFE6F099}">
      <dsp:nvSpPr>
        <dsp:cNvPr id="0" name=""/>
        <dsp:cNvSpPr/>
      </dsp:nvSpPr>
      <dsp:spPr>
        <a:xfrm>
          <a:off x="5659370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5659370" y="3580"/>
        <a:ext cx="2429196" cy="1457517"/>
      </dsp:txXfrm>
    </dsp:sp>
    <dsp:sp modelId="{6D247183-54AA-470A-818E-1A1184FF6399}">
      <dsp:nvSpPr>
        <dsp:cNvPr id="0" name=""/>
        <dsp:cNvSpPr/>
      </dsp:nvSpPr>
      <dsp:spPr>
        <a:xfrm>
          <a:off x="315138" y="1704017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1704017"/>
        <a:ext cx="2429196" cy="1457517"/>
      </dsp:txXfrm>
    </dsp:sp>
    <dsp:sp modelId="{1DEEB5A0-2741-46DF-84D1-3FCD8FDAB590}">
      <dsp:nvSpPr>
        <dsp:cNvPr id="0" name=""/>
        <dsp:cNvSpPr/>
      </dsp:nvSpPr>
      <dsp:spPr>
        <a:xfrm>
          <a:off x="2987254" y="1704017"/>
          <a:ext cx="2429196" cy="1457517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C000"/>
              </a:solidFill>
            </a:rPr>
            <a:t>Most important Modules</a:t>
          </a:r>
          <a:endParaRPr lang="en-US" sz="1800" b="1" kern="1200" dirty="0">
            <a:solidFill>
              <a:srgbClr val="FFC000"/>
            </a:solidFill>
          </a:endParaRPr>
        </a:p>
      </dsp:txBody>
      <dsp:txXfrm>
        <a:off x="2987254" y="1704017"/>
        <a:ext cx="2429196" cy="1457517"/>
      </dsp:txXfrm>
    </dsp:sp>
    <dsp:sp modelId="{4EF6EB47-A064-400A-807C-204EE74E3E61}">
      <dsp:nvSpPr>
        <dsp:cNvPr id="0" name=""/>
        <dsp:cNvSpPr/>
      </dsp:nvSpPr>
      <dsp:spPr>
        <a:xfrm>
          <a:off x="5659370" y="1704017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Financial instruments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&lt;ql/instruments&gt;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1704017"/>
        <a:ext cx="2429196" cy="1457517"/>
      </dsp:txXfrm>
    </dsp:sp>
    <dsp:sp modelId="{25EF8A6E-5345-4F34-9AFD-D8E4DF2CC5DA}">
      <dsp:nvSpPr>
        <dsp:cNvPr id="0" name=""/>
        <dsp:cNvSpPr/>
      </dsp:nvSpPr>
      <dsp:spPr>
        <a:xfrm>
          <a:off x="315138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Models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</a:t>
          </a:r>
          <a:r>
            <a:rPr lang="en-US" sz="1800" b="1" kern="1200" dirty="0" err="1" smtClean="0">
              <a:solidFill>
                <a:srgbClr val="00B0F0"/>
              </a:solidFill>
            </a:rPr>
            <a:t>ql</a:t>
          </a:r>
          <a:r>
            <a:rPr lang="en-US" sz="1800" b="1" kern="1200" dirty="0" smtClean="0">
              <a:solidFill>
                <a:srgbClr val="00B0F0"/>
              </a:solidFill>
            </a:rPr>
            <a:t>/models&gt;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315138" y="3404455"/>
        <a:ext cx="2429196" cy="1457517"/>
      </dsp:txXfrm>
    </dsp:sp>
    <dsp:sp modelId="{3E1C0D1B-A561-4DCF-A5F1-08D512C181E2}">
      <dsp:nvSpPr>
        <dsp:cNvPr id="0" name=""/>
        <dsp:cNvSpPr/>
      </dsp:nvSpPr>
      <dsp:spPr>
        <a:xfrm>
          <a:off x="2987254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Methods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&lt;ql/methods&gt;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2987254" y="3404455"/>
        <a:ext cx="2429196" cy="1457517"/>
      </dsp:txXfrm>
    </dsp:sp>
    <dsp:sp modelId="{3D17B0CD-4579-410F-A86F-1AE519060AAD}">
      <dsp:nvSpPr>
        <dsp:cNvPr id="0" name=""/>
        <dsp:cNvSpPr/>
      </dsp:nvSpPr>
      <dsp:spPr>
        <a:xfrm>
          <a:off x="5659370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 engines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pricingengines&gt;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3404455"/>
        <a:ext cx="2429196" cy="1457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-Global definitions and macros</a:t>
            </a:r>
            <a:r>
              <a:rPr lang="en-US" baseline="0" noProof="0" dirty="0" smtClean="0"/>
              <a:t> to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porting the code to different compilers.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-C++ template implementations of some software design patterns used in the QuantLib library</a:t>
            </a:r>
          </a:p>
          <a:p>
            <a:r>
              <a:rPr lang="en-US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utility classes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data formatting and parsing.</a:t>
            </a:r>
          </a:p>
          <a:p>
            <a:r>
              <a:rPr lang="en-US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 types where defined to add clarity to method declarations.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-Defines a collection of financial instruments.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-Implementation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some widely used mathematical models.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-Methods contains basic building blocks 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 of pricing calculations..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-Pricing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engines contains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flexible framework for pricing. It  contains many predefined engines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-These are similar to regular barrier options,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the behavior is modified by the addition of a trigger window.</a:t>
            </a:r>
          </a:p>
          <a:p>
            <a:r>
              <a:rPr lang="en-US" sz="2000" dirty="0" smtClean="0"/>
              <a:t>	-It is monitored for hits only during specific points in time. </a:t>
            </a:r>
          </a:p>
          <a:p>
            <a:pPr lvl="1"/>
            <a:r>
              <a:rPr lang="en-US" sz="2000" dirty="0" smtClean="0"/>
              <a:t>		That means the barrier is inactive for part of the option's lifespan. </a:t>
            </a:r>
          </a:p>
          <a:p>
            <a:r>
              <a:rPr lang="en-US" sz="2000" dirty="0" smtClean="0"/>
              <a:t>	-The monitoring period can be at the beginning section or the end section of the option's life.</a:t>
            </a:r>
          </a:p>
          <a:p>
            <a:r>
              <a:rPr lang="en-US" sz="2000" dirty="0" smtClean="0"/>
              <a:t>	-Two distinct types: 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start options</a:t>
            </a:r>
            <a:r>
              <a:rPr lang="en-US" sz="2000" dirty="0" smtClean="0"/>
              <a:t>, which have a knock-out barrier at the beginning of the option's life that is 			removed at some preset point in time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end options </a:t>
            </a:r>
            <a:r>
              <a:rPr lang="en-US" sz="2000" dirty="0" smtClean="0"/>
              <a:t>(or protected barrier options), which cannot be knocked out at the beginning of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STUDIES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1.3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7785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Presented by: 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Supervised by: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078173"/>
            <a:ext cx="6421120" cy="157429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8728" y="6060742"/>
            <a:ext cx="1759126" cy="797258"/>
          </a:xfrm>
        </p:spPr>
        <p:txBody>
          <a:bodyPr/>
          <a:lstStyle/>
          <a:p>
            <a:pPr algn="ctr"/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IMAFA2</a:t>
            </a:r>
          </a:p>
          <a:p>
            <a:pPr algn="ctr"/>
            <a:fld id="{F7D1FE2A-FD33-421D-9B7A-E01FDB112184}" type="datetime1">
              <a:rPr lang="en-US" sz="24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 algn="ctr"/>
              <a:t>1/14/2014</a:t>
            </a:fld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024356"/>
            <a:ext cx="2594382" cy="4666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427" y="1857702"/>
            <a:ext cx="2055571" cy="5000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</a:t>
            </a:r>
            <a:r>
              <a:rPr lang="en-US" dirty="0" smtClean="0"/>
              <a:t>-Our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</a:t>
            </a:r>
            <a:r>
              <a:rPr lang="en-US" dirty="0" smtClean="0"/>
              <a:t>-Our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2435" y="751007"/>
            <a:ext cx="52565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Dependency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64663" y="2039620"/>
            <a:ext cx="8927321" cy="4432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V-Work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8" y="2878307"/>
            <a:ext cx="11645381" cy="32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7325" y="2967335"/>
            <a:ext cx="43973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3666496"/>
              </p:ext>
            </p:extLst>
          </p:nvPr>
        </p:nvGraphicFramePr>
        <p:xfrm>
          <a:off x="-1" y="2210937"/>
          <a:ext cx="12192001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Quants and </a:t>
            </a:r>
            <a:r>
              <a:rPr lang="en-US" sz="3200" b="1" dirty="0" smtClean="0"/>
              <a:t>Developers</a:t>
            </a:r>
            <a:endParaRPr lang="fr-FR" sz="3200" b="1" dirty="0" smtClean="0"/>
          </a:p>
          <a:p>
            <a:r>
              <a:rPr lang="fr-FR" sz="3200" b="1" dirty="0" smtClean="0"/>
              <a:t>C</a:t>
            </a:r>
            <a:r>
              <a:rPr lang="fr-FR" sz="3200" b="1" dirty="0"/>
              <a:t>++ </a:t>
            </a:r>
            <a:r>
              <a:rPr lang="fr-FR" sz="3200" b="1" dirty="0" smtClean="0"/>
              <a:t>, 2000</a:t>
            </a:r>
          </a:p>
          <a:p>
            <a:r>
              <a:rPr lang="en-US" sz="3200" b="1" dirty="0" smtClean="0"/>
              <a:t>Ferdinando Ametrano </a:t>
            </a:r>
            <a:r>
              <a:rPr lang="en-US" sz="3200" b="1" dirty="0"/>
              <a:t>and Luigi Ballabio</a:t>
            </a:r>
            <a:endParaRPr lang="en-US" sz="3200" b="1" dirty="0" smtClean="0"/>
          </a:p>
          <a:p>
            <a:r>
              <a:rPr lang="en-US" sz="3200" b="1" dirty="0" smtClean="0"/>
              <a:t>Open </a:t>
            </a:r>
            <a:r>
              <a:rPr lang="en-US" sz="3200" b="1" dirty="0"/>
              <a:t>Source </a:t>
            </a:r>
            <a:r>
              <a:rPr lang="en-US" sz="3200" b="1" dirty="0" smtClean="0"/>
              <a:t>Initiative Certified</a:t>
            </a:r>
          </a:p>
          <a:p>
            <a:r>
              <a:rPr lang="en-US" sz="3200" b="1" dirty="0" smtClean="0"/>
              <a:t>Boost </a:t>
            </a:r>
            <a:r>
              <a:rPr lang="en-US" sz="3200" b="1" dirty="0"/>
              <a:t>library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II-Library components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Organized </a:t>
            </a:r>
            <a:r>
              <a:rPr lang="en-US" sz="3200" b="1" dirty="0"/>
              <a:t>into </a:t>
            </a:r>
            <a:r>
              <a:rPr lang="en-US" sz="3200" b="1" dirty="0" smtClean="0"/>
              <a:t>modules.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Covering </a:t>
            </a:r>
            <a:r>
              <a:rPr lang="en-US" sz="3000" b="1" dirty="0"/>
              <a:t>specific aspect of </a:t>
            </a:r>
            <a:r>
              <a:rPr lang="en-US" sz="3000" b="1" dirty="0" smtClean="0"/>
              <a:t>functionalities</a:t>
            </a:r>
          </a:p>
          <a:p>
            <a:pPr lvl="2"/>
            <a:r>
              <a:rPr lang="en-US" sz="3000" b="1" dirty="0" smtClean="0"/>
              <a:t>Set </a:t>
            </a:r>
            <a:r>
              <a:rPr lang="en-US" sz="3000" b="1" dirty="0"/>
              <a:t>of functions, classes</a:t>
            </a:r>
            <a:r>
              <a:rPr lang="en-US" sz="3000" b="1" dirty="0" smtClean="0"/>
              <a:t>,</a:t>
            </a:r>
            <a:r>
              <a:rPr lang="en-US" sz="3000" b="1" dirty="0"/>
              <a:t>	</a:t>
            </a:r>
            <a:endParaRPr lang="en-US" sz="3000" b="1" dirty="0" smtClean="0"/>
          </a:p>
          <a:p>
            <a:pPr lvl="2"/>
            <a:r>
              <a:rPr lang="en-US" sz="3000" b="1" dirty="0" smtClean="0"/>
              <a:t>Collection </a:t>
            </a:r>
            <a:r>
              <a:rPr lang="en-US" sz="3000" b="1" dirty="0"/>
              <a:t>of macros and </a:t>
            </a:r>
            <a:r>
              <a:rPr lang="en-US" sz="3000" b="1" dirty="0" smtClean="0"/>
              <a:t> typedefs.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502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5" y="447188"/>
            <a:ext cx="10571998" cy="970450"/>
          </a:xfrm>
        </p:spPr>
        <p:txBody>
          <a:bodyPr/>
          <a:lstStyle/>
          <a:p>
            <a:r>
              <a:rPr lang="en-US" dirty="0" smtClean="0"/>
              <a:t>II-Library </a:t>
            </a:r>
            <a:r>
              <a:rPr lang="en-US" dirty="0"/>
              <a:t>components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8624513"/>
              </p:ext>
            </p:extLst>
          </p:nvPr>
        </p:nvGraphicFramePr>
        <p:xfrm>
          <a:off x="1898534" y="1855287"/>
          <a:ext cx="8403706" cy="486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 option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Traded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late 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60s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types</a:t>
            </a:r>
          </a:p>
          <a:p>
            <a:pPr lvl="1"/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Initiated 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Exterminated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2345504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2345504"/>
            <a:ext cx="4724400" cy="37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C -0.01172 -0.01667 -0.05143 -0.03264 -0.06589 -0.03264 C -0.15443 -0.03264 -0.24583 0.22569 -0.24583 0.48449 C -0.24583 0.35416 -0.29154 0.22569 -0.33424 0.22569 C -0.37982 0.22569 -0.42266 0.35601 -0.42266 0.48449 C -0.42266 0.4199 -0.44531 0.35416 -0.46836 0.35416 C -0.49102 0.35416 -0.5138 0.41828 -0.5138 0.48449 C -0.5138 0.45138 -0.52539 0.4199 -0.53646 0.4199 C -0.54805 0.4199 -0.55911 0.45301 -0.55911 0.48449 C -0.55911 0.46736 -0.56471 0.45138 -0.57057 0.45138 C -0.5737 0.45138 -0.58229 0.46805 -0.58229 0.48449 C -0.58229 0.47615 -0.58516 0.46736 -0.58776 0.46736 C -0.58776 0.46551 -0.59336 0.47546 -0.59336 0.48449 C -0.59336 0.47986 -0.59336 0.47615 -0.59622 0.47615 C -0.59622 0.47801 -0.59935 0.48032 -0.59935 0.48449 C -0.59935 0.48217 -0.59935 0.47986 -0.59935 0.47801 C -0.60221 0.47801 -0.60221 0.47986 -0.60221 0.48217 C -0.60521 0.48217 -0.60521 0.48032 -0.60521 0.47801 C -0.60833 0.47801 -0.60833 0.47986 -0.60833 0.48217 " pathEditMode="relative" rAng="0" ptsTypes="AAAAAAAAAAAAAAAAA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IV-Partial-Time 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4400" dirty="0" smtClean="0"/>
              <a:t>The </a:t>
            </a:r>
            <a:r>
              <a:rPr lang="en-US" sz="1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 of a trigger </a:t>
            </a:r>
            <a:r>
              <a:rPr lang="en-US" sz="14400" dirty="0" smtClean="0"/>
              <a:t>window</a:t>
            </a:r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It is </a:t>
            </a:r>
            <a:r>
              <a:rPr lang="en-US" sz="12800" dirty="0"/>
              <a:t>monitored </a:t>
            </a:r>
            <a:r>
              <a:rPr lang="en-US" sz="12800" dirty="0" smtClean="0"/>
              <a:t>for a specific period</a:t>
            </a:r>
          </a:p>
          <a:p>
            <a:pPr lvl="2">
              <a:lnSpc>
                <a:spcPct val="120000"/>
              </a:lnSpc>
            </a:pPr>
            <a:r>
              <a:rPr lang="en-US" sz="11200" dirty="0"/>
              <a:t>T</a:t>
            </a:r>
            <a:r>
              <a:rPr lang="en-US" sz="11200" dirty="0" smtClean="0"/>
              <a:t>he </a:t>
            </a:r>
            <a:r>
              <a:rPr lang="en-US" sz="11200" dirty="0"/>
              <a:t>barrier is inactive for part of the option's </a:t>
            </a:r>
            <a:r>
              <a:rPr lang="en-US" sz="11200" dirty="0" smtClean="0"/>
              <a:t>life, at </a:t>
            </a:r>
            <a:r>
              <a:rPr lang="en-US" sz="11200" dirty="0"/>
              <a:t>the beginning section or the </a:t>
            </a:r>
            <a:r>
              <a:rPr lang="en-US" sz="11200" dirty="0" smtClean="0"/>
              <a:t>end</a:t>
            </a:r>
            <a:endParaRPr lang="en-US" sz="11200" dirty="0"/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Two </a:t>
            </a:r>
            <a:r>
              <a:rPr lang="en-US" sz="12800" dirty="0"/>
              <a:t>distinct types: </a:t>
            </a:r>
            <a:endParaRPr lang="en-US" sz="12800" dirty="0" smtClean="0"/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partial-time </a:t>
            </a:r>
            <a:r>
              <a:rPr lang="en-US" sz="12800" dirty="0"/>
              <a:t>start </a:t>
            </a:r>
            <a:r>
              <a:rPr lang="en-US" sz="12800" dirty="0" smtClean="0"/>
              <a:t>options</a:t>
            </a:r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partial-time </a:t>
            </a:r>
            <a:r>
              <a:rPr lang="en-US" sz="12800" dirty="0"/>
              <a:t>end options </a:t>
            </a:r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85" y="1786303"/>
            <a:ext cx="8445074" cy="507169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</a:t>
            </a:r>
            <a:r>
              <a:rPr lang="en-US" dirty="0" smtClean="0"/>
              <a:t>-Our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636</TotalTime>
  <Words>317</Words>
  <Application>Microsoft Office PowerPoint</Application>
  <PresentationFormat>Widescreen</PresentationFormat>
  <Paragraphs>89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Times New Roman</vt:lpstr>
      <vt:lpstr>Wingdings</vt:lpstr>
      <vt:lpstr>Wingdings 2</vt:lpstr>
      <vt:lpstr>Quotable</vt:lpstr>
      <vt:lpstr>END OF STUDIES PROJECT QuantLib 1.3</vt:lpstr>
      <vt:lpstr>Plan</vt:lpstr>
      <vt:lpstr>I-QuantLib 1.3</vt:lpstr>
      <vt:lpstr>II-Library components</vt:lpstr>
      <vt:lpstr>II-Library components</vt:lpstr>
      <vt:lpstr>III-Barrier Options</vt:lpstr>
      <vt:lpstr>III-Barrier Options</vt:lpstr>
      <vt:lpstr>IV-Partial-Time Barrier Options</vt:lpstr>
      <vt:lpstr>V-Our Solution</vt:lpstr>
      <vt:lpstr>V-Our Solution</vt:lpstr>
      <vt:lpstr>V-Our Solution</vt:lpstr>
      <vt:lpstr>V-Work flow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159</cp:revision>
  <dcterms:created xsi:type="dcterms:W3CDTF">2014-01-12T09:53:46Z</dcterms:created>
  <dcterms:modified xsi:type="dcterms:W3CDTF">2014-01-14T21:47:31Z</dcterms:modified>
</cp:coreProperties>
</file>