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7" r:id="rId9"/>
    <p:sldId id="265" r:id="rId10"/>
    <p:sldId id="264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555" autoAdjust="0"/>
  </p:normalViewPr>
  <p:slideViewPr>
    <p:cSldViewPr snapToGrid="0">
      <p:cViewPr>
        <p:scale>
          <a:sx n="106" d="100"/>
          <a:sy n="106" d="100"/>
        </p:scale>
        <p:origin x="-342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gm:t>
    </dgm:pt>
    <dgm:pt modelId="{C6524B4D-7A59-44E9-A5A5-D5702AFAF48F}" type="parTrans" cxnId="{184D39D7-F755-4DE4-9B48-06ED85E8AE5B}">
      <dgm:prSet/>
      <dgm:spPr/>
    </dgm:pt>
    <dgm:pt modelId="{F19D15A0-2CC6-46D0-8D94-AC3B4044370F}" type="sibTrans" cxnId="{184D39D7-F755-4DE4-9B48-06ED85E8AE5B}">
      <dgm:prSet/>
      <dgm:spPr/>
    </dgm:pt>
    <dgm:pt modelId="{85AB4DCC-A184-4667-8FA8-A2A32DFE622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</dgm:pt>
    <dgm:pt modelId="{5B136187-5275-48E0-A906-484E6785145E}" type="sibTrans" cxnId="{0813311E-E578-4D32-8979-2C51CF645B1D}">
      <dgm:prSet/>
      <dgm:spPr/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3C0D4DEB-0D77-4627-AA3B-0CFDE23BFBC3}" type="pres">
      <dgm:prSet presAssocID="{85AB4DCC-A184-4667-8FA8-A2A32DFE6220}" presName="composite" presStyleCnt="0"/>
      <dgm:spPr/>
    </dgm:pt>
    <dgm:pt modelId="{A6CE0B11-D65A-4EA5-AC61-673ADCCD0CA0}" type="pres">
      <dgm:prSet presAssocID="{85AB4DCC-A184-4667-8FA8-A2A32DFE62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</a:t>
          </a:r>
        </a:p>
        <a:p>
          <a:r>
            <a:rPr lang="en-US" sz="1800" b="1" dirty="0" smtClean="0">
              <a:solidFill>
                <a:srgbClr val="00B0F0"/>
              </a:solidFill>
            </a:rPr>
            <a:t>pricingengines&gt;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B573758B-C48A-49B0-8E59-82049D1F1BB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Most important Modules</a:t>
          </a:r>
          <a:endParaRPr lang="en-US" sz="1800" b="1" dirty="0">
            <a:solidFill>
              <a:srgbClr val="FFC000"/>
            </a:solidFill>
          </a:endParaRPr>
        </a:p>
      </dgm:t>
    </dgm:pt>
    <dgm:pt modelId="{DB536C94-5302-4F88-84C4-E19F5385FC54}" type="parTrans" cxnId="{46258753-224F-4104-8B0D-3FEEFF4C605A}">
      <dgm:prSet/>
      <dgm:spPr/>
      <dgm:t>
        <a:bodyPr/>
        <a:lstStyle/>
        <a:p>
          <a:endParaRPr lang="en-US"/>
        </a:p>
      </dgm:t>
    </dgm:pt>
    <dgm:pt modelId="{68530CAD-5C9B-4F77-9DDB-73E785293411}" type="sibTrans" cxnId="{46258753-224F-4104-8B0D-3FEEFF4C605A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1DEEB5A0-2741-46DF-84D1-3FCD8FDAB590}" type="pres">
      <dgm:prSet presAssocID="{B573758B-C48A-49B0-8E59-82049D1F1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F30F-54BD-4AC6-8B1B-E5D662DDE898}" type="pres">
      <dgm:prSet presAssocID="{68530CAD-5C9B-4F77-9DDB-73E785293411}" presName="sibTrans" presStyleCnt="0"/>
      <dgm:spPr/>
    </dgm:pt>
    <dgm:pt modelId="{4EF6EB47-A064-400A-807C-204EE74E3E61}" type="pres">
      <dgm:prSet presAssocID="{39EEEC24-1E6A-46D4-97D7-D7BE4DCDA6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7CA861F2-D86B-482C-BDB1-7B2D087BF67B}" srcId="{28495203-B470-42B2-964A-C44909A03B01}" destId="{6E6B3509-C532-4E3E-BABC-19A5EC8EFD53}" srcOrd="6" destOrd="0" parTransId="{4960678D-B486-4853-98E6-A35D2D7CB403}" sibTransId="{9ACE6B4D-4845-4A9B-B136-B737CC63C6FD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46258753-224F-4104-8B0D-3FEEFF4C605A}" srcId="{28495203-B470-42B2-964A-C44909A03B01}" destId="{B573758B-C48A-49B0-8E59-82049D1F1BB3}" srcOrd="4" destOrd="0" parTransId="{DB536C94-5302-4F88-84C4-E19F5385FC54}" sibTransId="{68530CAD-5C9B-4F77-9DDB-73E785293411}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EB6DDF11-F27D-494E-8BBB-4AE4EA99E88D}" type="presOf" srcId="{B573758B-C48A-49B0-8E59-82049D1F1BB3}" destId="{1DEEB5A0-2741-46DF-84D1-3FCD8FDAB590}" srcOrd="0" destOrd="0" presId="urn:microsoft.com/office/officeart/2005/8/layout/default"/>
    <dgm:cxn modelId="{2E2F88F7-BBB5-418E-9F7B-23F1AB3E1BCF}" srcId="{28495203-B470-42B2-964A-C44909A03B01}" destId="{6DA3FD95-9326-4DC7-91A0-F3F876E31698}" srcOrd="7" destOrd="0" parTransId="{5F5FD9BA-5F79-4021-AFD2-5BCCF293F993}" sibTransId="{DD08ECC5-CFDE-447A-AE70-3B4F8F9D9A39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7A72D317-89D7-4D91-8A23-43FB0C8D4611}" srcId="{28495203-B470-42B2-964A-C44909A03B01}" destId="{DF941110-61E7-45C9-ADD3-7C84EF4E37B2}" srcOrd="8" destOrd="0" parTransId="{9E7F0F06-ED90-4781-9EAC-2DAEC61CE6A1}" sibTransId="{2ADA857A-60AF-45CC-8D83-F2A67AA2DD30}"/>
    <dgm:cxn modelId="{1A162A32-37EC-4847-B92F-C0B9159B9132}" srcId="{28495203-B470-42B2-964A-C44909A03B01}" destId="{39EEEC24-1E6A-46D4-97D7-D7BE4DCDA6B7}" srcOrd="5" destOrd="0" parTransId="{BF0B2BFB-25A7-4C20-ABBE-8B9BA71DB3BC}" sibTransId="{A05C6022-B239-4085-B6AF-4171E73217DC}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A1C5A221-3A68-496E-97B2-1ADEA0995BE2}" type="presParOf" srcId="{3297FF5F-844D-4E17-A855-154B429740AE}" destId="{1DEEB5A0-2741-46DF-84D1-3FCD8FDAB590}" srcOrd="8" destOrd="0" presId="urn:microsoft.com/office/officeart/2005/8/layout/default"/>
    <dgm:cxn modelId="{E3432069-1898-4878-880A-C816472BC7FD}" type="presParOf" srcId="{3297FF5F-844D-4E17-A855-154B429740AE}" destId="{A081F30F-54BD-4AC6-8B1B-E5D662DDE898}" srcOrd="9" destOrd="0" presId="urn:microsoft.com/office/officeart/2005/8/layout/default"/>
    <dgm:cxn modelId="{457CDBFC-9768-4DE3-A38B-4328F955832D}" type="presParOf" srcId="{3297FF5F-844D-4E17-A855-154B429740AE}" destId="{4EF6EB47-A064-400A-807C-204EE74E3E61}" srcOrd="10" destOrd="0" presId="urn:microsoft.com/office/officeart/2005/8/layout/default"/>
    <dgm:cxn modelId="{D5C7F625-A081-4A4B-89BF-97EF2260A642}" type="presParOf" srcId="{3297FF5F-844D-4E17-A855-154B429740AE}" destId="{87771E4F-EA3D-4314-9969-373E871C26D4}" srcOrd="11" destOrd="0" presId="urn:microsoft.com/office/officeart/2005/8/layout/default"/>
    <dgm:cxn modelId="{EC7C0914-5980-43B7-855B-52F708467AE1}" type="presParOf" srcId="{3297FF5F-844D-4E17-A855-154B429740AE}" destId="{25EF8A6E-5345-4F34-9AFD-D8E4DF2CC5DA}" srcOrd="12" destOrd="0" presId="urn:microsoft.com/office/officeart/2005/8/layout/default"/>
    <dgm:cxn modelId="{E71E0E12-3760-400B-8988-2D740C88FF44}" type="presParOf" srcId="{3297FF5F-844D-4E17-A855-154B429740AE}" destId="{30DC84A0-D884-426C-B97E-BFB718A6487E}" srcOrd="13" destOrd="0" presId="urn:microsoft.com/office/officeart/2005/8/layout/default"/>
    <dgm:cxn modelId="{1F4716B2-3251-4F69-8778-24C80A00E9D2}" type="presParOf" srcId="{3297FF5F-844D-4E17-A855-154B429740AE}" destId="{3E1C0D1B-A561-4DCF-A5F1-08D512C181E2}" srcOrd="14" destOrd="0" presId="urn:microsoft.com/office/officeart/2005/8/layout/default"/>
    <dgm:cxn modelId="{9E7C0D5F-BA09-4347-9E07-7FA0955C0BD6}" type="presParOf" srcId="{3297FF5F-844D-4E17-A855-154B429740AE}" destId="{FD295CB8-9972-407D-A5D0-7E1D98E6E23E}" srcOrd="15" destOrd="0" presId="urn:microsoft.com/office/officeart/2005/8/layout/default"/>
    <dgm:cxn modelId="{B317C3BF-3EC5-4472-BDDA-806C2414CCA4}" type="presParOf" srcId="{3297FF5F-844D-4E17-A855-154B429740AE}" destId="{3D17B0CD-4579-410F-A86F-1AE519060A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42706" y="143407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33683"/>
        <a:ext cx="665963" cy="285412"/>
      </dsp:txXfrm>
    </dsp:sp>
    <dsp:sp modelId="{CF20245F-33D4-466F-898E-F5BB18451CED}">
      <dsp:nvSpPr>
        <dsp:cNvPr id="0" name=""/>
        <dsp:cNvSpPr/>
      </dsp:nvSpPr>
      <dsp:spPr>
        <a:xfrm rot="5400000">
          <a:off x="6119784" y="-545312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665963" y="30888"/>
        <a:ext cx="11495849" cy="558018"/>
      </dsp:txXfrm>
    </dsp:sp>
    <dsp:sp modelId="{50E7F155-0B28-4EB8-A3DA-F62B28ED4788}">
      <dsp:nvSpPr>
        <dsp:cNvPr id="0" name=""/>
        <dsp:cNvSpPr/>
      </dsp:nvSpPr>
      <dsp:spPr>
        <a:xfrm rot="5400000">
          <a:off x="-142706" y="975771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166047"/>
        <a:ext cx="665963" cy="285412"/>
      </dsp:txXfrm>
    </dsp:sp>
    <dsp:sp modelId="{5D21B0F4-0BFF-4375-93B3-BD56BB6213EC}">
      <dsp:nvSpPr>
        <dsp:cNvPr id="0" name=""/>
        <dsp:cNvSpPr/>
      </dsp:nvSpPr>
      <dsp:spPr>
        <a:xfrm rot="5400000">
          <a:off x="6119784" y="-462075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665963" y="863253"/>
        <a:ext cx="11495849" cy="558018"/>
      </dsp:txXfrm>
    </dsp:sp>
    <dsp:sp modelId="{F19540CE-E2C5-4FD1-A90C-A623A7080392}">
      <dsp:nvSpPr>
        <dsp:cNvPr id="0" name=""/>
        <dsp:cNvSpPr/>
      </dsp:nvSpPr>
      <dsp:spPr>
        <a:xfrm rot="5400000">
          <a:off x="-142706" y="180813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998412"/>
        <a:ext cx="665963" cy="285412"/>
      </dsp:txXfrm>
    </dsp:sp>
    <dsp:sp modelId="{3FF88047-6236-47E6-998D-4E3EA0983E72}">
      <dsp:nvSpPr>
        <dsp:cNvPr id="0" name=""/>
        <dsp:cNvSpPr/>
      </dsp:nvSpPr>
      <dsp:spPr>
        <a:xfrm rot="5400000">
          <a:off x="6119784" y="-378839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sp:txBody>
      <dsp:txXfrm rot="-5400000">
        <a:off x="665963" y="1695618"/>
        <a:ext cx="11495849" cy="558018"/>
      </dsp:txXfrm>
    </dsp:sp>
    <dsp:sp modelId="{A6CE0B11-D65A-4EA5-AC61-673ADCCD0CA0}">
      <dsp:nvSpPr>
        <dsp:cNvPr id="0" name=""/>
        <dsp:cNvSpPr/>
      </dsp:nvSpPr>
      <dsp:spPr>
        <a:xfrm rot="5400000">
          <a:off x="-142706" y="2640501"/>
          <a:ext cx="951375" cy="665963"/>
        </a:xfrm>
        <a:prstGeom prst="chevron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830777"/>
        <a:ext cx="665963" cy="285412"/>
      </dsp:txXfrm>
    </dsp:sp>
    <dsp:sp modelId="{8AB5A1D8-F846-4952-91D5-8A7FE5012D93}">
      <dsp:nvSpPr>
        <dsp:cNvPr id="0" name=""/>
        <dsp:cNvSpPr/>
      </dsp:nvSpPr>
      <dsp:spPr>
        <a:xfrm rot="5400000">
          <a:off x="6119784" y="-295602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sp:txBody>
      <dsp:txXfrm rot="-5400000">
        <a:off x="665963" y="2527983"/>
        <a:ext cx="11495849" cy="558018"/>
      </dsp:txXfrm>
    </dsp:sp>
    <dsp:sp modelId="{B42C3359-B3EE-455E-8DA8-EEADBB34ADA4}">
      <dsp:nvSpPr>
        <dsp:cNvPr id="0" name=""/>
        <dsp:cNvSpPr/>
      </dsp:nvSpPr>
      <dsp:spPr>
        <a:xfrm rot="5400000">
          <a:off x="-142706" y="347286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663142"/>
        <a:ext cx="665963" cy="285412"/>
      </dsp:txXfrm>
    </dsp:sp>
    <dsp:sp modelId="{0053D2EA-E96A-485A-9B47-065EB2ECE275}">
      <dsp:nvSpPr>
        <dsp:cNvPr id="0" name=""/>
        <dsp:cNvSpPr/>
      </dsp:nvSpPr>
      <dsp:spPr>
        <a:xfrm rot="5400000">
          <a:off x="6119784" y="-212366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665963" y="3360348"/>
        <a:ext cx="11495849" cy="55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315138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3580"/>
        <a:ext cx="2429196" cy="1457517"/>
      </dsp:txXfrm>
    </dsp:sp>
    <dsp:sp modelId="{E1B0E9A4-80BC-4BE1-AFC6-851C9D5AEC53}">
      <dsp:nvSpPr>
        <dsp:cNvPr id="0" name=""/>
        <dsp:cNvSpPr/>
      </dsp:nvSpPr>
      <dsp:spPr>
        <a:xfrm>
          <a:off x="2987254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87254" y="3580"/>
        <a:ext cx="2429196" cy="1457517"/>
      </dsp:txXfrm>
    </dsp:sp>
    <dsp:sp modelId="{F330022E-AEF2-4F3F-987D-D67ADFE6F099}">
      <dsp:nvSpPr>
        <dsp:cNvPr id="0" name=""/>
        <dsp:cNvSpPr/>
      </dsp:nvSpPr>
      <dsp:spPr>
        <a:xfrm>
          <a:off x="5659370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659370" y="3580"/>
        <a:ext cx="2429196" cy="1457517"/>
      </dsp:txXfrm>
    </dsp:sp>
    <dsp:sp modelId="{6D247183-54AA-470A-818E-1A1184FF6399}">
      <dsp:nvSpPr>
        <dsp:cNvPr id="0" name=""/>
        <dsp:cNvSpPr/>
      </dsp:nvSpPr>
      <dsp:spPr>
        <a:xfrm>
          <a:off x="315138" y="1704017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1704017"/>
        <a:ext cx="2429196" cy="1457517"/>
      </dsp:txXfrm>
    </dsp:sp>
    <dsp:sp modelId="{1DEEB5A0-2741-46DF-84D1-3FCD8FDAB590}">
      <dsp:nvSpPr>
        <dsp:cNvPr id="0" name=""/>
        <dsp:cNvSpPr/>
      </dsp:nvSpPr>
      <dsp:spPr>
        <a:xfrm>
          <a:off x="2987254" y="1704017"/>
          <a:ext cx="2429196" cy="1457517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Most important Modules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2987254" y="1704017"/>
        <a:ext cx="2429196" cy="1457517"/>
      </dsp:txXfrm>
    </dsp:sp>
    <dsp:sp modelId="{4EF6EB47-A064-400A-807C-204EE74E3E61}">
      <dsp:nvSpPr>
        <dsp:cNvPr id="0" name=""/>
        <dsp:cNvSpPr/>
      </dsp:nvSpPr>
      <dsp:spPr>
        <a:xfrm>
          <a:off x="5659370" y="1704017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1704017"/>
        <a:ext cx="2429196" cy="1457517"/>
      </dsp:txXfrm>
    </dsp:sp>
    <dsp:sp modelId="{25EF8A6E-5345-4F34-9AFD-D8E4DF2CC5DA}">
      <dsp:nvSpPr>
        <dsp:cNvPr id="0" name=""/>
        <dsp:cNvSpPr/>
      </dsp:nvSpPr>
      <dsp:spPr>
        <a:xfrm>
          <a:off x="315138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315138" y="3404455"/>
        <a:ext cx="2429196" cy="1457517"/>
      </dsp:txXfrm>
    </dsp:sp>
    <dsp:sp modelId="{3E1C0D1B-A561-4DCF-A5F1-08D512C181E2}">
      <dsp:nvSpPr>
        <dsp:cNvPr id="0" name=""/>
        <dsp:cNvSpPr/>
      </dsp:nvSpPr>
      <dsp:spPr>
        <a:xfrm>
          <a:off x="2987254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987254" y="3404455"/>
        <a:ext cx="2429196" cy="1457517"/>
      </dsp:txXfrm>
    </dsp:sp>
    <dsp:sp modelId="{3D17B0CD-4579-410F-A86F-1AE519060AAD}">
      <dsp:nvSpPr>
        <dsp:cNvPr id="0" name=""/>
        <dsp:cNvSpPr/>
      </dsp:nvSpPr>
      <dsp:spPr>
        <a:xfrm>
          <a:off x="5659370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pricingengines&gt;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3404455"/>
        <a:ext cx="2429196" cy="145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-Global definitions and macros</a:t>
            </a:r>
            <a:r>
              <a:rPr lang="en-US" baseline="0" noProof="0" dirty="0" smtClean="0"/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porting the code to different compilers.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-C++ template implementations of some software design patterns used in the QuantLib library</a:t>
            </a:r>
          </a:p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utility classes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data formatting and parsing.</a:t>
            </a:r>
          </a:p>
          <a:p>
            <a:r>
              <a:rPr lang="en-U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types where defined to add clarity to method declarations.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-Defines a collection of financial instruments.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-Implementation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some widely used mathematical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-Methods contains basic building blocks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of pricing calculations..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engines contains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flexible framework for pricing. It  contains many predefined engines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1/15/2014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54" y="1668259"/>
            <a:ext cx="5556506" cy="51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2435" y="751007"/>
            <a:ext cx="5256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Dependency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64663" y="2039620"/>
            <a:ext cx="8927321" cy="443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V-Work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3666496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Ametrano </a:t>
            </a:r>
            <a:r>
              <a:rPr lang="en-US" sz="3200" b="1" dirty="0"/>
              <a:t>and Luigi 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Organized </a:t>
            </a:r>
            <a:r>
              <a:rPr lang="en-US" sz="3200" b="1" dirty="0"/>
              <a:t>into </a:t>
            </a:r>
            <a:r>
              <a:rPr lang="en-US" sz="3200" b="1" dirty="0" smtClean="0"/>
              <a:t>modules.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Covering </a:t>
            </a:r>
            <a:r>
              <a:rPr lang="en-US" sz="3000" b="1" dirty="0"/>
              <a:t>specific aspect of </a:t>
            </a:r>
            <a:r>
              <a:rPr lang="en-US" sz="3000" b="1" dirty="0" smtClean="0"/>
              <a:t>functionalities</a:t>
            </a:r>
          </a:p>
          <a:p>
            <a:pPr lvl="2"/>
            <a:r>
              <a:rPr lang="en-US" sz="3000" b="1" dirty="0" smtClean="0"/>
              <a:t>Set </a:t>
            </a:r>
            <a:r>
              <a:rPr lang="en-US" sz="3000" b="1" dirty="0"/>
              <a:t>of functions, classes</a:t>
            </a:r>
            <a:r>
              <a:rPr lang="en-US" sz="3000" b="1" dirty="0" smtClean="0"/>
              <a:t>,</a:t>
            </a:r>
            <a:r>
              <a:rPr lang="en-US" sz="3000" b="1" dirty="0"/>
              <a:t>	</a:t>
            </a:r>
            <a:endParaRPr lang="en-US" sz="3000" b="1" dirty="0" smtClean="0"/>
          </a:p>
          <a:p>
            <a:pPr lvl="2"/>
            <a:r>
              <a:rPr lang="en-US" sz="3000" b="1" dirty="0" smtClean="0"/>
              <a:t>Collection </a:t>
            </a:r>
            <a:r>
              <a:rPr lang="en-US" sz="3000" b="1" dirty="0"/>
              <a:t>of macros and </a:t>
            </a:r>
            <a:r>
              <a:rPr lang="en-US" sz="3000" b="1" dirty="0" smtClean="0"/>
              <a:t> typedefs.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8624513"/>
              </p:ext>
            </p:extLst>
          </p:nvPr>
        </p:nvGraphicFramePr>
        <p:xfrm>
          <a:off x="1898534" y="1855287"/>
          <a:ext cx="8403706" cy="486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 option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Traded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Exterminated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345504"/>
            <a:ext cx="472440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C -0.01172 -0.01667 -0.05143 -0.03264 -0.06589 -0.03264 C -0.15443 -0.03264 -0.24583 0.22569 -0.24583 0.48449 C -0.24583 0.35416 -0.29154 0.22569 -0.33424 0.22569 C -0.37982 0.22569 -0.42266 0.35601 -0.42266 0.48449 C -0.42266 0.4199 -0.44531 0.35416 -0.46836 0.35416 C -0.49102 0.35416 -0.5138 0.41828 -0.5138 0.48449 C -0.5138 0.45138 -0.52539 0.4199 -0.53646 0.4199 C -0.54805 0.4199 -0.55911 0.45301 -0.55911 0.48449 C -0.55911 0.46736 -0.56471 0.45138 -0.57057 0.45138 C -0.5737 0.45138 -0.58229 0.46805 -0.58229 0.48449 C -0.58229 0.47615 -0.58516 0.46736 -0.58776 0.46736 C -0.58776 0.46551 -0.59336 0.47546 -0.59336 0.48449 C -0.59336 0.47986 -0.59336 0.47615 -0.59622 0.47615 C -0.59622 0.47801 -0.59935 0.48032 -0.59935 0.48449 C -0.59935 0.48217 -0.59935 0.47986 -0.59935 0.47801 C -0.60221 0.47801 -0.60221 0.47986 -0.60221 0.48217 C -0.60521 0.48217 -0.60521 0.48032 -0.60521 0.47801 C -0.60833 0.47801 -0.60833 0.47986 -0.60833 0.48217 " pathEditMode="relative" rAng="0" ptsTypes="AAAAAAAAAAAAAAAAA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IV-Partial-Time 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4400" dirty="0" smtClean="0"/>
              <a:t>The </a:t>
            </a:r>
            <a:r>
              <a:rPr lang="en-US" sz="1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 of a trigger </a:t>
            </a:r>
            <a:r>
              <a:rPr lang="en-US" sz="14400" dirty="0" smtClean="0"/>
              <a:t>window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It is </a:t>
            </a:r>
            <a:r>
              <a:rPr lang="en-US" sz="12800" dirty="0"/>
              <a:t>monitored </a:t>
            </a:r>
            <a:r>
              <a:rPr lang="en-US" sz="12800" dirty="0" smtClean="0"/>
              <a:t>for a specific period</a:t>
            </a:r>
          </a:p>
          <a:p>
            <a:pPr lvl="2">
              <a:lnSpc>
                <a:spcPct val="120000"/>
              </a:lnSpc>
            </a:pPr>
            <a:r>
              <a:rPr lang="en-US" sz="11200" dirty="0"/>
              <a:t>T</a:t>
            </a:r>
            <a:r>
              <a:rPr lang="en-US" sz="11200" dirty="0" smtClean="0"/>
              <a:t>he </a:t>
            </a:r>
            <a:r>
              <a:rPr lang="en-US" sz="11200" dirty="0"/>
              <a:t>barrier is inactive for part of the option's </a:t>
            </a:r>
            <a:r>
              <a:rPr lang="en-US" sz="11200" dirty="0" smtClean="0"/>
              <a:t>life, at </a:t>
            </a:r>
            <a:r>
              <a:rPr lang="en-US" sz="11200" dirty="0"/>
              <a:t>the beginning section or the </a:t>
            </a:r>
            <a:r>
              <a:rPr lang="en-US" sz="11200" dirty="0" smtClean="0"/>
              <a:t>end</a:t>
            </a:r>
            <a:endParaRPr lang="en-US" sz="11200" dirty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Two </a:t>
            </a:r>
            <a:r>
              <a:rPr lang="en-US" sz="12800" dirty="0"/>
              <a:t>distinct types: </a:t>
            </a:r>
            <a:endParaRPr lang="en-US" sz="12800" dirty="0" smtClean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start </a:t>
            </a:r>
            <a:r>
              <a:rPr lang="en-US" sz="12800" dirty="0" smtClean="0"/>
              <a:t>options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end options </a:t>
            </a:r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637</TotalTime>
  <Words>317</Words>
  <Application>Microsoft Office PowerPoint</Application>
  <PresentationFormat>Widescreen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Times New Roman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IV-Partial-Time Barrier Options</vt:lpstr>
      <vt:lpstr>V-Our Solution</vt:lpstr>
      <vt:lpstr>V-Our Solution</vt:lpstr>
      <vt:lpstr>V-Our Solution</vt:lpstr>
      <vt:lpstr>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160</cp:revision>
  <dcterms:created xsi:type="dcterms:W3CDTF">2014-01-12T09:53:46Z</dcterms:created>
  <dcterms:modified xsi:type="dcterms:W3CDTF">2014-01-15T19:40:59Z</dcterms:modified>
</cp:coreProperties>
</file>