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0"/>
  </p:notesMasterIdLst>
  <p:sldIdLst>
    <p:sldId id="256" r:id="rId2"/>
    <p:sldId id="352" r:id="rId3"/>
    <p:sldId id="353" r:id="rId4"/>
    <p:sldId id="259" r:id="rId5"/>
    <p:sldId id="260" r:id="rId6"/>
    <p:sldId id="261" r:id="rId7"/>
    <p:sldId id="262" r:id="rId8"/>
    <p:sldId id="347" r:id="rId9"/>
    <p:sldId id="263" r:id="rId10"/>
    <p:sldId id="348" r:id="rId11"/>
    <p:sldId id="264" r:id="rId12"/>
    <p:sldId id="349" r:id="rId13"/>
    <p:sldId id="350" r:id="rId14"/>
    <p:sldId id="351" r:id="rId15"/>
    <p:sldId id="265" r:id="rId16"/>
    <p:sldId id="355" r:id="rId17"/>
    <p:sldId id="354" r:id="rId18"/>
    <p:sldId id="356" r:id="rId19"/>
  </p:sldIdLst>
  <p:sldSz cx="9144000" cy="5143500" type="screen16x9"/>
  <p:notesSz cx="6858000" cy="9144000"/>
  <p:embeddedFontLst>
    <p:embeddedFont>
      <p:font typeface="Crimson Text" panose="020B060402020202020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Vidaloka"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4EA00D-4A78-4959-B41F-819D7E284AE2}">
  <a:tblStyle styleId="{DD4EA00D-4A78-4959-B41F-819D7E284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0" r:id="rId5"/>
    <p:sldLayoutId id="2147483661" r:id="rId6"/>
    <p:sldLayoutId id="2147483662" r:id="rId7"/>
    <p:sldLayoutId id="2147483663" r:id="rId8"/>
    <p:sldLayoutId id="2147483664" r:id="rId9"/>
    <p:sldLayoutId id="2147483665" r:id="rId10"/>
    <p:sldLayoutId id="2147483696" r:id="rId11"/>
    <p:sldLayoutId id="2147483697" r:id="rId12"/>
    <p:sldLayoutId id="2147483698" r:id="rId13"/>
    <p:sldLayoutId id="214748369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Lung cancer detection</a:t>
            </a:r>
            <a:endParaRPr dirty="0"/>
          </a:p>
        </p:txBody>
      </p:sp>
      <p:sp>
        <p:nvSpPr>
          <p:cNvPr id="483" name="Google Shape;483;p59"/>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Here is where our presentation begins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4C195675-1792-3DC2-926A-630EB46B780C}"/>
              </a:ext>
            </a:extLst>
          </p:cNvPr>
          <p:cNvPicPr>
            <a:picLocks noChangeAspect="1"/>
          </p:cNvPicPr>
          <p:nvPr/>
        </p:nvPicPr>
        <p:blipFill>
          <a:blip r:embed="rId2"/>
          <a:stretch>
            <a:fillRect/>
          </a:stretch>
        </p:blipFill>
        <p:spPr>
          <a:xfrm>
            <a:off x="780585" y="460917"/>
            <a:ext cx="7790986" cy="4356410"/>
          </a:xfrm>
          <a:prstGeom prst="rect">
            <a:avLst/>
          </a:prstGeom>
        </p:spPr>
      </p:pic>
    </p:spTree>
    <p:extLst>
      <p:ext uri="{BB962C8B-B14F-4D97-AF65-F5344CB8AC3E}">
        <p14:creationId xmlns:p14="http://schemas.microsoft.com/office/powerpoint/2010/main" val="334494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title"/>
          </p:nvPr>
        </p:nvSpPr>
        <p:spPr>
          <a:xfrm>
            <a:off x="869794" y="508951"/>
            <a:ext cx="6906323" cy="11116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t>4. </a:t>
            </a:r>
            <a:r>
              <a:rPr lang="en-US" sz="3200" dirty="0"/>
              <a:t>Training</a:t>
            </a:r>
            <a:r>
              <a:rPr lang="en-US" sz="4400" dirty="0"/>
              <a:t>:</a:t>
            </a:r>
            <a:endParaRPr sz="4400" dirty="0"/>
          </a:p>
        </p:txBody>
      </p:sp>
      <p:sp>
        <p:nvSpPr>
          <p:cNvPr id="560" name="Google Shape;560;p67"/>
          <p:cNvSpPr txBox="1">
            <a:spLocks noGrp="1"/>
          </p:cNvSpPr>
          <p:nvPr>
            <p:ph type="subTitle" idx="1"/>
          </p:nvPr>
        </p:nvSpPr>
        <p:spPr>
          <a:xfrm>
            <a:off x="869794" y="1754459"/>
            <a:ext cx="7486186" cy="11894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Split the dataset into training, validation, and test sets.</a:t>
            </a:r>
          </a:p>
          <a:p>
            <a:pPr marL="0" lvl="0" indent="0" algn="ctr" rtl="0">
              <a:spcBef>
                <a:spcPts val="0"/>
              </a:spcBef>
              <a:spcAft>
                <a:spcPts val="0"/>
              </a:spcAft>
              <a:buNone/>
            </a:pPr>
            <a:r>
              <a:rPr lang="en-US" dirty="0"/>
              <a:t>Train the CNN model on the training data using an appropriate optimization algorithm (Adam max) and loss function (categorical).</a:t>
            </a:r>
          </a:p>
          <a:p>
            <a:pPr marL="0" lvl="0" indent="0" algn="ctr" rtl="0">
              <a:spcBef>
                <a:spcPts val="0"/>
              </a:spcBef>
              <a:spcAft>
                <a:spcPts val="0"/>
              </a:spcAft>
              <a:buNone/>
            </a:pPr>
            <a:r>
              <a:rPr lang="en-US" dirty="0"/>
              <a:t>Validate the model's performance on the validation set .</a:t>
            </a:r>
            <a:endParaRPr dirty="0"/>
          </a:p>
        </p:txBody>
      </p:sp>
      <p:pic>
        <p:nvPicPr>
          <p:cNvPr id="2" name="Picture 1" descr="A white background with black text&#10;&#10;Description automatically generated">
            <a:extLst>
              <a:ext uri="{FF2B5EF4-FFF2-40B4-BE49-F238E27FC236}">
                <a16:creationId xmlns:a16="http://schemas.microsoft.com/office/drawing/2014/main" id="{C703BA13-6224-B345-1197-F980861E337F}"/>
              </a:ext>
            </a:extLst>
          </p:cNvPr>
          <p:cNvPicPr>
            <a:picLocks noChangeAspect="1"/>
          </p:cNvPicPr>
          <p:nvPr/>
        </p:nvPicPr>
        <p:blipFill>
          <a:blip r:embed="rId3"/>
          <a:stretch>
            <a:fillRect/>
          </a:stretch>
        </p:blipFill>
        <p:spPr>
          <a:xfrm>
            <a:off x="185018" y="3077737"/>
            <a:ext cx="8640152" cy="9838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783CDB50-5450-A646-EEDB-434D383E89BF}"/>
              </a:ext>
            </a:extLst>
          </p:cNvPr>
          <p:cNvPicPr>
            <a:picLocks noChangeAspect="1"/>
          </p:cNvPicPr>
          <p:nvPr/>
        </p:nvPicPr>
        <p:blipFill>
          <a:blip r:embed="rId2"/>
          <a:stretch>
            <a:fillRect/>
          </a:stretch>
        </p:blipFill>
        <p:spPr>
          <a:xfrm>
            <a:off x="200721" y="1047146"/>
            <a:ext cx="8623610" cy="3554730"/>
          </a:xfrm>
          <a:prstGeom prst="rect">
            <a:avLst/>
          </a:prstGeom>
        </p:spPr>
      </p:pic>
      <p:sp>
        <p:nvSpPr>
          <p:cNvPr id="10" name="TextBox 9">
            <a:extLst>
              <a:ext uri="{FF2B5EF4-FFF2-40B4-BE49-F238E27FC236}">
                <a16:creationId xmlns:a16="http://schemas.microsoft.com/office/drawing/2014/main" id="{CCCD1E86-BBD9-4CC8-B46D-BA2487D832B1}"/>
              </a:ext>
            </a:extLst>
          </p:cNvPr>
          <p:cNvSpPr txBox="1"/>
          <p:nvPr/>
        </p:nvSpPr>
        <p:spPr>
          <a:xfrm>
            <a:off x="200721" y="739369"/>
            <a:ext cx="4884235" cy="307777"/>
          </a:xfrm>
          <a:prstGeom prst="rect">
            <a:avLst/>
          </a:prstGeom>
          <a:noFill/>
        </p:spPr>
        <p:txBody>
          <a:bodyPr wrap="square" rtlCol="0">
            <a:spAutoFit/>
          </a:bodyPr>
          <a:lstStyle/>
          <a:p>
            <a:r>
              <a:rPr lang="en-US" dirty="0"/>
              <a:t>detect the number of validated images belonging to classes</a:t>
            </a:r>
          </a:p>
        </p:txBody>
      </p:sp>
    </p:spTree>
    <p:extLst>
      <p:ext uri="{BB962C8B-B14F-4D97-AF65-F5344CB8AC3E}">
        <p14:creationId xmlns:p14="http://schemas.microsoft.com/office/powerpoint/2010/main" val="366944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Description automatically generated">
            <a:extLst>
              <a:ext uri="{FF2B5EF4-FFF2-40B4-BE49-F238E27FC236}">
                <a16:creationId xmlns:a16="http://schemas.microsoft.com/office/drawing/2014/main" id="{5596D695-D44F-D2FE-ACCA-F483B3AF3B3D}"/>
              </a:ext>
            </a:extLst>
          </p:cNvPr>
          <p:cNvPicPr>
            <a:picLocks noChangeAspect="1"/>
          </p:cNvPicPr>
          <p:nvPr/>
        </p:nvPicPr>
        <p:blipFill>
          <a:blip r:embed="rId2"/>
          <a:stretch>
            <a:fillRect/>
          </a:stretch>
        </p:blipFill>
        <p:spPr>
          <a:xfrm>
            <a:off x="944136" y="313348"/>
            <a:ext cx="7396976" cy="4516804"/>
          </a:xfrm>
          <a:prstGeom prst="rect">
            <a:avLst/>
          </a:prstGeom>
        </p:spPr>
      </p:pic>
    </p:spTree>
    <p:extLst>
      <p:ext uri="{BB962C8B-B14F-4D97-AF65-F5344CB8AC3E}">
        <p14:creationId xmlns:p14="http://schemas.microsoft.com/office/powerpoint/2010/main" val="309835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E19D-12FA-EE9B-F284-BF81AB504A4F}"/>
              </a:ext>
            </a:extLst>
          </p:cNvPr>
          <p:cNvSpPr>
            <a:spLocks noGrp="1"/>
          </p:cNvSpPr>
          <p:nvPr>
            <p:ph type="title"/>
          </p:nvPr>
        </p:nvSpPr>
        <p:spPr/>
        <p:txBody>
          <a:bodyPr/>
          <a:lstStyle/>
          <a:p>
            <a:endParaRPr lang="en-US" dirty="0"/>
          </a:p>
        </p:txBody>
      </p:sp>
      <p:sp>
        <p:nvSpPr>
          <p:cNvPr id="3" name="Title 2">
            <a:extLst>
              <a:ext uri="{FF2B5EF4-FFF2-40B4-BE49-F238E27FC236}">
                <a16:creationId xmlns:a16="http://schemas.microsoft.com/office/drawing/2014/main" id="{4713AC96-B88A-A64E-D0B5-FE3B853B61FF}"/>
              </a:ext>
            </a:extLst>
          </p:cNvPr>
          <p:cNvSpPr>
            <a:spLocks noGrp="1"/>
          </p:cNvSpPr>
          <p:nvPr>
            <p:ph type="title" idx="2"/>
          </p:nvPr>
        </p:nvSpPr>
        <p:spPr/>
        <p:txBody>
          <a:bodyPr/>
          <a:lstStyle/>
          <a:p>
            <a:endParaRPr lang="en-US"/>
          </a:p>
        </p:txBody>
      </p:sp>
      <p:sp>
        <p:nvSpPr>
          <p:cNvPr id="4" name="Subtitle 3">
            <a:extLst>
              <a:ext uri="{FF2B5EF4-FFF2-40B4-BE49-F238E27FC236}">
                <a16:creationId xmlns:a16="http://schemas.microsoft.com/office/drawing/2014/main" id="{3EAE38A8-FD74-D6F8-CD11-93FA1FDE6372}"/>
              </a:ext>
            </a:extLst>
          </p:cNvPr>
          <p:cNvSpPr>
            <a:spLocks noGrp="1"/>
          </p:cNvSpPr>
          <p:nvPr>
            <p:ph type="subTitle" idx="1"/>
          </p:nvPr>
        </p:nvSpPr>
        <p:spPr/>
        <p:txBody>
          <a:bodyPr/>
          <a:lstStyle/>
          <a:p>
            <a:endParaRPr lang="en-US"/>
          </a:p>
        </p:txBody>
      </p:sp>
      <p:pic>
        <p:nvPicPr>
          <p:cNvPr id="6" name="Picture 5" descr="A screenshot of a computer&#10;&#10;Description automatically generated">
            <a:extLst>
              <a:ext uri="{FF2B5EF4-FFF2-40B4-BE49-F238E27FC236}">
                <a16:creationId xmlns:a16="http://schemas.microsoft.com/office/drawing/2014/main" id="{DBDEE24E-115A-58C9-E66F-ABE8ED32E092}"/>
              </a:ext>
            </a:extLst>
          </p:cNvPr>
          <p:cNvPicPr>
            <a:picLocks noChangeAspect="1"/>
          </p:cNvPicPr>
          <p:nvPr/>
        </p:nvPicPr>
        <p:blipFill>
          <a:blip r:embed="rId2"/>
          <a:stretch>
            <a:fillRect/>
          </a:stretch>
        </p:blipFill>
        <p:spPr>
          <a:xfrm>
            <a:off x="453483" y="468351"/>
            <a:ext cx="6399117" cy="4329702"/>
          </a:xfrm>
          <a:prstGeom prst="rect">
            <a:avLst/>
          </a:prstGeom>
        </p:spPr>
      </p:pic>
    </p:spTree>
    <p:extLst>
      <p:ext uri="{BB962C8B-B14F-4D97-AF65-F5344CB8AC3E}">
        <p14:creationId xmlns:p14="http://schemas.microsoft.com/office/powerpoint/2010/main" val="424123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8"/>
          <p:cNvSpPr txBox="1">
            <a:spLocks noGrp="1"/>
          </p:cNvSpPr>
          <p:nvPr>
            <p:ph type="title"/>
          </p:nvPr>
        </p:nvSpPr>
        <p:spPr>
          <a:xfrm>
            <a:off x="2299500" y="813081"/>
            <a:ext cx="4545000" cy="1291200"/>
          </a:xfrm>
          <a:prstGeom prst="rect">
            <a:avLst/>
          </a:prstGeom>
        </p:spPr>
        <p:txBody>
          <a:bodyPr spcFirstLastPara="1" wrap="square" lIns="91425" tIns="91425" rIns="91425" bIns="91425" anchor="t" anchorCtr="0">
            <a:noAutofit/>
          </a:bodyPr>
          <a:lstStyle/>
          <a:p>
            <a:pPr lvl="0"/>
            <a:r>
              <a:rPr lang="en-US" sz="3200" dirty="0"/>
              <a:t>5. Evaluation:</a:t>
            </a:r>
            <a:endParaRPr dirty="0"/>
          </a:p>
        </p:txBody>
      </p:sp>
      <p:sp>
        <p:nvSpPr>
          <p:cNvPr id="566" name="Google Shape;566;p68"/>
          <p:cNvSpPr txBox="1">
            <a:spLocks noGrp="1"/>
          </p:cNvSpPr>
          <p:nvPr>
            <p:ph type="subTitle" idx="1"/>
          </p:nvPr>
        </p:nvSpPr>
        <p:spPr>
          <a:xfrm>
            <a:off x="825190" y="1806498"/>
            <a:ext cx="6616390" cy="1787122"/>
          </a:xfrm>
          <a:prstGeom prst="rect">
            <a:avLst/>
          </a:prstGeom>
        </p:spPr>
        <p:txBody>
          <a:bodyPr spcFirstLastPara="1" wrap="square" lIns="91425" tIns="91425" rIns="91425" bIns="91425" anchor="t" anchorCtr="0">
            <a:noAutofit/>
          </a:bodyPr>
          <a:lstStyle/>
          <a:p>
            <a:pPr marL="0" lvl="0" indent="0"/>
            <a:r>
              <a:rPr lang="en-US" dirty="0"/>
              <a:t>Evaluate the trained model on the test set to assess its performance metrics such as accuracy, precision, recall, and F1-score.</a:t>
            </a:r>
          </a:p>
          <a:p>
            <a:pPr marL="0" lvl="0" indent="0"/>
            <a:r>
              <a:rPr lang="en-US" dirty="0"/>
              <a:t>Visualize the model's predictions and analyze any misclassifications to identify areas for improvement.</a:t>
            </a:r>
            <a:endParaRPr dirty="0"/>
          </a:p>
        </p:txBody>
      </p:sp>
      <p:pic>
        <p:nvPicPr>
          <p:cNvPr id="3" name="Picture 2">
            <a:extLst>
              <a:ext uri="{FF2B5EF4-FFF2-40B4-BE49-F238E27FC236}">
                <a16:creationId xmlns:a16="http://schemas.microsoft.com/office/drawing/2014/main" id="{C5FD434D-756E-07E7-0432-002AC2934EC7}"/>
              </a:ext>
            </a:extLst>
          </p:cNvPr>
          <p:cNvPicPr>
            <a:picLocks noChangeAspect="1"/>
          </p:cNvPicPr>
          <p:nvPr/>
        </p:nvPicPr>
        <p:blipFill>
          <a:blip r:embed="rId3"/>
          <a:stretch>
            <a:fillRect/>
          </a:stretch>
        </p:blipFill>
        <p:spPr>
          <a:xfrm>
            <a:off x="126380" y="3039220"/>
            <a:ext cx="8802030" cy="8801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 calcmode="lin" valueType="num">
                                      <p:cBhvr additive="base">
                                        <p:cTn id="7" dur="1000"/>
                                        <p:tgtEl>
                                          <p:spTgt spid="5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66"/>
                                        </p:tgtEl>
                                        <p:attrNameLst>
                                          <p:attrName>style.visibility</p:attrName>
                                        </p:attrNameLst>
                                      </p:cBhvr>
                                      <p:to>
                                        <p:strVal val="visible"/>
                                      </p:to>
                                    </p:set>
                                    <p:anim calcmode="lin" valueType="num">
                                      <p:cBhvr additive="base">
                                        <p:cTn id="10" dur="1000"/>
                                        <p:tgtEl>
                                          <p:spTgt spid="5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57E6-6B15-DC93-BBA5-BB1861FEB0C9}"/>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A3B5B415-13CC-C862-3712-4F4D5E40E5E0}"/>
              </a:ext>
            </a:extLst>
          </p:cNvPr>
          <p:cNvSpPr>
            <a:spLocks noGrp="1"/>
          </p:cNvSpPr>
          <p:nvPr>
            <p:ph type="subTitle" idx="1"/>
          </p:nvPr>
        </p:nvSpPr>
        <p:spPr/>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670DFBF5-74E2-A9B1-F96C-8C84563039DD}"/>
              </a:ext>
            </a:extLst>
          </p:cNvPr>
          <p:cNvPicPr>
            <a:picLocks noChangeAspect="1"/>
          </p:cNvPicPr>
          <p:nvPr/>
        </p:nvPicPr>
        <p:blipFill>
          <a:blip r:embed="rId2"/>
          <a:stretch>
            <a:fillRect/>
          </a:stretch>
        </p:blipFill>
        <p:spPr>
          <a:xfrm>
            <a:off x="347662" y="819150"/>
            <a:ext cx="8448675" cy="3505200"/>
          </a:xfrm>
          <a:prstGeom prst="rect">
            <a:avLst/>
          </a:prstGeom>
        </p:spPr>
      </p:pic>
    </p:spTree>
    <p:extLst>
      <p:ext uri="{BB962C8B-B14F-4D97-AF65-F5344CB8AC3E}">
        <p14:creationId xmlns:p14="http://schemas.microsoft.com/office/powerpoint/2010/main" val="339719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AADA-2053-925C-E50F-829916638DC0}"/>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CC27CF23-0BB6-BD22-287D-DBA55D327B54}"/>
              </a:ext>
            </a:extLst>
          </p:cNvPr>
          <p:cNvSpPr>
            <a:spLocks noGrp="1"/>
          </p:cNvSpPr>
          <p:nvPr>
            <p:ph type="subTitle" idx="1"/>
          </p:nvPr>
        </p:nvSpPr>
        <p:spPr/>
        <p:txBody>
          <a:bodyPr/>
          <a:lstStyle/>
          <a:p>
            <a:endParaRPr lang="en-US"/>
          </a:p>
        </p:txBody>
      </p:sp>
      <p:pic>
        <p:nvPicPr>
          <p:cNvPr id="7" name="Picture 6" descr="A screenshot of a computer&#10;&#10;Description automatically generated">
            <a:extLst>
              <a:ext uri="{FF2B5EF4-FFF2-40B4-BE49-F238E27FC236}">
                <a16:creationId xmlns:a16="http://schemas.microsoft.com/office/drawing/2014/main" id="{057CAE9F-5836-96A2-84C8-341E479D21CE}"/>
              </a:ext>
            </a:extLst>
          </p:cNvPr>
          <p:cNvPicPr>
            <a:picLocks noChangeAspect="1"/>
          </p:cNvPicPr>
          <p:nvPr/>
        </p:nvPicPr>
        <p:blipFill>
          <a:blip r:embed="rId2"/>
          <a:stretch>
            <a:fillRect/>
          </a:stretch>
        </p:blipFill>
        <p:spPr>
          <a:xfrm>
            <a:off x="352425" y="929269"/>
            <a:ext cx="8439150" cy="3568390"/>
          </a:xfrm>
          <a:prstGeom prst="rect">
            <a:avLst/>
          </a:prstGeom>
        </p:spPr>
      </p:pic>
    </p:spTree>
    <p:extLst>
      <p:ext uri="{BB962C8B-B14F-4D97-AF65-F5344CB8AC3E}">
        <p14:creationId xmlns:p14="http://schemas.microsoft.com/office/powerpoint/2010/main" val="264175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EF58-E492-69FD-6651-388947F9C312}"/>
              </a:ext>
            </a:extLst>
          </p:cNvPr>
          <p:cNvSpPr>
            <a:spLocks noGrp="1"/>
          </p:cNvSpPr>
          <p:nvPr>
            <p:ph type="ctrTitle"/>
          </p:nvPr>
        </p:nvSpPr>
        <p:spPr>
          <a:xfrm>
            <a:off x="735175" y="1012265"/>
            <a:ext cx="7064100" cy="2052600"/>
          </a:xfrm>
        </p:spPr>
        <p:txBody>
          <a:bodyPr/>
          <a:lstStyle/>
          <a:p>
            <a:r>
              <a:rPr lang="en-US" dirty="0"/>
              <a:t>Thank you</a:t>
            </a:r>
          </a:p>
        </p:txBody>
      </p:sp>
    </p:spTree>
    <p:extLst>
      <p:ext uri="{BB962C8B-B14F-4D97-AF65-F5344CB8AC3E}">
        <p14:creationId xmlns:p14="http://schemas.microsoft.com/office/powerpoint/2010/main" val="192839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67E7A2F-1B37-3B64-BCDB-FDC276618F30}"/>
              </a:ext>
            </a:extLst>
          </p:cNvPr>
          <p:cNvSpPr>
            <a:spLocks noGrp="1"/>
          </p:cNvSpPr>
          <p:nvPr>
            <p:ph type="subTitle" idx="1"/>
          </p:nvPr>
        </p:nvSpPr>
        <p:spPr>
          <a:xfrm>
            <a:off x="881788" y="1501697"/>
            <a:ext cx="7380424" cy="2064621"/>
          </a:xfrm>
        </p:spPr>
        <p:txBody>
          <a:bodyPr/>
          <a:lstStyle/>
          <a:p>
            <a:r>
              <a:rPr lang="en-US" dirty="0"/>
              <a:t> </a:t>
            </a:r>
            <a:endParaRPr lang="ar-EG" dirty="0"/>
          </a:p>
          <a:p>
            <a:endParaRPr lang="ar-EG" dirty="0"/>
          </a:p>
          <a:p>
            <a:endParaRPr lang="ar-EG" dirty="0"/>
          </a:p>
          <a:p>
            <a:endParaRPr lang="ar-EG" dirty="0"/>
          </a:p>
          <a:p>
            <a:r>
              <a:rPr lang="en-US" dirty="0"/>
              <a:t>1- Amal Nader Sabry.                                                       Sec1</a:t>
            </a:r>
          </a:p>
          <a:p>
            <a:r>
              <a:rPr lang="en-US" dirty="0"/>
              <a:t>2- Ayatollah Abdel Hamid.                                             Sec1</a:t>
            </a:r>
          </a:p>
          <a:p>
            <a:r>
              <a:rPr lang="en-US" dirty="0"/>
              <a:t>3- Aya Nasser.                                                                     Sec1</a:t>
            </a:r>
          </a:p>
          <a:p>
            <a:r>
              <a:rPr lang="en-US" dirty="0"/>
              <a:t>4- Alaa Nasser.                                                                   Sec1</a:t>
            </a:r>
          </a:p>
          <a:p>
            <a:r>
              <a:rPr lang="en-US" dirty="0"/>
              <a:t>5- </a:t>
            </a:r>
            <a:r>
              <a:rPr lang="en-US" dirty="0" err="1"/>
              <a:t>Hikmat</a:t>
            </a:r>
            <a:r>
              <a:rPr lang="en-US" dirty="0"/>
              <a:t> Reda.                                                                 Sec2</a:t>
            </a:r>
          </a:p>
        </p:txBody>
      </p:sp>
      <p:sp>
        <p:nvSpPr>
          <p:cNvPr id="7" name="TextBox 6">
            <a:extLst>
              <a:ext uri="{FF2B5EF4-FFF2-40B4-BE49-F238E27FC236}">
                <a16:creationId xmlns:a16="http://schemas.microsoft.com/office/drawing/2014/main" id="{9E439712-47A8-D5E5-CC93-42794D854B08}"/>
              </a:ext>
            </a:extLst>
          </p:cNvPr>
          <p:cNvSpPr txBox="1"/>
          <p:nvPr/>
        </p:nvSpPr>
        <p:spPr>
          <a:xfrm>
            <a:off x="2059258" y="975500"/>
            <a:ext cx="4148254" cy="769441"/>
          </a:xfrm>
          <a:prstGeom prst="rect">
            <a:avLst/>
          </a:prstGeom>
          <a:noFill/>
        </p:spPr>
        <p:txBody>
          <a:bodyPr wrap="square" rtlCol="0">
            <a:spAutoFit/>
          </a:bodyPr>
          <a:lstStyle/>
          <a:p>
            <a:r>
              <a:rPr lang="en-US" sz="4400" dirty="0"/>
              <a:t>Team members</a:t>
            </a:r>
          </a:p>
        </p:txBody>
      </p:sp>
    </p:spTree>
    <p:extLst>
      <p:ext uri="{BB962C8B-B14F-4D97-AF65-F5344CB8AC3E}">
        <p14:creationId xmlns:p14="http://schemas.microsoft.com/office/powerpoint/2010/main" val="390349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9C8C38-02CE-3A0B-7D83-4B31B0159EF2}"/>
              </a:ext>
            </a:extLst>
          </p:cNvPr>
          <p:cNvSpPr txBox="1"/>
          <p:nvPr/>
        </p:nvSpPr>
        <p:spPr>
          <a:xfrm>
            <a:off x="453483" y="1851104"/>
            <a:ext cx="8002859" cy="2031325"/>
          </a:xfrm>
          <a:prstGeom prst="rect">
            <a:avLst/>
          </a:prstGeom>
          <a:noFill/>
        </p:spPr>
        <p:txBody>
          <a:bodyPr wrap="square" rtlCol="0">
            <a:spAutoFit/>
          </a:bodyPr>
          <a:lstStyle/>
          <a:p>
            <a:r>
              <a:rPr lang="en-US" dirty="0"/>
              <a:t>Lung cancer is a significant health concern worldwide, with early detection playing a crucial role in improving patient outcomes. Artificial intelligence (AI) has emerged as a promising tool in the field of medical imaging, particularly in the detection and diagnosis of lung cancer. </a:t>
            </a:r>
          </a:p>
          <a:p>
            <a:endParaRPr lang="en-US" dirty="0"/>
          </a:p>
          <a:p>
            <a:r>
              <a:rPr lang="en-US" dirty="0"/>
              <a:t>The use of AI in lung cancer detection offers several advantages, including increased accuracy, efficiency, and consistency in identifying potential abnormalities. By leveraging convolutional neural networks (CNNs) and deep learning techniques, AI models can learn complex patterns and features within medical images, aiding in the early identification of lung cancer even in its earliest stages.</a:t>
            </a:r>
          </a:p>
        </p:txBody>
      </p:sp>
      <p:sp>
        <p:nvSpPr>
          <p:cNvPr id="6" name="TextBox 5">
            <a:extLst>
              <a:ext uri="{FF2B5EF4-FFF2-40B4-BE49-F238E27FC236}">
                <a16:creationId xmlns:a16="http://schemas.microsoft.com/office/drawing/2014/main" id="{26BCA5A4-691E-9097-AE2F-8F89645FFD9F}"/>
              </a:ext>
            </a:extLst>
          </p:cNvPr>
          <p:cNvSpPr txBox="1"/>
          <p:nvPr/>
        </p:nvSpPr>
        <p:spPr>
          <a:xfrm>
            <a:off x="1234068" y="877229"/>
            <a:ext cx="4549698" cy="769441"/>
          </a:xfrm>
          <a:prstGeom prst="rect">
            <a:avLst/>
          </a:prstGeom>
          <a:noFill/>
        </p:spPr>
        <p:txBody>
          <a:bodyPr wrap="square" rtlCol="0">
            <a:spAutoFit/>
          </a:bodyPr>
          <a:lstStyle/>
          <a:p>
            <a:r>
              <a:rPr lang="en-US" sz="4400" dirty="0"/>
              <a:t>Introduction:</a:t>
            </a:r>
          </a:p>
        </p:txBody>
      </p:sp>
    </p:spTree>
    <p:extLst>
      <p:ext uri="{BB962C8B-B14F-4D97-AF65-F5344CB8AC3E}">
        <p14:creationId xmlns:p14="http://schemas.microsoft.com/office/powerpoint/2010/main" val="138631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726322" y="1790951"/>
            <a:ext cx="2275961" cy="896344"/>
          </a:xfrm>
          <a:prstGeom prst="rect">
            <a:avLst/>
          </a:prstGeom>
        </p:spPr>
        <p:txBody>
          <a:bodyPr spcFirstLastPara="1" wrap="square" lIns="91425" tIns="91425" rIns="91425" bIns="91425" anchor="t" anchorCtr="0">
            <a:noAutofit/>
          </a:bodyPr>
          <a:lstStyle/>
          <a:p>
            <a:pPr lvl="0">
              <a:buSzPts val="1100"/>
            </a:pPr>
            <a:r>
              <a:rPr lang="en-US" dirty="0"/>
              <a:t>Dataset Acquisition</a:t>
            </a:r>
            <a:endParaRPr dirty="0"/>
          </a:p>
        </p:txBody>
      </p:sp>
      <p:sp>
        <p:nvSpPr>
          <p:cNvPr id="514" name="Google Shape;514;p62"/>
          <p:cNvSpPr txBox="1">
            <a:spLocks noGrp="1"/>
          </p:cNvSpPr>
          <p:nvPr>
            <p:ph type="title" idx="4"/>
          </p:nvPr>
        </p:nvSpPr>
        <p:spPr>
          <a:xfrm>
            <a:off x="41664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15" name="Google Shape;515;p62"/>
          <p:cNvSpPr txBox="1">
            <a:spLocks noGrp="1"/>
          </p:cNvSpPr>
          <p:nvPr>
            <p:ph type="title" idx="13"/>
          </p:nvPr>
        </p:nvSpPr>
        <p:spPr>
          <a:xfrm>
            <a:off x="14826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516" name="Google Shape;516;p62"/>
          <p:cNvSpPr txBox="1">
            <a:spLocks noGrp="1"/>
          </p:cNvSpPr>
          <p:nvPr>
            <p:ph type="title" idx="2"/>
          </p:nvPr>
        </p:nvSpPr>
        <p:spPr>
          <a:xfrm>
            <a:off x="14826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519" name="Google Shape;519;p62"/>
          <p:cNvSpPr txBox="1">
            <a:spLocks noGrp="1"/>
          </p:cNvSpPr>
          <p:nvPr>
            <p:ph type="title" idx="6"/>
          </p:nvPr>
        </p:nvSpPr>
        <p:spPr>
          <a:xfrm>
            <a:off x="6087600" y="1677218"/>
            <a:ext cx="2330078" cy="828088"/>
          </a:xfrm>
          <a:prstGeom prst="rect">
            <a:avLst/>
          </a:prstGeom>
        </p:spPr>
        <p:txBody>
          <a:bodyPr spcFirstLastPara="1" wrap="square" lIns="91425" tIns="91425" rIns="91425" bIns="91425" anchor="t" anchorCtr="0">
            <a:noAutofit/>
          </a:bodyPr>
          <a:lstStyle/>
          <a:p>
            <a:pPr lvl="0">
              <a:buSzPts val="1100"/>
            </a:pPr>
            <a:r>
              <a:rPr lang="en-US" dirty="0"/>
              <a:t>Model Architecture</a:t>
            </a:r>
            <a:br>
              <a:rPr lang="en-US" dirty="0"/>
            </a:br>
            <a:endParaRPr dirty="0"/>
          </a:p>
        </p:txBody>
      </p:sp>
      <p:sp>
        <p:nvSpPr>
          <p:cNvPr id="520" name="Google Shape;520;p62"/>
          <p:cNvSpPr txBox="1">
            <a:spLocks noGrp="1"/>
          </p:cNvSpPr>
          <p:nvPr>
            <p:ph type="title" idx="7"/>
          </p:nvPr>
        </p:nvSpPr>
        <p:spPr>
          <a:xfrm>
            <a:off x="68502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1" name="Google Shape;521;p62"/>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p>
            <a:pPr lvl="0">
              <a:buSzPts val="1100"/>
            </a:pPr>
            <a:r>
              <a:rPr lang="en-US" dirty="0"/>
              <a:t>Training</a:t>
            </a:r>
            <a:endParaRPr dirty="0"/>
          </a:p>
        </p:txBody>
      </p:sp>
      <p:sp>
        <p:nvSpPr>
          <p:cNvPr id="523" name="Google Shape;523;p62"/>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p>
            <a:pPr lvl="0">
              <a:buSzPts val="1100"/>
            </a:pPr>
            <a:r>
              <a:rPr lang="en-US" dirty="0"/>
              <a:t>Evaluation</a:t>
            </a:r>
            <a:r>
              <a:rPr lang="en" dirty="0"/>
              <a:t> </a:t>
            </a:r>
            <a:endParaRPr dirty="0"/>
          </a:p>
        </p:txBody>
      </p:sp>
      <p:sp>
        <p:nvSpPr>
          <p:cNvPr id="524" name="Google Shape;524;p62"/>
          <p:cNvSpPr txBox="1">
            <a:spLocks noGrp="1"/>
          </p:cNvSpPr>
          <p:nvPr>
            <p:ph type="title" idx="16"/>
          </p:nvPr>
        </p:nvSpPr>
        <p:spPr>
          <a:xfrm>
            <a:off x="41664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 name="Title 4">
            <a:extLst>
              <a:ext uri="{FF2B5EF4-FFF2-40B4-BE49-F238E27FC236}">
                <a16:creationId xmlns:a16="http://schemas.microsoft.com/office/drawing/2014/main" id="{17BB2A12-BD5B-E5AC-E965-BF92144C4067}"/>
              </a:ext>
            </a:extLst>
          </p:cNvPr>
          <p:cNvSpPr>
            <a:spLocks noGrp="1"/>
          </p:cNvSpPr>
          <p:nvPr>
            <p:ph type="title" idx="3"/>
          </p:nvPr>
        </p:nvSpPr>
        <p:spPr>
          <a:xfrm>
            <a:off x="3337932" y="1677217"/>
            <a:ext cx="2402268" cy="828089"/>
          </a:xfrm>
        </p:spPr>
        <p:txBody>
          <a:bodyPr/>
          <a:lstStyle/>
          <a:p>
            <a:r>
              <a:rPr lang="en-US" dirty="0"/>
              <a:t>Data Preprocessing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9"/>
                                        </p:tgtEl>
                                        <p:attrNameLst>
                                          <p:attrName>style.visibility</p:attrName>
                                        </p:attrNameLst>
                                      </p:cBhvr>
                                      <p:to>
                                        <p:strVal val="visible"/>
                                      </p:to>
                                    </p:set>
                                    <p:anim calcmode="lin" valueType="num">
                                      <p:cBhvr additive="base">
                                        <p:cTn id="23" dur="1000"/>
                                        <p:tgtEl>
                                          <p:spTgt spid="519"/>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20"/>
                                        </p:tgtEl>
                                        <p:attrNameLst>
                                          <p:attrName>style.visibility</p:attrName>
                                        </p:attrNameLst>
                                      </p:cBhvr>
                                      <p:to>
                                        <p:strVal val="visible"/>
                                      </p:to>
                                    </p:set>
                                    <p:anim calcmode="lin" valueType="num">
                                      <p:cBhvr additive="base">
                                        <p:cTn id="26"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15"/>
                                        </p:tgtEl>
                                        <p:attrNameLst>
                                          <p:attrName>style.visibility</p:attrName>
                                        </p:attrNameLst>
                                      </p:cBhvr>
                                      <p:to>
                                        <p:strVal val="visible"/>
                                      </p:to>
                                    </p:set>
                                    <p:anim calcmode="lin" valueType="num">
                                      <p:cBhvr additive="base">
                                        <p:cTn id="31" dur="1000"/>
                                        <p:tgtEl>
                                          <p:spTgt spid="515"/>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521"/>
                                        </p:tgtEl>
                                        <p:attrNameLst>
                                          <p:attrName>style.visibility</p:attrName>
                                        </p:attrNameLst>
                                      </p:cBhvr>
                                      <p:to>
                                        <p:strVal val="visible"/>
                                      </p:to>
                                    </p:set>
                                    <p:anim calcmode="lin" valueType="num">
                                      <p:cBhvr additive="base">
                                        <p:cTn id="34" dur="1000"/>
                                        <p:tgtEl>
                                          <p:spTgt spid="521"/>
                                        </p:tgtEl>
                                        <p:attrNameLst>
                                          <p:attrName>ppt_x</p:attrName>
                                        </p:attrNameLst>
                                      </p:cBhvr>
                                      <p:tavLst>
                                        <p:tav tm="0">
                                          <p:val>
                                            <p:strVal val="#ppt_x+1"/>
                                          </p:val>
                                        </p:tav>
                                        <p:tav tm="100000">
                                          <p:val>
                                            <p:strVal val="#ppt_x"/>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523"/>
                                        </p:tgtEl>
                                        <p:attrNameLst>
                                          <p:attrName>style.visibility</p:attrName>
                                        </p:attrNameLst>
                                      </p:cBhvr>
                                      <p:to>
                                        <p:strVal val="visible"/>
                                      </p:to>
                                    </p:set>
                                    <p:anim calcmode="lin" valueType="num">
                                      <p:cBhvr additive="base">
                                        <p:cTn id="39" dur="1000"/>
                                        <p:tgtEl>
                                          <p:spTgt spid="523"/>
                                        </p:tgtEl>
                                        <p:attrNameLst>
                                          <p:attrName>ppt_x</p:attrName>
                                        </p:attrNameLst>
                                      </p:cBhvr>
                                      <p:tavLst>
                                        <p:tav tm="0">
                                          <p:val>
                                            <p:strVal val="#ppt_x+1"/>
                                          </p:val>
                                        </p:tav>
                                        <p:tav tm="100000">
                                          <p:val>
                                            <p:strVal val="#ppt_x"/>
                                          </p:val>
                                        </p:tav>
                                      </p:tavLst>
                                    </p:anim>
                                  </p:childTnLst>
                                </p:cTn>
                              </p:par>
                              <p:par>
                                <p:cTn id="40" presetID="2" presetClass="entr" presetSubtype="2" fill="hold" nodeType="withEffect">
                                  <p:stCondLst>
                                    <p:cond delay="0"/>
                                  </p:stCondLst>
                                  <p:childTnLst>
                                    <p:set>
                                      <p:cBhvr>
                                        <p:cTn id="41" dur="1" fill="hold">
                                          <p:stCondLst>
                                            <p:cond delay="0"/>
                                          </p:stCondLst>
                                        </p:cTn>
                                        <p:tgtEl>
                                          <p:spTgt spid="524"/>
                                        </p:tgtEl>
                                        <p:attrNameLst>
                                          <p:attrName>style.visibility</p:attrName>
                                        </p:attrNameLst>
                                      </p:cBhvr>
                                      <p:to>
                                        <p:strVal val="visible"/>
                                      </p:to>
                                    </p:set>
                                    <p:anim calcmode="lin" valueType="num">
                                      <p:cBhvr additive="base">
                                        <p:cTn id="42"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5" name="Google Shape;535;p63"/>
          <p:cNvSpPr txBox="1">
            <a:spLocks noGrp="1"/>
          </p:cNvSpPr>
          <p:nvPr>
            <p:ph type="subTitle" idx="1"/>
          </p:nvPr>
        </p:nvSpPr>
        <p:spPr>
          <a:xfrm>
            <a:off x="728546" y="527824"/>
            <a:ext cx="7991707" cy="405161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sz="3600" dirty="0">
                <a:solidFill>
                  <a:srgbClr val="C00000"/>
                </a:solidFill>
              </a:rPr>
              <a:t>Some of Libraries that used in the project:</a:t>
            </a:r>
          </a:p>
          <a:p>
            <a:pPr marL="0" lvl="0" indent="0" algn="ctr" rtl="0">
              <a:spcBef>
                <a:spcPts val="0"/>
              </a:spcBef>
              <a:spcAft>
                <a:spcPts val="1200"/>
              </a:spcAft>
              <a:buNone/>
            </a:pPr>
            <a:endParaRPr lang="en-US" dirty="0">
              <a:solidFill>
                <a:srgbClr val="C00000"/>
              </a:solidFill>
            </a:endParaRPr>
          </a:p>
          <a:p>
            <a:pPr marL="0" lvl="0" indent="0" algn="l" rtl="0">
              <a:spcBef>
                <a:spcPts val="0"/>
              </a:spcBef>
              <a:spcAft>
                <a:spcPts val="1200"/>
              </a:spcAft>
              <a:buNone/>
            </a:pPr>
            <a:r>
              <a:rPr lang="en-US" sz="1600" dirty="0"/>
              <a:t>1-TensorFlow : Deep learning frameworks for building and training CNN models.</a:t>
            </a:r>
          </a:p>
          <a:p>
            <a:pPr marL="0" lvl="0" indent="0" algn="l" rtl="0">
              <a:spcBef>
                <a:spcPts val="0"/>
              </a:spcBef>
              <a:spcAft>
                <a:spcPts val="1200"/>
              </a:spcAft>
              <a:buNone/>
            </a:pPr>
            <a:r>
              <a:rPr lang="en-US" sz="1600" dirty="0"/>
              <a:t>2-Scikit-learn: For evaluating model performance and metrics calculation.</a:t>
            </a:r>
          </a:p>
          <a:p>
            <a:pPr marL="0" lvl="0" indent="0" algn="l" rtl="0">
              <a:spcBef>
                <a:spcPts val="0"/>
              </a:spcBef>
              <a:spcAft>
                <a:spcPts val="1200"/>
              </a:spcAft>
              <a:buNone/>
            </a:pPr>
            <a:r>
              <a:rPr lang="en-US" sz="1600" dirty="0"/>
              <a:t>3-Matplotlib or Seaborn: For data visualization and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1046356" y="566056"/>
            <a:ext cx="4323000" cy="497700"/>
          </a:xfrm>
          <a:prstGeom prst="rect">
            <a:avLst/>
          </a:prstGeom>
        </p:spPr>
        <p:txBody>
          <a:bodyPr spcFirstLastPara="1" wrap="square" lIns="91425" tIns="91425" rIns="91425" bIns="91425" anchor="t" anchorCtr="0">
            <a:noAutofit/>
          </a:bodyPr>
          <a:lstStyle/>
          <a:p>
            <a:pPr lvl="0"/>
            <a:r>
              <a:rPr lang="en-US" dirty="0"/>
              <a:t> 1-Dataset Acquisition:</a:t>
            </a:r>
            <a:br>
              <a:rPr lang="en-US" dirty="0"/>
            </a:br>
            <a:endParaRPr dirty="0"/>
          </a:p>
        </p:txBody>
      </p:sp>
      <p:sp>
        <p:nvSpPr>
          <p:cNvPr id="541" name="Google Shape;541;p64"/>
          <p:cNvSpPr txBox="1">
            <a:spLocks noGrp="1"/>
          </p:cNvSpPr>
          <p:nvPr>
            <p:ph type="subTitle" idx="1"/>
          </p:nvPr>
        </p:nvSpPr>
        <p:spPr>
          <a:xfrm>
            <a:off x="560348" y="1063756"/>
            <a:ext cx="6858000" cy="2022088"/>
          </a:xfrm>
          <a:prstGeom prst="rect">
            <a:avLst/>
          </a:prstGeom>
        </p:spPr>
        <p:txBody>
          <a:bodyPr spcFirstLastPara="1" wrap="square" lIns="91425" tIns="91425" rIns="91425" bIns="91425" anchor="t" anchorCtr="0">
            <a:noAutofit/>
          </a:bodyPr>
          <a:lstStyle/>
          <a:p>
            <a:pPr marL="0" lvl="0" indent="0">
              <a:spcAft>
                <a:spcPts val="1200"/>
              </a:spcAft>
            </a:pPr>
            <a:endParaRPr lang="en-US" dirty="0"/>
          </a:p>
          <a:p>
            <a:pPr marL="0" lvl="0" indent="0">
              <a:spcAft>
                <a:spcPts val="1200"/>
              </a:spcAft>
            </a:pPr>
            <a:r>
              <a:rPr lang="en-US" dirty="0"/>
              <a:t>Obtain a dataset of medical images containing lung scans, ideally labeled with information about whether each scan contains cancerous lesions or not.</a:t>
            </a:r>
            <a:endParaRPr dirty="0"/>
          </a:p>
        </p:txBody>
      </p:sp>
      <p:pic>
        <p:nvPicPr>
          <p:cNvPr id="3" name="Picture 2" descr="A close-up of a computer screen&#10;&#10;Description automatically generated">
            <a:extLst>
              <a:ext uri="{FF2B5EF4-FFF2-40B4-BE49-F238E27FC236}">
                <a16:creationId xmlns:a16="http://schemas.microsoft.com/office/drawing/2014/main" id="{A9BAAF24-8543-A1B1-70EF-CFEC6125254D}"/>
              </a:ext>
            </a:extLst>
          </p:cNvPr>
          <p:cNvPicPr>
            <a:picLocks noChangeAspect="1"/>
          </p:cNvPicPr>
          <p:nvPr/>
        </p:nvPicPr>
        <p:blipFill>
          <a:blip r:embed="rId3"/>
          <a:stretch>
            <a:fillRect/>
          </a:stretch>
        </p:blipFill>
        <p:spPr>
          <a:xfrm>
            <a:off x="212803" y="3085844"/>
            <a:ext cx="7205545" cy="14458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713225" y="2142917"/>
            <a:ext cx="4601736" cy="13734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 the images to ensure uniformity and compatibility with the CNN model. This may involve resizing the images, normalizing pixel values, and possibly augmenting the dataset to increase its size.</a:t>
            </a:r>
            <a:endParaRPr dirty="0"/>
          </a:p>
        </p:txBody>
      </p:sp>
      <p:sp>
        <p:nvSpPr>
          <p:cNvPr id="547" name="Google Shape;547;p65"/>
          <p:cNvSpPr txBox="1">
            <a:spLocks noGrp="1"/>
          </p:cNvSpPr>
          <p:nvPr>
            <p:ph type="title"/>
          </p:nvPr>
        </p:nvSpPr>
        <p:spPr>
          <a:xfrm>
            <a:off x="1003157" y="853903"/>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Data Preprocessing: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7F9DD18-5F53-1430-1892-3CAEC86DA97F}"/>
              </a:ext>
            </a:extLst>
          </p:cNvPr>
          <p:cNvSpPr>
            <a:spLocks noGrp="1"/>
          </p:cNvSpPr>
          <p:nvPr>
            <p:ph type="subTitle" idx="1"/>
          </p:nvPr>
        </p:nvSpPr>
        <p:spPr/>
        <p:txBody>
          <a:bodyPr/>
          <a:lstStyle/>
          <a:p>
            <a:endParaRPr lang="en-US" dirty="0"/>
          </a:p>
        </p:txBody>
      </p:sp>
      <p:pic>
        <p:nvPicPr>
          <p:cNvPr id="5" name="Picture 4" descr="A screenshot of a computer&#10;&#10;Description automatically generated">
            <a:extLst>
              <a:ext uri="{FF2B5EF4-FFF2-40B4-BE49-F238E27FC236}">
                <a16:creationId xmlns:a16="http://schemas.microsoft.com/office/drawing/2014/main" id="{BCE67E4C-5AEC-75F9-F399-7D5D239E4EB8}"/>
              </a:ext>
            </a:extLst>
          </p:cNvPr>
          <p:cNvPicPr>
            <a:picLocks noChangeAspect="1"/>
          </p:cNvPicPr>
          <p:nvPr/>
        </p:nvPicPr>
        <p:blipFill>
          <a:blip r:embed="rId2"/>
          <a:stretch>
            <a:fillRect/>
          </a:stretch>
        </p:blipFill>
        <p:spPr>
          <a:xfrm>
            <a:off x="223024" y="639337"/>
            <a:ext cx="7129347" cy="3494049"/>
          </a:xfrm>
          <a:prstGeom prst="rect">
            <a:avLst/>
          </a:prstGeom>
        </p:spPr>
      </p:pic>
    </p:spTree>
    <p:extLst>
      <p:ext uri="{BB962C8B-B14F-4D97-AF65-F5344CB8AC3E}">
        <p14:creationId xmlns:p14="http://schemas.microsoft.com/office/powerpoint/2010/main" val="175405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6"/>
          <p:cNvSpPr txBox="1">
            <a:spLocks noGrp="1"/>
          </p:cNvSpPr>
          <p:nvPr>
            <p:ph type="subTitle" idx="1"/>
          </p:nvPr>
        </p:nvSpPr>
        <p:spPr>
          <a:xfrm>
            <a:off x="609601" y="2245112"/>
            <a:ext cx="7605132" cy="1761893"/>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t>Design a CNN architecture suitable for lung cancer detection. Typically, this involves a series of input layers followed by hidden layers for feature extraction, followed by one or more fully connected layers for classification.</a:t>
            </a:r>
          </a:p>
          <a:p>
            <a:pPr marL="0" lvl="0" indent="0" algn="l" rtl="0">
              <a:spcBef>
                <a:spcPts val="0"/>
              </a:spcBef>
              <a:spcAft>
                <a:spcPts val="0"/>
              </a:spcAft>
              <a:buClr>
                <a:schemeClr val="dk1"/>
              </a:buClr>
              <a:buSzPts val="1100"/>
              <a:buFont typeface="Arial"/>
              <a:buNone/>
            </a:pPr>
            <a:endParaRPr dirty="0"/>
          </a:p>
        </p:txBody>
      </p:sp>
      <p:sp>
        <p:nvSpPr>
          <p:cNvPr id="554" name="Google Shape;554;p66"/>
          <p:cNvSpPr txBox="1">
            <a:spLocks noGrp="1"/>
          </p:cNvSpPr>
          <p:nvPr>
            <p:ph type="title"/>
          </p:nvPr>
        </p:nvSpPr>
        <p:spPr>
          <a:xfrm>
            <a:off x="1620538" y="850145"/>
            <a:ext cx="5679900" cy="572700"/>
          </a:xfrm>
          <a:prstGeom prst="rect">
            <a:avLst/>
          </a:prstGeom>
        </p:spPr>
        <p:txBody>
          <a:bodyPr spcFirstLastPara="1" wrap="square" lIns="91425" tIns="91425" rIns="91425" bIns="91425" anchor="t" anchorCtr="0">
            <a:noAutofit/>
          </a:bodyPr>
          <a:lstStyle/>
          <a:p>
            <a:pPr lvl="0"/>
            <a:r>
              <a:rPr lang="en-US" dirty="0"/>
              <a:t>3. Model Architecture:</a:t>
            </a:r>
            <a:br>
              <a:rPr lang="en-U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3"/>
                                        </p:tgtEl>
                                        <p:attrNameLst>
                                          <p:attrName>style.visibility</p:attrName>
                                        </p:attrNameLst>
                                      </p:cBhvr>
                                      <p:to>
                                        <p:strVal val="visible"/>
                                      </p:to>
                                    </p:set>
                                    <p:anim calcmode="lin" valueType="num">
                                      <p:cBhvr additive="base">
                                        <p:cTn id="7" dur="1000"/>
                                        <p:tgtEl>
                                          <p:spTgt spid="553"/>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54"/>
                                        </p:tgtEl>
                                        <p:attrNameLst>
                                          <p:attrName>style.visibility</p:attrName>
                                        </p:attrNameLst>
                                      </p:cBhvr>
                                      <p:to>
                                        <p:strVal val="visible"/>
                                      </p:to>
                                    </p:set>
                                    <p:anim calcmode="lin" valueType="num">
                                      <p:cBhvr additive="base">
                                        <p:cTn id="10" dur="1000"/>
                                        <p:tgtEl>
                                          <p:spTgt spid="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425</Words>
  <Application>Microsoft Office PowerPoint</Application>
  <PresentationFormat>On-screen Show (16:9)</PresentationFormat>
  <Paragraphs>48</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Crimson Text</vt:lpstr>
      <vt:lpstr>Arial</vt:lpstr>
      <vt:lpstr>Vidaloka</vt:lpstr>
      <vt:lpstr>Montserrat</vt:lpstr>
      <vt:lpstr>Minimalist Business Slides XL by Slidesgo</vt:lpstr>
      <vt:lpstr>Lung cancer detection</vt:lpstr>
      <vt:lpstr>PowerPoint Presentation</vt:lpstr>
      <vt:lpstr>PowerPoint Presentation</vt:lpstr>
      <vt:lpstr>Dataset Acquisition</vt:lpstr>
      <vt:lpstr>PowerPoint Presentation</vt:lpstr>
      <vt:lpstr> 1-Dataset Acquisition: </vt:lpstr>
      <vt:lpstr>2. Data Preprocessing:</vt:lpstr>
      <vt:lpstr>PowerPoint Presentation</vt:lpstr>
      <vt:lpstr>3. Model Architecture: </vt:lpstr>
      <vt:lpstr>PowerPoint Presentation</vt:lpstr>
      <vt:lpstr>4. Training:</vt:lpstr>
      <vt:lpstr>PowerPoint Presentation</vt:lpstr>
      <vt:lpstr>PowerPoint Presentation</vt:lpstr>
      <vt:lpstr>PowerPoint Presentation</vt:lpstr>
      <vt:lpstr>5. Evaluation: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detection</dc:title>
  <dc:creator>Lenovo</dc:creator>
  <cp:lastModifiedBy>amalnn@outlook.com</cp:lastModifiedBy>
  <cp:revision>1</cp:revision>
  <dcterms:modified xsi:type="dcterms:W3CDTF">2024-05-13T04:12:29Z</dcterms:modified>
</cp:coreProperties>
</file>