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7" r:id="rId14"/>
    <p:sldId id="288" r:id="rId15"/>
    <p:sldId id="296" r:id="rId16"/>
    <p:sldId id="291" r:id="rId17"/>
    <p:sldId id="290" r:id="rId18"/>
    <p:sldId id="297" r:id="rId19"/>
    <p:sldId id="298" r:id="rId20"/>
    <p:sldId id="299" r:id="rId21"/>
    <p:sldId id="300" r:id="rId22"/>
    <p:sldId id="292" r:id="rId23"/>
    <p:sldId id="293" r:id="rId24"/>
    <p:sldId id="303" r:id="rId25"/>
    <p:sldId id="304" r:id="rId26"/>
    <p:sldId id="294" r:id="rId27"/>
    <p:sldId id="302" r:id="rId28"/>
    <p:sldId id="305" r:id="rId29"/>
    <p:sldId id="306" r:id="rId30"/>
    <p:sldId id="307" r:id="rId31"/>
    <p:sldId id="30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>
        <p:scale>
          <a:sx n="90" d="100"/>
          <a:sy n="90" d="100"/>
        </p:scale>
        <p:origin x="398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LabelList" loCatId="icon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sz="1600" b="0" i="0" dirty="0"/>
            <a:t>(2014)</a:t>
          </a:r>
          <a:br>
            <a:rPr lang="en-US" sz="1600" b="0" i="0" dirty="0"/>
          </a:br>
          <a:r>
            <a:rPr lang="en-US" sz="1600" b="0" i="0" dirty="0"/>
            <a:t>Encoder Decoder Architecture</a:t>
          </a:r>
          <a:endParaRPr lang="en-US" sz="1600" b="0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sz="1600" b="0" i="0" dirty="0"/>
            <a:t>(2017)</a:t>
          </a:r>
          <a:br>
            <a:rPr lang="en-US" sz="1600" b="0" i="0" dirty="0"/>
          </a:br>
          <a:r>
            <a:rPr lang="en-US" sz="1600" b="0" i="0" dirty="0"/>
            <a:t>Transformers</a:t>
          </a:r>
          <a:endParaRPr lang="en-US" sz="1600" b="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1AC3194B-4493-46FB-A959-FC1A2115193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dirty="0"/>
            <a:t>(2018)</a:t>
          </a:r>
          <a:br>
            <a:rPr lang="en-US" sz="1600" b="0" i="0" dirty="0"/>
          </a:br>
          <a:r>
            <a:rPr lang="en-US" sz="1600" b="0" i="0" dirty="0"/>
            <a:t>Transfer Learning</a:t>
          </a:r>
          <a:endParaRPr lang="en-US" sz="1600" b="0" dirty="0"/>
        </a:p>
      </dgm:t>
    </dgm:pt>
    <dgm:pt modelId="{F514A4CF-66F6-4803-9DF6-0A4DBDB76D99}" type="parTrans" cxnId="{EA242FEF-28A2-4B42-B99C-D14D715CDC1E}">
      <dgm:prSet/>
      <dgm:spPr/>
      <dgm:t>
        <a:bodyPr/>
        <a:lstStyle/>
        <a:p>
          <a:endParaRPr lang="en-US"/>
        </a:p>
      </dgm:t>
    </dgm:pt>
    <dgm:pt modelId="{EA03491A-10D5-4FE1-B5D0-772776F99BB1}" type="sibTrans" cxnId="{EA242FEF-28A2-4B42-B99C-D14D715CDC1E}">
      <dgm:prSet/>
      <dgm:spPr/>
      <dgm:t>
        <a:bodyPr/>
        <a:lstStyle/>
        <a:p>
          <a:endParaRPr lang="en-US"/>
        </a:p>
      </dgm:t>
    </dgm:pt>
    <dgm:pt modelId="{B79C0A0C-617E-4274-A22D-DBA14BFE628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dirty="0"/>
            <a:t>(2018)</a:t>
          </a:r>
          <a:br>
            <a:rPr lang="en-US" sz="1600" b="0" i="0" dirty="0"/>
          </a:br>
          <a:r>
            <a:rPr lang="en-US" sz="1600" b="0" i="0" dirty="0"/>
            <a:t>Large Language Models (LLMs)</a:t>
          </a:r>
          <a:endParaRPr lang="en-US" sz="1600" b="0" dirty="0"/>
        </a:p>
      </dgm:t>
    </dgm:pt>
    <dgm:pt modelId="{D3C26945-6935-4157-8521-261AB8889A02}" type="parTrans" cxnId="{32F98F31-83A0-42F9-94B0-06EEE7B5C443}">
      <dgm:prSet/>
      <dgm:spPr/>
      <dgm:t>
        <a:bodyPr/>
        <a:lstStyle/>
        <a:p>
          <a:endParaRPr lang="en-US"/>
        </a:p>
      </dgm:t>
    </dgm:pt>
    <dgm:pt modelId="{A31AAF17-C452-442E-8F57-C8423AF53679}" type="sibTrans" cxnId="{32F98F31-83A0-42F9-94B0-06EEE7B5C443}">
      <dgm:prSet/>
      <dgm:spPr/>
      <dgm:t>
        <a:bodyPr/>
        <a:lstStyle/>
        <a:p>
          <a:endParaRPr lang="en-US"/>
        </a:p>
      </dgm:t>
    </dgm:pt>
    <dgm:pt modelId="{4E8D2E69-0173-4BD3-B96A-7A9C5DD12B47}">
      <dgm:prSet custT="1"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sz="1600" b="0" i="0" dirty="0"/>
            <a:t>(2015)</a:t>
          </a:r>
          <a:br>
            <a:rPr lang="en-US" sz="1600" b="0" i="0" dirty="0"/>
          </a:br>
          <a:r>
            <a:rPr lang="en-US" sz="1600" b="0" i="0" dirty="0"/>
            <a:t>Attention Mechanism </a:t>
          </a:r>
          <a:endParaRPr lang="en-US" sz="1600" b="0" dirty="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 dirty="0">
            <a:solidFill>
              <a:schemeClr val="bg2"/>
            </a:solidFill>
          </a:endParaRP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DBA53079-2069-4735-94E5-17AAFBFD3DE7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50DB6C4D-5852-47C7-B423-1A536FBFDF30}" type="pres">
      <dgm:prSet presAssocID="{AAC263CB-8256-4B03-92FE-1622698FB3E9}" presName="compNode" presStyleCnt="0"/>
      <dgm:spPr/>
    </dgm:pt>
    <dgm:pt modelId="{A588863A-EA6D-4F39-A293-22169A3FC9EB}" type="pres">
      <dgm:prSet presAssocID="{AAC263CB-8256-4B03-92FE-1622698FB3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rse Code with solid fill"/>
        </a:ext>
      </dgm:extLst>
    </dgm:pt>
    <dgm:pt modelId="{FB2F105C-8734-4572-9FCF-DF371CC0705E}" type="pres">
      <dgm:prSet presAssocID="{AAC263CB-8256-4B03-92FE-1622698FB3E9}" presName="spaceRect" presStyleCnt="0"/>
      <dgm:spPr/>
    </dgm:pt>
    <dgm:pt modelId="{52EA1DBD-4DEF-4E0E-B2F6-B40583818746}" type="pres">
      <dgm:prSet presAssocID="{AAC263CB-8256-4B03-92FE-1622698FB3E9}" presName="textRect" presStyleLbl="revTx" presStyleIdx="0" presStyleCnt="5">
        <dgm:presLayoutVars>
          <dgm:chMax val="1"/>
          <dgm:chPref val="1"/>
        </dgm:presLayoutVars>
      </dgm:prSet>
      <dgm:spPr/>
    </dgm:pt>
    <dgm:pt modelId="{4052E21F-AD92-4136-9E90-834FD31BAB73}" type="pres">
      <dgm:prSet presAssocID="{808B76D0-8EC7-469A-93AC-7A6017188A9D}" presName="sibTrans" presStyleCnt="0"/>
      <dgm:spPr/>
    </dgm:pt>
    <dgm:pt modelId="{6D956983-8C53-437C-A3C4-FF1E144EFA4C}" type="pres">
      <dgm:prSet presAssocID="{4E8D2E69-0173-4BD3-B96A-7A9C5DD12B47}" presName="compNode" presStyleCnt="0"/>
      <dgm:spPr/>
    </dgm:pt>
    <dgm:pt modelId="{663B93C8-740F-4CA2-B6CA-8B8C9436B8FA}" type="pres">
      <dgm:prSet presAssocID="{4E8D2E69-0173-4BD3-B96A-7A9C5DD12B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asses with solid fill"/>
        </a:ext>
      </dgm:extLst>
    </dgm:pt>
    <dgm:pt modelId="{68822461-F9EF-4DA6-96BA-773241489503}" type="pres">
      <dgm:prSet presAssocID="{4E8D2E69-0173-4BD3-B96A-7A9C5DD12B47}" presName="spaceRect" presStyleCnt="0"/>
      <dgm:spPr/>
    </dgm:pt>
    <dgm:pt modelId="{8BC383A3-F430-4441-813A-30B873199FD8}" type="pres">
      <dgm:prSet presAssocID="{4E8D2E69-0173-4BD3-B96A-7A9C5DD12B47}" presName="textRect" presStyleLbl="revTx" presStyleIdx="1" presStyleCnt="5">
        <dgm:presLayoutVars>
          <dgm:chMax val="1"/>
          <dgm:chPref val="1"/>
        </dgm:presLayoutVars>
      </dgm:prSet>
      <dgm:spPr/>
    </dgm:pt>
    <dgm:pt modelId="{F87F576A-9152-4857-BC85-DD1DA6BB1E10}" type="pres">
      <dgm:prSet presAssocID="{FEF1E80E-8A9E-4B0A-817C-2A4CFDCF3FB2}" presName="sibTrans" presStyleCnt="0"/>
      <dgm:spPr/>
    </dgm:pt>
    <dgm:pt modelId="{1A45A74E-807A-412B-BEE7-E3DDCF329193}" type="pres">
      <dgm:prSet presAssocID="{93A6A030-ABAB-4EFA-B539-0FDB3E07C1EF}" presName="compNode" presStyleCnt="0"/>
      <dgm:spPr/>
    </dgm:pt>
    <dgm:pt modelId="{C81686EF-5508-4780-9561-60F28388FD39}" type="pres">
      <dgm:prSet presAssocID="{93A6A030-ABAB-4EFA-B539-0FDB3E07C1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pple with solid fill"/>
        </a:ext>
      </dgm:extLst>
    </dgm:pt>
    <dgm:pt modelId="{8C4A0998-BD38-48FF-89D2-1DB36CA6C7F7}" type="pres">
      <dgm:prSet presAssocID="{93A6A030-ABAB-4EFA-B539-0FDB3E07C1EF}" presName="spaceRect" presStyleCnt="0"/>
      <dgm:spPr/>
    </dgm:pt>
    <dgm:pt modelId="{65EB68A9-8467-4C8F-BFCA-6EE39CC617BD}" type="pres">
      <dgm:prSet presAssocID="{93A6A030-ABAB-4EFA-B539-0FDB3E07C1EF}" presName="textRect" presStyleLbl="revTx" presStyleIdx="2" presStyleCnt="5">
        <dgm:presLayoutVars>
          <dgm:chMax val="1"/>
          <dgm:chPref val="1"/>
        </dgm:presLayoutVars>
      </dgm:prSet>
      <dgm:spPr/>
    </dgm:pt>
    <dgm:pt modelId="{B28C0E01-77CD-40C4-BF0B-76AE0E2DB9AE}" type="pres">
      <dgm:prSet presAssocID="{BFE0749E-E343-4A6F-BD09-2810EE6B4BD7}" presName="sibTrans" presStyleCnt="0"/>
      <dgm:spPr/>
    </dgm:pt>
    <dgm:pt modelId="{8FB3D908-E7AF-48BB-AE56-BEFFA10B4D95}" type="pres">
      <dgm:prSet presAssocID="{1AC3194B-4493-46FB-A959-FC1A2115193F}" presName="compNode" presStyleCnt="0"/>
      <dgm:spPr/>
    </dgm:pt>
    <dgm:pt modelId="{48F02C8A-CB7B-444C-BD01-2C5BC31B91CF}" type="pres">
      <dgm:prSet presAssocID="{1AC3194B-4493-46FB-A959-FC1A211519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8FD4B99-F211-4A99-8E4A-53A11118D66B}" type="pres">
      <dgm:prSet presAssocID="{1AC3194B-4493-46FB-A959-FC1A2115193F}" presName="spaceRect" presStyleCnt="0"/>
      <dgm:spPr/>
    </dgm:pt>
    <dgm:pt modelId="{5382272D-A464-4899-B965-BAF852F6B105}" type="pres">
      <dgm:prSet presAssocID="{1AC3194B-4493-46FB-A959-FC1A2115193F}" presName="textRect" presStyleLbl="revTx" presStyleIdx="3" presStyleCnt="5">
        <dgm:presLayoutVars>
          <dgm:chMax val="1"/>
          <dgm:chPref val="1"/>
        </dgm:presLayoutVars>
      </dgm:prSet>
      <dgm:spPr/>
    </dgm:pt>
    <dgm:pt modelId="{B914F162-F86A-4B52-95A8-318A914DA05E}" type="pres">
      <dgm:prSet presAssocID="{EA03491A-10D5-4FE1-B5D0-772776F99BB1}" presName="sibTrans" presStyleCnt="0"/>
      <dgm:spPr/>
    </dgm:pt>
    <dgm:pt modelId="{DFE13DAD-1905-4597-B4B6-0207470E8D1C}" type="pres">
      <dgm:prSet presAssocID="{B79C0A0C-617E-4274-A22D-DBA14BFE628B}" presName="compNode" presStyleCnt="0"/>
      <dgm:spPr/>
    </dgm:pt>
    <dgm:pt modelId="{AB588FA4-6DE7-44EE-8989-8E0CE7163CDD}" type="pres">
      <dgm:prSet presAssocID="{B79C0A0C-617E-4274-A22D-DBA14BFE62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language with solid fill"/>
        </a:ext>
      </dgm:extLst>
    </dgm:pt>
    <dgm:pt modelId="{BFC661EF-4CF6-40F4-977F-C55FA636AD57}" type="pres">
      <dgm:prSet presAssocID="{B79C0A0C-617E-4274-A22D-DBA14BFE628B}" presName="spaceRect" presStyleCnt="0"/>
      <dgm:spPr/>
    </dgm:pt>
    <dgm:pt modelId="{EF21BB7E-DA7C-491A-9A2E-0B0236394571}" type="pres">
      <dgm:prSet presAssocID="{B79C0A0C-617E-4274-A22D-DBA14BFE62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44F028-E399-4432-B469-BA376735EEEA}" type="presOf" srcId="{D4503D04-C97E-4622-AE07-D0307CB3B4CA}" destId="{DBA53079-2069-4735-94E5-17AAFBFD3DE7}" srcOrd="0" destOrd="0" presId="urn:microsoft.com/office/officeart/2018/2/layout/IconLabelList"/>
    <dgm:cxn modelId="{6AC1D42E-B5EB-4D5B-A0CC-23F6C0884AC2}" type="presOf" srcId="{AAC263CB-8256-4B03-92FE-1622698FB3E9}" destId="{52EA1DBD-4DEF-4E0E-B2F6-B40583818746}" srcOrd="0" destOrd="0" presId="urn:microsoft.com/office/officeart/2018/2/layout/IconLabelList"/>
    <dgm:cxn modelId="{32F98F31-83A0-42F9-94B0-06EEE7B5C443}" srcId="{D4503D04-C97E-4622-AE07-D0307CB3B4CA}" destId="{B79C0A0C-617E-4274-A22D-DBA14BFE628B}" srcOrd="4" destOrd="0" parTransId="{D3C26945-6935-4157-8521-261AB8889A02}" sibTransId="{A31AAF17-C452-442E-8F57-C8423AF53679}"/>
    <dgm:cxn modelId="{59E46736-6D3A-4037-A68C-C909D18CDBD6}" type="presOf" srcId="{1AC3194B-4493-46FB-A959-FC1A2115193F}" destId="{5382272D-A464-4899-B965-BAF852F6B105}" srcOrd="0" destOrd="0" presId="urn:microsoft.com/office/officeart/2018/2/layout/IconLabelList"/>
    <dgm:cxn modelId="{E29FBD5B-8A84-4C6F-A735-94F68232B11D}" type="presOf" srcId="{B79C0A0C-617E-4274-A22D-DBA14BFE628B}" destId="{EF21BB7E-DA7C-491A-9A2E-0B0236394571}" srcOrd="0" destOrd="0" presId="urn:microsoft.com/office/officeart/2018/2/layout/IconLabelList"/>
    <dgm:cxn modelId="{73FBC55F-4D37-462A-A436-908D9683987C}" type="presOf" srcId="{93A6A030-ABAB-4EFA-B539-0FDB3E07C1EF}" destId="{65EB68A9-8467-4C8F-BFCA-6EE39CC617BD}" srcOrd="0" destOrd="0" presId="urn:microsoft.com/office/officeart/2018/2/layout/IconLabel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44F52F54-2900-46F8-9C01-4E9F971FC011}" type="presOf" srcId="{4E8D2E69-0173-4BD3-B96A-7A9C5DD12B47}" destId="{8BC383A3-F430-4441-813A-30B873199FD8}" srcOrd="0" destOrd="0" presId="urn:microsoft.com/office/officeart/2018/2/layout/IconLabel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A242FEF-28A2-4B42-B99C-D14D715CDC1E}" srcId="{D4503D04-C97E-4622-AE07-D0307CB3B4CA}" destId="{1AC3194B-4493-46FB-A959-FC1A2115193F}" srcOrd="3" destOrd="0" parTransId="{F514A4CF-66F6-4803-9DF6-0A4DBDB76D99}" sibTransId="{EA03491A-10D5-4FE1-B5D0-772776F99BB1}"/>
    <dgm:cxn modelId="{74D65041-A736-43E0-A7AA-F2C91A5646E2}" type="presParOf" srcId="{DBA53079-2069-4735-94E5-17AAFBFD3DE7}" destId="{50DB6C4D-5852-47C7-B423-1A536FBFDF30}" srcOrd="0" destOrd="0" presId="urn:microsoft.com/office/officeart/2018/2/layout/IconLabelList"/>
    <dgm:cxn modelId="{C9F7112C-D480-4D45-AA66-752A8B6A5408}" type="presParOf" srcId="{50DB6C4D-5852-47C7-B423-1A536FBFDF30}" destId="{A588863A-EA6D-4F39-A293-22169A3FC9EB}" srcOrd="0" destOrd="0" presId="urn:microsoft.com/office/officeart/2018/2/layout/IconLabelList"/>
    <dgm:cxn modelId="{D9F86BF0-E629-41A3-858F-2170E6657D49}" type="presParOf" srcId="{50DB6C4D-5852-47C7-B423-1A536FBFDF30}" destId="{FB2F105C-8734-4572-9FCF-DF371CC0705E}" srcOrd="1" destOrd="0" presId="urn:microsoft.com/office/officeart/2018/2/layout/IconLabelList"/>
    <dgm:cxn modelId="{993BA47A-719C-4E42-A205-BD4CED7F7E34}" type="presParOf" srcId="{50DB6C4D-5852-47C7-B423-1A536FBFDF30}" destId="{52EA1DBD-4DEF-4E0E-B2F6-B40583818746}" srcOrd="2" destOrd="0" presId="urn:microsoft.com/office/officeart/2018/2/layout/IconLabelList"/>
    <dgm:cxn modelId="{EE620619-6FD4-4F84-8721-408614EC7785}" type="presParOf" srcId="{DBA53079-2069-4735-94E5-17AAFBFD3DE7}" destId="{4052E21F-AD92-4136-9E90-834FD31BAB73}" srcOrd="1" destOrd="0" presId="urn:microsoft.com/office/officeart/2018/2/layout/IconLabelList"/>
    <dgm:cxn modelId="{E5EA842D-C1E7-4B0B-AA96-1C65072B13B8}" type="presParOf" srcId="{DBA53079-2069-4735-94E5-17AAFBFD3DE7}" destId="{6D956983-8C53-437C-A3C4-FF1E144EFA4C}" srcOrd="2" destOrd="0" presId="urn:microsoft.com/office/officeart/2018/2/layout/IconLabelList"/>
    <dgm:cxn modelId="{032628C4-8E85-4A64-B791-90ABCCA07905}" type="presParOf" srcId="{6D956983-8C53-437C-A3C4-FF1E144EFA4C}" destId="{663B93C8-740F-4CA2-B6CA-8B8C9436B8FA}" srcOrd="0" destOrd="0" presId="urn:microsoft.com/office/officeart/2018/2/layout/IconLabelList"/>
    <dgm:cxn modelId="{0EFE133B-CC48-4857-ADD4-E86DE7E100FA}" type="presParOf" srcId="{6D956983-8C53-437C-A3C4-FF1E144EFA4C}" destId="{68822461-F9EF-4DA6-96BA-773241489503}" srcOrd="1" destOrd="0" presId="urn:microsoft.com/office/officeart/2018/2/layout/IconLabelList"/>
    <dgm:cxn modelId="{CC348226-1509-463C-83EF-AB5E0CD4AADB}" type="presParOf" srcId="{6D956983-8C53-437C-A3C4-FF1E144EFA4C}" destId="{8BC383A3-F430-4441-813A-30B873199FD8}" srcOrd="2" destOrd="0" presId="urn:microsoft.com/office/officeart/2018/2/layout/IconLabelList"/>
    <dgm:cxn modelId="{6D53F076-338B-4415-B307-277BE666FB4D}" type="presParOf" srcId="{DBA53079-2069-4735-94E5-17AAFBFD3DE7}" destId="{F87F576A-9152-4857-BC85-DD1DA6BB1E10}" srcOrd="3" destOrd="0" presId="urn:microsoft.com/office/officeart/2018/2/layout/IconLabelList"/>
    <dgm:cxn modelId="{C2A55EE1-FCE8-4FA5-A6F3-E0E61CBB20B7}" type="presParOf" srcId="{DBA53079-2069-4735-94E5-17AAFBFD3DE7}" destId="{1A45A74E-807A-412B-BEE7-E3DDCF329193}" srcOrd="4" destOrd="0" presId="urn:microsoft.com/office/officeart/2018/2/layout/IconLabelList"/>
    <dgm:cxn modelId="{6DF57D2A-895D-4F96-BFBE-69BF89660A02}" type="presParOf" srcId="{1A45A74E-807A-412B-BEE7-E3DDCF329193}" destId="{C81686EF-5508-4780-9561-60F28388FD39}" srcOrd="0" destOrd="0" presId="urn:microsoft.com/office/officeart/2018/2/layout/IconLabelList"/>
    <dgm:cxn modelId="{CEE09D47-3120-4413-AAD2-BD38DE25D9B8}" type="presParOf" srcId="{1A45A74E-807A-412B-BEE7-E3DDCF329193}" destId="{8C4A0998-BD38-48FF-89D2-1DB36CA6C7F7}" srcOrd="1" destOrd="0" presId="urn:microsoft.com/office/officeart/2018/2/layout/IconLabelList"/>
    <dgm:cxn modelId="{365837BA-ED86-4F15-B097-2CE4F2C46F79}" type="presParOf" srcId="{1A45A74E-807A-412B-BEE7-E3DDCF329193}" destId="{65EB68A9-8467-4C8F-BFCA-6EE39CC617BD}" srcOrd="2" destOrd="0" presId="urn:microsoft.com/office/officeart/2018/2/layout/IconLabelList"/>
    <dgm:cxn modelId="{FD50CE9C-4DCC-4C23-8C4C-5C96D89C2DB9}" type="presParOf" srcId="{DBA53079-2069-4735-94E5-17AAFBFD3DE7}" destId="{B28C0E01-77CD-40C4-BF0B-76AE0E2DB9AE}" srcOrd="5" destOrd="0" presId="urn:microsoft.com/office/officeart/2018/2/layout/IconLabelList"/>
    <dgm:cxn modelId="{A848E815-38A1-43B2-813F-EDD7266C4A2D}" type="presParOf" srcId="{DBA53079-2069-4735-94E5-17AAFBFD3DE7}" destId="{8FB3D908-E7AF-48BB-AE56-BEFFA10B4D95}" srcOrd="6" destOrd="0" presId="urn:microsoft.com/office/officeart/2018/2/layout/IconLabelList"/>
    <dgm:cxn modelId="{112A3751-0658-4BFC-8851-090A74F508E8}" type="presParOf" srcId="{8FB3D908-E7AF-48BB-AE56-BEFFA10B4D95}" destId="{48F02C8A-CB7B-444C-BD01-2C5BC31B91CF}" srcOrd="0" destOrd="0" presId="urn:microsoft.com/office/officeart/2018/2/layout/IconLabelList"/>
    <dgm:cxn modelId="{1B0F1897-B76C-40C7-AD4B-9C77DC43D8BA}" type="presParOf" srcId="{8FB3D908-E7AF-48BB-AE56-BEFFA10B4D95}" destId="{28FD4B99-F211-4A99-8E4A-53A11118D66B}" srcOrd="1" destOrd="0" presId="urn:microsoft.com/office/officeart/2018/2/layout/IconLabelList"/>
    <dgm:cxn modelId="{7C8AE0EF-304C-499F-8DBD-063F006900A3}" type="presParOf" srcId="{8FB3D908-E7AF-48BB-AE56-BEFFA10B4D95}" destId="{5382272D-A464-4899-B965-BAF852F6B105}" srcOrd="2" destOrd="0" presId="urn:microsoft.com/office/officeart/2018/2/layout/IconLabelList"/>
    <dgm:cxn modelId="{4FBAE658-D1EA-4F5E-B86C-B5035EF8BFDA}" type="presParOf" srcId="{DBA53079-2069-4735-94E5-17AAFBFD3DE7}" destId="{B914F162-F86A-4B52-95A8-318A914DA05E}" srcOrd="7" destOrd="0" presId="urn:microsoft.com/office/officeart/2018/2/layout/IconLabelList"/>
    <dgm:cxn modelId="{BCCD83E4-54EC-405D-AE87-34A199A82632}" type="presParOf" srcId="{DBA53079-2069-4735-94E5-17AAFBFD3DE7}" destId="{DFE13DAD-1905-4597-B4B6-0207470E8D1C}" srcOrd="8" destOrd="0" presId="urn:microsoft.com/office/officeart/2018/2/layout/IconLabelList"/>
    <dgm:cxn modelId="{C9C66C7C-8DD1-46B2-918A-28EAB28E9449}" type="presParOf" srcId="{DFE13DAD-1905-4597-B4B6-0207470E8D1C}" destId="{AB588FA4-6DE7-44EE-8989-8E0CE7163CDD}" srcOrd="0" destOrd="0" presId="urn:microsoft.com/office/officeart/2018/2/layout/IconLabelList"/>
    <dgm:cxn modelId="{6E808262-8090-433A-84CD-DABE6558B8EA}" type="presParOf" srcId="{DFE13DAD-1905-4597-B4B6-0207470E8D1C}" destId="{BFC661EF-4CF6-40F4-977F-C55FA636AD57}" srcOrd="1" destOrd="0" presId="urn:microsoft.com/office/officeart/2018/2/layout/IconLabelList"/>
    <dgm:cxn modelId="{9F75406D-6F1D-465C-8740-B0681D700338}" type="presParOf" srcId="{DFE13DAD-1905-4597-B4B6-0207470E8D1C}" destId="{EF21BB7E-DA7C-491A-9A2E-0B0236394571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8863A-EA6D-4F39-A293-22169A3FC9EB}">
      <dsp:nvSpPr>
        <dsp:cNvPr id="0" name=""/>
        <dsp:cNvSpPr/>
      </dsp:nvSpPr>
      <dsp:spPr>
        <a:xfrm>
          <a:off x="785798" y="10402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EA1DBD-4DEF-4E0E-B2F6-B40583818746}">
      <dsp:nvSpPr>
        <dsp:cNvPr id="0" name=""/>
        <dsp:cNvSpPr/>
      </dsp:nvSpPr>
      <dsp:spPr>
        <a:xfrm>
          <a:off x="290798" y="212042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(2014)</a:t>
          </a:r>
          <a:br>
            <a:rPr lang="en-US" sz="1600" b="0" i="0" kern="1200" dirty="0"/>
          </a:br>
          <a:r>
            <a:rPr lang="en-US" sz="1600" b="0" i="0" kern="1200" dirty="0"/>
            <a:t>Encoder Decoder Architecture</a:t>
          </a:r>
          <a:endParaRPr lang="en-US" sz="1600" b="0" kern="1200" dirty="0"/>
        </a:p>
      </dsp:txBody>
      <dsp:txXfrm>
        <a:off x="290798" y="2120429"/>
        <a:ext cx="1800000" cy="720000"/>
      </dsp:txXfrm>
    </dsp:sp>
    <dsp:sp modelId="{663B93C8-740F-4CA2-B6CA-8B8C9436B8FA}">
      <dsp:nvSpPr>
        <dsp:cNvPr id="0" name=""/>
        <dsp:cNvSpPr/>
      </dsp:nvSpPr>
      <dsp:spPr>
        <a:xfrm>
          <a:off x="2900798" y="10402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383A3-F430-4441-813A-30B873199FD8}">
      <dsp:nvSpPr>
        <dsp:cNvPr id="0" name=""/>
        <dsp:cNvSpPr/>
      </dsp:nvSpPr>
      <dsp:spPr>
        <a:xfrm>
          <a:off x="2405798" y="212042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(2015)</a:t>
          </a:r>
          <a:br>
            <a:rPr lang="en-US" sz="1600" b="0" i="0" kern="1200" dirty="0"/>
          </a:br>
          <a:r>
            <a:rPr lang="en-US" sz="1600" b="0" i="0" kern="1200" dirty="0"/>
            <a:t>Attention Mechanism </a:t>
          </a:r>
          <a:endParaRPr lang="en-US" sz="1600" b="0" kern="1200" dirty="0"/>
        </a:p>
      </dsp:txBody>
      <dsp:txXfrm>
        <a:off x="2405798" y="2120429"/>
        <a:ext cx="1800000" cy="720000"/>
      </dsp:txXfrm>
    </dsp:sp>
    <dsp:sp modelId="{C81686EF-5508-4780-9561-60F28388FD39}">
      <dsp:nvSpPr>
        <dsp:cNvPr id="0" name=""/>
        <dsp:cNvSpPr/>
      </dsp:nvSpPr>
      <dsp:spPr>
        <a:xfrm>
          <a:off x="5015798" y="10402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EB68A9-8467-4C8F-BFCA-6EE39CC617BD}">
      <dsp:nvSpPr>
        <dsp:cNvPr id="0" name=""/>
        <dsp:cNvSpPr/>
      </dsp:nvSpPr>
      <dsp:spPr>
        <a:xfrm>
          <a:off x="4520798" y="212042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(2017)</a:t>
          </a:r>
          <a:br>
            <a:rPr lang="en-US" sz="1600" b="0" i="0" kern="1200" dirty="0"/>
          </a:br>
          <a:r>
            <a:rPr lang="en-US" sz="1600" b="0" i="0" kern="1200" dirty="0"/>
            <a:t>Transformers</a:t>
          </a:r>
          <a:endParaRPr lang="en-US" sz="1600" b="0" kern="1200" dirty="0"/>
        </a:p>
      </dsp:txBody>
      <dsp:txXfrm>
        <a:off x="4520798" y="2120429"/>
        <a:ext cx="1800000" cy="720000"/>
      </dsp:txXfrm>
    </dsp:sp>
    <dsp:sp modelId="{48F02C8A-CB7B-444C-BD01-2C5BC31B91CF}">
      <dsp:nvSpPr>
        <dsp:cNvPr id="0" name=""/>
        <dsp:cNvSpPr/>
      </dsp:nvSpPr>
      <dsp:spPr>
        <a:xfrm>
          <a:off x="7130798" y="10402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82272D-A464-4899-B965-BAF852F6B105}">
      <dsp:nvSpPr>
        <dsp:cNvPr id="0" name=""/>
        <dsp:cNvSpPr/>
      </dsp:nvSpPr>
      <dsp:spPr>
        <a:xfrm>
          <a:off x="6635798" y="212042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(2018)</a:t>
          </a:r>
          <a:br>
            <a:rPr lang="en-US" sz="1600" b="0" i="0" kern="1200" dirty="0"/>
          </a:br>
          <a:r>
            <a:rPr lang="en-US" sz="1600" b="0" i="0" kern="1200" dirty="0"/>
            <a:t>Transfer Learning</a:t>
          </a:r>
          <a:endParaRPr lang="en-US" sz="1600" b="0" kern="1200" dirty="0"/>
        </a:p>
      </dsp:txBody>
      <dsp:txXfrm>
        <a:off x="6635798" y="2120429"/>
        <a:ext cx="1800000" cy="720000"/>
      </dsp:txXfrm>
    </dsp:sp>
    <dsp:sp modelId="{AB588FA4-6DE7-44EE-8989-8E0CE7163CDD}">
      <dsp:nvSpPr>
        <dsp:cNvPr id="0" name=""/>
        <dsp:cNvSpPr/>
      </dsp:nvSpPr>
      <dsp:spPr>
        <a:xfrm>
          <a:off x="9245798" y="10402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21BB7E-DA7C-491A-9A2E-0B0236394571}">
      <dsp:nvSpPr>
        <dsp:cNvPr id="0" name=""/>
        <dsp:cNvSpPr/>
      </dsp:nvSpPr>
      <dsp:spPr>
        <a:xfrm>
          <a:off x="8750798" y="212042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(2018)</a:t>
          </a:r>
          <a:br>
            <a:rPr lang="en-US" sz="1600" b="0" i="0" kern="1200" dirty="0"/>
          </a:br>
          <a:r>
            <a:rPr lang="en-US" sz="1600" b="0" i="0" kern="1200" dirty="0"/>
            <a:t>Large Language Models (LLMs)</a:t>
          </a:r>
          <a:endParaRPr lang="en-US" sz="1600" b="0" kern="1200" dirty="0"/>
        </a:p>
      </dsp:txBody>
      <dsp:txXfrm>
        <a:off x="8750798" y="212042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A0AA-9E4E-BB85-1BD3-DB5D30C3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36C09-D465-095B-2F02-CB2FF8AE5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5D27-8B68-2F71-3AF5-DFEB17A92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AFA7-B41D-8604-B34B-062070E82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1FFE1-EC4E-044F-5679-EA5E092E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7A1F0-6D0B-19B1-0014-959DA87C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F6D785-5C8A-0D64-650A-41AE52069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5FB97-AE37-A36E-7893-224EA990F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34F4-57DB-B3B0-636C-EA2D0D8C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35F18-5AE8-F722-B4A1-282A2EED8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355C3-6A4D-CE7D-A0AB-FB22E177D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2C1B-A040-8128-7044-4EAA1A8FC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3DF9-320A-B369-0B83-50B1420C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CEA28-E19B-2B34-9957-9FE7E9DAF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7C96E-C4D6-BE1F-FB20-61435FC44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B44D-B9BD-D566-82B0-3F8C5C97E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9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1851-C5AA-66E2-5059-4FB010AA7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72FBA-A65F-2854-2AF9-D1FCD3F70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0CE6A-2191-306F-7C5C-F2675988A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D312-E1A6-2BDC-9A3F-D3E5FFAFC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375CB-AF8C-3234-44D9-CAED7B43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28BDA-82EE-C8EF-3D33-D75F22984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FC8FF-E8FA-C4ED-5F14-CC3EDFB2D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E802B-1F6C-A3CD-2784-5AE59F87B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FAED-46CD-A426-1CC2-BBD118972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C3A0D-719B-1C38-A851-5F7A94651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4CC0D-6A7C-2AC5-F3DC-FB0EEB11E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FE9A-7E87-4415-CB39-BB9416423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955E-954C-507A-8F5C-D4F9B0D9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7C843-EA42-A683-AF94-F7520054C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BF244-2507-80A4-A5E6-755777952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3327-3882-4F2C-07C8-BE665B4DE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nareshnishad/understanding-self-attention-and-multi-head-attention-in-deep-learning-4jg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ewsletter.theaiedge.io/p/understanding-the-self-atten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nareshnishad/understanding-self-attention-and-multi-head-attention-in-deep-learning-4jg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ewsletter.theaiedge.io/p/the-multi-head-attention-mechanis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nibunny.github.io/mlbook/transformer/attention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ing.cs.cmu.edu/S24/document/slides/lec19.transformers.pdf?utm_source=chatgpt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hannibunny.github.io/mlbook/transformer/atten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ah-khaldi99/Sentiment-Analysis" TargetMode="External"/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medium.com/@sachinsoni600517/the-epic-history-of-llms-journey-from-rnns-to-chatgpt-8b6c72b40f09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human-brain-in-a-jar-clipart-glass-brown-blue-black-bank-wallpaper-shtx/download/1920x108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92888"/>
            <a:ext cx="8361229" cy="3352826"/>
          </a:xfrm>
        </p:spPr>
        <p:txBody>
          <a:bodyPr>
            <a:noAutofit/>
          </a:bodyPr>
          <a:lstStyle/>
          <a:p>
            <a:r>
              <a:rPr lang="en-US" dirty="0"/>
              <a:t>Transformers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Attention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Intro to BERT, GPT.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7ED6F4A3-2899-3DE5-13E4-D060CB47E944}"/>
              </a:ext>
            </a:extLst>
          </p:cNvPr>
          <p:cNvSpPr txBox="1">
            <a:spLocks/>
          </p:cNvSpPr>
          <p:nvPr/>
        </p:nvSpPr>
        <p:spPr>
          <a:xfrm>
            <a:off x="9410560" y="6237882"/>
            <a:ext cx="2505216" cy="505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/>
              <a:t>Ayah Khaldi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A437F-3AA2-E26C-31F1-CE67BFFD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E08B26C-5F38-EB04-2B15-3417B086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D6829B03-733C-9F48-CCAB-1D2AD174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EB525-A134-FA1D-BF88-F00B146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ATTENTION MECHANISMS</a:t>
            </a:r>
            <a:endParaRPr lang="en-US" sz="6100" dirty="0"/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AD9C4661-3435-2CCB-A296-5DA0F6B0A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139BCAA1-32D0-77E6-0B61-CDC01EFA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145605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D9838-225B-A3E0-C9AA-D1C57320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D56-D03C-A0DA-EC3C-6659886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Attention Mechanisms - </a:t>
            </a:r>
            <a:r>
              <a:rPr lang="en-US" dirty="0"/>
              <a:t>Why?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2F8D9DE2-93AB-32D5-CA4E-C8921D039E33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5505061" cy="453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The Decoder is focusing on the final hidden state of the encoder (</a:t>
            </a:r>
            <a:r>
              <a:rPr lang="en-US" b="1" dirty="0"/>
              <a:t>context vector</a:t>
            </a:r>
            <a:r>
              <a:rPr lang="en-US" dirty="0"/>
              <a:t>), which making the last input the most important part.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 what's about the importance of the most biggening inputs?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And what if the encoder makes a bad </a:t>
            </a:r>
            <a:r>
              <a:rPr lang="en-US" b="1" dirty="0"/>
              <a:t>context vector (bad state summary).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This problem is called </a:t>
            </a:r>
            <a:r>
              <a:rPr lang="en-US" b="1" dirty="0"/>
              <a:t>bottleneck</a:t>
            </a:r>
            <a:r>
              <a:rPr lang="en-US" dirty="0"/>
              <a:t>!</a:t>
            </a:r>
          </a:p>
        </p:txBody>
      </p:sp>
      <p:pic>
        <p:nvPicPr>
          <p:cNvPr id="4" name="Picture 3" descr="A diagram of a computer model&#10;&#10;AI-generated content may be incorrect.">
            <a:extLst>
              <a:ext uri="{FF2B5EF4-FFF2-40B4-BE49-F238E27FC236}">
                <a16:creationId xmlns:a16="http://schemas.microsoft.com/office/drawing/2014/main" id="{878053A1-A247-3B8F-9C88-6BEAF0EE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73" y="2776180"/>
            <a:ext cx="4640245" cy="25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68158-22DC-9F66-F003-6C070528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D67F-98BC-F6E1-1F2D-47ECCD9A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Attention Mechanisms - solution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FC153DCC-47A4-6632-C5A4-C00BBB8C1070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5505061" cy="453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Addresses the limitations of the encoder-decoder framework, especially in handling long sequences, and its impact on the accuracy and coherence of the output.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Allows the decoder to focus on different parts of the encoder’s output for each step of the decoder’s own outputs. Essentially, it computes a weight distribution (or attention scores) that determines the importance of each input element for each output.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17F2FF-FF42-CF3A-14DB-5010FDA7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61" y="1871146"/>
            <a:ext cx="4798194" cy="45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86506-2E4B-4BD9-2E60-2B2409AB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7691-DEBA-4BC9-D719-B7F6D2EA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Attention Mechanisms – </a:t>
            </a:r>
            <a:r>
              <a:rPr lang="en-US" dirty="0"/>
              <a:t>How?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9815C246-944B-1076-CFB1-3612805E9F56}"/>
              </a:ext>
            </a:extLst>
          </p:cNvPr>
          <p:cNvSpPr txBox="1">
            <a:spLocks/>
          </p:cNvSpPr>
          <p:nvPr/>
        </p:nvSpPr>
        <p:spPr>
          <a:xfrm>
            <a:off x="1362269" y="2065564"/>
            <a:ext cx="10114384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Include an attention mechanism in a seq2seq model by performing the following three steps: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6BACD37-6831-6CA7-4BB7-6A55CF1856F1}"/>
              </a:ext>
            </a:extLst>
          </p:cNvPr>
          <p:cNvSpPr txBox="1">
            <a:spLocks/>
          </p:cNvSpPr>
          <p:nvPr/>
        </p:nvSpPr>
        <p:spPr>
          <a:xfrm>
            <a:off x="1371600" y="2967135"/>
            <a:ext cx="3163078" cy="334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dirty="0"/>
              <a:t>1. comparison of Sequences and Calculation of Attention Scores: </a:t>
            </a:r>
            <a:endParaRPr lang="en-US" b="1" i="1" dirty="0">
              <a:solidFill>
                <a:srgbClr val="2A2A2A"/>
              </a:solidFill>
              <a:effectLst/>
              <a:latin typeface="Work Sans" pitchFamily="2" charset="0"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2A2A2A"/>
                </a:solidFill>
                <a:effectLst/>
                <a:latin typeface="Work Sans" pitchFamily="2" charset="0"/>
              </a:rPr>
              <a:t>At each time step during the decoding process, we will compare the decoder hidden state with all of the encoder hidden states.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E9B3C637-C2BD-F76A-E81B-96ACA486D723}"/>
              </a:ext>
            </a:extLst>
          </p:cNvPr>
          <p:cNvSpPr txBox="1">
            <a:spLocks/>
          </p:cNvSpPr>
          <p:nvPr/>
        </p:nvSpPr>
        <p:spPr>
          <a:xfrm>
            <a:off x="4879910" y="2967135"/>
            <a:ext cx="3247053" cy="334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Conversion of Attention Scores to Attention Distribution:</a:t>
            </a:r>
            <a:endParaRPr lang="en-US" b="1" i="1" dirty="0">
              <a:solidFill>
                <a:srgbClr val="2A2A2A"/>
              </a:solidFill>
              <a:effectLst/>
              <a:latin typeface="Work Sans" pitchFamily="2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2A2A2A"/>
                </a:solidFill>
                <a:effectLst/>
                <a:latin typeface="Work Sans" pitchFamily="2" charset="0"/>
              </a:rPr>
              <a:t> We then take the </a:t>
            </a:r>
            <a:r>
              <a:rPr lang="en-US" b="0" i="1" dirty="0" err="1">
                <a:solidFill>
                  <a:srgbClr val="2A2A2A"/>
                </a:solidFill>
                <a:effectLst/>
                <a:latin typeface="Work Sans" pitchFamily="2" charset="0"/>
              </a:rPr>
              <a:t>softmax</a:t>
            </a:r>
            <a:r>
              <a:rPr lang="en-US" b="0" i="1" dirty="0">
                <a:solidFill>
                  <a:srgbClr val="2A2A2A"/>
                </a:solidFill>
                <a:effectLst/>
                <a:latin typeface="Work Sans" pitchFamily="2" charset="0"/>
              </a:rPr>
              <a:t> of all these attention scores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68778F9F-048A-E17C-83B3-CF9CCB2C8A56}"/>
              </a:ext>
            </a:extLst>
          </p:cNvPr>
          <p:cNvSpPr txBox="1">
            <a:spLocks/>
          </p:cNvSpPr>
          <p:nvPr/>
        </p:nvSpPr>
        <p:spPr>
          <a:xfrm>
            <a:off x="8126963" y="2967135"/>
            <a:ext cx="3349690" cy="3349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Multiplying Attention Distribution with Encoder Hidden States to Get Attention Output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2A2A2A"/>
                </a:solidFill>
                <a:effectLst/>
                <a:latin typeface="Work Sans" pitchFamily="2" charset="0"/>
              </a:rPr>
              <a:t>We then multiply each element of the attention distribution with its corresponding encoder hidden states and sum up all of these products to produce a single vector called the </a:t>
            </a:r>
            <a:r>
              <a:rPr lang="en-US" b="1" i="1" dirty="0">
                <a:solidFill>
                  <a:srgbClr val="2A2A2A"/>
                </a:solidFill>
                <a:effectLst/>
                <a:latin typeface="Work Sans" pitchFamily="2" charset="0"/>
              </a:rPr>
              <a:t>"attention output"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6C734-503E-EA9E-5E40-9D7910E90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294-47A0-915F-62BE-B55E6AC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Attention Mechanisms - How?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C3EA80D5-CB49-EE45-E1E4-A9C464C0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547445"/>
            <a:ext cx="10527323" cy="50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4742EF-757E-427F-99EC-E80B1AB0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01A-21D9-6B1F-A32B-618C2CBA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Self Attentio</a:t>
            </a:r>
            <a:r>
              <a:rPr lang="en-US" dirty="0"/>
              <a:t>n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A417F303-F7E1-8B9B-3245-A527BCD3A440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9797143" cy="453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Allows a model to focus on relevant parts of the input while processing a specific token, word, or element in the sequence.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Attention(Q, K, V) = </a:t>
            </a:r>
            <a:r>
              <a:rPr lang="en-US" b="1" dirty="0" err="1"/>
              <a:t>softmax</a:t>
            </a:r>
            <a:r>
              <a:rPr lang="en-US" b="1" dirty="0"/>
              <a:t>((Q * K^T) / sqrt(</a:t>
            </a:r>
            <a:r>
              <a:rPr lang="en-US" b="1" dirty="0" err="1"/>
              <a:t>d_k</a:t>
            </a:r>
            <a:r>
              <a:rPr lang="en-US" b="1" dirty="0"/>
              <a:t>)) * V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Q (Query):</a:t>
            </a:r>
            <a:r>
              <a:rPr lang="en-US" dirty="0"/>
              <a:t> The token or word being processed.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K (Key):</a:t>
            </a:r>
            <a:r>
              <a:rPr lang="en-US" dirty="0"/>
              <a:t> Other words in the sequence that the current word is compared against.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V (Value):</a:t>
            </a:r>
            <a:r>
              <a:rPr lang="en-US" dirty="0"/>
              <a:t> The vector representation of the corresponding 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d_k</a:t>
            </a:r>
            <a:r>
              <a:rPr lang="en-US" b="1" dirty="0"/>
              <a:t>:</a:t>
            </a:r>
            <a:r>
              <a:rPr lang="en-US" dirty="0"/>
              <a:t> Dimensionality of the keys, used for scaling to prevent large dot products.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15E7D-3366-5B81-8011-2AA41C4ED121}"/>
              </a:ext>
            </a:extLst>
          </p:cNvPr>
          <p:cNvSpPr txBox="1"/>
          <p:nvPr/>
        </p:nvSpPr>
        <p:spPr>
          <a:xfrm>
            <a:off x="5763985" y="6443783"/>
            <a:ext cx="6253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https://dev.to/nareshnishad/understanding-self-attention-and-multi-head-attention-in-deep-learning-4jg4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31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23D40-F733-6CA1-9345-35BE7288E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7988-1619-E170-7311-762F3E18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Self Attentio</a:t>
            </a:r>
            <a:r>
              <a:rPr lang="en-US" dirty="0"/>
              <a:t>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9589-283E-EF1F-253C-C1743BB368A0}"/>
              </a:ext>
            </a:extLst>
          </p:cNvPr>
          <p:cNvSpPr txBox="1"/>
          <p:nvPr/>
        </p:nvSpPr>
        <p:spPr>
          <a:xfrm>
            <a:off x="5763985" y="6443783"/>
            <a:ext cx="6253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https://newsletter.theaiedge.io/p/understanding-the-self-attention</a:t>
            </a:r>
            <a:r>
              <a:rPr lang="en-US" sz="1050" dirty="0"/>
              <a:t> </a:t>
            </a:r>
          </a:p>
        </p:txBody>
      </p:sp>
      <p:pic>
        <p:nvPicPr>
          <p:cNvPr id="5" name="Picture 4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8B68AF24-FB43-5324-9853-E7DE022B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10442"/>
            <a:ext cx="10005958" cy="48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37D74-8E70-A501-9AF0-6B4E49D3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698-459E-3389-2A22-532C919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Multi-Head Attention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A47F0512-5E9B-1DD8-9CF6-1DDCCA3E1FDA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9797143" cy="453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Splits the 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query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, 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key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, and 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 vectors into multiple smaller vectors and performs self-attention independently on each of them. 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marL="0" indent="0" fontAlgn="base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use of multiple heads allows the model to focus on different semantic aspects of the input.</a:t>
            </a:r>
          </a:p>
          <a:p>
            <a:pPr marL="0" indent="0" fontAlgn="base">
              <a:buNone/>
            </a:pPr>
            <a:endParaRPr lang="en-US" b="1" dirty="0"/>
          </a:p>
          <a:p>
            <a:pPr algn="l">
              <a:spcAft>
                <a:spcPts val="1500"/>
              </a:spcAft>
              <a:buNone/>
            </a:pPr>
            <a:r>
              <a:rPr lang="en-US" b="1" i="0" dirty="0" err="1">
                <a:solidFill>
                  <a:srgbClr val="171717"/>
                </a:solidFill>
                <a:effectLst/>
                <a:latin typeface="-apple-system"/>
              </a:rPr>
              <a:t>MultiHead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(Q, K, V) =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-apple-system"/>
              </a:rPr>
              <a:t>Concat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(head_1, head_2, ...,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-apple-system"/>
              </a:rPr>
              <a:t>head_h</a:t>
            </a: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) * W_O</a:t>
            </a:r>
          </a:p>
          <a:p>
            <a:pPr>
              <a:spcAft>
                <a:spcPts val="1500"/>
              </a:spcAft>
            </a:pP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W_O: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  Output weight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C97B1-70B4-76C1-77EE-5DBA9AC1E33A}"/>
              </a:ext>
            </a:extLst>
          </p:cNvPr>
          <p:cNvSpPr txBox="1"/>
          <p:nvPr/>
        </p:nvSpPr>
        <p:spPr>
          <a:xfrm>
            <a:off x="5763985" y="6443783"/>
            <a:ext cx="6253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https://dev.to/nareshnishad/understanding-self-attention-and-multi-head-attention-in-deep-learning-4jg4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52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9F3F3-DF69-E9AE-4B69-42CD303C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E18-21E4-EE76-3A20-CF44F491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/>
              <a:t>Multi-Head Attention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D0C41-D1B4-D882-6E36-853BD1E76989}"/>
              </a:ext>
            </a:extLst>
          </p:cNvPr>
          <p:cNvSpPr txBox="1"/>
          <p:nvPr/>
        </p:nvSpPr>
        <p:spPr>
          <a:xfrm>
            <a:off x="5763985" y="6443783"/>
            <a:ext cx="62538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https://newsletter.theaiedge.io/p/the-multi-head-attention-mechanism</a:t>
            </a:r>
            <a:r>
              <a:rPr lang="en-US" sz="105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FAFCF-1524-9BDF-C8EA-F6B0164A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533619"/>
            <a:ext cx="10452498" cy="47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0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31B148-E00E-325F-AF25-A04606EDE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8155CA-71E4-4EA2-96AB-6ED49A80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9172EBE3-E552-7DEA-0A74-9B0A32F9C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3E93-DAC2-E01F-DC59-B1AED9E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47227" cy="3254321"/>
          </a:xfrm>
        </p:spPr>
        <p:txBody>
          <a:bodyPr>
            <a:normAutofit/>
          </a:bodyPr>
          <a:lstStyle/>
          <a:p>
            <a:pPr algn="l"/>
            <a:r>
              <a:rPr lang="en-US" altLang="en-US" sz="6600" dirty="0"/>
              <a:t>Transformer</a:t>
            </a:r>
            <a:endParaRPr lang="en-US" sz="6100" dirty="0"/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750AE96D-C770-AF25-16D4-21A127F4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FC809948-0629-DB80-4529-65DF9D4DC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2335512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C613D-8E0D-6BE9-3F0C-8A1E20B2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99C8B-3F9A-FDC5-B0FB-C507B787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Agenda</a:t>
            </a:r>
          </a:p>
        </p:txBody>
      </p:sp>
      <p:pic>
        <p:nvPicPr>
          <p:cNvPr id="6" name="Picture 5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17CCFD87-0737-87AF-8DC8-A3C8DD55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0622" r="29520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059D3D-C245-8886-6F17-C29D20DE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824" y="1921935"/>
            <a:ext cx="6176776" cy="35814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84048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Introduction of seq2seq</a:t>
            </a:r>
          </a:p>
          <a:p>
            <a:pPr marL="384048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dirty="0"/>
              <a:t>Encoder Decoder Architecture</a:t>
            </a:r>
          </a:p>
          <a:p>
            <a:pPr marL="384048" lvl="0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Attention Mechanisms</a:t>
            </a:r>
          </a:p>
          <a:p>
            <a:pPr marL="384048" lvl="0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Transformer</a:t>
            </a:r>
          </a:p>
          <a:p>
            <a:pPr marL="384048" lvl="0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BERT And GPT</a:t>
            </a:r>
          </a:p>
          <a:p>
            <a:pPr marL="384048" lvl="0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Exercise (Sentiment Analysis by BERT)</a:t>
            </a:r>
          </a:p>
        </p:txBody>
      </p:sp>
    </p:spTree>
    <p:extLst>
      <p:ext uri="{BB962C8B-B14F-4D97-AF65-F5344CB8AC3E}">
        <p14:creationId xmlns:p14="http://schemas.microsoft.com/office/powerpoint/2010/main" val="27843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1C867-AD8E-45EB-C3E4-16E24AD27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68D896FF-AF32-DA85-B7B2-A02E1071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51" y="448013"/>
            <a:ext cx="4516422" cy="61349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B5F479-612D-DE71-BD10-B4B2369B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pic>
        <p:nvPicPr>
          <p:cNvPr id="8" name="Picture 7" descr="A diagram of a student&#10;&#10;AI-generated content may be incorrect.">
            <a:extLst>
              <a:ext uri="{FF2B5EF4-FFF2-40B4-BE49-F238E27FC236}">
                <a16:creationId xmlns:a16="http://schemas.microsoft.com/office/drawing/2014/main" id="{E28D6455-484A-46CE-5B93-566B1979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1835583"/>
            <a:ext cx="6265866" cy="4336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5AA5E-3706-289D-6602-415E8BC46340}"/>
              </a:ext>
            </a:extLst>
          </p:cNvPr>
          <p:cNvSpPr txBox="1"/>
          <p:nvPr/>
        </p:nvSpPr>
        <p:spPr>
          <a:xfrm>
            <a:off x="7596005" y="6582969"/>
            <a:ext cx="40392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4"/>
              </a:rPr>
              <a:t>https://hannibunny.github.io/mlbook/transformer/attention.html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05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E3AEB-6133-51C7-06FB-F496A22E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132-9EA1-A012-269B-2CAF98C4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Transformers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C3C27BB-DE05-8D58-4CD4-3AFA3FAB7E4F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4800600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171717"/>
                </a:solidFill>
                <a:latin typeface="-apple-system"/>
              </a:rPr>
              <a:t>Introduced in "Attention Is All You Need“ paper (Vaswani et al., 2017).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Lucida Grande"/>
              </a:rPr>
              <a:t>The Transformer is a sequence model that forgoes traditional recurrent architectures in favor of a fully attention-based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Grande"/>
                <a:hlinkClick r:id="rId2"/>
              </a:rPr>
              <a:t>https://deeplearning.cs.cmu.edu/S24/document/slides/lec19.transformers.pdf?utm_source=chatgpt.com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126C3B65-BB62-7D6D-B19E-AE6CFBAFC6FC}"/>
              </a:ext>
            </a:extLst>
          </p:cNvPr>
          <p:cNvSpPr txBox="1">
            <a:spLocks/>
          </p:cNvSpPr>
          <p:nvPr/>
        </p:nvSpPr>
        <p:spPr>
          <a:xfrm>
            <a:off x="7196667" y="1782147"/>
            <a:ext cx="4800600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Grande"/>
              </a:rPr>
              <a:t>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Tokenization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Input Embeddings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 Encodings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Query, Key, &amp; Value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Multi-Head Attention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Feed Forward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Add &amp; Norm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Masked Attention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Linear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Softmax</a:t>
            </a:r>
            <a:r>
              <a:rPr lang="en-US" dirty="0"/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Encoder-Decoder Models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612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141B7-0908-BCC5-3CFD-425B7BCC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D9F2C-8020-7ABE-7AE8-0833AD5D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E65AF-1066-A5ED-B83E-24A361DF24D8}"/>
              </a:ext>
            </a:extLst>
          </p:cNvPr>
          <p:cNvSpPr txBox="1"/>
          <p:nvPr/>
        </p:nvSpPr>
        <p:spPr>
          <a:xfrm>
            <a:off x="7596005" y="6582969"/>
            <a:ext cx="40392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https://hannibunny.github.io/mlbook/transformer/attention.html</a:t>
            </a:r>
            <a:r>
              <a:rPr lang="en-US" sz="1050" dirty="0"/>
              <a:t>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4860E58C-F6CE-DD8D-F70E-F06ED21EF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3" y="1324713"/>
            <a:ext cx="1083657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36075-0E68-D21D-8C97-F1072067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94BB558-0605-58D4-D80C-B1EB84C1B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477417E4-8816-D6A6-19D8-84D4D376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D4286-9E9B-C814-797B-04C177F2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47227" cy="3254321"/>
          </a:xfrm>
        </p:spPr>
        <p:txBody>
          <a:bodyPr>
            <a:normAutofit/>
          </a:bodyPr>
          <a:lstStyle/>
          <a:p>
            <a:pPr marL="384048" lvl="0" indent="-384048" algn="l" fontAlgn="base">
              <a:lnSpc>
                <a:spcPct val="200000"/>
              </a:lnSpc>
              <a:spcAft>
                <a:spcPts val="200"/>
              </a:spcAft>
            </a:pPr>
            <a:r>
              <a:rPr lang="en-US" altLang="en-US" sz="6600" dirty="0"/>
              <a:t>BERT And GPT</a:t>
            </a:r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CF0CEDC6-9439-2499-105C-0B2C3154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4A22B738-F505-BEE6-E938-50695B7B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3437505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C5C38-06EC-0EEF-FF05-A1527F80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663CA3B7-9E6A-4B56-16BB-B5498484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79" y="612950"/>
            <a:ext cx="10421816" cy="5862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6DF07-E91F-EA15-96AD-7DBE2E73DD05}"/>
              </a:ext>
            </a:extLst>
          </p:cNvPr>
          <p:cNvSpPr txBox="1"/>
          <p:nvPr/>
        </p:nvSpPr>
        <p:spPr>
          <a:xfrm>
            <a:off x="1426866" y="4421275"/>
            <a:ext cx="179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1CAC9-5A43-7AE3-ADDD-F299E7D2E71B}"/>
              </a:ext>
            </a:extLst>
          </p:cNvPr>
          <p:cNvSpPr txBox="1"/>
          <p:nvPr/>
        </p:nvSpPr>
        <p:spPr>
          <a:xfrm>
            <a:off x="8966481" y="4450942"/>
            <a:ext cx="179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56511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06C36-5092-4750-D1AA-1B54D709D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688-FAEA-2251-D382-1A960A2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BERT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954E4B15-8E44-4A5A-10EF-EC077A8B80C9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4800600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idirectional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ncoder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epresentations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ransformers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Lucida Grande"/>
              </a:rPr>
              <a:t>Introduced by </a:t>
            </a:r>
            <a:r>
              <a:rPr lang="en-US" dirty="0"/>
              <a:t>Google in 2018.</a:t>
            </a: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Grande"/>
              </a:rPr>
              <a:t>Is a pre-trained model that uses only </a:t>
            </a:r>
            <a:r>
              <a:rPr lang="en-US" dirty="0"/>
              <a:t>the encoder part of the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 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Processes text in both directions from left and right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capture context.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E3583B12-23FA-DB33-3D1D-A4BCD84F3524}"/>
              </a:ext>
            </a:extLst>
          </p:cNvPr>
          <p:cNvSpPr txBox="1">
            <a:spLocks/>
          </p:cNvSpPr>
          <p:nvPr/>
        </p:nvSpPr>
        <p:spPr>
          <a:xfrm>
            <a:off x="7196667" y="1782147"/>
            <a:ext cx="4512733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Training Tasks: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Masked Language Modeling (MLM)</a:t>
            </a:r>
            <a:r>
              <a:rPr lang="en-US" dirty="0"/>
              <a:t>: Predicts randomly masked words in the sentence and trains the model to understand the word relationships and semantics.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Sentence Prediction (NSP)</a:t>
            </a:r>
            <a:r>
              <a:rPr lang="en-US" dirty="0"/>
              <a:t>: Trains the model to predict if one sentence follows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8402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6FB9F-6D33-96F8-CC02-1ECD71208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3654-7750-7C89-4066-364B6755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GPT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AB125D40-AE94-A812-A9E4-9BB60C2C33B3}"/>
              </a:ext>
            </a:extLst>
          </p:cNvPr>
          <p:cNvSpPr txBox="1">
            <a:spLocks/>
          </p:cNvSpPr>
          <p:nvPr/>
        </p:nvSpPr>
        <p:spPr>
          <a:xfrm>
            <a:off x="1371600" y="1782147"/>
            <a:ext cx="4800600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/>
              <a:t>enerative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re-trained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Lucida Grande"/>
              </a:rPr>
              <a:t>Introduced by </a:t>
            </a:r>
            <a:r>
              <a:rPr lang="en-US" dirty="0"/>
              <a:t>OpenAI in 2018.</a:t>
            </a: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Grande"/>
              </a:rPr>
              <a:t>Is a pre-trained model that uses only </a:t>
            </a:r>
            <a:r>
              <a:rPr lang="en-US" dirty="0"/>
              <a:t>the decoder part of the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Autoregressive Generation</a:t>
            </a:r>
            <a:r>
              <a:rPr lang="en-US" dirty="0"/>
              <a:t>: Generates text by predicting one word at a time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79E3DE50-3508-FD43-BE69-F7451280CCCE}"/>
              </a:ext>
            </a:extLst>
          </p:cNvPr>
          <p:cNvSpPr txBox="1">
            <a:spLocks/>
          </p:cNvSpPr>
          <p:nvPr/>
        </p:nvSpPr>
        <p:spPr>
          <a:xfrm>
            <a:off x="7196667" y="1782147"/>
            <a:ext cx="4512733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Training Tasks: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the next token, given the previous tokens, using only left to right context.</a:t>
            </a:r>
          </a:p>
        </p:txBody>
      </p:sp>
    </p:spTree>
    <p:extLst>
      <p:ext uri="{BB962C8B-B14F-4D97-AF65-F5344CB8AC3E}">
        <p14:creationId xmlns:p14="http://schemas.microsoft.com/office/powerpoint/2010/main" val="255560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226A6-A681-E5F3-1124-36556A092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9476479-10D4-B1FD-6CFC-1FF31EFB2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9B07C20-D62F-3AD2-7CBE-A8434A9C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3E0F2-F895-99A4-C80E-90C3C8903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47227" cy="3254321"/>
          </a:xfrm>
        </p:spPr>
        <p:txBody>
          <a:bodyPr>
            <a:normAutofit/>
          </a:bodyPr>
          <a:lstStyle/>
          <a:p>
            <a:pPr marL="384048" lvl="0" indent="-384048" algn="l" fontAlgn="base">
              <a:lnSpc>
                <a:spcPct val="200000"/>
              </a:lnSpc>
              <a:spcAft>
                <a:spcPts val="200"/>
              </a:spcAft>
            </a:pPr>
            <a:r>
              <a:rPr lang="en-US" altLang="en-US" sz="6600" dirty="0"/>
              <a:t>Exercise</a:t>
            </a:r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35D002E1-19FF-8747-9997-F885EA4F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F5E4D75B-43BF-3463-0C61-FC8D0324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867" y="4609838"/>
            <a:ext cx="6831673" cy="1086237"/>
          </a:xfrm>
        </p:spPr>
        <p:txBody>
          <a:bodyPr>
            <a:normAutofit/>
          </a:bodyPr>
          <a:lstStyle/>
          <a:p>
            <a:pPr marL="384048" lvl="0" indent="-384048" algn="l" fontAlgn="base">
              <a:lnSpc>
                <a:spcPct val="2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/>
              <a:t>Sentiment Analysis by BERT</a:t>
            </a:r>
          </a:p>
        </p:txBody>
      </p:sp>
    </p:spTree>
    <p:extLst>
      <p:ext uri="{BB962C8B-B14F-4D97-AF65-F5344CB8AC3E}">
        <p14:creationId xmlns:p14="http://schemas.microsoft.com/office/powerpoint/2010/main" val="173067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1AF7F-31E7-26C6-24B1-031DD666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88BD-8C13-AEB7-C8E1-4810A7E5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en-US" dirty="0"/>
              <a:t>Sentiment Analysis by BERT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E51CCEB7-1E2C-5592-459F-A6D2225FE009}"/>
              </a:ext>
            </a:extLst>
          </p:cNvPr>
          <p:cNvSpPr txBox="1">
            <a:spLocks/>
          </p:cNvSpPr>
          <p:nvPr/>
        </p:nvSpPr>
        <p:spPr>
          <a:xfrm>
            <a:off x="1371599" y="1782147"/>
            <a:ext cx="9525001" cy="4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Fine-tune BERT for text classification Dataset: IMDB Movie Reviews (Sentiment Analysis)</a:t>
            </a: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Lucida Grande"/>
              </a:rPr>
              <a:t>Dataset: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IMDB Movie Reviews: </a:t>
            </a:r>
            <a:r>
              <a:rPr lang="en-US" altLang="en-US" dirty="0">
                <a:solidFill>
                  <a:schemeClr val="tx1"/>
                </a:solidFill>
                <a:latin typeface="Lucida Grande"/>
                <a:hlinkClick r:id="rId2"/>
              </a:rPr>
              <a:t>https://huggingface.co/datasets/stanfordnlp/imdb</a:t>
            </a: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Grande"/>
              </a:rPr>
              <a:t>25K rows.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Grande"/>
              </a:rPr>
              <a:t>Text and label columns.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Lucida Grande"/>
              </a:rPr>
              <a:t>Binary classification.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chemeClr val="tx1"/>
                </a:solidFill>
                <a:latin typeface="Lucida Grande"/>
              </a:rPr>
              <a:t>Github</a:t>
            </a:r>
            <a:r>
              <a:rPr lang="en-US" altLang="en-US" dirty="0">
                <a:solidFill>
                  <a:schemeClr val="tx1"/>
                </a:solidFill>
                <a:latin typeface="Lucida Grande"/>
              </a:rPr>
              <a:t> link: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Lucida Grande"/>
                <a:hlinkClick r:id="rId3"/>
              </a:rPr>
              <a:t>https://github.com/Ayah-khaldi99/Sentiment-Analysis</a:t>
            </a: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Lucida Gran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240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71FF6-0D83-D110-C2D7-6A9DCE364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3B6AB551-6BAA-6DAB-EB8B-17A81401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5CC2A-519E-DCCC-1633-5155B541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8000"/>
              <a:t>THANK YOU</a:t>
            </a:r>
            <a:endParaRPr lang="en-US" sz="8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C0F661E-E0D3-45C4-3235-E40D1859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4C203-8B36-239E-58B8-CEFB8DAD0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7895F-B102-6BC8-2B55-17F4C44C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100" dirty="0"/>
              <a:t>INTRODUCTION</a:t>
            </a:r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CB45A130-DE5C-28CD-AC8E-33BAF0CF3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32D9370A-38CC-C195-F7F8-B6BE6A8AE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19356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0CD-992D-318F-589E-DB601121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with RNNs</a:t>
            </a:r>
          </a:p>
        </p:txBody>
      </p:sp>
      <p:pic>
        <p:nvPicPr>
          <p:cNvPr id="24" name="Picture 23" descr="A diagram of a sequence modeling&#10;&#10;AI-generated content may be incorrect.">
            <a:extLst>
              <a:ext uri="{FF2B5EF4-FFF2-40B4-BE49-F238E27FC236}">
                <a16:creationId xmlns:a16="http://schemas.microsoft.com/office/drawing/2014/main" id="{D18A3CD5-9609-6D06-2B85-ABBE3EFF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830874"/>
            <a:ext cx="11219794" cy="49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5483B-F858-8EC2-F14B-DC32B7ED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079E-8510-46D7-3B42-C0DB877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Sequence-to-Sequence model (</a:t>
            </a:r>
            <a:r>
              <a:rPr lang="en-US">
                <a:solidFill>
                  <a:srgbClr val="242424"/>
                </a:solidFill>
                <a:latin typeface="source-serif-pro"/>
              </a:rPr>
              <a:t>Seq2Seq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FAC1864-0A20-6A5D-E7DD-0AC2DF0E126C}"/>
              </a:ext>
            </a:extLst>
          </p:cNvPr>
          <p:cNvSpPr txBox="1">
            <a:spLocks/>
          </p:cNvSpPr>
          <p:nvPr/>
        </p:nvSpPr>
        <p:spPr>
          <a:xfrm>
            <a:off x="1371600" y="1782146"/>
            <a:ext cx="7128587" cy="4599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dirty="0"/>
              <a:t>A type of neural network architecture widely used in machine learning.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endParaRPr lang="en-US" sz="1100" dirty="0"/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dirty="0"/>
              <a:t>used to transform one sequence into another.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dirty="0"/>
              <a:t>Both the input and the output are treated as sequences of varying lengths. 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endParaRPr lang="en-US" sz="1100" dirty="0"/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dirty="0"/>
              <a:t>Examples of seq2seq tasks: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Machine Translation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Text Summarization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Code Generation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</a:pPr>
            <a:r>
              <a:rPr lang="en-US" dirty="0" err="1"/>
              <a:t>ChatBots</a:t>
            </a:r>
            <a:endParaRPr lang="en-US" dirty="0"/>
          </a:p>
        </p:txBody>
      </p:sp>
      <p:pic>
        <p:nvPicPr>
          <p:cNvPr id="9" name="Picture 8" descr="A screen shot of a diagram&#10;&#10;AI-generated content may be incorrect.">
            <a:extLst>
              <a:ext uri="{FF2B5EF4-FFF2-40B4-BE49-F238E27FC236}">
                <a16:creationId xmlns:a16="http://schemas.microsoft.com/office/drawing/2014/main" id="{3DAB34B0-86A8-0B16-AA36-55DCD63E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1782146"/>
            <a:ext cx="361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37440-F12D-E6CC-514E-9CD60941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CA-CF7F-CF63-DC0B-12535237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Timeline of seq2seq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34C88-84E0-885A-9977-C7F39B940B1B}"/>
              </a:ext>
            </a:extLst>
          </p:cNvPr>
          <p:cNvSpPr txBox="1"/>
          <p:nvPr/>
        </p:nvSpPr>
        <p:spPr>
          <a:xfrm>
            <a:off x="6296025" y="62590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https://medium.com/@sachinsoni600517/the-epic-history-of-llms-journey-from-rnns-to-chatgpt-8b6c72b40f09</a:t>
            </a:r>
            <a:r>
              <a:rPr lang="en-US" sz="1000" dirty="0"/>
              <a:t> </a:t>
            </a:r>
          </a:p>
        </p:txBody>
      </p:sp>
      <p:graphicFrame>
        <p:nvGraphicFramePr>
          <p:cNvPr id="5" name="Content Placeholder 2" descr="Linear process SmartArt graphic">
            <a:extLst>
              <a:ext uri="{FF2B5EF4-FFF2-40B4-BE49-F238E27FC236}">
                <a16:creationId xmlns:a16="http://schemas.microsoft.com/office/drawing/2014/main" id="{44C49D7A-84C1-26C0-88DB-9E12BD4E6A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18934"/>
              </p:ext>
            </p:extLst>
          </p:nvPr>
        </p:nvGraphicFramePr>
        <p:xfrm>
          <a:off x="802433" y="1704439"/>
          <a:ext cx="10841597" cy="388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43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79923-6E6A-B335-598B-8D37538C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AAC80D-F2F8-865F-3C34-7AB4E3EC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9DDCACEF-B5A1-1584-B5E3-DD3C43B91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B8A5-7B58-59D6-12AA-C3DB62B9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Encoder Decoder Architecture</a:t>
            </a:r>
            <a:endParaRPr lang="en-US" sz="6100" dirty="0"/>
          </a:p>
        </p:txBody>
      </p:sp>
      <p:pic>
        <p:nvPicPr>
          <p:cNvPr id="25" name="Picture 24" descr="A circuit board in the shape of a brain&#10;&#10;AI-generated content may be incorrect.">
            <a:extLst>
              <a:ext uri="{FF2B5EF4-FFF2-40B4-BE49-F238E27FC236}">
                <a16:creationId xmlns:a16="http://schemas.microsoft.com/office/drawing/2014/main" id="{6DCE2546-351D-C7EB-9808-D9D0D6F71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921" r="26819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B505AFDC-9BD6-AF69-5E47-C043BE10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845714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358495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BF151-A406-9F9D-1167-02453056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18E0-8EB6-4AE3-9E7D-56660C5A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Decoder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5F0B779-9C47-8314-695F-D9DD8393B14C}"/>
              </a:ext>
            </a:extLst>
          </p:cNvPr>
          <p:cNvSpPr txBox="1">
            <a:spLocks/>
          </p:cNvSpPr>
          <p:nvPr/>
        </p:nvSpPr>
        <p:spPr>
          <a:xfrm>
            <a:off x="1371600" y="1782146"/>
            <a:ext cx="5454130" cy="459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composed of two parts: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Encoder</a:t>
            </a:r>
            <a:r>
              <a:rPr lang="en-US" dirty="0"/>
              <a:t>: processes the input sequence and encodes it into a fixed-length </a:t>
            </a:r>
            <a:r>
              <a:rPr lang="en-US" b="1" dirty="0"/>
              <a:t>context vector </a:t>
            </a:r>
            <a:r>
              <a:rPr lang="en-US" dirty="0"/>
              <a:t>or series of hidden states.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Decoder</a:t>
            </a:r>
            <a:r>
              <a:rPr lang="en-US" dirty="0"/>
              <a:t>: uses this encoded information (</a:t>
            </a:r>
            <a:r>
              <a:rPr lang="en-US" b="1" dirty="0"/>
              <a:t>context vector</a:t>
            </a:r>
            <a:r>
              <a:rPr lang="en-US" dirty="0"/>
              <a:t>) to generate the output sequence.</a:t>
            </a:r>
          </a:p>
          <a:p>
            <a:pPr marL="0" indent="0" fontAlgn="base">
              <a:buNone/>
            </a:pPr>
            <a:r>
              <a:rPr lang="en-US" dirty="0"/>
              <a:t>Both Encoder and Decoder are Recurrent Neural Networks (RNN) like LSTM and GRU.</a:t>
            </a:r>
          </a:p>
          <a:p>
            <a:pPr marL="0" indent="0" fontAlgn="base">
              <a:buNone/>
            </a:pPr>
            <a:r>
              <a:rPr lang="en-US" dirty="0"/>
              <a:t>The </a:t>
            </a:r>
            <a:r>
              <a:rPr lang="en-US" b="1" dirty="0"/>
              <a:t>context vector </a:t>
            </a:r>
            <a:r>
              <a:rPr lang="en-US" dirty="0"/>
              <a:t>is the final hidden state of the encoder that summarizes the information from the input sequence.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F3CD6-80DA-E6D2-CB63-9CBB45DD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25730" y="1782146"/>
            <a:ext cx="5366270" cy="40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2CDC72-92A3-5ED4-E793-A867BDFFD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8D9-F783-680D-6BDB-3C40CCD0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2758273" cy="3353637"/>
          </a:xfrm>
        </p:spPr>
        <p:txBody>
          <a:bodyPr/>
          <a:lstStyle/>
          <a:p>
            <a:r>
              <a:rPr lang="en-US"/>
              <a:t>Encoder Decoder</a:t>
            </a:r>
            <a:endParaRPr lang="en-US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3685996E-CED3-CE69-AD24-EDC94E6A22B9}"/>
              </a:ext>
            </a:extLst>
          </p:cNvPr>
          <p:cNvSpPr txBox="1">
            <a:spLocks/>
          </p:cNvSpPr>
          <p:nvPr/>
        </p:nvSpPr>
        <p:spPr>
          <a:xfrm>
            <a:off x="1371600" y="1782146"/>
            <a:ext cx="5454130" cy="459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7" name="Picture 6" descr="A diagram of a software processing process&#10;&#10;AI-generated content may be incorrect.">
            <a:extLst>
              <a:ext uri="{FF2B5EF4-FFF2-40B4-BE49-F238E27FC236}">
                <a16:creationId xmlns:a16="http://schemas.microsoft.com/office/drawing/2014/main" id="{B24849ED-992E-7836-5A2A-B9CE54A5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2" y="35285"/>
            <a:ext cx="7606602" cy="67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1081</Words>
  <Application>Microsoft Office PowerPoint</Application>
  <PresentationFormat>Widescreen</PresentationFormat>
  <Paragraphs>161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Calibri</vt:lpstr>
      <vt:lpstr>Courier New</vt:lpstr>
      <vt:lpstr>Franklin Gothic Book</vt:lpstr>
      <vt:lpstr>Lucida Grande</vt:lpstr>
      <vt:lpstr>source-serif-pro</vt:lpstr>
      <vt:lpstr>Work Sans</vt:lpstr>
      <vt:lpstr>Crop</vt:lpstr>
      <vt:lpstr>Transformers  and  Attention</vt:lpstr>
      <vt:lpstr>Agenda</vt:lpstr>
      <vt:lpstr>INTRODUCTION</vt:lpstr>
      <vt:lpstr>Sequence Modeling with RNNs</vt:lpstr>
      <vt:lpstr>Sequence-to-Sequence model (Seq2Seq)</vt:lpstr>
      <vt:lpstr>Timeline of seq2seq</vt:lpstr>
      <vt:lpstr>Encoder Decoder Architecture</vt:lpstr>
      <vt:lpstr>Encoder Decoder</vt:lpstr>
      <vt:lpstr>Encoder Decoder</vt:lpstr>
      <vt:lpstr>ATTENTION MECHANISMS</vt:lpstr>
      <vt:lpstr>Attention Mechanisms - Why? </vt:lpstr>
      <vt:lpstr>Attention Mechanisms - solution </vt:lpstr>
      <vt:lpstr>Attention Mechanisms – How? </vt:lpstr>
      <vt:lpstr>Attention Mechanisms - How? </vt:lpstr>
      <vt:lpstr>Self Attention </vt:lpstr>
      <vt:lpstr>Self Attention </vt:lpstr>
      <vt:lpstr>Multi-Head Attention</vt:lpstr>
      <vt:lpstr>Multi-Head Attention</vt:lpstr>
      <vt:lpstr>Transformer</vt:lpstr>
      <vt:lpstr>Transformers</vt:lpstr>
      <vt:lpstr>Transformers</vt:lpstr>
      <vt:lpstr>Transformers</vt:lpstr>
      <vt:lpstr>BERT And GPT</vt:lpstr>
      <vt:lpstr>PowerPoint Presentation</vt:lpstr>
      <vt:lpstr>BERT</vt:lpstr>
      <vt:lpstr>GPT</vt:lpstr>
      <vt:lpstr>Exercise</vt:lpstr>
      <vt:lpstr>Sentiment Analysis by BERT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ayah khaldi</dc:creator>
  <cp:lastModifiedBy>ayah khaldi</cp:lastModifiedBy>
  <cp:revision>3</cp:revision>
  <dcterms:created xsi:type="dcterms:W3CDTF">2025-05-02T15:32:49Z</dcterms:created>
  <dcterms:modified xsi:type="dcterms:W3CDTF">2025-05-03T20:00:51Z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