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1"/>
  </p:notesMasterIdLst>
  <p:sldIdLst>
    <p:sldId id="257" r:id="rId2"/>
    <p:sldId id="266" r:id="rId3"/>
    <p:sldId id="268" r:id="rId4"/>
    <p:sldId id="258" r:id="rId5"/>
    <p:sldId id="259" r:id="rId6"/>
    <p:sldId id="260" r:id="rId7"/>
    <p:sldId id="272" r:id="rId8"/>
    <p:sldId id="273" r:id="rId9"/>
    <p:sldId id="275" r:id="rId10"/>
    <p:sldId id="262" r:id="rId11"/>
    <p:sldId id="263" r:id="rId12"/>
    <p:sldId id="264" r:id="rId13"/>
    <p:sldId id="265" r:id="rId14"/>
    <p:sldId id="269" r:id="rId15"/>
    <p:sldId id="270" r:id="rId16"/>
    <p:sldId id="271" r:id="rId17"/>
    <p:sldId id="277" r:id="rId18"/>
    <p:sldId id="276" r:id="rId19"/>
    <p:sldId id="278" r:id="rId20"/>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96" autoAdjust="0"/>
    <p:restoredTop sz="94660"/>
  </p:normalViewPr>
  <p:slideViewPr>
    <p:cSldViewPr snapToGrid="0">
      <p:cViewPr varScale="1">
        <p:scale>
          <a:sx n="67" d="100"/>
          <a:sy n="67" d="100"/>
        </p:scale>
        <p:origin x="10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DE3A6ED-77BC-4CF2-8176-0DEA2D6A5D44}" type="datetimeFigureOut">
              <a:rPr lang="ar-JO" smtClean="0"/>
              <a:pPr/>
              <a:t>24/05/1441</a:t>
            </a:fld>
            <a:endParaRPr lang="ar-J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DCCD3E7-F607-4889-A0FD-D514D76F330A}" type="slidenum">
              <a:rPr lang="ar-JO" smtClean="0"/>
              <a:pPr/>
              <a:t>‹#›</a:t>
            </a:fld>
            <a:endParaRPr lang="ar-JO"/>
          </a:p>
        </p:txBody>
      </p:sp>
    </p:spTree>
    <p:extLst>
      <p:ext uri="{BB962C8B-B14F-4D97-AF65-F5344CB8AC3E}">
        <p14:creationId xmlns:p14="http://schemas.microsoft.com/office/powerpoint/2010/main" val="372489629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a:p>
        </p:txBody>
      </p:sp>
      <p:sp>
        <p:nvSpPr>
          <p:cNvPr id="4" name="Slide Number Placeholder 3"/>
          <p:cNvSpPr>
            <a:spLocks noGrp="1"/>
          </p:cNvSpPr>
          <p:nvPr>
            <p:ph type="sldNum" sz="quarter" idx="10"/>
          </p:nvPr>
        </p:nvSpPr>
        <p:spPr/>
        <p:txBody>
          <a:bodyPr/>
          <a:lstStyle/>
          <a:p>
            <a:fld id="{6DCCD3E7-F607-4889-A0FD-D514D76F330A}" type="slidenum">
              <a:rPr lang="ar-JO" smtClean="0"/>
              <a:pPr/>
              <a:t>11</a:t>
            </a:fld>
            <a:endParaRPr lang="ar-JO"/>
          </a:p>
        </p:txBody>
      </p:sp>
    </p:spTree>
    <p:extLst>
      <p:ext uri="{BB962C8B-B14F-4D97-AF65-F5344CB8AC3E}">
        <p14:creationId xmlns:p14="http://schemas.microsoft.com/office/powerpoint/2010/main" val="4136791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J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JO"/>
          </a:p>
        </p:txBody>
      </p:sp>
      <p:sp>
        <p:nvSpPr>
          <p:cNvPr id="4" name="Date Placeholder 3"/>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182891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95757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ar-J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73275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C2D538E8-3B41-464C-9BD1-9264165EEAE0}" type="slidenum">
              <a:rPr lang="ar-JO" smtClean="0"/>
              <a:pPr/>
              <a:t>‹#›</a:t>
            </a:fld>
            <a:endParaRPr lang="ar-JO"/>
          </a:p>
        </p:txBody>
      </p:sp>
      <p:sp useBgFill="1">
        <p:nvSpPr>
          <p:cNvPr id="7" name="Freeform 6"/>
          <p:cNvSpPr/>
          <p:nvPr userDrawn="1"/>
        </p:nvSpPr>
        <p:spPr>
          <a:xfrm>
            <a:off x="1971675" y="5635505"/>
            <a:ext cx="10044845" cy="839712"/>
          </a:xfrm>
          <a:custGeom>
            <a:avLst/>
            <a:gdLst>
              <a:gd name="connsiteX0" fmla="*/ 0 w 10311619"/>
              <a:gd name="connsiteY0" fmla="*/ 378465 h 786572"/>
              <a:gd name="connsiteX1" fmla="*/ 1505243 w 10311619"/>
              <a:gd name="connsiteY1" fmla="*/ 12705 h 786572"/>
              <a:gd name="connsiteX2" fmla="*/ 2686929 w 10311619"/>
              <a:gd name="connsiteY2" fmla="*/ 786428 h 786572"/>
              <a:gd name="connsiteX3" fmla="*/ 4375053 w 10311619"/>
              <a:gd name="connsiteY3" fmla="*/ 83044 h 786572"/>
              <a:gd name="connsiteX4" fmla="*/ 6091311 w 10311619"/>
              <a:gd name="connsiteY4" fmla="*/ 716090 h 786572"/>
              <a:gd name="connsiteX5" fmla="*/ 7990449 w 10311619"/>
              <a:gd name="connsiteY5" fmla="*/ 111179 h 786572"/>
              <a:gd name="connsiteX6" fmla="*/ 9312813 w 10311619"/>
              <a:gd name="connsiteY6" fmla="*/ 673887 h 786572"/>
              <a:gd name="connsiteX7" fmla="*/ 10311619 w 10311619"/>
              <a:gd name="connsiteY7" fmla="*/ 547278 h 78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11619" h="786572">
                <a:moveTo>
                  <a:pt x="0" y="378465"/>
                </a:moveTo>
                <a:cubicBezTo>
                  <a:pt x="528711" y="161588"/>
                  <a:pt x="1057422" y="-55289"/>
                  <a:pt x="1505243" y="12705"/>
                </a:cubicBezTo>
                <a:cubicBezTo>
                  <a:pt x="1953064" y="80699"/>
                  <a:pt x="2208627" y="774705"/>
                  <a:pt x="2686929" y="786428"/>
                </a:cubicBezTo>
                <a:cubicBezTo>
                  <a:pt x="3165231" y="798151"/>
                  <a:pt x="3807656" y="94767"/>
                  <a:pt x="4375053" y="83044"/>
                </a:cubicBezTo>
                <a:cubicBezTo>
                  <a:pt x="4942450" y="71321"/>
                  <a:pt x="5488745" y="711401"/>
                  <a:pt x="6091311" y="716090"/>
                </a:cubicBezTo>
                <a:cubicBezTo>
                  <a:pt x="6693877" y="720779"/>
                  <a:pt x="7453532" y="118213"/>
                  <a:pt x="7990449" y="111179"/>
                </a:cubicBezTo>
                <a:cubicBezTo>
                  <a:pt x="8527366" y="104145"/>
                  <a:pt x="8925952" y="601204"/>
                  <a:pt x="9312813" y="673887"/>
                </a:cubicBezTo>
                <a:cubicBezTo>
                  <a:pt x="9699674" y="746570"/>
                  <a:pt x="10005646" y="646924"/>
                  <a:pt x="10311619" y="547278"/>
                </a:cubicBezTo>
              </a:path>
            </a:pathLst>
          </a:custGeom>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ar-JO" dirty="0"/>
          </a:p>
        </p:txBody>
      </p:sp>
      <p:sp useBgFill="1">
        <p:nvSpPr>
          <p:cNvPr id="8" name="Freeform 7"/>
          <p:cNvSpPr/>
          <p:nvPr userDrawn="1"/>
        </p:nvSpPr>
        <p:spPr>
          <a:xfrm>
            <a:off x="1871662" y="5686425"/>
            <a:ext cx="9976045" cy="1064597"/>
          </a:xfrm>
          <a:custGeom>
            <a:avLst/>
            <a:gdLst>
              <a:gd name="connsiteX0" fmla="*/ 0 w 10170941"/>
              <a:gd name="connsiteY0" fmla="*/ 650278 h 997226"/>
              <a:gd name="connsiteX1" fmla="*/ 2377440 w 10170941"/>
              <a:gd name="connsiteY1" fmla="*/ 3164 h 997226"/>
              <a:gd name="connsiteX2" fmla="*/ 4178104 w 10170941"/>
              <a:gd name="connsiteY2" fmla="*/ 889429 h 997226"/>
              <a:gd name="connsiteX3" fmla="*/ 5641144 w 10170941"/>
              <a:gd name="connsiteY3" fmla="*/ 594007 h 997226"/>
              <a:gd name="connsiteX4" fmla="*/ 6850966 w 10170941"/>
              <a:gd name="connsiteY4" fmla="*/ 987903 h 997226"/>
              <a:gd name="connsiteX5" fmla="*/ 8932984 w 10170941"/>
              <a:gd name="connsiteY5" fmla="*/ 115706 h 997226"/>
              <a:gd name="connsiteX6" fmla="*/ 10170941 w 10170941"/>
              <a:gd name="connsiteY6" fmla="*/ 847226 h 997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70941" h="997226">
                <a:moveTo>
                  <a:pt x="0" y="650278"/>
                </a:moveTo>
                <a:cubicBezTo>
                  <a:pt x="840544" y="306791"/>
                  <a:pt x="1681089" y="-36695"/>
                  <a:pt x="2377440" y="3164"/>
                </a:cubicBezTo>
                <a:cubicBezTo>
                  <a:pt x="3073791" y="43022"/>
                  <a:pt x="3634153" y="790955"/>
                  <a:pt x="4178104" y="889429"/>
                </a:cubicBezTo>
                <a:cubicBezTo>
                  <a:pt x="4722055" y="987903"/>
                  <a:pt x="5195667" y="577595"/>
                  <a:pt x="5641144" y="594007"/>
                </a:cubicBezTo>
                <a:cubicBezTo>
                  <a:pt x="6086621" y="610419"/>
                  <a:pt x="6302326" y="1067620"/>
                  <a:pt x="6850966" y="987903"/>
                </a:cubicBezTo>
                <a:cubicBezTo>
                  <a:pt x="7399606" y="908186"/>
                  <a:pt x="8379655" y="139152"/>
                  <a:pt x="8932984" y="115706"/>
                </a:cubicBezTo>
                <a:cubicBezTo>
                  <a:pt x="9486313" y="92260"/>
                  <a:pt x="9558996" y="842537"/>
                  <a:pt x="10170941" y="847226"/>
                </a:cubicBezTo>
              </a:path>
            </a:pathLst>
          </a:custGeom>
          <a:ln w="28575" cmpd="sng">
            <a:solidFill>
              <a:srgbClr val="0070C0"/>
            </a:solidFill>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ar-JO" dirty="0"/>
          </a:p>
        </p:txBody>
      </p:sp>
      <p:sp>
        <p:nvSpPr>
          <p:cNvPr id="9" name="Freeform 8"/>
          <p:cNvSpPr/>
          <p:nvPr userDrawn="1"/>
        </p:nvSpPr>
        <p:spPr>
          <a:xfrm>
            <a:off x="1871662" y="5718579"/>
            <a:ext cx="10215195" cy="1037191"/>
          </a:xfrm>
          <a:custGeom>
            <a:avLst/>
            <a:gdLst>
              <a:gd name="connsiteX0" fmla="*/ 0 w 10325686"/>
              <a:gd name="connsiteY0" fmla="*/ 879 h 971554"/>
              <a:gd name="connsiteX1" fmla="*/ 1477108 w 10325686"/>
              <a:gd name="connsiteY1" fmla="*/ 774603 h 971554"/>
              <a:gd name="connsiteX2" fmla="*/ 3249637 w 10325686"/>
              <a:gd name="connsiteY2" fmla="*/ 71218 h 971554"/>
              <a:gd name="connsiteX3" fmla="*/ 4979963 w 10325686"/>
              <a:gd name="connsiteY3" fmla="*/ 971550 h 971554"/>
              <a:gd name="connsiteX4" fmla="*/ 6231988 w 10325686"/>
              <a:gd name="connsiteY4" fmla="*/ 85286 h 971554"/>
              <a:gd name="connsiteX5" fmla="*/ 7849772 w 10325686"/>
              <a:gd name="connsiteY5" fmla="*/ 943415 h 971554"/>
              <a:gd name="connsiteX6" fmla="*/ 9889588 w 10325686"/>
              <a:gd name="connsiteY6" fmla="*/ 183759 h 971554"/>
              <a:gd name="connsiteX7" fmla="*/ 10325686 w 10325686"/>
              <a:gd name="connsiteY7" fmla="*/ 879 h 97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25686" h="971554">
                <a:moveTo>
                  <a:pt x="0" y="879"/>
                </a:moveTo>
                <a:cubicBezTo>
                  <a:pt x="467751" y="381879"/>
                  <a:pt x="935502" y="762880"/>
                  <a:pt x="1477108" y="774603"/>
                </a:cubicBezTo>
                <a:cubicBezTo>
                  <a:pt x="2018714" y="786326"/>
                  <a:pt x="2665828" y="38394"/>
                  <a:pt x="3249637" y="71218"/>
                </a:cubicBezTo>
                <a:cubicBezTo>
                  <a:pt x="3833446" y="104043"/>
                  <a:pt x="4482905" y="969205"/>
                  <a:pt x="4979963" y="971550"/>
                </a:cubicBezTo>
                <a:cubicBezTo>
                  <a:pt x="5477021" y="973895"/>
                  <a:pt x="5753687" y="89975"/>
                  <a:pt x="6231988" y="85286"/>
                </a:cubicBezTo>
                <a:cubicBezTo>
                  <a:pt x="6710289" y="80597"/>
                  <a:pt x="7240172" y="927003"/>
                  <a:pt x="7849772" y="943415"/>
                </a:cubicBezTo>
                <a:cubicBezTo>
                  <a:pt x="8459372" y="959827"/>
                  <a:pt x="9476936" y="340848"/>
                  <a:pt x="9889588" y="183759"/>
                </a:cubicBezTo>
                <a:cubicBezTo>
                  <a:pt x="10302240" y="26670"/>
                  <a:pt x="10311618" y="-6155"/>
                  <a:pt x="10325686" y="879"/>
                </a:cubicBezTo>
              </a:path>
            </a:pathLst>
          </a:custGeom>
          <a:no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ar-JO" dirty="0"/>
          </a:p>
        </p:txBody>
      </p:sp>
    </p:spTree>
    <p:extLst>
      <p:ext uri="{BB962C8B-B14F-4D97-AF65-F5344CB8AC3E}">
        <p14:creationId xmlns:p14="http://schemas.microsoft.com/office/powerpoint/2010/main" val="308525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J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1545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Date Placeholder 4"/>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413330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ar-J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7" name="Date Placeholder 6"/>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8" name="Footer Placeholder 7"/>
          <p:cNvSpPr>
            <a:spLocks noGrp="1"/>
          </p:cNvSpPr>
          <p:nvPr>
            <p:ph type="ftr" sz="quarter" idx="11"/>
          </p:nvPr>
        </p:nvSpPr>
        <p:spPr/>
        <p:txBody>
          <a:bodyPr/>
          <a:lstStyle/>
          <a:p>
            <a:endParaRPr lang="ar-JO"/>
          </a:p>
        </p:txBody>
      </p:sp>
      <p:sp>
        <p:nvSpPr>
          <p:cNvPr id="9" name="Slide Number Placeholder 8"/>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357812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Date Placeholder 2"/>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4" name="Footer Placeholder 3"/>
          <p:cNvSpPr>
            <a:spLocks noGrp="1"/>
          </p:cNvSpPr>
          <p:nvPr>
            <p:ph type="ftr" sz="quarter" idx="11"/>
          </p:nvPr>
        </p:nvSpPr>
        <p:spPr/>
        <p:txBody>
          <a:bodyPr/>
          <a:lstStyle/>
          <a:p>
            <a:endParaRPr lang="ar-JO"/>
          </a:p>
        </p:txBody>
      </p:sp>
      <p:sp>
        <p:nvSpPr>
          <p:cNvPr id="5" name="Slide Number Placeholder 4"/>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221916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3" name="Footer Placeholder 2"/>
          <p:cNvSpPr>
            <a:spLocks noGrp="1"/>
          </p:cNvSpPr>
          <p:nvPr>
            <p:ph type="ftr" sz="quarter" idx="11"/>
          </p:nvPr>
        </p:nvSpPr>
        <p:spPr/>
        <p:txBody>
          <a:bodyPr/>
          <a:lstStyle/>
          <a:p>
            <a:endParaRPr lang="ar-JO"/>
          </a:p>
        </p:txBody>
      </p:sp>
      <p:sp>
        <p:nvSpPr>
          <p:cNvPr id="4" name="Slide Number Placeholder 3"/>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62533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J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290512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J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849960-2B48-41EC-8916-4832718D1D70}" type="datetimeFigureOut">
              <a:rPr lang="ar-JO" smtClean="0"/>
              <a:pPr/>
              <a:t>24/05/1441</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C2D538E8-3B41-464C-9BD1-9264165EEAE0}" type="slidenum">
              <a:rPr lang="ar-JO" smtClean="0"/>
              <a:pPr/>
              <a:t>‹#›</a:t>
            </a:fld>
            <a:endParaRPr lang="ar-JO"/>
          </a:p>
        </p:txBody>
      </p:sp>
    </p:spTree>
    <p:extLst>
      <p:ext uri="{BB962C8B-B14F-4D97-AF65-F5344CB8AC3E}">
        <p14:creationId xmlns:p14="http://schemas.microsoft.com/office/powerpoint/2010/main" val="300516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brightnessContrast bright="-1000" contrast="14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en-US"/>
              <a:t>Click to edit Master title style</a:t>
            </a:r>
            <a:endParaRPr lang="ar-J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849960-2B48-41EC-8916-4832718D1D70}" type="datetimeFigureOut">
              <a:rPr lang="ar-JO" smtClean="0"/>
              <a:pPr/>
              <a:t>24/05/1441</a:t>
            </a:fld>
            <a:endParaRPr lang="ar-J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a:p>
        </p:txBody>
      </p:sp>
      <p:sp>
        <p:nvSpPr>
          <p:cNvPr id="6" name="Slide Number Placeholder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2D538E8-3B41-464C-9BD1-9264165EEAE0}" type="slidenum">
              <a:rPr lang="ar-JO" smtClean="0"/>
              <a:pPr/>
              <a:t>‹#›</a:t>
            </a:fld>
            <a:endParaRPr lang="ar-JO"/>
          </a:p>
        </p:txBody>
      </p:sp>
    </p:spTree>
    <p:extLst>
      <p:ext uri="{BB962C8B-B14F-4D97-AF65-F5344CB8AC3E}">
        <p14:creationId xmlns:p14="http://schemas.microsoft.com/office/powerpoint/2010/main" val="231695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 contrast="100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sp>
        <p:nvSpPr>
          <p:cNvPr id="8" name="عنوان 1">
            <a:extLst>
              <a:ext uri="{FF2B5EF4-FFF2-40B4-BE49-F238E27FC236}">
                <a16:creationId xmlns:a16="http://schemas.microsoft.com/office/drawing/2014/main" id="{E72503CF-4C10-48CB-9B9D-4E7957EE95C7}"/>
              </a:ext>
            </a:extLst>
          </p:cNvPr>
          <p:cNvSpPr txBox="1">
            <a:spLocks/>
          </p:cNvSpPr>
          <p:nvPr/>
        </p:nvSpPr>
        <p:spPr>
          <a:xfrm>
            <a:off x="1115183" y="1299227"/>
            <a:ext cx="11414653" cy="261619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0">
            <a:scrgbClr r="0" g="0" b="0"/>
          </a:fillRef>
          <a:effectRef idx="0">
            <a:scrgbClr r="0" g="0" b="0"/>
          </a:effectRef>
          <a:fontRef idx="minor">
            <a:schemeClr val="accent1"/>
          </a:fontRef>
        </p:style>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accent1"/>
                </a:solidFill>
                <a:latin typeface="+mn-lt"/>
                <a:ea typeface="+mn-ea"/>
                <a:cs typeface="+mn-cs"/>
              </a:defRPr>
            </a:lvl1pPr>
            <a:lvl2pPr>
              <a:defRPr>
                <a:solidFill>
                  <a:schemeClr val="accent1"/>
                </a:solidFill>
                <a:latin typeface="+mn-lt"/>
                <a:ea typeface="+mn-ea"/>
                <a:cs typeface="+mn-cs"/>
              </a:defRPr>
            </a:lvl2pPr>
            <a:lvl3pPr>
              <a:defRPr>
                <a:solidFill>
                  <a:schemeClr val="accent1"/>
                </a:solidFill>
                <a:latin typeface="+mn-lt"/>
                <a:ea typeface="+mn-ea"/>
                <a:cs typeface="+mn-cs"/>
              </a:defRPr>
            </a:lvl3pPr>
            <a:lvl4pPr>
              <a:defRPr>
                <a:solidFill>
                  <a:schemeClr val="accent1"/>
                </a:solidFill>
                <a:latin typeface="+mn-lt"/>
                <a:ea typeface="+mn-ea"/>
                <a:cs typeface="+mn-cs"/>
              </a:defRPr>
            </a:lvl4pPr>
            <a:lvl5pPr>
              <a:defRPr>
                <a:solidFill>
                  <a:schemeClr val="accent1"/>
                </a:solidFill>
                <a:latin typeface="+mn-lt"/>
                <a:ea typeface="+mn-ea"/>
                <a:cs typeface="+mn-cs"/>
              </a:defRPr>
            </a:lvl5pPr>
            <a:lvl6pPr>
              <a:defRPr>
                <a:solidFill>
                  <a:schemeClr val="accent1"/>
                </a:solidFill>
                <a:latin typeface="+mn-lt"/>
                <a:ea typeface="+mn-ea"/>
                <a:cs typeface="+mn-cs"/>
              </a:defRPr>
            </a:lvl6pPr>
            <a:lvl7pPr>
              <a:defRPr>
                <a:solidFill>
                  <a:schemeClr val="accent1"/>
                </a:solidFill>
                <a:latin typeface="+mn-lt"/>
                <a:ea typeface="+mn-ea"/>
                <a:cs typeface="+mn-cs"/>
              </a:defRPr>
            </a:lvl7pPr>
            <a:lvl8pPr>
              <a:defRPr>
                <a:solidFill>
                  <a:schemeClr val="accent1"/>
                </a:solidFill>
                <a:latin typeface="+mn-lt"/>
                <a:ea typeface="+mn-ea"/>
                <a:cs typeface="+mn-cs"/>
              </a:defRPr>
            </a:lvl8pPr>
            <a:lvl9pPr>
              <a:defRPr>
                <a:solidFill>
                  <a:schemeClr val="accent1"/>
                </a:solidFill>
                <a:latin typeface="+mn-lt"/>
                <a:ea typeface="+mn-ea"/>
                <a:cs typeface="+mn-cs"/>
              </a:defRPr>
            </a:lvl9pPr>
          </a:lstStyle>
          <a:p>
            <a:pPr algn="l"/>
            <a:r>
              <a:rPr lang="en-US" sz="9600" b="1" i="1" dirty="0">
                <a:solidFill>
                  <a:schemeClr val="tx1"/>
                </a:solidFill>
                <a:latin typeface="Aldhabi" panose="01000000000000000000" pitchFamily="2" charset="-78"/>
                <a:cs typeface="Aldhabi" panose="01000000000000000000" pitchFamily="2" charset="-78"/>
              </a:rPr>
              <a:t>Special Needs Control System</a:t>
            </a:r>
          </a:p>
        </p:txBody>
      </p:sp>
    </p:spTree>
    <p:extLst>
      <p:ext uri="{BB962C8B-B14F-4D97-AF65-F5344CB8AC3E}">
        <p14:creationId xmlns:p14="http://schemas.microsoft.com/office/powerpoint/2010/main" val="345858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 contrast="100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3974265" y="429832"/>
            <a:ext cx="4243470" cy="58477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1">
            <a:spAutoFit/>
          </a:bodyPr>
          <a:lstStyle/>
          <a:p>
            <a:pPr algn="l"/>
            <a:r>
              <a:rPr lang="en-US" sz="3200" b="1" dirty="0"/>
              <a:t>ThinkGear Data Values </a:t>
            </a:r>
            <a:endParaRPr lang="ar-JO" sz="3200" dirty="0"/>
          </a:p>
        </p:txBody>
      </p:sp>
      <p:sp>
        <p:nvSpPr>
          <p:cNvPr id="3" name="TextBox 2"/>
          <p:cNvSpPr txBox="1"/>
          <p:nvPr/>
        </p:nvSpPr>
        <p:spPr>
          <a:xfrm>
            <a:off x="733778" y="1388532"/>
            <a:ext cx="9539111" cy="3477875"/>
          </a:xfrm>
          <a:prstGeom prst="rect">
            <a:avLst/>
          </a:prstGeom>
          <a:noFill/>
        </p:spPr>
        <p:txBody>
          <a:bodyPr wrap="square" rtlCol="1">
            <a:spAutoFit/>
          </a:bodyPr>
          <a:lstStyle/>
          <a:p>
            <a:pPr algn="l"/>
            <a:r>
              <a:rPr lang="en-US" sz="2000" b="1" dirty="0"/>
              <a:t>1. attention </a:t>
            </a:r>
          </a:p>
          <a:p>
            <a:pPr algn="l"/>
            <a:r>
              <a:rPr lang="en-US" sz="2000" dirty="0"/>
              <a:t>Unsigned one-byte value refers to the level of concentration of the human and  wandering thoughts, lack of focus, or anxiety may lower the attention meter levels. </a:t>
            </a:r>
          </a:p>
          <a:p>
            <a:pPr algn="l"/>
            <a:r>
              <a:rPr lang="en-US" sz="2000" b="1" dirty="0"/>
              <a:t>2. Meditation </a:t>
            </a:r>
            <a:endParaRPr lang="ar-JO" sz="2000" b="1" dirty="0"/>
          </a:p>
          <a:p>
            <a:pPr algn="l"/>
            <a:r>
              <a:rPr lang="en-US" sz="2000" dirty="0"/>
              <a:t>Unsigned one-byte value which indicates the level of a user's mental calmness or relaxation, its measure a person's mental levels, not physical levels. </a:t>
            </a:r>
            <a:endParaRPr lang="ar-JO" sz="2000" dirty="0"/>
          </a:p>
          <a:p>
            <a:pPr lvl="0" algn="l" rtl="0" fontAlgn="base"/>
            <a:r>
              <a:rPr lang="en-US" sz="2000" b="1" dirty="0"/>
              <a:t>3.Raw Value  </a:t>
            </a:r>
          </a:p>
          <a:p>
            <a:pPr algn="l"/>
            <a:r>
              <a:rPr lang="en-US" sz="2000" dirty="0"/>
              <a:t>Consists of two bytes, its value is a signed 16 bit integer, The first byte of the Value represents the high-order bits of the twos-compliment value, while the second byte represents the low-order bits. </a:t>
            </a:r>
          </a:p>
          <a:p>
            <a:pPr algn="l"/>
            <a:endParaRPr lang="en-US" sz="2000" dirty="0"/>
          </a:p>
        </p:txBody>
      </p:sp>
    </p:spTree>
    <p:extLst>
      <p:ext uri="{BB962C8B-B14F-4D97-AF65-F5344CB8AC3E}">
        <p14:creationId xmlns:p14="http://schemas.microsoft.com/office/powerpoint/2010/main" val="339857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1000" contrast="100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sp>
        <p:nvSpPr>
          <p:cNvPr id="2" name="TextBox 1"/>
          <p:cNvSpPr txBox="1"/>
          <p:nvPr/>
        </p:nvSpPr>
        <p:spPr>
          <a:xfrm>
            <a:off x="4463871" y="102730"/>
            <a:ext cx="3513654" cy="861774"/>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1">
            <a:spAutoFit/>
          </a:bodyPr>
          <a:lstStyle/>
          <a:p>
            <a:pPr algn="l"/>
            <a:r>
              <a:rPr lang="en-US" sz="3200" b="1" dirty="0"/>
              <a:t>EEG power signal</a:t>
            </a:r>
          </a:p>
          <a:p>
            <a:endParaRPr lang="ar-JO" dirty="0"/>
          </a:p>
        </p:txBody>
      </p:sp>
      <p:graphicFrame>
        <p:nvGraphicFramePr>
          <p:cNvPr id="3" name="Table 2"/>
          <p:cNvGraphicFramePr>
            <a:graphicFrameLocks noGrp="1"/>
          </p:cNvGraphicFramePr>
          <p:nvPr>
            <p:extLst>
              <p:ext uri="{D42A27DB-BD31-4B8C-83A1-F6EECF244321}">
                <p14:modId xmlns:p14="http://schemas.microsoft.com/office/powerpoint/2010/main" val="1668484757"/>
              </p:ext>
            </p:extLst>
          </p:nvPr>
        </p:nvGraphicFramePr>
        <p:xfrm>
          <a:off x="354173" y="742284"/>
          <a:ext cx="11733051" cy="4821667"/>
        </p:xfrm>
        <a:graphic>
          <a:graphicData uri="http://schemas.openxmlformats.org/drawingml/2006/table">
            <a:tbl>
              <a:tblPr firstRow="1" firstCol="1" bandRow="1"/>
              <a:tblGrid>
                <a:gridCol w="5148230">
                  <a:extLst>
                    <a:ext uri="{9D8B030D-6E8A-4147-A177-3AD203B41FA5}">
                      <a16:colId xmlns:a16="http://schemas.microsoft.com/office/drawing/2014/main" val="20000"/>
                    </a:ext>
                  </a:extLst>
                </a:gridCol>
                <a:gridCol w="3596817">
                  <a:extLst>
                    <a:ext uri="{9D8B030D-6E8A-4147-A177-3AD203B41FA5}">
                      <a16:colId xmlns:a16="http://schemas.microsoft.com/office/drawing/2014/main" val="20001"/>
                    </a:ext>
                  </a:extLst>
                </a:gridCol>
                <a:gridCol w="2988004">
                  <a:extLst>
                    <a:ext uri="{9D8B030D-6E8A-4147-A177-3AD203B41FA5}">
                      <a16:colId xmlns:a16="http://schemas.microsoft.com/office/drawing/2014/main" val="20002"/>
                    </a:ext>
                  </a:extLst>
                </a:gridCol>
              </a:tblGrid>
              <a:tr h="319710">
                <a:tc>
                  <a:txBody>
                    <a:bodyPr/>
                    <a:lstStyle/>
                    <a:p>
                      <a:pPr marL="5080" indent="-6350" algn="ctr">
                        <a:lnSpc>
                          <a:spcPct val="107000"/>
                        </a:lnSpc>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rPr>
                        <a:t>Brainwave Type </a:t>
                      </a:r>
                      <a:endParaRPr lang="en-US" sz="1600" dirty="0">
                        <a:solidFill>
                          <a:srgbClr val="000000"/>
                        </a:solidFill>
                        <a:effectLst/>
                        <a:latin typeface="Times New Roman" panose="02020603050405020304" pitchFamily="18" charset="0"/>
                        <a:ea typeface="Times New Roman" panose="02020603050405020304" pitchFamily="18" charset="0"/>
                      </a:endParaRP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7350" indent="-6350" algn="l">
                        <a:lnSpc>
                          <a:spcPct val="107000"/>
                        </a:lnSpc>
                        <a:spcAft>
                          <a:spcPts val="0"/>
                        </a:spcAft>
                      </a:pPr>
                      <a:r>
                        <a:rPr lang="en-US" sz="1600" b="1">
                          <a:solidFill>
                            <a:srgbClr val="000000"/>
                          </a:solidFill>
                          <a:effectLst/>
                          <a:latin typeface="Times New Roman" panose="02020603050405020304" pitchFamily="18" charset="0"/>
                          <a:ea typeface="Times New Roman" panose="02020603050405020304" pitchFamily="18" charset="0"/>
                        </a:rPr>
                        <a:t>Frequency range</a:t>
                      </a:r>
                      <a:r>
                        <a:rPr lang="en-US" sz="1600">
                          <a:solidFill>
                            <a:srgbClr val="000000"/>
                          </a:solidFill>
                          <a:effectLst/>
                          <a:latin typeface="Times New Roman" panose="02020603050405020304" pitchFamily="18" charset="0"/>
                          <a:ea typeface="Times New Roman" panose="02020603050405020304" pitchFamily="18" charset="0"/>
                        </a:rPr>
                        <a:t>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indent="-6350" algn="l">
                        <a:lnSpc>
                          <a:spcPct val="107000"/>
                        </a:lnSpc>
                        <a:spcAft>
                          <a:spcPts val="0"/>
                        </a:spcAft>
                      </a:pPr>
                      <a:r>
                        <a:rPr lang="en-US" sz="1600" b="1" dirty="0">
                          <a:solidFill>
                            <a:srgbClr val="000000"/>
                          </a:solidFill>
                          <a:effectLst/>
                          <a:latin typeface="Times New Roman" panose="02020603050405020304" pitchFamily="18" charset="0"/>
                          <a:ea typeface="Times New Roman" panose="02020603050405020304" pitchFamily="18" charset="0"/>
                        </a:rPr>
                        <a:t>Mental states and conditions</a:t>
                      </a:r>
                      <a:r>
                        <a:rPr lang="en-US" sz="1600" dirty="0">
                          <a:solidFill>
                            <a:srgbClr val="000000"/>
                          </a:solidFill>
                          <a:effectLst/>
                          <a:latin typeface="Times New Roman" panose="02020603050405020304" pitchFamily="18" charset="0"/>
                          <a:ea typeface="Times New Roman" panose="02020603050405020304" pitchFamily="18" charset="0"/>
                        </a:rPr>
                        <a:t>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479337">
                <a:tc>
                  <a:txBody>
                    <a:bodyPr/>
                    <a:lstStyle/>
                    <a:p>
                      <a:pPr marL="635" indent="-6350" algn="ctr">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Delta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7350" marR="349885" indent="-6350" algn="l">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0.5Hz to 2.75Hz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indent="-6350" algn="l">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waves deep, dreamless sleep, unconscious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17886">
                <a:tc>
                  <a:txBody>
                    <a:bodyPr/>
                    <a:lstStyle/>
                    <a:p>
                      <a:pPr marL="635" indent="-6350" algn="ctr">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Theta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7350" marR="349885" indent="-6350" algn="l">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3.5Hz to 6.75Hz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marR="0" lvl="0" indent="-6350" algn="l" defTabSz="914400" rtl="1" eaLnBrk="1" fontAlgn="auto" latinLnBrk="0" hangingPunct="1">
                        <a:lnSpc>
                          <a:spcPct val="107000"/>
                        </a:lnSpc>
                        <a:spcBef>
                          <a:spcPts val="0"/>
                        </a:spcBef>
                        <a:spcAft>
                          <a:spcPts val="0"/>
                        </a:spcAft>
                        <a:buClrTx/>
                        <a:buSzTx/>
                        <a:buFontTx/>
                        <a:buNone/>
                        <a:tabLst/>
                        <a:defRPr/>
                      </a:pPr>
                      <a:r>
                        <a:rPr lang="en-US" sz="1600" dirty="0">
                          <a:solidFill>
                            <a:srgbClr val="000000"/>
                          </a:solidFill>
                          <a:effectLst/>
                          <a:latin typeface="Times New Roman" panose="02020603050405020304" pitchFamily="18" charset="0"/>
                          <a:ea typeface="Times New Roman" panose="02020603050405020304" pitchFamily="18" charset="0"/>
                        </a:rPr>
                        <a:t>Intuitive, creative, fantasy, imaginary, dream </a:t>
                      </a:r>
                    </a:p>
                    <a:p>
                      <a:pPr marL="6350" indent="-6350" algn="l">
                        <a:lnSpc>
                          <a:spcPct val="107000"/>
                        </a:lnSpc>
                        <a:spcAft>
                          <a:spcPts val="0"/>
                        </a:spcAft>
                      </a:pPr>
                      <a:endParaRPr lang="en-US" sz="1600" dirty="0">
                        <a:solidFill>
                          <a:srgbClr val="000000"/>
                        </a:solidFill>
                        <a:effectLst/>
                        <a:latin typeface="Times New Roman" panose="02020603050405020304" pitchFamily="18" charset="0"/>
                        <a:ea typeface="Times New Roman" panose="02020603050405020304" pitchFamily="18" charset="0"/>
                      </a:endParaRP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1526945">
                <a:tc>
                  <a:txBody>
                    <a:bodyPr/>
                    <a:lstStyle/>
                    <a:p>
                      <a:pPr marL="635" indent="-6350" algn="ctr">
                        <a:lnSpc>
                          <a:spcPct val="107000"/>
                        </a:lnSpc>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Alpha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7350" indent="-6350" algn="l">
                        <a:lnSpc>
                          <a:spcPct val="107000"/>
                        </a:lnSpc>
                        <a:spcAft>
                          <a:spcPts val="490"/>
                        </a:spcAft>
                      </a:pPr>
                      <a:r>
                        <a:rPr lang="en-US" sz="1600">
                          <a:solidFill>
                            <a:srgbClr val="000000"/>
                          </a:solidFill>
                          <a:effectLst/>
                          <a:latin typeface="Times New Roman" panose="02020603050405020304" pitchFamily="18" charset="0"/>
                          <a:ea typeface="Times New Roman" panose="02020603050405020304" pitchFamily="18" charset="0"/>
                        </a:rPr>
                        <a:t>Low:7.5Hz to 9.25Hz </a:t>
                      </a:r>
                    </a:p>
                    <a:p>
                      <a:pPr marL="387350" marR="65405" indent="-6350" algn="l">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High:10Hz to 11.75Hz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marR="77470" indent="-6350" algn="l">
                        <a:lnSpc>
                          <a:spcPct val="147000"/>
                        </a:lnSpc>
                        <a:spcAft>
                          <a:spcPts val="5"/>
                        </a:spcAft>
                      </a:pPr>
                      <a:r>
                        <a:rPr lang="en-US" sz="1600" dirty="0">
                          <a:solidFill>
                            <a:srgbClr val="000000"/>
                          </a:solidFill>
                          <a:effectLst/>
                          <a:latin typeface="Times New Roman" panose="02020603050405020304" pitchFamily="18" charset="0"/>
                          <a:ea typeface="Times New Roman" panose="02020603050405020304" pitchFamily="18" charset="0"/>
                        </a:rPr>
                        <a:t>Appears when closing the eyes and relaxing and disappears when opening the eyes or alerting by any mechanism </a:t>
                      </a:r>
                    </a:p>
                    <a:p>
                      <a:pPr marL="6350" indent="-6350" algn="l">
                        <a:lnSpc>
                          <a:spcPct val="107000"/>
                        </a:lnSpc>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(thinking, calculating).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948184">
                <a:tc>
                  <a:txBody>
                    <a:bodyPr/>
                    <a:lstStyle/>
                    <a:p>
                      <a:pPr marL="635" indent="-6350" algn="ctr">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Beta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7350" indent="-6350" algn="l">
                        <a:lnSpc>
                          <a:spcPct val="107000"/>
                        </a:lnSpc>
                        <a:spcAft>
                          <a:spcPts val="465"/>
                        </a:spcAft>
                      </a:pPr>
                      <a:r>
                        <a:rPr lang="en-US" sz="1600">
                          <a:solidFill>
                            <a:srgbClr val="000000"/>
                          </a:solidFill>
                          <a:effectLst/>
                          <a:latin typeface="Times New Roman" panose="02020603050405020304" pitchFamily="18" charset="0"/>
                          <a:ea typeface="Times New Roman" panose="02020603050405020304" pitchFamily="18" charset="0"/>
                        </a:rPr>
                        <a:t>Low:12Hz to 15Hz </a:t>
                      </a:r>
                    </a:p>
                    <a:p>
                      <a:pPr marL="387350" indent="-6350" algn="l">
                        <a:lnSpc>
                          <a:spcPct val="107000"/>
                        </a:lnSpc>
                        <a:spcAft>
                          <a:spcPts val="490"/>
                        </a:spcAft>
                      </a:pPr>
                      <a:r>
                        <a:rPr lang="en-US" sz="1600">
                          <a:solidFill>
                            <a:srgbClr val="000000"/>
                          </a:solidFill>
                          <a:effectLst/>
                          <a:latin typeface="Times New Roman" panose="02020603050405020304" pitchFamily="18" charset="0"/>
                          <a:ea typeface="Times New Roman" panose="02020603050405020304" pitchFamily="18" charset="0"/>
                        </a:rPr>
                        <a:t>Mid : 16Hz to 20Hz </a:t>
                      </a:r>
                    </a:p>
                    <a:p>
                      <a:pPr marL="387350" indent="-6350" algn="l">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High: 20Hz to 30Hz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indent="-6350" algn="l">
                        <a:lnSpc>
                          <a:spcPct val="147000"/>
                        </a:lnSpc>
                        <a:spcAft>
                          <a:spcPts val="10"/>
                        </a:spcAft>
                      </a:pPr>
                      <a:r>
                        <a:rPr lang="en-US" sz="1600">
                          <a:solidFill>
                            <a:srgbClr val="000000"/>
                          </a:solidFill>
                          <a:effectLst/>
                          <a:latin typeface="Times New Roman" panose="02020603050405020304" pitchFamily="18" charset="0"/>
                          <a:ea typeface="Times New Roman" panose="02020603050405020304" pitchFamily="18" charset="0"/>
                        </a:rPr>
                        <a:t>relaxed yet focused, integrated ,thinking </a:t>
                      </a:r>
                    </a:p>
                    <a:p>
                      <a:pPr marL="6350" indent="-6350" algn="l">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,alertness ,agitation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519563">
                <a:tc>
                  <a:txBody>
                    <a:bodyPr/>
                    <a:lstStyle/>
                    <a:p>
                      <a:pPr marL="635" indent="-6350" algn="ctr">
                        <a:lnSpc>
                          <a:spcPct val="107000"/>
                        </a:lnSpc>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Gamma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7350" marR="53340" indent="-6350" algn="l">
                        <a:lnSpc>
                          <a:spcPct val="107000"/>
                        </a:lnSpc>
                        <a:spcAft>
                          <a:spcPts val="465"/>
                        </a:spcAft>
                      </a:pPr>
                      <a:r>
                        <a:rPr lang="en-US" sz="1600">
                          <a:solidFill>
                            <a:srgbClr val="000000"/>
                          </a:solidFill>
                          <a:effectLst/>
                          <a:latin typeface="Times New Roman" panose="02020603050405020304" pitchFamily="18" charset="0"/>
                          <a:ea typeface="Times New Roman" panose="02020603050405020304" pitchFamily="18" charset="0"/>
                        </a:rPr>
                        <a:t>Low:31Hz to 39.75 Hz </a:t>
                      </a:r>
                    </a:p>
                    <a:p>
                      <a:pPr marL="387350" marR="74295" indent="-6350" algn="l">
                        <a:lnSpc>
                          <a:spcPct val="107000"/>
                        </a:lnSpc>
                        <a:spcAft>
                          <a:spcPts val="0"/>
                        </a:spcAft>
                      </a:pPr>
                      <a:r>
                        <a:rPr lang="en-US" sz="1600">
                          <a:solidFill>
                            <a:srgbClr val="000000"/>
                          </a:solidFill>
                          <a:effectLst/>
                          <a:latin typeface="Times New Roman" panose="02020603050405020304" pitchFamily="18" charset="0"/>
                          <a:ea typeface="Times New Roman" panose="02020603050405020304" pitchFamily="18" charset="0"/>
                        </a:rPr>
                        <a:t>Mid:41Hz to 49.75 Hz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 indent="-6350" algn="l">
                        <a:lnSpc>
                          <a:spcPct val="107000"/>
                        </a:lnSpc>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Higher mental activity </a:t>
                      </a:r>
                    </a:p>
                  </a:txBody>
                  <a:tcPr marL="321990" marR="27365" marT="54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3524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 contrast="100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694134" y="0"/>
            <a:ext cx="10515600" cy="1325563"/>
          </a:xfrm>
          <a:noFill/>
          <a:ln>
            <a:noFill/>
          </a:ln>
        </p:spPr>
        <p:style>
          <a:lnRef idx="0">
            <a:scrgbClr r="0" g="0" b="0"/>
          </a:lnRef>
          <a:fillRef idx="0">
            <a:scrgbClr r="0" g="0" b="0"/>
          </a:fillRef>
          <a:effectRef idx="0">
            <a:scrgbClr r="0" g="0" b="0"/>
          </a:effectRef>
          <a:fontRef idx="minor">
            <a:schemeClr val="accent1"/>
          </a:fontRef>
        </p:style>
        <p:txBody>
          <a:bodyPr>
            <a:noAutofit/>
          </a:bodyPr>
          <a:lstStyle/>
          <a:p>
            <a:pPr algn="l"/>
            <a:br>
              <a:rPr lang="ar-JO" sz="3200" b="1" dirty="0"/>
            </a:br>
            <a:r>
              <a:rPr lang="en-US" sz="3200" b="1" dirty="0" err="1"/>
              <a:t>thinkGear</a:t>
            </a:r>
            <a:r>
              <a:rPr lang="en-US" sz="3200" b="1" dirty="0"/>
              <a:t> Packet structure  </a:t>
            </a:r>
            <a:br>
              <a:rPr lang="en-US" sz="3200" b="1" dirty="0"/>
            </a:br>
            <a:endParaRPr lang="ar-JO" sz="3200" b="1" dirty="0"/>
          </a:p>
        </p:txBody>
      </p:sp>
      <p:sp>
        <p:nvSpPr>
          <p:cNvPr id="7" name="Content Placeholder 2"/>
          <p:cNvSpPr>
            <a:spLocks noGrp="1"/>
          </p:cNvSpPr>
          <p:nvPr>
            <p:ph idx="1"/>
          </p:nvPr>
        </p:nvSpPr>
        <p:spPr>
          <a:xfrm>
            <a:off x="838200" y="1411288"/>
            <a:ext cx="10515600" cy="4351338"/>
          </a:xfrm>
        </p:spPr>
        <p:txBody>
          <a:bodyPr/>
          <a:lstStyle/>
          <a:p>
            <a:pPr marL="0" indent="0" algn="l">
              <a:buNone/>
            </a:pPr>
            <a:r>
              <a:rPr lang="en-US" sz="2400" dirty="0"/>
              <a:t>Packets are sent as an asynchronous serial stream of bytes :</a:t>
            </a:r>
          </a:p>
          <a:p>
            <a:pPr marL="0" indent="0" algn="l">
              <a:buNone/>
            </a:pPr>
            <a:endParaRPr lang="ar-JO" dirty="0"/>
          </a:p>
        </p:txBody>
      </p:sp>
      <p:pic>
        <p:nvPicPr>
          <p:cNvPr id="8" name="Picture 7"/>
          <p:cNvPicPr>
            <a:picLocks noChangeAspect="1"/>
          </p:cNvPicPr>
          <p:nvPr/>
        </p:nvPicPr>
        <p:blipFill>
          <a:blip r:embed="rId4"/>
          <a:stretch>
            <a:fillRect/>
          </a:stretch>
        </p:blipFill>
        <p:spPr>
          <a:xfrm>
            <a:off x="2663510" y="2014063"/>
            <a:ext cx="7032866" cy="3619093"/>
          </a:xfrm>
          <a:prstGeom prst="rect">
            <a:avLst/>
          </a:prstGeom>
        </p:spPr>
      </p:pic>
    </p:spTree>
    <p:extLst>
      <p:ext uri="{BB962C8B-B14F-4D97-AF65-F5344CB8AC3E}">
        <p14:creationId xmlns:p14="http://schemas.microsoft.com/office/powerpoint/2010/main" val="34435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 contrast="100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4"/>
          <a:stretch>
            <a:fillRect/>
          </a:stretch>
        </p:blipFill>
        <p:spPr>
          <a:xfrm>
            <a:off x="584281" y="237049"/>
            <a:ext cx="9504642" cy="3642105"/>
          </a:xfrm>
          <a:prstGeom prst="rect">
            <a:avLst/>
          </a:prstGeom>
        </p:spPr>
      </p:pic>
      <p:sp>
        <p:nvSpPr>
          <p:cNvPr id="2" name="TextBox 1"/>
          <p:cNvSpPr txBox="1"/>
          <p:nvPr/>
        </p:nvSpPr>
        <p:spPr>
          <a:xfrm>
            <a:off x="157345" y="4000874"/>
            <a:ext cx="10630346" cy="584775"/>
          </a:xfrm>
          <a:prstGeom prst="rect">
            <a:avLst/>
          </a:prstGeom>
          <a:noFill/>
        </p:spPr>
        <p:txBody>
          <a:bodyPr wrap="none" rtlCol="1">
            <a:spAutoFit/>
          </a:bodyPr>
          <a:lstStyle/>
          <a:p>
            <a:pPr algn="l"/>
            <a:r>
              <a:rPr lang="en-US" sz="1600" dirty="0">
                <a:latin typeface="Verdana" panose="020B0604030504040204" pitchFamily="34" charset="0"/>
                <a:ea typeface="Verdana" panose="020B0604030504040204" pitchFamily="34" charset="0"/>
              </a:rPr>
              <a:t>Data Payload itself consists of a continuous series of Data Values, each contained in a series of bytes</a:t>
            </a:r>
          </a:p>
          <a:p>
            <a:pPr algn="l"/>
            <a:r>
              <a:rPr lang="en-US" sz="1600" dirty="0">
                <a:latin typeface="Verdana" panose="020B0604030504040204" pitchFamily="34" charset="0"/>
                <a:ea typeface="Verdana" panose="020B0604030504040204" pitchFamily="34" charset="0"/>
              </a:rPr>
              <a:t>called a DataRow. Each DataRow contains information about what the Data Value represents,</a:t>
            </a:r>
            <a:endParaRPr lang="ar-JO"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53695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عنوان 8"/>
          <p:cNvSpPr>
            <a:spLocks noGrp="1"/>
          </p:cNvSpPr>
          <p:nvPr>
            <p:ph type="title"/>
          </p:nvPr>
        </p:nvSpPr>
        <p:spPr/>
        <p:txBody>
          <a:bodyPr>
            <a:normAutofit/>
          </a:bodyPr>
          <a:lstStyle/>
          <a:p>
            <a:pPr algn="ctr"/>
            <a:r>
              <a:rPr lang="en-US" sz="4800" b="1" dirty="0">
                <a:solidFill>
                  <a:schemeClr val="accent1"/>
                </a:solidFill>
                <a:latin typeface="+mn-lt"/>
              </a:rPr>
              <a:t>A test of the attention signal</a:t>
            </a:r>
            <a:endParaRPr lang="ar-JO" sz="4800" b="1" dirty="0">
              <a:solidFill>
                <a:schemeClr val="accent1"/>
              </a:solidFill>
              <a:latin typeface="+mn-lt"/>
            </a:endParaRPr>
          </a:p>
        </p:txBody>
      </p:sp>
      <p:pic>
        <p:nvPicPr>
          <p:cNvPr id="8" name="عنصر نائب للمحتوى 7" descr="received_837115493337716.png"/>
          <p:cNvPicPr>
            <a:picLocks noGrp="1" noChangeAspect="1"/>
          </p:cNvPicPr>
          <p:nvPr>
            <p:ph sz="half" idx="2"/>
          </p:nvPr>
        </p:nvPicPr>
        <p:blipFill>
          <a:blip r:embed="rId2"/>
          <a:stretch>
            <a:fillRect/>
          </a:stretch>
        </p:blipFill>
        <p:spPr>
          <a:xfrm>
            <a:off x="793631" y="1745951"/>
            <a:ext cx="5141343" cy="2757037"/>
          </a:xfrm>
        </p:spPr>
      </p:pic>
      <p:sp>
        <p:nvSpPr>
          <p:cNvPr id="14" name="عنصر نائب للمحتوى 13"/>
          <p:cNvSpPr>
            <a:spLocks noGrp="1"/>
          </p:cNvSpPr>
          <p:nvPr>
            <p:ph sz="quarter" idx="4"/>
          </p:nvPr>
        </p:nvSpPr>
        <p:spPr>
          <a:xfrm>
            <a:off x="6172200" y="1901226"/>
            <a:ext cx="5183188" cy="4258034"/>
          </a:xfrm>
        </p:spPr>
        <p:txBody>
          <a:bodyPr/>
          <a:lstStyle/>
          <a:p>
            <a:pPr algn="l">
              <a:buNone/>
            </a:pPr>
            <a:r>
              <a:rPr lang="en-US" dirty="0"/>
              <a:t>A vision when the mind is fully concentrated. </a:t>
            </a:r>
            <a:endParaRPr lang="ar-JO" dirty="0"/>
          </a:p>
          <a:p>
            <a:pPr algn="l">
              <a:buNone/>
            </a:pPr>
            <a:endParaRPr lang="ar-JO" dirty="0"/>
          </a:p>
        </p:txBody>
      </p:sp>
    </p:spTree>
    <p:extLst>
      <p:ext uri="{BB962C8B-B14F-4D97-AF65-F5344CB8AC3E}">
        <p14:creationId xmlns:p14="http://schemas.microsoft.com/office/powerpoint/2010/main" val="93281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عنوان 7"/>
          <p:cNvSpPr>
            <a:spLocks noGrp="1"/>
          </p:cNvSpPr>
          <p:nvPr>
            <p:ph type="title"/>
          </p:nvPr>
        </p:nvSpPr>
        <p:spPr/>
        <p:txBody>
          <a:bodyPr/>
          <a:lstStyle/>
          <a:p>
            <a:pPr algn="ctr"/>
            <a:r>
              <a:rPr lang="en-US" b="1" dirty="0">
                <a:solidFill>
                  <a:schemeClr val="accent1"/>
                </a:solidFill>
              </a:rPr>
              <a:t>A test of the meditation signal</a:t>
            </a:r>
            <a:endParaRPr lang="ar-JO" dirty="0"/>
          </a:p>
        </p:txBody>
      </p:sp>
      <p:sp>
        <p:nvSpPr>
          <p:cNvPr id="10" name="عنصر نائب للمحتوى 9"/>
          <p:cNvSpPr>
            <a:spLocks noGrp="1"/>
          </p:cNvSpPr>
          <p:nvPr>
            <p:ph sz="half" idx="2"/>
          </p:nvPr>
        </p:nvSpPr>
        <p:spPr/>
        <p:txBody>
          <a:bodyPr/>
          <a:lstStyle/>
          <a:p>
            <a:pPr algn="l">
              <a:buNone/>
            </a:pPr>
            <a:r>
              <a:rPr lang="en-US" dirty="0"/>
              <a:t>A vision when the mind is completely at rest. </a:t>
            </a:r>
          </a:p>
          <a:p>
            <a:pPr algn="l">
              <a:buNone/>
            </a:pPr>
            <a:r>
              <a:rPr lang="en-US" dirty="0"/>
              <a:t> </a:t>
            </a:r>
            <a:endParaRPr lang="ar-JO" dirty="0"/>
          </a:p>
          <a:p>
            <a:pPr algn="l">
              <a:buNone/>
            </a:pPr>
            <a:endParaRPr lang="ar-JO" dirty="0"/>
          </a:p>
        </p:txBody>
      </p:sp>
      <p:pic>
        <p:nvPicPr>
          <p:cNvPr id="11" name="عنصر نائب للمحتوى 12" descr="received_2401070260175069.png"/>
          <p:cNvPicPr>
            <a:picLocks noGrp="1" noChangeAspect="1"/>
          </p:cNvPicPr>
          <p:nvPr>
            <p:ph sz="half" idx="1"/>
          </p:nvPr>
        </p:nvPicPr>
        <p:blipFill>
          <a:blip r:embed="rId2"/>
          <a:stretch>
            <a:fillRect/>
          </a:stretch>
        </p:blipFill>
        <p:spPr>
          <a:xfrm>
            <a:off x="793630" y="1825625"/>
            <a:ext cx="4951562" cy="2815386"/>
          </a:xfrm>
        </p:spPr>
      </p:pic>
    </p:spTree>
    <p:extLst>
      <p:ext uri="{BB962C8B-B14F-4D97-AF65-F5344CB8AC3E}">
        <p14:creationId xmlns:p14="http://schemas.microsoft.com/office/powerpoint/2010/main" val="168454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عنوان 8"/>
          <p:cNvSpPr>
            <a:spLocks noGrp="1"/>
          </p:cNvSpPr>
          <p:nvPr>
            <p:ph type="title"/>
          </p:nvPr>
        </p:nvSpPr>
        <p:spPr/>
        <p:txBody>
          <a:bodyPr>
            <a:normAutofit/>
          </a:bodyPr>
          <a:lstStyle/>
          <a:p>
            <a:pPr algn="ctr"/>
            <a:r>
              <a:rPr lang="en-US" sz="4800" b="1" dirty="0">
                <a:solidFill>
                  <a:schemeClr val="accent1"/>
                </a:solidFill>
                <a:latin typeface="+mn-lt"/>
              </a:rPr>
              <a:t>A test of the eye blinking signal</a:t>
            </a:r>
            <a:endParaRPr lang="ar-JO" sz="4800" b="1" dirty="0">
              <a:solidFill>
                <a:schemeClr val="accent1"/>
              </a:solidFill>
              <a:latin typeface="+mn-lt"/>
            </a:endParaRPr>
          </a:p>
        </p:txBody>
      </p:sp>
      <p:sp>
        <p:nvSpPr>
          <p:cNvPr id="13" name="عنصر نائب للمحتوى 12"/>
          <p:cNvSpPr>
            <a:spLocks noGrp="1"/>
          </p:cNvSpPr>
          <p:nvPr>
            <p:ph sz="half" idx="1"/>
          </p:nvPr>
        </p:nvSpPr>
        <p:spPr/>
        <p:txBody>
          <a:bodyPr/>
          <a:lstStyle/>
          <a:p>
            <a:pPr algn="l">
              <a:buNone/>
            </a:pPr>
            <a:r>
              <a:rPr lang="en-US" dirty="0"/>
              <a:t>Blink strength indicates the speed of the blinking.</a:t>
            </a:r>
          </a:p>
          <a:p>
            <a:pPr algn="l">
              <a:buNone/>
            </a:pPr>
            <a:r>
              <a:rPr lang="en-US" dirty="0"/>
              <a:t>Faster blinking leads to higher value of blink strength.</a:t>
            </a:r>
            <a:endParaRPr lang="ar-JO" dirty="0"/>
          </a:p>
        </p:txBody>
      </p:sp>
      <p:pic>
        <p:nvPicPr>
          <p:cNvPr id="14" name="عنصر نائب للمحتوى 11" descr="received_1394543260698990.jpeg"/>
          <p:cNvPicPr>
            <a:picLocks noGrp="1" noChangeAspect="1"/>
          </p:cNvPicPr>
          <p:nvPr>
            <p:ph sz="half" idx="2"/>
          </p:nvPr>
        </p:nvPicPr>
        <p:blipFill>
          <a:blip r:embed="rId2"/>
          <a:stretch>
            <a:fillRect/>
          </a:stretch>
        </p:blipFill>
        <p:spPr>
          <a:xfrm>
            <a:off x="6587331" y="1825625"/>
            <a:ext cx="4351338" cy="4351338"/>
          </a:xfrm>
        </p:spPr>
      </p:pic>
    </p:spTree>
    <p:extLst>
      <p:ext uri="{BB962C8B-B14F-4D97-AF65-F5344CB8AC3E}">
        <p14:creationId xmlns:p14="http://schemas.microsoft.com/office/powerpoint/2010/main" val="327078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1DC1-150E-4C21-BC29-BB33E4C0E92E}"/>
              </a:ext>
            </a:extLst>
          </p:cNvPr>
          <p:cNvSpPr>
            <a:spLocks noGrp="1"/>
          </p:cNvSpPr>
          <p:nvPr>
            <p:ph type="title"/>
          </p:nvPr>
        </p:nvSpPr>
        <p:spPr/>
        <p:txBody>
          <a:bodyPr/>
          <a:lstStyle/>
          <a:p>
            <a:pPr algn="ctr"/>
            <a:r>
              <a:rPr lang="en-US" b="1" dirty="0">
                <a:solidFill>
                  <a:schemeClr val="accent1">
                    <a:lumMod val="75000"/>
                  </a:schemeClr>
                </a:solidFill>
              </a:rPr>
              <a:t>The </a:t>
            </a:r>
            <a:r>
              <a:rPr lang="en-US" b="1" dirty="0" err="1">
                <a:solidFill>
                  <a:schemeClr val="accent1">
                    <a:lumMod val="75000"/>
                  </a:schemeClr>
                </a:solidFill>
              </a:rPr>
              <a:t>Neurosky</a:t>
            </a:r>
            <a:r>
              <a:rPr lang="en-US" b="1" dirty="0">
                <a:solidFill>
                  <a:schemeClr val="accent1">
                    <a:lumMod val="75000"/>
                  </a:schemeClr>
                </a:solidFill>
              </a:rPr>
              <a:t> signals </a:t>
            </a:r>
            <a:endParaRPr lang="en-US" dirty="0"/>
          </a:p>
        </p:txBody>
      </p:sp>
      <p:sp>
        <p:nvSpPr>
          <p:cNvPr id="3" name="Content Placeholder 2">
            <a:extLst>
              <a:ext uri="{FF2B5EF4-FFF2-40B4-BE49-F238E27FC236}">
                <a16:creationId xmlns:a16="http://schemas.microsoft.com/office/drawing/2014/main" id="{AF6AE239-4B58-455C-9166-8F62B8931D6D}"/>
              </a:ext>
            </a:extLst>
          </p:cNvPr>
          <p:cNvSpPr>
            <a:spLocks noGrp="1"/>
          </p:cNvSpPr>
          <p:nvPr>
            <p:ph idx="1"/>
          </p:nvPr>
        </p:nvSpPr>
        <p:spPr/>
        <p:txBody>
          <a:bodyPr/>
          <a:lstStyle/>
          <a:p>
            <a:pPr marL="0" indent="0" algn="l">
              <a:buNone/>
            </a:pPr>
            <a:r>
              <a:rPr lang="en-US" dirty="0"/>
              <a:t>There are two types of signals that could be read from the </a:t>
            </a:r>
            <a:r>
              <a:rPr lang="en-US" dirty="0" err="1"/>
              <a:t>neurosky</a:t>
            </a:r>
            <a:r>
              <a:rPr lang="en-US" dirty="0"/>
              <a:t> device :</a:t>
            </a:r>
          </a:p>
          <a:p>
            <a:pPr marL="0" indent="0" algn="l">
              <a:buNone/>
            </a:pPr>
            <a:endParaRPr lang="en-US" dirty="0"/>
          </a:p>
          <a:p>
            <a:pPr marL="0" indent="0" algn="l">
              <a:buNone/>
            </a:pPr>
            <a:r>
              <a:rPr lang="en-US"/>
              <a:t>EEG signals</a:t>
            </a:r>
          </a:p>
          <a:p>
            <a:pPr marL="0" indent="0" algn="l">
              <a:buNone/>
            </a:pPr>
            <a:r>
              <a:rPr lang="en-US"/>
              <a:t> </a:t>
            </a:r>
            <a:endParaRPr lang="en-US" dirty="0"/>
          </a:p>
          <a:p>
            <a:pPr marL="0" indent="0" algn="l">
              <a:buNone/>
            </a:pPr>
            <a:r>
              <a:rPr lang="en-US" dirty="0"/>
              <a:t>EMG signals </a:t>
            </a:r>
          </a:p>
        </p:txBody>
      </p:sp>
    </p:spTree>
    <p:extLst>
      <p:ext uri="{BB962C8B-B14F-4D97-AF65-F5344CB8AC3E}">
        <p14:creationId xmlns:p14="http://schemas.microsoft.com/office/powerpoint/2010/main" val="296156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D23B-7D55-4A0D-A0F9-D4704C369757}"/>
              </a:ext>
            </a:extLst>
          </p:cNvPr>
          <p:cNvSpPr>
            <a:spLocks noGrp="1"/>
          </p:cNvSpPr>
          <p:nvPr>
            <p:ph type="title"/>
          </p:nvPr>
        </p:nvSpPr>
        <p:spPr/>
        <p:txBody>
          <a:bodyPr/>
          <a:lstStyle/>
          <a:p>
            <a:pPr algn="ctr"/>
            <a:r>
              <a:rPr lang="en-US" b="1" dirty="0">
                <a:solidFill>
                  <a:schemeClr val="accent1">
                    <a:lumMod val="75000"/>
                  </a:schemeClr>
                </a:solidFill>
              </a:rPr>
              <a:t>The EEG signals</a:t>
            </a:r>
            <a:endParaRPr lang="en-US" dirty="0"/>
          </a:p>
        </p:txBody>
      </p:sp>
      <p:sp>
        <p:nvSpPr>
          <p:cNvPr id="3" name="Content Placeholder 2">
            <a:extLst>
              <a:ext uri="{FF2B5EF4-FFF2-40B4-BE49-F238E27FC236}">
                <a16:creationId xmlns:a16="http://schemas.microsoft.com/office/drawing/2014/main" id="{CF5D1F80-1B50-4BE5-92E0-0C66EEE885CF}"/>
              </a:ext>
            </a:extLst>
          </p:cNvPr>
          <p:cNvSpPr>
            <a:spLocks noGrp="1"/>
          </p:cNvSpPr>
          <p:nvPr>
            <p:ph idx="1"/>
          </p:nvPr>
        </p:nvSpPr>
        <p:spPr/>
        <p:txBody>
          <a:bodyPr/>
          <a:lstStyle/>
          <a:p>
            <a:pPr marL="0" indent="0" algn="l">
              <a:buNone/>
            </a:pPr>
            <a:r>
              <a:rPr lang="en-US" dirty="0" err="1"/>
              <a:t>Neurosky</a:t>
            </a:r>
            <a:r>
              <a:rPr lang="en-US" dirty="0"/>
              <a:t> device can detect five brainwaves (signals) that are measured and reported originate from different parts of the brain, the signals are : Delta, Theta, Alpha, Low Beta, High Beta and Gamma, and a calculated value for attention and meditation.</a:t>
            </a:r>
          </a:p>
          <a:p>
            <a:pPr marL="0" indent="0" algn="l">
              <a:buNone/>
            </a:pPr>
            <a:endParaRPr lang="en-US" dirty="0"/>
          </a:p>
          <a:p>
            <a:pPr marL="0" indent="0" algn="l">
              <a:buNone/>
            </a:pPr>
            <a:r>
              <a:rPr lang="en-US" dirty="0"/>
              <a:t>There is another signal which is poor quality that  ranges from 0 to 200</a:t>
            </a:r>
          </a:p>
          <a:p>
            <a:pPr marL="0" indent="0" algn="l">
              <a:buNone/>
            </a:pPr>
            <a:r>
              <a:rPr lang="en-US" dirty="0"/>
              <a:t>0 value means good quality </a:t>
            </a:r>
          </a:p>
          <a:p>
            <a:pPr marL="0" indent="0" algn="l">
              <a:buNone/>
            </a:pPr>
            <a:r>
              <a:rPr lang="en-US" dirty="0"/>
              <a:t>26 value means poor quality </a:t>
            </a:r>
          </a:p>
        </p:txBody>
      </p:sp>
    </p:spTree>
    <p:extLst>
      <p:ext uri="{BB962C8B-B14F-4D97-AF65-F5344CB8AC3E}">
        <p14:creationId xmlns:p14="http://schemas.microsoft.com/office/powerpoint/2010/main" val="2124166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7221-2B5A-4053-AC92-F68BB02995F6}"/>
              </a:ext>
            </a:extLst>
          </p:cNvPr>
          <p:cNvSpPr>
            <a:spLocks noGrp="1"/>
          </p:cNvSpPr>
          <p:nvPr>
            <p:ph type="title"/>
          </p:nvPr>
        </p:nvSpPr>
        <p:spPr/>
        <p:txBody>
          <a:bodyPr>
            <a:normAutofit/>
          </a:bodyPr>
          <a:lstStyle/>
          <a:p>
            <a:pPr algn="ctr"/>
            <a:r>
              <a:rPr lang="en-US" sz="4800" dirty="0">
                <a:solidFill>
                  <a:schemeClr val="accent1">
                    <a:lumMod val="75000"/>
                  </a:schemeClr>
                </a:solidFill>
                <a:latin typeface="+mn-lt"/>
              </a:rPr>
              <a:t>The EMG signal </a:t>
            </a:r>
          </a:p>
        </p:txBody>
      </p:sp>
      <p:sp>
        <p:nvSpPr>
          <p:cNvPr id="3" name="Content Placeholder 2">
            <a:extLst>
              <a:ext uri="{FF2B5EF4-FFF2-40B4-BE49-F238E27FC236}">
                <a16:creationId xmlns:a16="http://schemas.microsoft.com/office/drawing/2014/main" id="{F6ECAB4C-FA96-43D0-9083-2AE5389D33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847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a:extLst>
              <a:ext uri="{FF2B5EF4-FFF2-40B4-BE49-F238E27FC236}">
                <a16:creationId xmlns:a16="http://schemas.microsoft.com/office/drawing/2014/main" id="{8F4273E8-12D6-4C60-90B0-BD5F89C9E40C}"/>
              </a:ext>
            </a:extLst>
          </p:cNvPr>
          <p:cNvSpPr/>
          <p:nvPr/>
        </p:nvSpPr>
        <p:spPr>
          <a:xfrm>
            <a:off x="0" y="99884"/>
            <a:ext cx="11398684" cy="2886046"/>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pPr marL="387350" marR="0" indent="-6350" algn="just" rtl="0">
              <a:spcBef>
                <a:spcPts val="0"/>
              </a:spcBef>
              <a:spcAft>
                <a:spcPts val="800"/>
              </a:spcAft>
            </a:pPr>
            <a:r>
              <a:rPr lang="en-US" sz="4800" b="1" dirty="0">
                <a:ea typeface="Times New Roman" panose="02020603050405020304" pitchFamily="18" charset="0"/>
                <a:cs typeface="NanumGothic"/>
              </a:rPr>
              <a:t>                            Overview</a:t>
            </a:r>
            <a:r>
              <a:rPr lang="en-US" sz="5400" b="1" dirty="0">
                <a:solidFill>
                  <a:srgbClr val="3366FF"/>
                </a:solidFill>
                <a:ea typeface="Times New Roman" panose="02020603050405020304" pitchFamily="18" charset="0"/>
                <a:cs typeface="NanumGothic"/>
              </a:rPr>
              <a:t> </a:t>
            </a:r>
          </a:p>
          <a:p>
            <a:pPr marL="387350" marR="0" indent="-6350" algn="just" rtl="0">
              <a:spcBef>
                <a:spcPts val="0"/>
              </a:spcBef>
              <a:spcAft>
                <a:spcPts val="800"/>
              </a:spcAft>
            </a:pPr>
            <a:endParaRPr lang="en-US" sz="3600" dirty="0">
              <a:ea typeface="Times New Roman" panose="02020603050405020304" pitchFamily="18" charset="0"/>
              <a:cs typeface="NanumGothic"/>
            </a:endParaRPr>
          </a:p>
          <a:p>
            <a:pPr marL="387350" marR="0" indent="-6350" algn="l" rtl="0">
              <a:lnSpc>
                <a:spcPct val="150000"/>
              </a:lnSpc>
              <a:spcBef>
                <a:spcPts val="0"/>
              </a:spcBef>
              <a:spcAft>
                <a:spcPts val="15"/>
              </a:spcAft>
            </a:pPr>
            <a:r>
              <a:rPr lang="en-US" dirty="0">
                <a:solidFill>
                  <a:srgbClr val="000000"/>
                </a:solidFill>
                <a:latin typeface="Verdana" panose="020B0604030504040204" pitchFamily="34" charset="0"/>
                <a:ea typeface="Times New Roman" panose="02020603050405020304" pitchFamily="18" charset="0"/>
                <a:cs typeface="NanumGothic"/>
              </a:rPr>
              <a:t>This project is about a humanitarian service to </a:t>
            </a:r>
            <a:r>
              <a:rPr lang="en-US" dirty="0">
                <a:solidFill>
                  <a:schemeClr val="tx1"/>
                </a:solidFill>
                <a:latin typeface="Verdana" panose="020B0604030504040204" pitchFamily="34" charset="0"/>
                <a:ea typeface="Verdana" panose="020B0604030504040204" pitchFamily="34" charset="0"/>
              </a:rPr>
              <a:t>develop a miniature wheelchair prototype that is controlled via the user’s brain waves data </a:t>
            </a:r>
            <a:r>
              <a:rPr lang="en-US" dirty="0">
                <a:solidFill>
                  <a:schemeClr val="tx1"/>
                </a:solidFill>
                <a:latin typeface="Verdana" panose="020B0604030504040204" pitchFamily="34" charset="0"/>
                <a:ea typeface="Verdana" panose="020B0604030504040204" pitchFamily="34" charset="0"/>
                <a:cs typeface="NanumGothic"/>
              </a:rPr>
              <a:t>. </a:t>
            </a:r>
            <a:endParaRPr lang="en-US" sz="1400" dirty="0">
              <a:solidFill>
                <a:schemeClr val="tx1"/>
              </a:solidFill>
              <a:latin typeface="Verdana" panose="020B0604030504040204" pitchFamily="34" charset="0"/>
              <a:ea typeface="Verdana" panose="020B0604030504040204" pitchFamily="34" charset="0"/>
              <a:cs typeface="NanumGothic"/>
            </a:endParaRPr>
          </a:p>
          <a:p>
            <a:pPr marL="387350" marR="0" indent="-6350" algn="l" rtl="0">
              <a:lnSpc>
                <a:spcPct val="150000"/>
              </a:lnSpc>
              <a:spcBef>
                <a:spcPts val="0"/>
              </a:spcBef>
              <a:spcAft>
                <a:spcPts val="15"/>
              </a:spcAft>
              <a:tabLst>
                <a:tab pos="4000500" algn="r"/>
              </a:tabLst>
            </a:pPr>
            <a:endParaRPr lang="en-US" dirty="0"/>
          </a:p>
        </p:txBody>
      </p:sp>
    </p:spTree>
    <p:extLst>
      <p:ext uri="{BB962C8B-B14F-4D97-AF65-F5344CB8AC3E}">
        <p14:creationId xmlns:p14="http://schemas.microsoft.com/office/powerpoint/2010/main" val="207938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ستطيل 5">
            <a:extLst>
              <a:ext uri="{FF2B5EF4-FFF2-40B4-BE49-F238E27FC236}">
                <a16:creationId xmlns:a16="http://schemas.microsoft.com/office/drawing/2014/main" id="{DB02D038-A16A-4279-BFD9-0196D4C97879}"/>
              </a:ext>
            </a:extLst>
          </p:cNvPr>
          <p:cNvSpPr/>
          <p:nvPr/>
        </p:nvSpPr>
        <p:spPr>
          <a:xfrm>
            <a:off x="353733" y="1813173"/>
            <a:ext cx="11244455" cy="169828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a:spAutoFit/>
          </a:bodyPr>
          <a:lstStyle/>
          <a:p>
            <a:pPr marL="387350" marR="0" indent="-6350" algn="l" rtl="0">
              <a:lnSpc>
                <a:spcPct val="150000"/>
              </a:lnSpc>
              <a:spcBef>
                <a:spcPts val="0"/>
              </a:spcBef>
              <a:spcAft>
                <a:spcPts val="15"/>
              </a:spcAft>
              <a:tabLst>
                <a:tab pos="4000500" algn="r"/>
              </a:tabLst>
            </a:pPr>
            <a:r>
              <a:rPr lang="en-US" dirty="0">
                <a:solidFill>
                  <a:schemeClr val="tx1"/>
                </a:solidFill>
                <a:latin typeface="Verdana" panose="020B0604030504040204" pitchFamily="34" charset="0"/>
                <a:ea typeface="Verdana" panose="020B0604030504040204" pitchFamily="34" charset="0"/>
              </a:rPr>
              <a:t>This project is aimed towards quadriplegics, paraplegics, people involved in freak accidents that have left them without an extremity or any for that matter and people with motor conditions severe enough to impair movement of the extremities; it will give them an alternative way of controlling traditional wheelchairs</a:t>
            </a:r>
          </a:p>
        </p:txBody>
      </p:sp>
      <p:sp>
        <p:nvSpPr>
          <p:cNvPr id="3" name="مستطيل 2">
            <a:extLst>
              <a:ext uri="{FF2B5EF4-FFF2-40B4-BE49-F238E27FC236}">
                <a16:creationId xmlns:a16="http://schemas.microsoft.com/office/drawing/2014/main" id="{A111B9EA-C7D2-4067-9B80-80E66F53F7C3}"/>
              </a:ext>
            </a:extLst>
          </p:cNvPr>
          <p:cNvSpPr/>
          <p:nvPr/>
        </p:nvSpPr>
        <p:spPr>
          <a:xfrm>
            <a:off x="4392008" y="179315"/>
            <a:ext cx="3407984" cy="1085810"/>
          </a:xfrm>
          <a:prstGeom prst="rect">
            <a:avLst/>
          </a:prstGeom>
        </p:spPr>
        <p:txBody>
          <a:bodyPr wrap="none">
            <a:spAutoFit/>
          </a:bodyPr>
          <a:lstStyle/>
          <a:p>
            <a:pPr marL="387350" lvl="0" indent="-6350" algn="l" rtl="0">
              <a:lnSpc>
                <a:spcPct val="150000"/>
              </a:lnSpc>
              <a:spcAft>
                <a:spcPts val="15"/>
              </a:spcAft>
              <a:tabLst>
                <a:tab pos="4000500" algn="r"/>
              </a:tabLst>
            </a:pPr>
            <a:r>
              <a:rPr lang="en-US" sz="4800" b="1" dirty="0">
                <a:solidFill>
                  <a:srgbClr val="5B9BD5"/>
                </a:solidFill>
                <a:ea typeface="Times New Roman" panose="02020603050405020304" pitchFamily="18" charset="0"/>
                <a:cs typeface="NanumGothic"/>
              </a:rPr>
              <a:t>Motivation</a:t>
            </a:r>
            <a:endParaRPr lang="en-US" sz="4800" dirty="0">
              <a:solidFill>
                <a:srgbClr val="5B9BD5"/>
              </a:solidFill>
              <a:ea typeface="Times New Roman" panose="02020603050405020304" pitchFamily="18" charset="0"/>
              <a:cs typeface="NanumGothic"/>
            </a:endParaRPr>
          </a:p>
        </p:txBody>
      </p:sp>
    </p:spTree>
    <p:extLst>
      <p:ext uri="{BB962C8B-B14F-4D97-AF65-F5344CB8AC3E}">
        <p14:creationId xmlns:p14="http://schemas.microsoft.com/office/powerpoint/2010/main" val="246431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 contrast="99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74216831-D85A-4F2C-B0CB-7FB630B2B5BD}"/>
              </a:ext>
            </a:extLst>
          </p:cNvPr>
          <p:cNvSpPr>
            <a:spLocks noGrp="1"/>
          </p:cNvSpPr>
          <p:nvPr>
            <p:ph type="title"/>
          </p:nvPr>
        </p:nvSpPr>
        <p:spPr>
          <a:xfrm>
            <a:off x="1484310" y="190501"/>
            <a:ext cx="10018713" cy="876300"/>
          </a:xfrm>
          <a:noFill/>
          <a:ln>
            <a:noFill/>
          </a:ln>
        </p:spPr>
        <p:style>
          <a:lnRef idx="0">
            <a:scrgbClr r="0" g="0" b="0"/>
          </a:lnRef>
          <a:fillRef idx="0">
            <a:scrgbClr r="0" g="0" b="0"/>
          </a:fillRef>
          <a:effectRef idx="0">
            <a:scrgbClr r="0" g="0" b="0"/>
          </a:effectRef>
          <a:fontRef idx="minor">
            <a:schemeClr val="accent1"/>
          </a:fontRef>
        </p:style>
        <p:txBody>
          <a:bodyPr>
            <a:noAutofit/>
          </a:bodyPr>
          <a:lstStyle/>
          <a:p>
            <a:pPr algn="ctr"/>
            <a:r>
              <a:rPr lang="en-US" sz="4800" b="1" dirty="0">
                <a:cs typeface="Aldhabi" panose="01000000000000000000" pitchFamily="2" charset="-78"/>
              </a:rPr>
              <a:t>Hardware design</a:t>
            </a:r>
          </a:p>
        </p:txBody>
      </p:sp>
      <p:pic>
        <p:nvPicPr>
          <p:cNvPr id="2050" name="Picture 2">
            <a:extLst>
              <a:ext uri="{FF2B5EF4-FFF2-40B4-BE49-F238E27FC236}">
                <a16:creationId xmlns:a16="http://schemas.microsoft.com/office/drawing/2014/main" id="{FF992922-7355-492E-8F47-C474B9682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678" y="1229649"/>
            <a:ext cx="8844643" cy="4028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32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 contrast="100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sp>
        <p:nvSpPr>
          <p:cNvPr id="9" name="عنصر نائب للنص 8">
            <a:extLst>
              <a:ext uri="{FF2B5EF4-FFF2-40B4-BE49-F238E27FC236}">
                <a16:creationId xmlns:a16="http://schemas.microsoft.com/office/drawing/2014/main" id="{B23BB638-0E57-4A76-A8D1-10F07FAAB067}"/>
              </a:ext>
            </a:extLst>
          </p:cNvPr>
          <p:cNvSpPr txBox="1">
            <a:spLocks/>
          </p:cNvSpPr>
          <p:nvPr/>
        </p:nvSpPr>
        <p:spPr>
          <a:xfrm>
            <a:off x="-289473" y="-20693"/>
            <a:ext cx="7663174" cy="25116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0" lvl="1" indent="0">
              <a:buNone/>
            </a:pPr>
            <a:r>
              <a:rPr lang="en-US" sz="1800" dirty="0">
                <a:solidFill>
                  <a:schemeClr val="tx1">
                    <a:lumMod val="95000"/>
                    <a:lumOff val="5000"/>
                  </a:schemeClr>
                </a:solidFill>
              </a:rPr>
              <a:t>This motor driver use two technique, PWM for control </a:t>
            </a:r>
          </a:p>
          <a:p>
            <a:pPr marL="457200" lvl="1" indent="0">
              <a:buNone/>
            </a:pPr>
            <a:r>
              <a:rPr lang="en-US" sz="1800" dirty="0">
                <a:solidFill>
                  <a:schemeClr val="tx1">
                    <a:lumMod val="95000"/>
                    <a:lumOff val="5000"/>
                  </a:schemeClr>
                </a:solidFill>
              </a:rPr>
              <a:t>the speed and H-Bridge for control the direction of motors.</a:t>
            </a:r>
          </a:p>
        </p:txBody>
      </p:sp>
      <p:pic>
        <p:nvPicPr>
          <p:cNvPr id="10" name="صورة 9">
            <a:extLst>
              <a:ext uri="{FF2B5EF4-FFF2-40B4-BE49-F238E27FC236}">
                <a16:creationId xmlns:a16="http://schemas.microsoft.com/office/drawing/2014/main" id="{44ADEC2B-41F5-4453-87CF-9829B29ECD6B}"/>
              </a:ext>
            </a:extLst>
          </p:cNvPr>
          <p:cNvPicPr>
            <a:picLocks noChangeAspect="1"/>
          </p:cNvPicPr>
          <p:nvPr/>
        </p:nvPicPr>
        <p:blipFill>
          <a:blip r:embed="rId4"/>
          <a:stretch>
            <a:fillRect/>
          </a:stretch>
        </p:blipFill>
        <p:spPr>
          <a:xfrm>
            <a:off x="686350" y="1704429"/>
            <a:ext cx="3844598" cy="3449142"/>
          </a:xfrm>
          <a:prstGeom prst="rect">
            <a:avLst/>
          </a:prstGeom>
        </p:spPr>
      </p:pic>
      <p:sp>
        <p:nvSpPr>
          <p:cNvPr id="11" name="عنوان 5">
            <a:extLst>
              <a:ext uri="{FF2B5EF4-FFF2-40B4-BE49-F238E27FC236}">
                <a16:creationId xmlns:a16="http://schemas.microsoft.com/office/drawing/2014/main" id="{400F1EDD-C0A1-4AC0-A8F0-EEBD9DEECCA6}"/>
              </a:ext>
            </a:extLst>
          </p:cNvPr>
          <p:cNvSpPr txBox="1">
            <a:spLocks/>
          </p:cNvSpPr>
          <p:nvPr/>
        </p:nvSpPr>
        <p:spPr>
          <a:xfrm>
            <a:off x="-482418" y="-102523"/>
            <a:ext cx="5882789" cy="1064712"/>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mn-lt"/>
              </a:rPr>
              <a:t>L298 Motor driver</a:t>
            </a:r>
          </a:p>
        </p:txBody>
      </p:sp>
      <p:sp>
        <p:nvSpPr>
          <p:cNvPr id="14" name="عنوان 1">
            <a:extLst>
              <a:ext uri="{FF2B5EF4-FFF2-40B4-BE49-F238E27FC236}">
                <a16:creationId xmlns:a16="http://schemas.microsoft.com/office/drawing/2014/main" id="{AE3A5964-753D-43DC-9084-E35285BEEDA4}"/>
              </a:ext>
            </a:extLst>
          </p:cNvPr>
          <p:cNvSpPr>
            <a:spLocks noGrp="1"/>
          </p:cNvSpPr>
          <p:nvPr>
            <p:ph type="title"/>
          </p:nvPr>
        </p:nvSpPr>
        <p:spPr>
          <a:xfrm>
            <a:off x="3780881" y="-165120"/>
            <a:ext cx="5773368" cy="1337675"/>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3200" b="1" dirty="0"/>
              <a:t>Arduino UNO</a:t>
            </a:r>
          </a:p>
        </p:txBody>
      </p:sp>
      <p:sp>
        <p:nvSpPr>
          <p:cNvPr id="15" name="مربع نص 14">
            <a:extLst>
              <a:ext uri="{FF2B5EF4-FFF2-40B4-BE49-F238E27FC236}">
                <a16:creationId xmlns:a16="http://schemas.microsoft.com/office/drawing/2014/main" id="{2F16D0D5-3F8E-4827-BBB9-1348FEB126FC}"/>
              </a:ext>
            </a:extLst>
          </p:cNvPr>
          <p:cNvSpPr txBox="1"/>
          <p:nvPr/>
        </p:nvSpPr>
        <p:spPr>
          <a:xfrm>
            <a:off x="5754211" y="731909"/>
            <a:ext cx="5586905" cy="880369"/>
          </a:xfrm>
          <a:prstGeom prst="rect">
            <a:avLst/>
          </a:prstGeom>
          <a:noFill/>
        </p:spPr>
        <p:txBody>
          <a:bodyPr wrap="square" rtlCol="0">
            <a:spAutoFit/>
          </a:bodyPr>
          <a:lstStyle/>
          <a:p>
            <a:pPr algn="l" rtl="0">
              <a:lnSpc>
                <a:spcPct val="150000"/>
              </a:lnSpc>
            </a:pPr>
            <a:r>
              <a:rPr lang="en-US" dirty="0"/>
              <a:t>the Arduino board will be the brain of the robot as it will be running the software </a:t>
            </a:r>
            <a:r>
              <a:rPr lang="en-US"/>
              <a:t>that controls </a:t>
            </a:r>
            <a:r>
              <a:rPr lang="en-US" dirty="0"/>
              <a:t>all other parts</a:t>
            </a:r>
          </a:p>
        </p:txBody>
      </p:sp>
      <p:pic>
        <p:nvPicPr>
          <p:cNvPr id="16" name="عنصر نائب للمحتوى 7">
            <a:extLst>
              <a:ext uri="{FF2B5EF4-FFF2-40B4-BE49-F238E27FC236}">
                <a16:creationId xmlns:a16="http://schemas.microsoft.com/office/drawing/2014/main" id="{B837C0B3-10F6-40A7-AE48-9336CEDB1E33}"/>
              </a:ext>
            </a:extLst>
          </p:cNvPr>
          <p:cNvPicPr>
            <a:picLocks noGrp="1" noChangeAspect="1"/>
          </p:cNvPicPr>
          <p:nvPr>
            <p:ph idx="1"/>
          </p:nvPr>
        </p:nvPicPr>
        <p:blipFill>
          <a:blip r:embed="rId5"/>
          <a:stretch>
            <a:fillRect/>
          </a:stretch>
        </p:blipFill>
        <p:spPr>
          <a:xfrm>
            <a:off x="6451460" y="1704429"/>
            <a:ext cx="4192405" cy="3885268"/>
          </a:xfrm>
        </p:spPr>
      </p:pic>
    </p:spTree>
    <p:extLst>
      <p:ext uri="{BB962C8B-B14F-4D97-AF65-F5344CB8AC3E}">
        <p14:creationId xmlns:p14="http://schemas.microsoft.com/office/powerpoint/2010/main" val="263948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1000" contrast="100000"/>
                    </a14:imgEffect>
                  </a14:imgLayer>
                </a14:imgProps>
              </a:ext>
            </a:extLst>
          </a:blip>
          <a:srcRect/>
          <a:stretch>
            <a:fillRect l="-10000" t="70000" r="75000" b="-10000"/>
          </a:stretch>
        </a:blipFill>
        <a:effectLst/>
      </p:bgPr>
    </p:bg>
    <p:spTree>
      <p:nvGrpSpPr>
        <p:cNvPr id="1" name=""/>
        <p:cNvGrpSpPr/>
        <p:nvPr/>
      </p:nvGrpSpPr>
      <p:grpSpPr>
        <a:xfrm>
          <a:off x="0" y="0"/>
          <a:ext cx="0" cy="0"/>
          <a:chOff x="0" y="0"/>
          <a:chExt cx="0" cy="0"/>
        </a:xfrm>
      </p:grpSpPr>
      <p:sp>
        <p:nvSpPr>
          <p:cNvPr id="6" name="عنوان 5">
            <a:extLst>
              <a:ext uri="{FF2B5EF4-FFF2-40B4-BE49-F238E27FC236}">
                <a16:creationId xmlns:a16="http://schemas.microsoft.com/office/drawing/2014/main" id="{2FCB2C2C-8F12-404C-8FB3-5B646B09E6D1}"/>
              </a:ext>
            </a:extLst>
          </p:cNvPr>
          <p:cNvSpPr>
            <a:spLocks noGrp="1"/>
          </p:cNvSpPr>
          <p:nvPr>
            <p:ph type="title"/>
          </p:nvPr>
        </p:nvSpPr>
        <p:spPr>
          <a:xfrm>
            <a:off x="1471785" y="272442"/>
            <a:ext cx="10018713" cy="1752599"/>
          </a:xfrm>
        </p:spPr>
        <p:txBody>
          <a:bodyPr/>
          <a:lstStyle/>
          <a:p>
            <a:r>
              <a:rPr lang="en-US" dirty="0"/>
              <a:t> </a:t>
            </a:r>
          </a:p>
        </p:txBody>
      </p:sp>
      <p:pic>
        <p:nvPicPr>
          <p:cNvPr id="7" name="صورة 6">
            <a:extLst>
              <a:ext uri="{FF2B5EF4-FFF2-40B4-BE49-F238E27FC236}">
                <a16:creationId xmlns:a16="http://schemas.microsoft.com/office/drawing/2014/main" id="{FA6B0BAB-9B9D-4175-BC96-324A9BAE53B4}"/>
              </a:ext>
            </a:extLst>
          </p:cNvPr>
          <p:cNvPicPr>
            <a:picLocks noChangeAspect="1"/>
          </p:cNvPicPr>
          <p:nvPr/>
        </p:nvPicPr>
        <p:blipFill>
          <a:blip r:embed="rId4"/>
          <a:stretch>
            <a:fillRect/>
          </a:stretch>
        </p:blipFill>
        <p:spPr>
          <a:xfrm>
            <a:off x="6119514" y="1658492"/>
            <a:ext cx="3845490" cy="3356976"/>
          </a:xfrm>
          <a:prstGeom prst="rect">
            <a:avLst/>
          </a:prstGeom>
        </p:spPr>
      </p:pic>
      <p:sp>
        <p:nvSpPr>
          <p:cNvPr id="8" name="مربع نص 7">
            <a:extLst>
              <a:ext uri="{FF2B5EF4-FFF2-40B4-BE49-F238E27FC236}">
                <a16:creationId xmlns:a16="http://schemas.microsoft.com/office/drawing/2014/main" id="{A59E0804-64AE-40F5-BE36-9D35820A56D9}"/>
              </a:ext>
            </a:extLst>
          </p:cNvPr>
          <p:cNvSpPr txBox="1"/>
          <p:nvPr/>
        </p:nvSpPr>
        <p:spPr>
          <a:xfrm>
            <a:off x="372221" y="207725"/>
            <a:ext cx="4598107" cy="89255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3200" b="1" dirty="0"/>
              <a:t>HC-05 Bluetooth </a:t>
            </a:r>
          </a:p>
          <a:p>
            <a:pPr algn="l" rtl="0"/>
            <a:r>
              <a:rPr lang="en-US" sz="2000" dirty="0"/>
              <a:t>To receive data from NeuroSky to Arduino</a:t>
            </a:r>
          </a:p>
        </p:txBody>
      </p:sp>
      <p:sp>
        <p:nvSpPr>
          <p:cNvPr id="9" name="مربع نص 8">
            <a:extLst>
              <a:ext uri="{FF2B5EF4-FFF2-40B4-BE49-F238E27FC236}">
                <a16:creationId xmlns:a16="http://schemas.microsoft.com/office/drawing/2014/main" id="{8AD67461-5A9B-4AFE-A18D-D40969DDC556}"/>
              </a:ext>
            </a:extLst>
          </p:cNvPr>
          <p:cNvSpPr txBox="1"/>
          <p:nvPr/>
        </p:nvSpPr>
        <p:spPr>
          <a:xfrm>
            <a:off x="5368765" y="118028"/>
            <a:ext cx="5723296"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rtl="0"/>
            <a:r>
              <a:rPr lang="en-US" sz="3200" b="1" dirty="0"/>
              <a:t>DC Motor</a:t>
            </a:r>
          </a:p>
          <a:p>
            <a:pPr algn="l" rtl="0"/>
            <a:r>
              <a:rPr lang="en-US" sz="2000" dirty="0"/>
              <a:t>Direct current motor is the machine which convert electrical energy into mechanical energy</a:t>
            </a:r>
            <a:endParaRPr lang="en-US" sz="2000" b="1" dirty="0"/>
          </a:p>
        </p:txBody>
      </p:sp>
      <p:pic>
        <p:nvPicPr>
          <p:cNvPr id="10" name="عنصر نائب للمحتوى 9">
            <a:extLst>
              <a:ext uri="{FF2B5EF4-FFF2-40B4-BE49-F238E27FC236}">
                <a16:creationId xmlns:a16="http://schemas.microsoft.com/office/drawing/2014/main" id="{F1036F73-FC00-43A6-B1D1-7492C7BA3557}"/>
              </a:ext>
            </a:extLst>
          </p:cNvPr>
          <p:cNvPicPr>
            <a:picLocks noGrp="1" noChangeAspect="1"/>
          </p:cNvPicPr>
          <p:nvPr>
            <p:ph idx="1"/>
          </p:nvPr>
        </p:nvPicPr>
        <p:blipFill>
          <a:blip r:embed="rId5"/>
          <a:stretch>
            <a:fillRect/>
          </a:stretch>
        </p:blipFill>
        <p:spPr>
          <a:xfrm>
            <a:off x="748530" y="1658492"/>
            <a:ext cx="3845490" cy="3448996"/>
          </a:xfrm>
        </p:spPr>
      </p:pic>
    </p:spTree>
    <p:extLst>
      <p:ext uri="{BB962C8B-B14F-4D97-AF65-F5344CB8AC3E}">
        <p14:creationId xmlns:p14="http://schemas.microsoft.com/office/powerpoint/2010/main" val="352651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BF235-D321-4415-8D8F-671006373628}"/>
              </a:ext>
            </a:extLst>
          </p:cNvPr>
          <p:cNvSpPr>
            <a:spLocks noGrp="1"/>
          </p:cNvSpPr>
          <p:nvPr>
            <p:ph idx="1"/>
          </p:nvPr>
        </p:nvSpPr>
        <p:spPr>
          <a:xfrm>
            <a:off x="5966791" y="765451"/>
            <a:ext cx="5774635" cy="4351338"/>
          </a:xfrm>
        </p:spPr>
        <p:txBody>
          <a:bodyPr/>
          <a:lstStyle/>
          <a:p>
            <a:pPr marL="0" indent="0" algn="l">
              <a:buNone/>
            </a:pPr>
            <a:r>
              <a:rPr lang="en-US" dirty="0"/>
              <a:t>The first switch is used to connect the system to the power released by the battery in addition to protect the user in case of any problem in the system.</a:t>
            </a:r>
          </a:p>
          <a:p>
            <a:pPr marL="0" indent="0" algn="l">
              <a:buNone/>
            </a:pPr>
            <a:endParaRPr lang="en-US" dirty="0"/>
          </a:p>
          <a:p>
            <a:pPr marL="0" indent="0" algn="l">
              <a:buNone/>
            </a:pPr>
            <a:r>
              <a:rPr lang="en-US" dirty="0"/>
              <a:t>The second switch is used to maintain the current direction of the system if it wants to go in the same direction for a long time without having to receive packets during this period.</a:t>
            </a:r>
            <a:endParaRPr lang="en-AS" dirty="0"/>
          </a:p>
        </p:txBody>
      </p:sp>
      <p:sp>
        <p:nvSpPr>
          <p:cNvPr id="4" name="TextBox 3">
            <a:extLst>
              <a:ext uri="{FF2B5EF4-FFF2-40B4-BE49-F238E27FC236}">
                <a16:creationId xmlns:a16="http://schemas.microsoft.com/office/drawing/2014/main" id="{3CAD726F-0CDF-484A-8A5B-540ACE925048}"/>
              </a:ext>
            </a:extLst>
          </p:cNvPr>
          <p:cNvSpPr txBox="1"/>
          <p:nvPr/>
        </p:nvSpPr>
        <p:spPr>
          <a:xfrm>
            <a:off x="1193382" y="556269"/>
            <a:ext cx="1695592" cy="646331"/>
          </a:xfrm>
          <a:prstGeom prst="rect">
            <a:avLst/>
          </a:prstGeom>
          <a:noFill/>
        </p:spPr>
        <p:txBody>
          <a:bodyPr wrap="none" rtlCol="0">
            <a:spAutoFit/>
          </a:bodyPr>
          <a:lstStyle/>
          <a:p>
            <a:r>
              <a:rPr lang="en-GB" sz="3600" b="1" dirty="0"/>
              <a:t>SWITCH</a:t>
            </a:r>
            <a:endParaRPr lang="en-AS" sz="3600" b="1" dirty="0"/>
          </a:p>
        </p:txBody>
      </p:sp>
      <p:pic>
        <p:nvPicPr>
          <p:cNvPr id="1026" name="Picture 2" descr="Image result for switch button">
            <a:extLst>
              <a:ext uri="{FF2B5EF4-FFF2-40B4-BE49-F238E27FC236}">
                <a16:creationId xmlns:a16="http://schemas.microsoft.com/office/drawing/2014/main" id="{5D57A214-46D3-4C37-BFAE-D0F0A4BFA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313" y="1202600"/>
            <a:ext cx="3477039" cy="347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45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BB60-032B-48AB-B53E-B7D6FA8366F7}"/>
              </a:ext>
            </a:extLst>
          </p:cNvPr>
          <p:cNvSpPr>
            <a:spLocks noGrp="1"/>
          </p:cNvSpPr>
          <p:nvPr>
            <p:ph type="title"/>
          </p:nvPr>
        </p:nvSpPr>
        <p:spPr>
          <a:xfrm>
            <a:off x="838200" y="365125"/>
            <a:ext cx="1785730" cy="1325563"/>
          </a:xfrm>
        </p:spPr>
        <p:txBody>
          <a:bodyPr/>
          <a:lstStyle/>
          <a:p>
            <a:pPr algn="l"/>
            <a:r>
              <a:rPr lang="en-GB" b="1" dirty="0"/>
              <a:t>LED</a:t>
            </a:r>
            <a:endParaRPr lang="en-AS" b="1" dirty="0"/>
          </a:p>
        </p:txBody>
      </p:sp>
      <p:sp>
        <p:nvSpPr>
          <p:cNvPr id="3" name="Content Placeholder 2">
            <a:extLst>
              <a:ext uri="{FF2B5EF4-FFF2-40B4-BE49-F238E27FC236}">
                <a16:creationId xmlns:a16="http://schemas.microsoft.com/office/drawing/2014/main" id="{5F6CD086-A904-48FB-A4C1-46A02FDA8CDF}"/>
              </a:ext>
            </a:extLst>
          </p:cNvPr>
          <p:cNvSpPr>
            <a:spLocks noGrp="1"/>
          </p:cNvSpPr>
          <p:nvPr>
            <p:ph idx="1"/>
          </p:nvPr>
        </p:nvSpPr>
        <p:spPr>
          <a:xfrm>
            <a:off x="838200" y="1825625"/>
            <a:ext cx="5125278" cy="4351338"/>
          </a:xfrm>
        </p:spPr>
        <p:txBody>
          <a:bodyPr/>
          <a:lstStyle/>
          <a:p>
            <a:pPr marL="0" indent="0" algn="l">
              <a:buNone/>
            </a:pPr>
            <a:r>
              <a:rPr lang="en-US" dirty="0"/>
              <a:t>It lights up at the first blink of the user to know the moment of the beginning of the count to determine.</a:t>
            </a:r>
            <a:endParaRPr lang="en-AS" dirty="0"/>
          </a:p>
        </p:txBody>
      </p:sp>
      <p:pic>
        <p:nvPicPr>
          <p:cNvPr id="4" name="Picture 3">
            <a:extLst>
              <a:ext uri="{FF2B5EF4-FFF2-40B4-BE49-F238E27FC236}">
                <a16:creationId xmlns:a16="http://schemas.microsoft.com/office/drawing/2014/main" id="{03B02C1D-6786-46F9-A194-2A727F92A88B}"/>
              </a:ext>
            </a:extLst>
          </p:cNvPr>
          <p:cNvPicPr>
            <a:picLocks noChangeAspect="1"/>
          </p:cNvPicPr>
          <p:nvPr/>
        </p:nvPicPr>
        <p:blipFill>
          <a:blip r:embed="rId2"/>
          <a:stretch>
            <a:fillRect/>
          </a:stretch>
        </p:blipFill>
        <p:spPr>
          <a:xfrm>
            <a:off x="7205868" y="1192695"/>
            <a:ext cx="3564835" cy="3564835"/>
          </a:xfrm>
          <a:prstGeom prst="rect">
            <a:avLst/>
          </a:prstGeom>
        </p:spPr>
      </p:pic>
    </p:spTree>
    <p:extLst>
      <p:ext uri="{BB962C8B-B14F-4D97-AF65-F5344CB8AC3E}">
        <p14:creationId xmlns:p14="http://schemas.microsoft.com/office/powerpoint/2010/main" val="51917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close up of a necklace&#10;&#10;Description automatically generated">
            <a:extLst>
              <a:ext uri="{FF2B5EF4-FFF2-40B4-BE49-F238E27FC236}">
                <a16:creationId xmlns:a16="http://schemas.microsoft.com/office/drawing/2014/main" id="{6EF78FF1-A76D-44B6-AD48-74BC68D9B7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645" y="1036357"/>
            <a:ext cx="5676900" cy="3733800"/>
          </a:xfrm>
          <a:prstGeom prst="rect">
            <a:avLst/>
          </a:prstGeom>
          <a:noFill/>
          <a:extLst>
            <a:ext uri="{909E8E84-426E-40DD-AFC4-6F175D3DCCD1}">
              <a14:hiddenFill xmlns:a14="http://schemas.microsoft.com/office/drawing/2010/main">
                <a:solidFill>
                  <a:srgbClr val="FFFFFF"/>
                </a:solidFill>
              </a14:hiddenFill>
            </a:ext>
          </a:extLst>
        </p:spPr>
      </p:pic>
      <p:sp>
        <p:nvSpPr>
          <p:cNvPr id="5" name="عنوان 1">
            <a:extLst>
              <a:ext uri="{FF2B5EF4-FFF2-40B4-BE49-F238E27FC236}">
                <a16:creationId xmlns:a16="http://schemas.microsoft.com/office/drawing/2014/main" id="{D2C7F197-D2A0-4D86-BC6E-51719036D81D}"/>
              </a:ext>
            </a:extLst>
          </p:cNvPr>
          <p:cNvSpPr>
            <a:spLocks noGrp="1"/>
          </p:cNvSpPr>
          <p:nvPr>
            <p:ph type="title"/>
          </p:nvPr>
        </p:nvSpPr>
        <p:spPr>
          <a:xfrm>
            <a:off x="7785860" y="0"/>
            <a:ext cx="2504114" cy="1318364"/>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3600" b="1" dirty="0"/>
              <a:t>NeuroSky</a:t>
            </a:r>
          </a:p>
        </p:txBody>
      </p:sp>
      <p:sp>
        <p:nvSpPr>
          <p:cNvPr id="4" name="TextBox 3">
            <a:extLst>
              <a:ext uri="{FF2B5EF4-FFF2-40B4-BE49-F238E27FC236}">
                <a16:creationId xmlns:a16="http://schemas.microsoft.com/office/drawing/2014/main" id="{1DD191F4-F595-495F-B3BA-2F8BF281C636}"/>
              </a:ext>
            </a:extLst>
          </p:cNvPr>
          <p:cNvSpPr txBox="1"/>
          <p:nvPr/>
        </p:nvSpPr>
        <p:spPr>
          <a:xfrm>
            <a:off x="6458217" y="920799"/>
            <a:ext cx="5159399" cy="4154984"/>
          </a:xfrm>
          <a:prstGeom prst="rect">
            <a:avLst/>
          </a:prstGeom>
          <a:noFill/>
        </p:spPr>
        <p:txBody>
          <a:bodyPr wrap="square" rtlCol="0">
            <a:spAutoFit/>
          </a:bodyPr>
          <a:lstStyle/>
          <a:p>
            <a:pPr algn="l"/>
            <a:r>
              <a:rPr lang="en-US" sz="2400" b="1" dirty="0"/>
              <a:t>EMG</a:t>
            </a:r>
            <a:r>
              <a:rPr lang="en-US" sz="2400" dirty="0"/>
              <a:t> records the electrical movement of our muscles.</a:t>
            </a:r>
          </a:p>
          <a:p>
            <a:pPr algn="l"/>
            <a:endParaRPr lang="en-US" sz="2400" dirty="0"/>
          </a:p>
          <a:p>
            <a:pPr algn="l"/>
            <a:r>
              <a:rPr lang="en-US" sz="2400" b="1" dirty="0"/>
              <a:t>EEG</a:t>
            </a:r>
            <a:r>
              <a:rPr lang="en-US" sz="2400" dirty="0"/>
              <a:t> records electrical activity of the brain.</a:t>
            </a:r>
          </a:p>
          <a:p>
            <a:pPr algn="l"/>
            <a:endParaRPr lang="en-US" sz="2400" dirty="0"/>
          </a:p>
          <a:p>
            <a:pPr algn="l"/>
            <a:r>
              <a:rPr lang="en-US" sz="2400" b="1" dirty="0"/>
              <a:t>ThinkGear</a:t>
            </a:r>
            <a:r>
              <a:rPr lang="en-US" sz="2400" dirty="0"/>
              <a:t> senses the signals from the human brain, then filters out extraneous noise and electrical interference then converts to digital power. </a:t>
            </a:r>
            <a:endParaRPr lang="en-AS" sz="2400" dirty="0"/>
          </a:p>
        </p:txBody>
      </p:sp>
    </p:spTree>
    <p:extLst>
      <p:ext uri="{BB962C8B-B14F-4D97-AF65-F5344CB8AC3E}">
        <p14:creationId xmlns:p14="http://schemas.microsoft.com/office/powerpoint/2010/main" val="3074477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717</Words>
  <Application>Microsoft Office PowerPoint</Application>
  <PresentationFormat>Widescreen</PresentationFormat>
  <Paragraphs>87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Aldhabi</vt:lpstr>
      <vt:lpstr>Arial</vt:lpstr>
      <vt:lpstr>Calibri</vt:lpstr>
      <vt:lpstr>Calibri Light</vt:lpstr>
      <vt:lpstr>Times New Roman</vt:lpstr>
      <vt:lpstr>Verdana</vt:lpstr>
      <vt:lpstr>Office Theme</vt:lpstr>
      <vt:lpstr>PowerPoint Presentation</vt:lpstr>
      <vt:lpstr>PowerPoint Presentation</vt:lpstr>
      <vt:lpstr>PowerPoint Presentation</vt:lpstr>
      <vt:lpstr>Hardware design</vt:lpstr>
      <vt:lpstr>Arduino UNO</vt:lpstr>
      <vt:lpstr> </vt:lpstr>
      <vt:lpstr>PowerPoint Presentation</vt:lpstr>
      <vt:lpstr>LED</vt:lpstr>
      <vt:lpstr>NeuroSky</vt:lpstr>
      <vt:lpstr>PowerPoint Presentation</vt:lpstr>
      <vt:lpstr>PowerPoint Presentation</vt:lpstr>
      <vt:lpstr> thinkGear Packet structure   </vt:lpstr>
      <vt:lpstr>PowerPoint Presentation</vt:lpstr>
      <vt:lpstr>A test of the attention signal</vt:lpstr>
      <vt:lpstr>A test of the meditation signal</vt:lpstr>
      <vt:lpstr>A test of the eye blinking signal</vt:lpstr>
      <vt:lpstr>The Neurosky signals </vt:lpstr>
      <vt:lpstr>The EEG signals</vt:lpstr>
      <vt:lpstr>The EMG signal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rawan smadi</dc:creator>
  <cp:lastModifiedBy>batool albakheet</cp:lastModifiedBy>
  <cp:revision>41</cp:revision>
  <dcterms:created xsi:type="dcterms:W3CDTF">2019-05-17T01:30:44Z</dcterms:created>
  <dcterms:modified xsi:type="dcterms:W3CDTF">2020-01-19T06:25:16Z</dcterms:modified>
</cp:coreProperties>
</file>