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67" r:id="rId3"/>
    <p:sldId id="269" r:id="rId4"/>
    <p:sldId id="268" r:id="rId5"/>
    <p:sldId id="270" r:id="rId6"/>
    <p:sldId id="271" r:id="rId7"/>
    <p:sldId id="272" r:id="rId8"/>
    <p:sldId id="275" r:id="rId9"/>
    <p:sldId id="274" r:id="rId10"/>
    <p:sldId id="273" r:id="rId11"/>
    <p:sldId id="276" r:id="rId12"/>
    <p:sldId id="277" r:id="rId13"/>
    <p:sldId id="278" r:id="rId14"/>
    <p:sldId id="279" r:id="rId15"/>
    <p:sldId id="280" r:id="rId16"/>
    <p:sldId id="281" r:id="rId17"/>
    <p:sldId id="282" r:id="rId18"/>
    <p:sldId id="283" r:id="rId19"/>
    <p:sldId id="28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55FC1-777B-49E9-AC9E-FD2FDAF74E26}"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89DB6-1153-4DFF-A473-549E0BA756B9}" type="slidenum">
              <a:rPr lang="en-US" smtClean="0"/>
              <a:t>‹#›</a:t>
            </a:fld>
            <a:endParaRPr lang="en-US"/>
          </a:p>
        </p:txBody>
      </p:sp>
    </p:spTree>
    <p:extLst>
      <p:ext uri="{BB962C8B-B14F-4D97-AF65-F5344CB8AC3E}">
        <p14:creationId xmlns:p14="http://schemas.microsoft.com/office/powerpoint/2010/main" val="135803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889DB6-1153-4DFF-A473-549E0BA756B9}" type="slidenum">
              <a:rPr lang="en-US" smtClean="0"/>
              <a:t>6</a:t>
            </a:fld>
            <a:endParaRPr lang="en-US"/>
          </a:p>
        </p:txBody>
      </p:sp>
    </p:spTree>
    <p:extLst>
      <p:ext uri="{BB962C8B-B14F-4D97-AF65-F5344CB8AC3E}">
        <p14:creationId xmlns:p14="http://schemas.microsoft.com/office/powerpoint/2010/main" val="2093403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database-data-computer-network-1954920/"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385542"/>
          </a:xfrm>
          <a:prstGeom prst="rect">
            <a:avLst/>
          </a:prstGeom>
          <a:solidFill>
            <a:srgbClr val="3B3B3B"/>
          </a:solidFill>
        </p:spPr>
        <p:txBody>
          <a:bodyPr wrap="square" rtlCol="0">
            <a:spAutoFit/>
          </a:bodyPr>
          <a:lstStyle/>
          <a:p>
            <a:r>
              <a:rPr lang="en-US" sz="6600" dirty="0">
                <a:solidFill>
                  <a:srgbClr val="FF6600"/>
                </a:solidFill>
              </a:rPr>
              <a:t>Exploratory Data Analysis</a:t>
            </a:r>
          </a:p>
          <a:p>
            <a:r>
              <a:rPr lang="en-US" sz="4000" dirty="0">
                <a:solidFill>
                  <a:schemeClr val="bg1"/>
                </a:solidFill>
              </a:rPr>
              <a:t>G2M Investment for Cab Investment Firm</a:t>
            </a:r>
          </a:p>
          <a:p>
            <a:endParaRPr lang="en-US" sz="4000" dirty="0">
              <a:solidFill>
                <a:schemeClr val="bg1"/>
              </a:solidFill>
            </a:endParaRPr>
          </a:p>
          <a:p>
            <a:r>
              <a:rPr lang="en-US" sz="4000" dirty="0">
                <a:solidFill>
                  <a:schemeClr val="bg1"/>
                </a:solidFill>
              </a:rPr>
              <a:t>By: Ayah Ibrahim</a:t>
            </a:r>
          </a:p>
          <a:p>
            <a:r>
              <a:rPr lang="en-US" sz="2800" b="1" dirty="0">
                <a:solidFill>
                  <a:schemeClr val="bg1"/>
                </a:solidFill>
              </a:rPr>
              <a:t>6/20/2023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normAutofit/>
          </a:bodyPr>
          <a:lstStyle/>
          <a:p>
            <a:pPr algn="l"/>
            <a:r>
              <a:rPr lang="en-US" sz="4000" b="1" dirty="0">
                <a:solidFill>
                  <a:srgbClr val="FF6600"/>
                </a:solidFill>
              </a:rPr>
              <a:t>Scatterplot of Correlation  between KM Travelled &amp; Price Charged</a:t>
            </a:r>
            <a:br>
              <a:rPr lang="en-US" sz="4000" b="1" dirty="0">
                <a:solidFill>
                  <a:srgbClr val="FF6600"/>
                </a:solidFill>
              </a:rPr>
            </a:br>
            <a:br>
              <a:rPr lang="en-US" sz="4000" b="1" dirty="0">
                <a:solidFill>
                  <a:srgbClr val="FF6600"/>
                </a:solidFill>
              </a:rPr>
            </a:br>
            <a:endParaRPr lang="en-US" sz="4000" b="1" dirty="0">
              <a:solidFill>
                <a:srgbClr val="FF6600"/>
              </a:solidFill>
            </a:endParaRPr>
          </a:p>
        </p:txBody>
      </p:sp>
      <p:sp>
        <p:nvSpPr>
          <p:cNvPr id="5" name="TextBox 4">
            <a:extLst>
              <a:ext uri="{FF2B5EF4-FFF2-40B4-BE49-F238E27FC236}">
                <a16:creationId xmlns:a16="http://schemas.microsoft.com/office/drawing/2014/main" id="{AC2C6A0C-BDCF-BD8C-1D9F-9DD5A7ECEA44}"/>
              </a:ext>
            </a:extLst>
          </p:cNvPr>
          <p:cNvSpPr txBox="1"/>
          <p:nvPr/>
        </p:nvSpPr>
        <p:spPr>
          <a:xfrm>
            <a:off x="-2" y="1805113"/>
            <a:ext cx="2875470" cy="4154984"/>
          </a:xfrm>
          <a:prstGeom prst="rect">
            <a:avLst/>
          </a:prstGeom>
          <a:noFill/>
        </p:spPr>
        <p:txBody>
          <a:bodyPr wrap="square" rtlCol="0">
            <a:spAutoFit/>
          </a:bodyPr>
          <a:lstStyle/>
          <a:p>
            <a:endParaRPr lang="en-US" sz="2400" b="1" dirty="0">
              <a:solidFill>
                <a:srgbClr val="FF6600"/>
              </a:solidFill>
            </a:endParaRPr>
          </a:p>
          <a:p>
            <a:r>
              <a:rPr lang="en-US" sz="2400" b="1" dirty="0">
                <a:solidFill>
                  <a:schemeClr val="bg1"/>
                </a:solidFill>
              </a:rPr>
              <a:t>This confirms the high correlation between the 2 variables. </a:t>
            </a:r>
          </a:p>
          <a:p>
            <a:endParaRPr lang="en-US" sz="2400" b="1" dirty="0">
              <a:solidFill>
                <a:schemeClr val="bg1"/>
              </a:solidFill>
            </a:endParaRPr>
          </a:p>
          <a:p>
            <a:r>
              <a:rPr lang="en-GB" sz="2400" b="1" i="0" dirty="0">
                <a:solidFill>
                  <a:schemeClr val="bg1"/>
                </a:solidFill>
                <a:effectLst/>
                <a:latin typeface="-apple-system"/>
              </a:rPr>
              <a:t>Also, </a:t>
            </a:r>
            <a:r>
              <a:rPr lang="en-GB" sz="2400" b="1" dirty="0">
                <a:solidFill>
                  <a:schemeClr val="bg1"/>
                </a:solidFill>
                <a:latin typeface="-apple-system"/>
              </a:rPr>
              <a:t>t</a:t>
            </a:r>
            <a:r>
              <a:rPr lang="en-GB" sz="2400" b="1" i="0" dirty="0">
                <a:solidFill>
                  <a:schemeClr val="bg1"/>
                </a:solidFill>
                <a:effectLst/>
                <a:latin typeface="-apple-system"/>
              </a:rPr>
              <a:t>he Yellow Cab charges more than the Pink Cab as KM Travelled increases.</a:t>
            </a:r>
          </a:p>
          <a:p>
            <a:endParaRPr lang="en-US" sz="2400" b="1" dirty="0">
              <a:solidFill>
                <a:schemeClr val="bg1"/>
              </a:solidFill>
            </a:endParaRPr>
          </a:p>
        </p:txBody>
      </p:sp>
      <p:pic>
        <p:nvPicPr>
          <p:cNvPr id="7" name="Picture 6" descr="A picture containing text, screenshot, plot, diagram&#10;&#10;Description automatically generated">
            <a:extLst>
              <a:ext uri="{FF2B5EF4-FFF2-40B4-BE49-F238E27FC236}">
                <a16:creationId xmlns:a16="http://schemas.microsoft.com/office/drawing/2014/main" id="{009589E5-E1A1-247A-BA86-2627F0C51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790" y="1166797"/>
            <a:ext cx="7769887" cy="5022957"/>
          </a:xfrm>
          <a:prstGeom prst="rect">
            <a:avLst/>
          </a:prstGeom>
        </p:spPr>
      </p:pic>
    </p:spTree>
    <p:extLst>
      <p:ext uri="{BB962C8B-B14F-4D97-AF65-F5344CB8AC3E}">
        <p14:creationId xmlns:p14="http://schemas.microsoft.com/office/powerpoint/2010/main" val="160865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normAutofit/>
          </a:bodyPr>
          <a:lstStyle/>
          <a:p>
            <a:pPr algn="l"/>
            <a:r>
              <a:rPr lang="en-US" sz="4000" b="1" dirty="0">
                <a:solidFill>
                  <a:srgbClr val="FF6600"/>
                </a:solidFill>
              </a:rPr>
              <a:t>Hypothesis 1: </a:t>
            </a:r>
            <a:r>
              <a:rPr lang="en-GB" sz="4000" b="1" i="0" dirty="0">
                <a:solidFill>
                  <a:schemeClr val="bg1"/>
                </a:solidFill>
                <a:effectLst/>
              </a:rPr>
              <a:t>The average price charged by the cab companies differs significantly.</a:t>
            </a:r>
            <a:br>
              <a:rPr lang="en-GB" sz="1100" b="1" i="0" dirty="0">
                <a:effectLst/>
                <a:latin typeface="-apple-system"/>
              </a:rPr>
            </a:br>
            <a:br>
              <a:rPr lang="en-US" sz="4000" b="1" dirty="0">
                <a:solidFill>
                  <a:srgbClr val="FF6600"/>
                </a:solidFill>
              </a:rPr>
            </a:br>
            <a:br>
              <a:rPr lang="en-US" sz="4000" b="1" dirty="0">
                <a:solidFill>
                  <a:srgbClr val="FF6600"/>
                </a:solidFill>
              </a:rPr>
            </a:br>
            <a:endParaRPr lang="en-US" sz="4000" b="1" dirty="0">
              <a:solidFill>
                <a:srgbClr val="FF6600"/>
              </a:solidFill>
            </a:endParaRPr>
          </a:p>
        </p:txBody>
      </p:sp>
      <p:sp>
        <p:nvSpPr>
          <p:cNvPr id="5" name="TextBox 4">
            <a:extLst>
              <a:ext uri="{FF2B5EF4-FFF2-40B4-BE49-F238E27FC236}">
                <a16:creationId xmlns:a16="http://schemas.microsoft.com/office/drawing/2014/main" id="{AC2C6A0C-BDCF-BD8C-1D9F-9DD5A7ECEA44}"/>
              </a:ext>
            </a:extLst>
          </p:cNvPr>
          <p:cNvSpPr txBox="1"/>
          <p:nvPr/>
        </p:nvSpPr>
        <p:spPr>
          <a:xfrm>
            <a:off x="-2" y="1146353"/>
            <a:ext cx="4050892" cy="4370427"/>
          </a:xfrm>
          <a:prstGeom prst="rect">
            <a:avLst/>
          </a:prstGeom>
          <a:noFill/>
        </p:spPr>
        <p:txBody>
          <a:bodyPr wrap="square" rtlCol="0">
            <a:spAutoFit/>
          </a:bodyPr>
          <a:lstStyle/>
          <a:p>
            <a:endParaRPr lang="en-US" sz="2400" b="1" dirty="0">
              <a:solidFill>
                <a:srgbClr val="FF6600"/>
              </a:solidFill>
            </a:endParaRPr>
          </a:p>
          <a:p>
            <a:pPr algn="l"/>
            <a:r>
              <a:rPr lang="en-GB" sz="2200" b="1" i="0" dirty="0">
                <a:solidFill>
                  <a:schemeClr val="bg1"/>
                </a:solidFill>
                <a:effectLst/>
                <a:latin typeface="-apple-system"/>
              </a:rPr>
              <a:t>We can conclude that there is a high difference between the average price charged in both companies with more in the Yellow Cab Company making our hypothesis true. </a:t>
            </a:r>
          </a:p>
          <a:p>
            <a:pPr algn="l"/>
            <a:endParaRPr lang="en-GB" sz="2200" b="1" i="0" dirty="0">
              <a:solidFill>
                <a:schemeClr val="bg1"/>
              </a:solidFill>
              <a:effectLst/>
              <a:latin typeface="-apple-system"/>
            </a:endParaRPr>
          </a:p>
          <a:p>
            <a:pPr algn="l"/>
            <a:r>
              <a:rPr lang="en-GB" sz="2200" b="1" i="0" dirty="0">
                <a:solidFill>
                  <a:schemeClr val="bg1"/>
                </a:solidFill>
                <a:effectLst/>
                <a:latin typeface="-apple-system"/>
              </a:rPr>
              <a:t>This also holds true for the trip cost of each company as shown below. </a:t>
            </a:r>
          </a:p>
          <a:p>
            <a:endParaRPr lang="en-US" sz="2400" b="1" dirty="0">
              <a:solidFill>
                <a:schemeClr val="bg1"/>
              </a:solidFill>
            </a:endParaRPr>
          </a:p>
        </p:txBody>
      </p:sp>
      <p:pic>
        <p:nvPicPr>
          <p:cNvPr id="4" name="Picture 3">
            <a:extLst>
              <a:ext uri="{FF2B5EF4-FFF2-40B4-BE49-F238E27FC236}">
                <a16:creationId xmlns:a16="http://schemas.microsoft.com/office/drawing/2014/main" id="{CAB6C9C3-6849-9815-DCFD-AB4E89754589}"/>
              </a:ext>
            </a:extLst>
          </p:cNvPr>
          <p:cNvPicPr>
            <a:picLocks noChangeAspect="1"/>
          </p:cNvPicPr>
          <p:nvPr/>
        </p:nvPicPr>
        <p:blipFill>
          <a:blip r:embed="rId2"/>
          <a:stretch>
            <a:fillRect/>
          </a:stretch>
        </p:blipFill>
        <p:spPr>
          <a:xfrm>
            <a:off x="5659759" y="1410192"/>
            <a:ext cx="6222986" cy="5098761"/>
          </a:xfrm>
          <a:prstGeom prst="rect">
            <a:avLst/>
          </a:prstGeom>
        </p:spPr>
      </p:pic>
      <p:pic>
        <p:nvPicPr>
          <p:cNvPr id="8" name="Picture 7">
            <a:extLst>
              <a:ext uri="{FF2B5EF4-FFF2-40B4-BE49-F238E27FC236}">
                <a16:creationId xmlns:a16="http://schemas.microsoft.com/office/drawing/2014/main" id="{17B2BDBD-FB26-F6A0-0609-FDE48B641CFA}"/>
              </a:ext>
            </a:extLst>
          </p:cNvPr>
          <p:cNvPicPr>
            <a:picLocks noChangeAspect="1"/>
          </p:cNvPicPr>
          <p:nvPr/>
        </p:nvPicPr>
        <p:blipFill>
          <a:blip r:embed="rId3"/>
          <a:stretch>
            <a:fillRect/>
          </a:stretch>
        </p:blipFill>
        <p:spPr>
          <a:xfrm>
            <a:off x="147483" y="4936802"/>
            <a:ext cx="4866969" cy="1572151"/>
          </a:xfrm>
          <a:prstGeom prst="rect">
            <a:avLst/>
          </a:prstGeom>
        </p:spPr>
      </p:pic>
    </p:spTree>
    <p:extLst>
      <p:ext uri="{BB962C8B-B14F-4D97-AF65-F5344CB8AC3E}">
        <p14:creationId xmlns:p14="http://schemas.microsoft.com/office/powerpoint/2010/main" val="147195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normAutofit/>
          </a:bodyPr>
          <a:lstStyle/>
          <a:p>
            <a:pPr algn="l"/>
            <a:r>
              <a:rPr lang="en-US" sz="4000" b="1" dirty="0">
                <a:solidFill>
                  <a:srgbClr val="FF6600"/>
                </a:solidFill>
              </a:rPr>
              <a:t>Hypothesis 2: </a:t>
            </a:r>
            <a:r>
              <a:rPr lang="en-GB" sz="4000" b="1" i="0" dirty="0">
                <a:solidFill>
                  <a:schemeClr val="bg1"/>
                </a:solidFill>
                <a:effectLst/>
              </a:rPr>
              <a:t>The average profit margin of one cab company is significantly higher than the other.</a:t>
            </a:r>
            <a:br>
              <a:rPr lang="en-GB" sz="800" b="1" i="0" dirty="0">
                <a:effectLst/>
                <a:latin typeface="-apple-system"/>
              </a:rPr>
            </a:br>
            <a:br>
              <a:rPr lang="en-GB" sz="1100" b="1" i="0" dirty="0">
                <a:effectLst/>
                <a:latin typeface="-apple-system"/>
              </a:rPr>
            </a:br>
            <a:br>
              <a:rPr lang="en-US" sz="4000" b="1" dirty="0">
                <a:solidFill>
                  <a:srgbClr val="FF6600"/>
                </a:solidFill>
              </a:rPr>
            </a:br>
            <a:br>
              <a:rPr lang="en-US" sz="4000" b="1" dirty="0">
                <a:solidFill>
                  <a:srgbClr val="FF6600"/>
                </a:solidFill>
              </a:rPr>
            </a:br>
            <a:endParaRPr lang="en-US" sz="4000" b="1" dirty="0">
              <a:solidFill>
                <a:srgbClr val="FF6600"/>
              </a:solidFill>
            </a:endParaRPr>
          </a:p>
        </p:txBody>
      </p:sp>
      <p:sp>
        <p:nvSpPr>
          <p:cNvPr id="5" name="TextBox 4">
            <a:extLst>
              <a:ext uri="{FF2B5EF4-FFF2-40B4-BE49-F238E27FC236}">
                <a16:creationId xmlns:a16="http://schemas.microsoft.com/office/drawing/2014/main" id="{AC2C6A0C-BDCF-BD8C-1D9F-9DD5A7ECEA44}"/>
              </a:ext>
            </a:extLst>
          </p:cNvPr>
          <p:cNvSpPr txBox="1"/>
          <p:nvPr/>
        </p:nvSpPr>
        <p:spPr>
          <a:xfrm>
            <a:off x="83398" y="1290542"/>
            <a:ext cx="4050892" cy="3539430"/>
          </a:xfrm>
          <a:prstGeom prst="rect">
            <a:avLst/>
          </a:prstGeom>
          <a:noFill/>
        </p:spPr>
        <p:txBody>
          <a:bodyPr wrap="square" rtlCol="0">
            <a:spAutoFit/>
          </a:bodyPr>
          <a:lstStyle/>
          <a:p>
            <a:endParaRPr lang="en-US" sz="2400" b="1" dirty="0">
              <a:solidFill>
                <a:schemeClr val="bg1"/>
              </a:solidFill>
            </a:endParaRPr>
          </a:p>
          <a:p>
            <a:r>
              <a:rPr lang="en-GB" sz="2200" b="1" i="0" dirty="0">
                <a:solidFill>
                  <a:schemeClr val="bg1"/>
                </a:solidFill>
                <a:effectLst/>
                <a:latin typeface="-apple-system"/>
              </a:rPr>
              <a:t>This hypothesis is true. We can tell that the Yellow Cab's averag</a:t>
            </a:r>
            <a:r>
              <a:rPr lang="en-GB" sz="2200" b="1" dirty="0">
                <a:solidFill>
                  <a:schemeClr val="bg1"/>
                </a:solidFill>
                <a:latin typeface="-apple-system"/>
              </a:rPr>
              <a:t>e </a:t>
            </a:r>
            <a:r>
              <a:rPr lang="en-GB" sz="2200" b="1" i="0" dirty="0">
                <a:solidFill>
                  <a:schemeClr val="bg1"/>
                </a:solidFill>
                <a:effectLst/>
                <a:latin typeface="-apple-system"/>
              </a:rPr>
              <a:t>profit margin is significantly higher than the Pink Cab’s.</a:t>
            </a:r>
          </a:p>
          <a:p>
            <a:endParaRPr lang="en-GB" sz="2200" b="1" i="0" dirty="0">
              <a:solidFill>
                <a:schemeClr val="bg1"/>
              </a:solidFill>
              <a:effectLst/>
              <a:latin typeface="-apple-system"/>
            </a:endParaRPr>
          </a:p>
          <a:p>
            <a:r>
              <a:rPr lang="en-GB" sz="2200" b="1" dirty="0">
                <a:solidFill>
                  <a:schemeClr val="bg1"/>
                </a:solidFill>
                <a:latin typeface="-apple-system"/>
              </a:rPr>
              <a:t>The overall profit margin of the Yellow Cab company is also higher as shown below. </a:t>
            </a:r>
            <a:endParaRPr lang="en-GB" sz="2200" b="1" i="0" dirty="0">
              <a:solidFill>
                <a:schemeClr val="bg1"/>
              </a:solidFill>
              <a:effectLst/>
              <a:latin typeface="-apple-system"/>
            </a:endParaRPr>
          </a:p>
          <a:p>
            <a:pPr algn="l"/>
            <a:endParaRPr lang="en-US" sz="2400" b="1" dirty="0">
              <a:solidFill>
                <a:schemeClr val="bg1"/>
              </a:solidFill>
            </a:endParaRPr>
          </a:p>
        </p:txBody>
      </p:sp>
      <p:pic>
        <p:nvPicPr>
          <p:cNvPr id="6" name="Picture 5">
            <a:extLst>
              <a:ext uri="{FF2B5EF4-FFF2-40B4-BE49-F238E27FC236}">
                <a16:creationId xmlns:a16="http://schemas.microsoft.com/office/drawing/2014/main" id="{005E7599-8252-7152-2488-E61A681CCF15}"/>
              </a:ext>
            </a:extLst>
          </p:cNvPr>
          <p:cNvPicPr>
            <a:picLocks noChangeAspect="1"/>
          </p:cNvPicPr>
          <p:nvPr/>
        </p:nvPicPr>
        <p:blipFill>
          <a:blip r:embed="rId2"/>
          <a:stretch>
            <a:fillRect/>
          </a:stretch>
        </p:blipFill>
        <p:spPr>
          <a:xfrm>
            <a:off x="5664792" y="1532468"/>
            <a:ext cx="5966767" cy="4820547"/>
          </a:xfrm>
          <a:prstGeom prst="rect">
            <a:avLst/>
          </a:prstGeom>
        </p:spPr>
      </p:pic>
      <p:pic>
        <p:nvPicPr>
          <p:cNvPr id="8" name="Picture 7">
            <a:extLst>
              <a:ext uri="{FF2B5EF4-FFF2-40B4-BE49-F238E27FC236}">
                <a16:creationId xmlns:a16="http://schemas.microsoft.com/office/drawing/2014/main" id="{DA349195-B594-F0F6-1624-697AE56E021F}"/>
              </a:ext>
            </a:extLst>
          </p:cNvPr>
          <p:cNvPicPr>
            <a:picLocks noChangeAspect="1"/>
          </p:cNvPicPr>
          <p:nvPr/>
        </p:nvPicPr>
        <p:blipFill>
          <a:blip r:embed="rId3"/>
          <a:stretch>
            <a:fillRect/>
          </a:stretch>
        </p:blipFill>
        <p:spPr>
          <a:xfrm>
            <a:off x="83398" y="4610341"/>
            <a:ext cx="4685247" cy="1742674"/>
          </a:xfrm>
          <a:prstGeom prst="rect">
            <a:avLst/>
          </a:prstGeom>
        </p:spPr>
      </p:pic>
    </p:spTree>
    <p:extLst>
      <p:ext uri="{BB962C8B-B14F-4D97-AF65-F5344CB8AC3E}">
        <p14:creationId xmlns:p14="http://schemas.microsoft.com/office/powerpoint/2010/main" val="32932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normAutofit/>
          </a:bodyPr>
          <a:lstStyle/>
          <a:p>
            <a:pPr algn="l"/>
            <a:r>
              <a:rPr lang="en-US" sz="3600" b="1" dirty="0">
                <a:solidFill>
                  <a:srgbClr val="FF6600"/>
                </a:solidFill>
              </a:rPr>
              <a:t>We can prove the previous 2 hypothesis through other data and observations as well: </a:t>
            </a:r>
            <a:br>
              <a:rPr lang="en-GB" sz="800" b="1" i="0" dirty="0">
                <a:effectLst/>
                <a:latin typeface="-apple-system"/>
              </a:rPr>
            </a:br>
            <a:br>
              <a:rPr lang="en-GB" sz="1100" b="1" i="0" dirty="0">
                <a:effectLst/>
                <a:latin typeface="-apple-system"/>
              </a:rPr>
            </a:br>
            <a:br>
              <a:rPr lang="en-US" sz="4000" b="1" dirty="0">
                <a:solidFill>
                  <a:srgbClr val="FF6600"/>
                </a:solidFill>
              </a:rPr>
            </a:br>
            <a:br>
              <a:rPr lang="en-US" sz="4000" b="1" dirty="0">
                <a:solidFill>
                  <a:srgbClr val="FF6600"/>
                </a:solidFill>
              </a:rPr>
            </a:br>
            <a:endParaRPr lang="en-US" sz="4000" b="1" dirty="0">
              <a:solidFill>
                <a:srgbClr val="FF6600"/>
              </a:solidFill>
            </a:endParaRPr>
          </a:p>
        </p:txBody>
      </p:sp>
      <p:pic>
        <p:nvPicPr>
          <p:cNvPr id="4" name="Picture 3">
            <a:extLst>
              <a:ext uri="{FF2B5EF4-FFF2-40B4-BE49-F238E27FC236}">
                <a16:creationId xmlns:a16="http://schemas.microsoft.com/office/drawing/2014/main" id="{C09A4D3B-E6EC-4C06-D546-F244F9F9B780}"/>
              </a:ext>
            </a:extLst>
          </p:cNvPr>
          <p:cNvPicPr>
            <a:picLocks noChangeAspect="1"/>
          </p:cNvPicPr>
          <p:nvPr/>
        </p:nvPicPr>
        <p:blipFill>
          <a:blip r:embed="rId2"/>
          <a:stretch>
            <a:fillRect/>
          </a:stretch>
        </p:blipFill>
        <p:spPr>
          <a:xfrm>
            <a:off x="6489756" y="1219201"/>
            <a:ext cx="4810786" cy="3948890"/>
          </a:xfrm>
          <a:prstGeom prst="rect">
            <a:avLst/>
          </a:prstGeom>
        </p:spPr>
      </p:pic>
      <p:pic>
        <p:nvPicPr>
          <p:cNvPr id="9" name="Picture 8">
            <a:extLst>
              <a:ext uri="{FF2B5EF4-FFF2-40B4-BE49-F238E27FC236}">
                <a16:creationId xmlns:a16="http://schemas.microsoft.com/office/drawing/2014/main" id="{A800081A-2067-5B7F-6100-E0E24A6525AE}"/>
              </a:ext>
            </a:extLst>
          </p:cNvPr>
          <p:cNvPicPr>
            <a:picLocks noChangeAspect="1"/>
          </p:cNvPicPr>
          <p:nvPr/>
        </p:nvPicPr>
        <p:blipFill>
          <a:blip r:embed="rId3"/>
          <a:stretch>
            <a:fillRect/>
          </a:stretch>
        </p:blipFill>
        <p:spPr>
          <a:xfrm>
            <a:off x="512340" y="1219201"/>
            <a:ext cx="5085958" cy="3948890"/>
          </a:xfrm>
          <a:prstGeom prst="rect">
            <a:avLst/>
          </a:prstGeom>
        </p:spPr>
      </p:pic>
      <p:pic>
        <p:nvPicPr>
          <p:cNvPr id="11" name="Picture 10">
            <a:extLst>
              <a:ext uri="{FF2B5EF4-FFF2-40B4-BE49-F238E27FC236}">
                <a16:creationId xmlns:a16="http://schemas.microsoft.com/office/drawing/2014/main" id="{0CC4943D-5CE5-86AE-79C4-B27710EC5E7F}"/>
              </a:ext>
            </a:extLst>
          </p:cNvPr>
          <p:cNvPicPr>
            <a:picLocks noChangeAspect="1"/>
          </p:cNvPicPr>
          <p:nvPr/>
        </p:nvPicPr>
        <p:blipFill>
          <a:blip r:embed="rId4"/>
          <a:stretch>
            <a:fillRect/>
          </a:stretch>
        </p:blipFill>
        <p:spPr>
          <a:xfrm>
            <a:off x="6931650" y="5356114"/>
            <a:ext cx="3926997" cy="1313864"/>
          </a:xfrm>
          <a:prstGeom prst="rect">
            <a:avLst/>
          </a:prstGeom>
        </p:spPr>
      </p:pic>
      <p:pic>
        <p:nvPicPr>
          <p:cNvPr id="13" name="Picture 12">
            <a:extLst>
              <a:ext uri="{FF2B5EF4-FFF2-40B4-BE49-F238E27FC236}">
                <a16:creationId xmlns:a16="http://schemas.microsoft.com/office/drawing/2014/main" id="{1A2CEF60-891D-6331-312C-255CD9529251}"/>
              </a:ext>
            </a:extLst>
          </p:cNvPr>
          <p:cNvPicPr>
            <a:picLocks noChangeAspect="1"/>
          </p:cNvPicPr>
          <p:nvPr/>
        </p:nvPicPr>
        <p:blipFill>
          <a:blip r:embed="rId5"/>
          <a:stretch>
            <a:fillRect/>
          </a:stretch>
        </p:blipFill>
        <p:spPr>
          <a:xfrm>
            <a:off x="1069445" y="5407203"/>
            <a:ext cx="3971747" cy="1262775"/>
          </a:xfrm>
          <a:prstGeom prst="rect">
            <a:avLst/>
          </a:prstGeom>
        </p:spPr>
      </p:pic>
    </p:spTree>
    <p:extLst>
      <p:ext uri="{BB962C8B-B14F-4D97-AF65-F5344CB8AC3E}">
        <p14:creationId xmlns:p14="http://schemas.microsoft.com/office/powerpoint/2010/main" val="60672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7000"/>
            <a:ext cx="6858002" cy="12192001"/>
          </a:xfrm>
          <a:solidFill>
            <a:srgbClr val="3B3B3B"/>
          </a:solidFill>
        </p:spPr>
        <p:txBody>
          <a:bodyPr vert="vert270" anchor="t" anchorCtr="0">
            <a:normAutofit/>
          </a:bodyPr>
          <a:lstStyle/>
          <a:p>
            <a:pPr algn="l"/>
            <a:br>
              <a:rPr lang="en-GB" sz="800" b="1" i="0" dirty="0">
                <a:effectLst/>
                <a:latin typeface="-apple-system"/>
              </a:rPr>
            </a:br>
            <a:br>
              <a:rPr lang="en-GB" sz="1100" b="1" i="0" dirty="0">
                <a:effectLst/>
                <a:latin typeface="-apple-system"/>
              </a:rPr>
            </a:br>
            <a:br>
              <a:rPr lang="en-US" sz="4000" b="1" dirty="0">
                <a:solidFill>
                  <a:srgbClr val="FF6600"/>
                </a:solidFill>
              </a:rPr>
            </a:br>
            <a:br>
              <a:rPr lang="en-US" sz="4000" b="1" dirty="0">
                <a:solidFill>
                  <a:srgbClr val="FF6600"/>
                </a:solidFill>
              </a:rPr>
            </a:br>
            <a:endParaRPr lang="en-US" sz="4000" b="1" dirty="0">
              <a:solidFill>
                <a:srgbClr val="FF6600"/>
              </a:solidFill>
            </a:endParaRPr>
          </a:p>
        </p:txBody>
      </p:sp>
      <p:pic>
        <p:nvPicPr>
          <p:cNvPr id="5" name="Picture 4">
            <a:extLst>
              <a:ext uri="{FF2B5EF4-FFF2-40B4-BE49-F238E27FC236}">
                <a16:creationId xmlns:a16="http://schemas.microsoft.com/office/drawing/2014/main" id="{CEB78541-C664-EEBA-DB66-C71F58DAA418}"/>
              </a:ext>
            </a:extLst>
          </p:cNvPr>
          <p:cNvPicPr>
            <a:picLocks noChangeAspect="1"/>
          </p:cNvPicPr>
          <p:nvPr/>
        </p:nvPicPr>
        <p:blipFill>
          <a:blip r:embed="rId2"/>
          <a:stretch>
            <a:fillRect/>
          </a:stretch>
        </p:blipFill>
        <p:spPr>
          <a:xfrm>
            <a:off x="336560" y="186897"/>
            <a:ext cx="5651283" cy="4920513"/>
          </a:xfrm>
          <a:prstGeom prst="rect">
            <a:avLst/>
          </a:prstGeom>
        </p:spPr>
      </p:pic>
      <p:pic>
        <p:nvPicPr>
          <p:cNvPr id="7" name="Picture 6">
            <a:extLst>
              <a:ext uri="{FF2B5EF4-FFF2-40B4-BE49-F238E27FC236}">
                <a16:creationId xmlns:a16="http://schemas.microsoft.com/office/drawing/2014/main" id="{058AB5C8-FC82-3A32-70B2-74FEB249E71C}"/>
              </a:ext>
            </a:extLst>
          </p:cNvPr>
          <p:cNvPicPr>
            <a:picLocks noChangeAspect="1"/>
          </p:cNvPicPr>
          <p:nvPr/>
        </p:nvPicPr>
        <p:blipFill>
          <a:blip r:embed="rId3"/>
          <a:stretch>
            <a:fillRect/>
          </a:stretch>
        </p:blipFill>
        <p:spPr>
          <a:xfrm>
            <a:off x="1057580" y="5223662"/>
            <a:ext cx="4209242" cy="1518087"/>
          </a:xfrm>
          <a:prstGeom prst="rect">
            <a:avLst/>
          </a:prstGeom>
        </p:spPr>
      </p:pic>
      <p:sp>
        <p:nvSpPr>
          <p:cNvPr id="12" name="TextBox 11">
            <a:extLst>
              <a:ext uri="{FF2B5EF4-FFF2-40B4-BE49-F238E27FC236}">
                <a16:creationId xmlns:a16="http://schemas.microsoft.com/office/drawing/2014/main" id="{2B5CBCA5-E4D4-9532-D4EE-53B89ED3B8A0}"/>
              </a:ext>
            </a:extLst>
          </p:cNvPr>
          <p:cNvSpPr txBox="1"/>
          <p:nvPr/>
        </p:nvSpPr>
        <p:spPr>
          <a:xfrm>
            <a:off x="7201953" y="1231549"/>
            <a:ext cx="4050892" cy="4216539"/>
          </a:xfrm>
          <a:prstGeom prst="rect">
            <a:avLst/>
          </a:prstGeom>
          <a:noFill/>
        </p:spPr>
        <p:txBody>
          <a:bodyPr wrap="square" rtlCol="0">
            <a:spAutoFit/>
          </a:bodyPr>
          <a:lstStyle/>
          <a:p>
            <a:endParaRPr lang="en-US" sz="2400" b="1" dirty="0">
              <a:solidFill>
                <a:schemeClr val="bg1"/>
              </a:solidFill>
            </a:endParaRPr>
          </a:p>
          <a:p>
            <a:r>
              <a:rPr lang="en-GB" sz="2200" b="1" i="0" dirty="0">
                <a:solidFill>
                  <a:schemeClr val="bg1"/>
                </a:solidFill>
                <a:effectLst/>
                <a:latin typeface="-apple-system"/>
              </a:rPr>
              <a:t>These bar plots suggest that hypotheses</a:t>
            </a:r>
            <a:r>
              <a:rPr lang="en-GB" sz="2200" b="1" dirty="0">
                <a:solidFill>
                  <a:schemeClr val="bg1"/>
                </a:solidFill>
                <a:latin typeface="-apple-system"/>
              </a:rPr>
              <a:t> 1 and 2 are 100% true with the Yellow Cab company having a higher count of usage suggesting more customers, in addition to a higher number of transactions or sales for the Yellow Caba and thus, higher total revenue and profit. </a:t>
            </a:r>
            <a:endParaRPr lang="en-GB" sz="2200" b="1" i="0" dirty="0">
              <a:solidFill>
                <a:schemeClr val="bg1"/>
              </a:solidFill>
              <a:effectLst/>
              <a:latin typeface="-apple-system"/>
            </a:endParaRPr>
          </a:p>
          <a:p>
            <a:pPr algn="l"/>
            <a:endParaRPr lang="en-US" sz="2400" b="1" dirty="0">
              <a:solidFill>
                <a:schemeClr val="bg1"/>
              </a:solidFill>
            </a:endParaRPr>
          </a:p>
        </p:txBody>
      </p:sp>
    </p:spTree>
    <p:extLst>
      <p:ext uri="{BB962C8B-B14F-4D97-AF65-F5344CB8AC3E}">
        <p14:creationId xmlns:p14="http://schemas.microsoft.com/office/powerpoint/2010/main" val="2233522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7001" y="-2666999"/>
            <a:ext cx="6858002" cy="12192001"/>
          </a:xfrm>
          <a:solidFill>
            <a:srgbClr val="3B3B3B"/>
          </a:solidFill>
        </p:spPr>
        <p:txBody>
          <a:bodyPr vert="vert270" anchor="t" anchorCtr="0">
            <a:normAutofit/>
          </a:bodyPr>
          <a:lstStyle/>
          <a:p>
            <a:pPr algn="l"/>
            <a:r>
              <a:rPr lang="en-US" sz="4000" b="1" dirty="0">
                <a:solidFill>
                  <a:srgbClr val="FF6600"/>
                </a:solidFill>
              </a:rPr>
              <a:t>Hypothesis 3: </a:t>
            </a:r>
            <a:r>
              <a:rPr lang="en-GB" sz="4000" b="1" i="0" dirty="0">
                <a:solidFill>
                  <a:schemeClr val="bg1"/>
                </a:solidFill>
                <a:effectLst/>
                <a:latin typeface="-apple-system"/>
              </a:rPr>
              <a:t>The preferred payment mode varies based on the income level of customers.</a:t>
            </a:r>
            <a:br>
              <a:rPr lang="en-GB" sz="1100" b="1" i="0" dirty="0">
                <a:solidFill>
                  <a:schemeClr val="bg1"/>
                </a:solidFill>
                <a:effectLst/>
                <a:latin typeface="-apple-system"/>
              </a:rPr>
            </a:br>
            <a:br>
              <a:rPr lang="en-GB" sz="4000" b="1" i="0" dirty="0">
                <a:effectLst/>
                <a:latin typeface="-apple-system"/>
              </a:rPr>
            </a:br>
            <a:endParaRPr lang="en-US" sz="4000" b="1" dirty="0">
              <a:solidFill>
                <a:srgbClr val="FF6600"/>
              </a:solidFill>
            </a:endParaRPr>
          </a:p>
        </p:txBody>
      </p:sp>
      <p:sp>
        <p:nvSpPr>
          <p:cNvPr id="12" name="TextBox 11">
            <a:extLst>
              <a:ext uri="{FF2B5EF4-FFF2-40B4-BE49-F238E27FC236}">
                <a16:creationId xmlns:a16="http://schemas.microsoft.com/office/drawing/2014/main" id="{2B5CBCA5-E4D4-9532-D4EE-53B89ED3B8A0}"/>
              </a:ext>
            </a:extLst>
          </p:cNvPr>
          <p:cNvSpPr txBox="1"/>
          <p:nvPr/>
        </p:nvSpPr>
        <p:spPr>
          <a:xfrm>
            <a:off x="7201953" y="1231549"/>
            <a:ext cx="4050892" cy="4154984"/>
          </a:xfrm>
          <a:prstGeom prst="rect">
            <a:avLst/>
          </a:prstGeom>
          <a:noFill/>
        </p:spPr>
        <p:txBody>
          <a:bodyPr wrap="square" rtlCol="0">
            <a:spAutoFit/>
          </a:bodyPr>
          <a:lstStyle/>
          <a:p>
            <a:endParaRPr lang="en-US" sz="2400" b="1" dirty="0">
              <a:solidFill>
                <a:schemeClr val="bg1"/>
              </a:solidFill>
            </a:endParaRPr>
          </a:p>
          <a:p>
            <a:pPr algn="l"/>
            <a:r>
              <a:rPr lang="en-US" sz="2400" b="1" dirty="0">
                <a:solidFill>
                  <a:schemeClr val="bg1"/>
                </a:solidFill>
              </a:rPr>
              <a:t>This hypothesis isn’t necessarily proven to be true. The preference usage of the 2 different payment modes doesn’t seem to correlate with the income level of customers as there is almost equal usage between both modes for those of high and low income.</a:t>
            </a:r>
          </a:p>
        </p:txBody>
      </p:sp>
      <p:pic>
        <p:nvPicPr>
          <p:cNvPr id="4" name="Picture 3">
            <a:extLst>
              <a:ext uri="{FF2B5EF4-FFF2-40B4-BE49-F238E27FC236}">
                <a16:creationId xmlns:a16="http://schemas.microsoft.com/office/drawing/2014/main" id="{F1B1AFD0-132F-0DBB-1114-A62ACA813F92}"/>
              </a:ext>
            </a:extLst>
          </p:cNvPr>
          <p:cNvPicPr>
            <a:picLocks noChangeAspect="1"/>
          </p:cNvPicPr>
          <p:nvPr/>
        </p:nvPicPr>
        <p:blipFill>
          <a:blip r:embed="rId2"/>
          <a:stretch>
            <a:fillRect/>
          </a:stretch>
        </p:blipFill>
        <p:spPr>
          <a:xfrm>
            <a:off x="637105" y="1514168"/>
            <a:ext cx="5639762" cy="4459813"/>
          </a:xfrm>
          <a:prstGeom prst="rect">
            <a:avLst/>
          </a:prstGeom>
        </p:spPr>
      </p:pic>
    </p:spTree>
    <p:extLst>
      <p:ext uri="{BB962C8B-B14F-4D97-AF65-F5344CB8AC3E}">
        <p14:creationId xmlns:p14="http://schemas.microsoft.com/office/powerpoint/2010/main" val="107231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7001" y="-2666999"/>
            <a:ext cx="6858002" cy="12192001"/>
          </a:xfrm>
          <a:solidFill>
            <a:srgbClr val="3B3B3B"/>
          </a:solidFill>
        </p:spPr>
        <p:txBody>
          <a:bodyPr vert="vert270" anchor="t" anchorCtr="0">
            <a:normAutofit/>
          </a:bodyPr>
          <a:lstStyle/>
          <a:p>
            <a:pPr algn="l"/>
            <a:r>
              <a:rPr lang="en-US" sz="4000" b="1" dirty="0">
                <a:solidFill>
                  <a:srgbClr val="FF6600"/>
                </a:solidFill>
              </a:rPr>
              <a:t>Regarding Payment Mode, we can observe other things:</a:t>
            </a:r>
            <a:br>
              <a:rPr lang="en-GB" sz="1100" b="1" i="0" dirty="0">
                <a:solidFill>
                  <a:schemeClr val="bg1"/>
                </a:solidFill>
                <a:effectLst/>
                <a:latin typeface="-apple-system"/>
              </a:rPr>
            </a:br>
            <a:br>
              <a:rPr lang="en-GB" sz="4000" b="1" i="0" dirty="0">
                <a:effectLst/>
                <a:latin typeface="-apple-system"/>
              </a:rPr>
            </a:br>
            <a:endParaRPr lang="en-US" sz="4000" b="1" dirty="0">
              <a:solidFill>
                <a:srgbClr val="FF6600"/>
              </a:solidFill>
            </a:endParaRPr>
          </a:p>
        </p:txBody>
      </p:sp>
      <p:pic>
        <p:nvPicPr>
          <p:cNvPr id="5" name="Picture 4">
            <a:extLst>
              <a:ext uri="{FF2B5EF4-FFF2-40B4-BE49-F238E27FC236}">
                <a16:creationId xmlns:a16="http://schemas.microsoft.com/office/drawing/2014/main" id="{916B86F5-C7B6-3358-42CE-40F6C76C0FE9}"/>
              </a:ext>
            </a:extLst>
          </p:cNvPr>
          <p:cNvPicPr>
            <a:picLocks noChangeAspect="1"/>
          </p:cNvPicPr>
          <p:nvPr/>
        </p:nvPicPr>
        <p:blipFill rotWithShape="1">
          <a:blip r:embed="rId2"/>
          <a:srcRect t="1256"/>
          <a:stretch/>
        </p:blipFill>
        <p:spPr>
          <a:xfrm>
            <a:off x="427238" y="1101212"/>
            <a:ext cx="5842518" cy="4487099"/>
          </a:xfrm>
          <a:prstGeom prst="rect">
            <a:avLst/>
          </a:prstGeom>
        </p:spPr>
      </p:pic>
      <p:pic>
        <p:nvPicPr>
          <p:cNvPr id="7" name="Picture 6">
            <a:extLst>
              <a:ext uri="{FF2B5EF4-FFF2-40B4-BE49-F238E27FC236}">
                <a16:creationId xmlns:a16="http://schemas.microsoft.com/office/drawing/2014/main" id="{009FAC41-36CE-EB21-84C3-E7C315531CFA}"/>
              </a:ext>
            </a:extLst>
          </p:cNvPr>
          <p:cNvPicPr>
            <a:picLocks noChangeAspect="1"/>
          </p:cNvPicPr>
          <p:nvPr/>
        </p:nvPicPr>
        <p:blipFill rotWithShape="1">
          <a:blip r:embed="rId3"/>
          <a:srcRect t="470"/>
          <a:stretch/>
        </p:blipFill>
        <p:spPr>
          <a:xfrm>
            <a:off x="6664113" y="1101212"/>
            <a:ext cx="5115306" cy="4487099"/>
          </a:xfrm>
          <a:prstGeom prst="rect">
            <a:avLst/>
          </a:prstGeom>
        </p:spPr>
      </p:pic>
      <p:sp>
        <p:nvSpPr>
          <p:cNvPr id="8" name="TextBox 7">
            <a:extLst>
              <a:ext uri="{FF2B5EF4-FFF2-40B4-BE49-F238E27FC236}">
                <a16:creationId xmlns:a16="http://schemas.microsoft.com/office/drawing/2014/main" id="{082260AD-C68D-EA96-4434-5B2EFD78ECD7}"/>
              </a:ext>
            </a:extLst>
          </p:cNvPr>
          <p:cNvSpPr txBox="1"/>
          <p:nvPr/>
        </p:nvSpPr>
        <p:spPr>
          <a:xfrm>
            <a:off x="253482" y="5276857"/>
            <a:ext cx="11511280" cy="1477328"/>
          </a:xfrm>
          <a:prstGeom prst="rect">
            <a:avLst/>
          </a:prstGeom>
          <a:noFill/>
        </p:spPr>
        <p:txBody>
          <a:bodyPr wrap="square" rtlCol="0">
            <a:spAutoFit/>
          </a:bodyPr>
          <a:lstStyle/>
          <a:p>
            <a:endParaRPr lang="en-US" sz="2400" b="1" dirty="0">
              <a:solidFill>
                <a:schemeClr val="bg1"/>
              </a:solidFill>
            </a:endParaRPr>
          </a:p>
          <a:p>
            <a:r>
              <a:rPr lang="en-GB" sz="2200" b="1" i="0" dirty="0">
                <a:solidFill>
                  <a:schemeClr val="bg1"/>
                </a:solidFill>
                <a:effectLst/>
                <a:latin typeface="-apple-system"/>
              </a:rPr>
              <a:t>These bar plots suggest that there are more card users than cash users and that there are more card users in the Yellow Cab company versus the Pink Cab company and overall more customers from the Yellow Cab.</a:t>
            </a:r>
            <a:endParaRPr lang="en-US" sz="2400" b="1" dirty="0">
              <a:solidFill>
                <a:schemeClr val="bg1"/>
              </a:solidFill>
            </a:endParaRPr>
          </a:p>
        </p:txBody>
      </p:sp>
    </p:spTree>
    <p:extLst>
      <p:ext uri="{BB962C8B-B14F-4D97-AF65-F5344CB8AC3E}">
        <p14:creationId xmlns:p14="http://schemas.microsoft.com/office/powerpoint/2010/main" val="192741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7002" y="-2666999"/>
            <a:ext cx="6858002" cy="12192001"/>
          </a:xfrm>
          <a:solidFill>
            <a:srgbClr val="3B3B3B"/>
          </a:solidFill>
        </p:spPr>
        <p:txBody>
          <a:bodyPr vert="vert270" anchor="t" anchorCtr="0">
            <a:normAutofit/>
          </a:bodyPr>
          <a:lstStyle/>
          <a:p>
            <a:pPr algn="l"/>
            <a:r>
              <a:rPr lang="en-US" sz="4000" b="1" dirty="0">
                <a:solidFill>
                  <a:srgbClr val="FF6600"/>
                </a:solidFill>
              </a:rPr>
              <a:t>Hypothesis 4: </a:t>
            </a:r>
            <a:r>
              <a:rPr lang="en-GB" sz="4000" b="1" i="0" dirty="0">
                <a:solidFill>
                  <a:schemeClr val="bg1"/>
                </a:solidFill>
                <a:effectLst/>
                <a:latin typeface="-apple-system"/>
              </a:rPr>
              <a:t>Cab usage varies among different cities based on their population and number of users.</a:t>
            </a:r>
            <a:br>
              <a:rPr lang="en-GB" sz="1100" b="1" i="0" dirty="0">
                <a:effectLst/>
                <a:latin typeface="-apple-system"/>
              </a:rPr>
            </a:br>
            <a:br>
              <a:rPr lang="en-GB" sz="4000" b="1" i="0" dirty="0">
                <a:effectLst/>
                <a:latin typeface="-apple-system"/>
              </a:rPr>
            </a:br>
            <a:endParaRPr lang="en-US" sz="4000" b="1" dirty="0">
              <a:solidFill>
                <a:srgbClr val="FF6600"/>
              </a:solidFill>
            </a:endParaRPr>
          </a:p>
        </p:txBody>
      </p:sp>
      <p:pic>
        <p:nvPicPr>
          <p:cNvPr id="5" name="Picture 4">
            <a:extLst>
              <a:ext uri="{FF2B5EF4-FFF2-40B4-BE49-F238E27FC236}">
                <a16:creationId xmlns:a16="http://schemas.microsoft.com/office/drawing/2014/main" id="{C1A2E3C7-8560-E339-8173-508CA4E78D61}"/>
              </a:ext>
            </a:extLst>
          </p:cNvPr>
          <p:cNvPicPr>
            <a:picLocks noChangeAspect="1"/>
          </p:cNvPicPr>
          <p:nvPr/>
        </p:nvPicPr>
        <p:blipFill>
          <a:blip r:embed="rId2"/>
          <a:stretch>
            <a:fillRect/>
          </a:stretch>
        </p:blipFill>
        <p:spPr>
          <a:xfrm>
            <a:off x="174987" y="1408223"/>
            <a:ext cx="7262133" cy="5104337"/>
          </a:xfrm>
          <a:prstGeom prst="rect">
            <a:avLst/>
          </a:prstGeom>
        </p:spPr>
      </p:pic>
      <p:sp>
        <p:nvSpPr>
          <p:cNvPr id="8" name="TextBox 7">
            <a:extLst>
              <a:ext uri="{FF2B5EF4-FFF2-40B4-BE49-F238E27FC236}">
                <a16:creationId xmlns:a16="http://schemas.microsoft.com/office/drawing/2014/main" id="{EF39FF38-0DF0-23E5-29CF-A328C3294E32}"/>
              </a:ext>
            </a:extLst>
          </p:cNvPr>
          <p:cNvSpPr txBox="1"/>
          <p:nvPr/>
        </p:nvSpPr>
        <p:spPr>
          <a:xfrm>
            <a:off x="7890716" y="2424223"/>
            <a:ext cx="4050892" cy="2677656"/>
          </a:xfrm>
          <a:prstGeom prst="rect">
            <a:avLst/>
          </a:prstGeom>
          <a:noFill/>
        </p:spPr>
        <p:txBody>
          <a:bodyPr wrap="square" rtlCol="0">
            <a:spAutoFit/>
          </a:bodyPr>
          <a:lstStyle/>
          <a:p>
            <a:r>
              <a:rPr lang="en-GB" sz="2400" b="1" i="0" dirty="0">
                <a:solidFill>
                  <a:schemeClr val="bg1"/>
                </a:solidFill>
                <a:effectLst/>
                <a:latin typeface="-apple-system"/>
              </a:rPr>
              <a:t>It is true that the average cab usage differs among cities with the highest usage being in New York NY, San Francisco CA, Washington DC, Chicago IL, &amp; Los Angeles CA.</a:t>
            </a:r>
          </a:p>
          <a:p>
            <a:pPr algn="l"/>
            <a:endParaRPr lang="en-US" sz="2400" b="1" dirty="0">
              <a:solidFill>
                <a:schemeClr val="bg1"/>
              </a:solidFill>
            </a:endParaRPr>
          </a:p>
        </p:txBody>
      </p:sp>
    </p:spTree>
    <p:extLst>
      <p:ext uri="{BB962C8B-B14F-4D97-AF65-F5344CB8AC3E}">
        <p14:creationId xmlns:p14="http://schemas.microsoft.com/office/powerpoint/2010/main" val="981710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7002" y="-2666999"/>
            <a:ext cx="6858002" cy="12192001"/>
          </a:xfrm>
          <a:solidFill>
            <a:srgbClr val="3B3B3B"/>
          </a:solidFill>
        </p:spPr>
        <p:txBody>
          <a:bodyPr vert="vert270" anchor="t" anchorCtr="0">
            <a:normAutofit/>
          </a:bodyPr>
          <a:lstStyle/>
          <a:p>
            <a:pPr algn="l"/>
            <a:r>
              <a:rPr lang="en-US" sz="4000" b="1" dirty="0">
                <a:solidFill>
                  <a:srgbClr val="FF6600"/>
                </a:solidFill>
              </a:rPr>
              <a:t>Hypothesis 5: </a:t>
            </a:r>
            <a:r>
              <a:rPr lang="en-GB" sz="4000" b="1" i="0" dirty="0">
                <a:solidFill>
                  <a:schemeClr val="bg1"/>
                </a:solidFill>
                <a:effectLst/>
                <a:latin typeface="-apple-system"/>
              </a:rPr>
              <a:t>Gender and age demographics of customers differ between the two cab companies.</a:t>
            </a:r>
            <a:br>
              <a:rPr lang="en-GB" sz="800" b="1" i="0" dirty="0">
                <a:effectLst/>
                <a:latin typeface="-apple-system"/>
              </a:rPr>
            </a:br>
            <a:br>
              <a:rPr lang="en-GB" sz="1100" b="1" i="0" dirty="0">
                <a:effectLst/>
                <a:latin typeface="-apple-system"/>
              </a:rPr>
            </a:br>
            <a:br>
              <a:rPr lang="en-GB" sz="4000" b="1" i="0" dirty="0">
                <a:effectLst/>
                <a:latin typeface="-apple-system"/>
              </a:rPr>
            </a:br>
            <a:endParaRPr lang="en-US" sz="4000" b="1" dirty="0">
              <a:solidFill>
                <a:srgbClr val="FF6600"/>
              </a:solidFill>
            </a:endParaRPr>
          </a:p>
        </p:txBody>
      </p:sp>
      <p:pic>
        <p:nvPicPr>
          <p:cNvPr id="4" name="Picture 3">
            <a:extLst>
              <a:ext uri="{FF2B5EF4-FFF2-40B4-BE49-F238E27FC236}">
                <a16:creationId xmlns:a16="http://schemas.microsoft.com/office/drawing/2014/main" id="{51F55D5F-E3BC-D7CD-1E81-981B0E4FFE81}"/>
              </a:ext>
            </a:extLst>
          </p:cNvPr>
          <p:cNvPicPr>
            <a:picLocks noChangeAspect="1"/>
          </p:cNvPicPr>
          <p:nvPr/>
        </p:nvPicPr>
        <p:blipFill>
          <a:blip r:embed="rId2"/>
          <a:stretch>
            <a:fillRect/>
          </a:stretch>
        </p:blipFill>
        <p:spPr>
          <a:xfrm>
            <a:off x="377001" y="1384685"/>
            <a:ext cx="5406732" cy="4217817"/>
          </a:xfrm>
          <a:prstGeom prst="rect">
            <a:avLst/>
          </a:prstGeom>
        </p:spPr>
      </p:pic>
      <p:pic>
        <p:nvPicPr>
          <p:cNvPr id="7" name="Picture 6">
            <a:extLst>
              <a:ext uri="{FF2B5EF4-FFF2-40B4-BE49-F238E27FC236}">
                <a16:creationId xmlns:a16="http://schemas.microsoft.com/office/drawing/2014/main" id="{CE46EBF7-C6FE-CC21-A23D-36FC1E21663F}"/>
              </a:ext>
            </a:extLst>
          </p:cNvPr>
          <p:cNvPicPr>
            <a:picLocks noChangeAspect="1"/>
          </p:cNvPicPr>
          <p:nvPr/>
        </p:nvPicPr>
        <p:blipFill>
          <a:blip r:embed="rId3"/>
          <a:stretch>
            <a:fillRect/>
          </a:stretch>
        </p:blipFill>
        <p:spPr>
          <a:xfrm>
            <a:off x="6603989" y="1384686"/>
            <a:ext cx="5021759" cy="4217816"/>
          </a:xfrm>
          <a:prstGeom prst="rect">
            <a:avLst/>
          </a:prstGeom>
        </p:spPr>
      </p:pic>
      <p:sp>
        <p:nvSpPr>
          <p:cNvPr id="9" name="TextBox 8">
            <a:extLst>
              <a:ext uri="{FF2B5EF4-FFF2-40B4-BE49-F238E27FC236}">
                <a16:creationId xmlns:a16="http://schemas.microsoft.com/office/drawing/2014/main" id="{E333A114-E8DA-ED57-674E-35A2FCE0032B}"/>
              </a:ext>
            </a:extLst>
          </p:cNvPr>
          <p:cNvSpPr txBox="1"/>
          <p:nvPr/>
        </p:nvSpPr>
        <p:spPr>
          <a:xfrm>
            <a:off x="204280" y="5657671"/>
            <a:ext cx="11632120" cy="1200329"/>
          </a:xfrm>
          <a:prstGeom prst="rect">
            <a:avLst/>
          </a:prstGeom>
          <a:noFill/>
        </p:spPr>
        <p:txBody>
          <a:bodyPr wrap="square" rtlCol="0">
            <a:spAutoFit/>
          </a:bodyPr>
          <a:lstStyle/>
          <a:p>
            <a:pPr algn="l"/>
            <a:r>
              <a:rPr lang="en-GB" sz="2400" b="1" i="0" dirty="0">
                <a:solidFill>
                  <a:schemeClr val="bg1"/>
                </a:solidFill>
                <a:effectLst/>
                <a:latin typeface="-apple-system"/>
              </a:rPr>
              <a:t>Age distribution doesn't really differ between both companies, but males not only use cabs more than females but also use the Yellow Cab company more frequently than the Pink Cab company.</a:t>
            </a:r>
          </a:p>
        </p:txBody>
      </p:sp>
    </p:spTree>
    <p:extLst>
      <p:ext uri="{BB962C8B-B14F-4D97-AF65-F5344CB8AC3E}">
        <p14:creationId xmlns:p14="http://schemas.microsoft.com/office/powerpoint/2010/main" val="323724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Recommendations</a:t>
            </a:r>
            <a:br>
              <a:rPr lang="en-US" b="1" dirty="0">
                <a:solidFill>
                  <a:srgbClr val="FF6600"/>
                </a:solidFill>
              </a:rPr>
            </a:br>
            <a:r>
              <a:rPr lang="en-US" b="1" dirty="0">
                <a:solidFill>
                  <a:srgbClr val="FF6600"/>
                </a:solidFill>
              </a:rPr>
              <a:t>&amp; </a:t>
            </a:r>
            <a:br>
              <a:rPr lang="en-US" b="1" dirty="0">
                <a:solidFill>
                  <a:srgbClr val="FF6600"/>
                </a:solidFill>
              </a:rPr>
            </a:br>
            <a:r>
              <a:rPr lang="en-US" b="1" dirty="0">
                <a:solidFill>
                  <a:srgbClr val="FF6600"/>
                </a:solidFill>
              </a:rPr>
              <a:t>Conclusion</a:t>
            </a:r>
            <a:br>
              <a:rPr lang="en-US" b="1" dirty="0">
                <a:solidFill>
                  <a:srgbClr val="FF6600"/>
                </a:solidFill>
              </a:rPr>
            </a:b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289755"/>
            <a:ext cx="1654627" cy="1568248"/>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733141" y="0"/>
            <a:ext cx="5558973" cy="4500880"/>
          </a:xfrm>
        </p:spPr>
        <p:txBody>
          <a:bodyPr>
            <a:normAutofit fontScale="32500" lnSpcReduction="20000"/>
          </a:bodyPr>
          <a:lstStyle/>
          <a:p>
            <a:pPr algn="l"/>
            <a:r>
              <a:rPr lang="en-GB" sz="8000" i="0" dirty="0">
                <a:solidFill>
                  <a:srgbClr val="FF6600"/>
                </a:solidFill>
                <a:effectLst/>
                <a:latin typeface="-apple-system"/>
              </a:rPr>
              <a:t>XYZ Firm should invest in the Yellow Cab Company because according to my analysis, Yellow Cab Company has:</a:t>
            </a:r>
          </a:p>
          <a:p>
            <a:pPr algn="l"/>
            <a:endParaRPr lang="en-GB" sz="8000" i="0" dirty="0">
              <a:solidFill>
                <a:srgbClr val="FF6600"/>
              </a:solidFill>
              <a:effectLst/>
              <a:latin typeface="-apple-system"/>
            </a:endParaRPr>
          </a:p>
          <a:p>
            <a:pPr algn="l"/>
            <a:r>
              <a:rPr lang="en-GB" sz="8000" i="0" dirty="0">
                <a:effectLst/>
                <a:latin typeface="-apple-system"/>
              </a:rPr>
              <a:t>1. Higher Profit Margin, Higher Total Revenue, and Higher Count of Transactions signifying more sales</a:t>
            </a:r>
          </a:p>
          <a:p>
            <a:pPr algn="l"/>
            <a:endParaRPr lang="en-GB" sz="8000" i="0" dirty="0">
              <a:effectLst/>
              <a:latin typeface="-apple-system"/>
            </a:endParaRPr>
          </a:p>
          <a:p>
            <a:pPr algn="l"/>
            <a:r>
              <a:rPr lang="en-GB" sz="8000" i="0" dirty="0">
                <a:effectLst/>
                <a:latin typeface="-apple-system"/>
              </a:rPr>
              <a:t>2. More Users and Higher Population Usage signifying higher customer satisfaction</a:t>
            </a:r>
          </a:p>
          <a:p>
            <a:endParaRPr lang="en-US" sz="6600" dirty="0">
              <a:solidFill>
                <a:srgbClr val="FF6600"/>
              </a:solidFill>
            </a:endParaRPr>
          </a:p>
        </p:txBody>
      </p:sp>
    </p:spTree>
    <p:extLst>
      <p:ext uri="{BB962C8B-B14F-4D97-AF65-F5344CB8AC3E}">
        <p14:creationId xmlns:p14="http://schemas.microsoft.com/office/powerpoint/2010/main" val="90040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807974"/>
            <a:ext cx="2084439" cy="2089358"/>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582160"/>
            <a:ext cx="2401196" cy="2275843"/>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458861" y="2529840"/>
            <a:ext cx="5392059" cy="2204720"/>
          </a:xfrm>
        </p:spPr>
        <p:txBody>
          <a:bodyPr>
            <a:normAutofit/>
          </a:bodyPr>
          <a:lstStyle/>
          <a:p>
            <a:pPr algn="l"/>
            <a:r>
              <a:rPr lang="en-GB" sz="8000" dirty="0">
                <a:solidFill>
                  <a:srgbClr val="FF6600"/>
                </a:solidFill>
                <a:latin typeface="-apple-system"/>
              </a:rPr>
              <a:t>Thank you!</a:t>
            </a:r>
            <a:endParaRPr lang="en-US" sz="6600" dirty="0">
              <a:solidFill>
                <a:srgbClr val="FF6600"/>
              </a:solidFill>
            </a:endParaRPr>
          </a:p>
        </p:txBody>
      </p:sp>
    </p:spTree>
    <p:extLst>
      <p:ext uri="{BB962C8B-B14F-4D97-AF65-F5344CB8AC3E}">
        <p14:creationId xmlns:p14="http://schemas.microsoft.com/office/powerpoint/2010/main" val="42030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Executive Summary, </a:t>
            </a:r>
            <a:br>
              <a:rPr lang="en-US" b="1" dirty="0">
                <a:solidFill>
                  <a:srgbClr val="FF6600"/>
                </a:solidFill>
              </a:rPr>
            </a:br>
            <a:r>
              <a:rPr lang="en-US" b="1" dirty="0">
                <a:solidFill>
                  <a:srgbClr val="FF6600"/>
                </a:solidFill>
              </a:rPr>
              <a:t>Problem Statement, </a:t>
            </a:r>
            <a:br>
              <a:rPr lang="en-US" b="1" dirty="0">
                <a:solidFill>
                  <a:srgbClr val="FF6600"/>
                </a:solidFill>
              </a:rPr>
            </a:br>
            <a:r>
              <a:rPr lang="en-US" b="1" dirty="0">
                <a:solidFill>
                  <a:srgbClr val="FF6600"/>
                </a:solidFill>
              </a:rPr>
              <a:t>&amp; Approach</a:t>
            </a:r>
            <a:br>
              <a:rPr lang="en-US" b="1" dirty="0">
                <a:solidFill>
                  <a:srgbClr val="FF6600"/>
                </a:solidFill>
              </a:rPr>
            </a:b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289755"/>
            <a:ext cx="1654627" cy="1568248"/>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733141" y="0"/>
            <a:ext cx="5558973" cy="1655762"/>
          </a:xfrm>
        </p:spPr>
        <p:txBody>
          <a:bodyPr>
            <a:normAutofit fontScale="25000" lnSpcReduction="20000"/>
          </a:bodyPr>
          <a:lstStyle/>
          <a:p>
            <a:pPr algn="l"/>
            <a:r>
              <a:rPr lang="en-US" sz="9600" dirty="0"/>
              <a:t>This presentation seeks to present an analytical solution for a project </a:t>
            </a:r>
            <a:r>
              <a:rPr lang="en-GB" sz="9600" b="0" i="0" dirty="0">
                <a:effectLst/>
                <a:latin typeface="Söhne"/>
              </a:rPr>
              <a:t>undertaken by </a:t>
            </a:r>
            <a:r>
              <a:rPr lang="en-GB" sz="9600" b="0" i="0" dirty="0">
                <a:solidFill>
                  <a:srgbClr val="FF6600"/>
                </a:solidFill>
                <a:effectLst/>
                <a:latin typeface="Söhne"/>
              </a:rPr>
              <a:t>XYZ</a:t>
            </a:r>
            <a:r>
              <a:rPr lang="en-GB" sz="9600" b="0" i="0" dirty="0">
                <a:effectLst/>
                <a:latin typeface="Söhne"/>
              </a:rPr>
              <a:t>, a private firm in the US, to explore investment opportunities in the Cab Industry. In line with its </a:t>
            </a:r>
            <a:r>
              <a:rPr lang="en-GB" sz="9600" b="0" i="0" dirty="0">
                <a:solidFill>
                  <a:srgbClr val="FF6600"/>
                </a:solidFill>
                <a:effectLst/>
                <a:latin typeface="Söhne"/>
              </a:rPr>
              <a:t>Go-to-Market (G2M)</a:t>
            </a:r>
            <a:r>
              <a:rPr lang="en-GB" sz="9600" b="0" i="0" dirty="0">
                <a:effectLst/>
                <a:latin typeface="Söhne"/>
              </a:rPr>
              <a:t> strategy, XYZ seeks to understand the market dynamics before making a final investment decision.</a:t>
            </a:r>
          </a:p>
          <a:p>
            <a:pPr algn="l"/>
            <a:endParaRPr lang="en-GB" sz="9600" dirty="0">
              <a:latin typeface="Söhne"/>
            </a:endParaRPr>
          </a:p>
          <a:p>
            <a:pPr algn="l"/>
            <a:r>
              <a:rPr lang="en-GB" sz="9600" b="0" i="0" dirty="0">
                <a:effectLst/>
                <a:latin typeface="Söhne"/>
              </a:rPr>
              <a:t>The project involves </a:t>
            </a:r>
            <a:r>
              <a:rPr lang="en-GB" sz="9600" b="0" i="0" dirty="0" err="1">
                <a:effectLst/>
                <a:latin typeface="Söhne"/>
              </a:rPr>
              <a:t>analyzing</a:t>
            </a:r>
            <a:r>
              <a:rPr lang="en-GB" sz="9600" b="0" i="0" dirty="0">
                <a:effectLst/>
                <a:latin typeface="Söhne"/>
              </a:rPr>
              <a:t> multiple data sets related to </a:t>
            </a:r>
            <a:r>
              <a:rPr lang="en-GB" sz="9600" b="0" i="0" dirty="0">
                <a:solidFill>
                  <a:srgbClr val="FF6600"/>
                </a:solidFill>
                <a:effectLst/>
                <a:latin typeface="Söhne"/>
              </a:rPr>
              <a:t>two cab companies (Pink &amp; Yellow)</a:t>
            </a:r>
            <a:r>
              <a:rPr lang="en-GB" sz="9600" b="0" i="0" dirty="0">
                <a:effectLst/>
                <a:latin typeface="Söhne"/>
              </a:rPr>
              <a:t>, with each data set providing different aspects of customer profiles. The objective and our mission is to provide actionable insights to XYZ that will assist in identifying the most suitable company for their investment. </a:t>
            </a:r>
          </a:p>
          <a:p>
            <a:pPr algn="l"/>
            <a:endParaRPr lang="en-GB" sz="9600" dirty="0">
              <a:latin typeface="Söhne"/>
            </a:endParaRPr>
          </a:p>
          <a:p>
            <a:pPr algn="l"/>
            <a:r>
              <a:rPr lang="en-GB" sz="9600" b="0" i="0" dirty="0">
                <a:effectLst/>
                <a:latin typeface="Söhne"/>
              </a:rPr>
              <a:t>The findings and recommendations will be presented to XYZ's Executive team, with emphasis on the quality of analysis, visuals, and the value of insights.</a:t>
            </a:r>
            <a:endParaRPr lang="en-US" sz="9600" dirty="0"/>
          </a:p>
          <a:p>
            <a:endParaRPr lang="en-US" sz="6600" dirty="0">
              <a:solidFill>
                <a:srgbClr val="FF6600"/>
              </a:solidFill>
            </a:endParaRPr>
          </a:p>
        </p:txBody>
      </p:sp>
    </p:spTree>
    <p:extLst>
      <p:ext uri="{BB962C8B-B14F-4D97-AF65-F5344CB8AC3E}">
        <p14:creationId xmlns:p14="http://schemas.microsoft.com/office/powerpoint/2010/main" val="127603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We are provided 4 Datasets Needed to Implement the Analysis</a:t>
            </a:r>
          </a:p>
        </p:txBody>
      </p:sp>
      <p:sp>
        <p:nvSpPr>
          <p:cNvPr id="3" name="Subtitle 5">
            <a:extLst>
              <a:ext uri="{FF2B5EF4-FFF2-40B4-BE49-F238E27FC236}">
                <a16:creationId xmlns:a16="http://schemas.microsoft.com/office/drawing/2014/main" id="{12203C30-9B15-E4E8-F9B7-57946ED535C2}"/>
              </a:ext>
            </a:extLst>
          </p:cNvPr>
          <p:cNvSpPr>
            <a:spLocks noGrp="1"/>
          </p:cNvSpPr>
          <p:nvPr>
            <p:ph type="subTitle" idx="1"/>
          </p:nvPr>
        </p:nvSpPr>
        <p:spPr>
          <a:xfrm>
            <a:off x="6008445" y="599768"/>
            <a:ext cx="5558973" cy="1655762"/>
          </a:xfrm>
        </p:spPr>
        <p:txBody>
          <a:bodyPr>
            <a:noAutofit/>
          </a:bodyPr>
          <a:lstStyle/>
          <a:p>
            <a:pPr algn="l">
              <a:buFont typeface="+mj-lt"/>
              <a:buAutoNum type="arabicPeriod"/>
            </a:pPr>
            <a:r>
              <a:rPr lang="en-GB" sz="2800" b="0" i="0" dirty="0">
                <a:solidFill>
                  <a:srgbClr val="FF6600"/>
                </a:solidFill>
                <a:effectLst/>
                <a:latin typeface="Söhne"/>
              </a:rPr>
              <a:t> Cab_Data.csv: </a:t>
            </a:r>
            <a:r>
              <a:rPr lang="en-GB" sz="2800" b="0" i="0" dirty="0">
                <a:effectLst/>
                <a:latin typeface="Söhne"/>
              </a:rPr>
              <a:t>Contains transaction details for the two cab companies.</a:t>
            </a:r>
          </a:p>
          <a:p>
            <a:pPr algn="l">
              <a:buFont typeface="+mj-lt"/>
              <a:buAutoNum type="arabicPeriod"/>
            </a:pPr>
            <a:r>
              <a:rPr lang="en-GB" sz="2800" b="0" i="0" dirty="0">
                <a:solidFill>
                  <a:srgbClr val="FF6600"/>
                </a:solidFill>
                <a:effectLst/>
                <a:latin typeface="Söhne"/>
              </a:rPr>
              <a:t> Customer_ID.csv: </a:t>
            </a:r>
            <a:r>
              <a:rPr lang="en-GB" sz="2800" b="0" i="0" dirty="0">
                <a:effectLst/>
                <a:latin typeface="Söhne"/>
              </a:rPr>
              <a:t>A mapping table linking customer demographic details.</a:t>
            </a:r>
          </a:p>
          <a:p>
            <a:pPr algn="l">
              <a:buFont typeface="+mj-lt"/>
              <a:buAutoNum type="arabicPeriod"/>
            </a:pPr>
            <a:r>
              <a:rPr lang="en-GB" sz="2800" b="0" i="0" dirty="0">
                <a:solidFill>
                  <a:srgbClr val="FF6600"/>
                </a:solidFill>
                <a:effectLst/>
                <a:latin typeface="Söhne"/>
              </a:rPr>
              <a:t> Transaction_ID.csv: </a:t>
            </a:r>
            <a:r>
              <a:rPr lang="en-GB" sz="2800" b="0" i="0" dirty="0">
                <a:effectLst/>
                <a:latin typeface="Söhne"/>
              </a:rPr>
              <a:t>A mapping table connecting transactions to customers and payment modes.</a:t>
            </a:r>
          </a:p>
          <a:p>
            <a:pPr algn="l">
              <a:buFont typeface="+mj-lt"/>
              <a:buAutoNum type="arabicPeriod"/>
            </a:pPr>
            <a:r>
              <a:rPr lang="en-GB" sz="2800" b="0" i="0" dirty="0">
                <a:solidFill>
                  <a:srgbClr val="FF6600"/>
                </a:solidFill>
                <a:effectLst/>
                <a:latin typeface="Söhne"/>
              </a:rPr>
              <a:t> City.csv: </a:t>
            </a:r>
            <a:r>
              <a:rPr lang="en-GB" sz="2800" b="0" i="0" dirty="0">
                <a:effectLst/>
                <a:latin typeface="Söhne"/>
              </a:rPr>
              <a:t>Contains a list of US cities, their populations, and the number of cab users.</a:t>
            </a:r>
          </a:p>
        </p:txBody>
      </p:sp>
      <p:pic>
        <p:nvPicPr>
          <p:cNvPr id="7" name="Picture 6">
            <a:extLst>
              <a:ext uri="{FF2B5EF4-FFF2-40B4-BE49-F238E27FC236}">
                <a16:creationId xmlns:a16="http://schemas.microsoft.com/office/drawing/2014/main" id="{A4AA1A64-F134-A974-3590-6D988EC82A7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8204" y="3805084"/>
            <a:ext cx="3816732" cy="2496779"/>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normAutofit/>
          </a:bodyPr>
          <a:lstStyle/>
          <a:p>
            <a:pPr algn="l"/>
            <a:r>
              <a:rPr lang="en-US" sz="4000" b="1" dirty="0">
                <a:solidFill>
                  <a:srgbClr val="FF6600"/>
                </a:solidFill>
              </a:rPr>
              <a:t>Exploratory Data Analysis</a:t>
            </a:r>
          </a:p>
        </p:txBody>
      </p:sp>
      <p:pic>
        <p:nvPicPr>
          <p:cNvPr id="8" name="Picture 7">
            <a:extLst>
              <a:ext uri="{FF2B5EF4-FFF2-40B4-BE49-F238E27FC236}">
                <a16:creationId xmlns:a16="http://schemas.microsoft.com/office/drawing/2014/main" id="{5EBF027C-C4AA-7D70-531B-605A46542FAB}"/>
              </a:ext>
            </a:extLst>
          </p:cNvPr>
          <p:cNvPicPr>
            <a:picLocks noChangeAspect="1"/>
          </p:cNvPicPr>
          <p:nvPr/>
        </p:nvPicPr>
        <p:blipFill>
          <a:blip r:embed="rId2"/>
          <a:stretch>
            <a:fillRect/>
          </a:stretch>
        </p:blipFill>
        <p:spPr>
          <a:xfrm>
            <a:off x="872700" y="2474295"/>
            <a:ext cx="10446598" cy="4060721"/>
          </a:xfrm>
          <a:prstGeom prst="rect">
            <a:avLst/>
          </a:prstGeom>
        </p:spPr>
      </p:pic>
      <p:sp>
        <p:nvSpPr>
          <p:cNvPr id="9" name="TextBox 8">
            <a:extLst>
              <a:ext uri="{FF2B5EF4-FFF2-40B4-BE49-F238E27FC236}">
                <a16:creationId xmlns:a16="http://schemas.microsoft.com/office/drawing/2014/main" id="{42BB20C3-060D-4D98-37B2-220F5DEC8190}"/>
              </a:ext>
            </a:extLst>
          </p:cNvPr>
          <p:cNvSpPr txBox="1"/>
          <p:nvPr/>
        </p:nvSpPr>
        <p:spPr>
          <a:xfrm>
            <a:off x="117988" y="827870"/>
            <a:ext cx="5565058" cy="1323439"/>
          </a:xfrm>
          <a:prstGeom prst="rect">
            <a:avLst/>
          </a:prstGeom>
          <a:noFill/>
        </p:spPr>
        <p:txBody>
          <a:bodyPr wrap="square" rtlCol="0">
            <a:spAutoFit/>
          </a:bodyPr>
          <a:lstStyle/>
          <a:p>
            <a:r>
              <a:rPr lang="en-US" sz="2000" b="1" dirty="0">
                <a:solidFill>
                  <a:schemeClr val="bg1"/>
                </a:solidFill>
              </a:rPr>
              <a:t>After viewing all 4 data sets' </a:t>
            </a:r>
            <a:r>
              <a:rPr lang="en-US" sz="2000" b="1" dirty="0">
                <a:solidFill>
                  <a:srgbClr val="FF6600"/>
                </a:solidFill>
              </a:rPr>
              <a:t>information, description, unique values, data types, and checking for duplicates, </a:t>
            </a:r>
            <a:r>
              <a:rPr lang="en-US" sz="2000" b="1" dirty="0">
                <a:solidFill>
                  <a:schemeClr val="bg1"/>
                </a:solidFill>
              </a:rPr>
              <a:t>we will merge them to see what is common. </a:t>
            </a:r>
          </a:p>
        </p:txBody>
      </p:sp>
    </p:spTree>
    <p:extLst>
      <p:ext uri="{BB962C8B-B14F-4D97-AF65-F5344CB8AC3E}">
        <p14:creationId xmlns:p14="http://schemas.microsoft.com/office/powerpoint/2010/main" val="2677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normAutofit/>
          </a:bodyPr>
          <a:lstStyle/>
          <a:p>
            <a:r>
              <a:rPr lang="en-US" sz="3600" b="1" dirty="0">
                <a:solidFill>
                  <a:srgbClr val="FF6600"/>
                </a:solidFill>
              </a:rPr>
              <a:t>Numerical Visualization of the Correlation between the Merged Data </a:t>
            </a:r>
            <a:br>
              <a:rPr lang="en-US" sz="4800" b="1" dirty="0">
                <a:solidFill>
                  <a:srgbClr val="FF6600"/>
                </a:solidFill>
              </a:rPr>
            </a:br>
            <a:br>
              <a:rPr lang="en-US" sz="4800" b="1" dirty="0">
                <a:solidFill>
                  <a:srgbClr val="FF6600"/>
                </a:solidFill>
              </a:rPr>
            </a:br>
            <a:endParaRPr lang="en-US" sz="4800" b="1" dirty="0">
              <a:solidFill>
                <a:srgbClr val="FF6600"/>
              </a:solidFill>
            </a:endParaRPr>
          </a:p>
        </p:txBody>
      </p:sp>
      <p:sp>
        <p:nvSpPr>
          <p:cNvPr id="9" name="TextBox 8">
            <a:extLst>
              <a:ext uri="{FF2B5EF4-FFF2-40B4-BE49-F238E27FC236}">
                <a16:creationId xmlns:a16="http://schemas.microsoft.com/office/drawing/2014/main" id="{42BB20C3-060D-4D98-37B2-220F5DEC8190}"/>
              </a:ext>
            </a:extLst>
          </p:cNvPr>
          <p:cNvSpPr txBox="1"/>
          <p:nvPr/>
        </p:nvSpPr>
        <p:spPr>
          <a:xfrm>
            <a:off x="162699" y="1730477"/>
            <a:ext cx="3622720" cy="4493538"/>
          </a:xfrm>
          <a:prstGeom prst="rect">
            <a:avLst/>
          </a:prstGeom>
          <a:noFill/>
        </p:spPr>
        <p:txBody>
          <a:bodyPr wrap="square" rtlCol="0">
            <a:spAutoFit/>
          </a:bodyPr>
          <a:lstStyle/>
          <a:p>
            <a:r>
              <a:rPr lang="en-US" sz="2200" b="1" dirty="0">
                <a:solidFill>
                  <a:srgbClr val="FF6600"/>
                </a:solidFill>
              </a:rPr>
              <a:t>The closer the value is to 1, the stronger the correlation. </a:t>
            </a:r>
          </a:p>
          <a:p>
            <a:endParaRPr lang="en-US" sz="2200" b="1" dirty="0">
              <a:solidFill>
                <a:srgbClr val="FF6600"/>
              </a:solidFill>
            </a:endParaRPr>
          </a:p>
          <a:p>
            <a:r>
              <a:rPr lang="en-US" sz="2200" b="1" dirty="0">
                <a:solidFill>
                  <a:schemeClr val="bg1"/>
                </a:solidFill>
              </a:rPr>
              <a:t>Based on this piece of information and the table on the right, we can conclude that there is a high correlation between: </a:t>
            </a:r>
          </a:p>
          <a:p>
            <a:endParaRPr lang="en-US" sz="2200" b="1" dirty="0">
              <a:solidFill>
                <a:schemeClr val="bg1"/>
              </a:solidFill>
            </a:endParaRPr>
          </a:p>
          <a:p>
            <a:r>
              <a:rPr lang="en-US" sz="2200" b="1" dirty="0">
                <a:solidFill>
                  <a:srgbClr val="FF6600"/>
                </a:solidFill>
              </a:rPr>
              <a:t>- KM Travelled, Price Charged &amp; Cost of Trip </a:t>
            </a:r>
          </a:p>
          <a:p>
            <a:endParaRPr lang="en-US" sz="2200" b="1" dirty="0">
              <a:solidFill>
                <a:srgbClr val="FF6600"/>
              </a:solidFill>
            </a:endParaRPr>
          </a:p>
          <a:p>
            <a:r>
              <a:rPr lang="en-US" sz="2200" b="1" dirty="0">
                <a:solidFill>
                  <a:srgbClr val="FF6600"/>
                </a:solidFill>
              </a:rPr>
              <a:t>- Population &amp; Users</a:t>
            </a:r>
          </a:p>
        </p:txBody>
      </p:sp>
      <p:pic>
        <p:nvPicPr>
          <p:cNvPr id="5" name="Picture 4">
            <a:extLst>
              <a:ext uri="{FF2B5EF4-FFF2-40B4-BE49-F238E27FC236}">
                <a16:creationId xmlns:a16="http://schemas.microsoft.com/office/drawing/2014/main" id="{F379CCFC-179E-38BC-720A-A8F5F2A7F97E}"/>
              </a:ext>
            </a:extLst>
          </p:cNvPr>
          <p:cNvPicPr>
            <a:picLocks noChangeAspect="1"/>
          </p:cNvPicPr>
          <p:nvPr/>
        </p:nvPicPr>
        <p:blipFill>
          <a:blip r:embed="rId3"/>
          <a:stretch>
            <a:fillRect/>
          </a:stretch>
        </p:blipFill>
        <p:spPr>
          <a:xfrm>
            <a:off x="4100051" y="1730477"/>
            <a:ext cx="7929250" cy="4699819"/>
          </a:xfrm>
          <a:prstGeom prst="rect">
            <a:avLst/>
          </a:prstGeom>
        </p:spPr>
      </p:pic>
      <p:cxnSp>
        <p:nvCxnSpPr>
          <p:cNvPr id="11" name="Straight Arrow Connector 10">
            <a:extLst>
              <a:ext uri="{FF2B5EF4-FFF2-40B4-BE49-F238E27FC236}">
                <a16:creationId xmlns:a16="http://schemas.microsoft.com/office/drawing/2014/main" id="{9F099ECE-CE44-BAA4-9A3B-72B525553C88}"/>
              </a:ext>
            </a:extLst>
          </p:cNvPr>
          <p:cNvCxnSpPr>
            <a:cxnSpLocks/>
          </p:cNvCxnSpPr>
          <p:nvPr/>
        </p:nvCxnSpPr>
        <p:spPr>
          <a:xfrm>
            <a:off x="6833419" y="2605548"/>
            <a:ext cx="255639" cy="314632"/>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6FF14B00-65AE-198E-E0F2-E6225D2A6187}"/>
              </a:ext>
            </a:extLst>
          </p:cNvPr>
          <p:cNvCxnSpPr>
            <a:cxnSpLocks/>
          </p:cNvCxnSpPr>
          <p:nvPr/>
        </p:nvCxnSpPr>
        <p:spPr>
          <a:xfrm>
            <a:off x="7590504" y="2615381"/>
            <a:ext cx="206477" cy="29496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FD227763-DFB6-1F00-2D46-92112A2E580B}"/>
              </a:ext>
            </a:extLst>
          </p:cNvPr>
          <p:cNvCxnSpPr>
            <a:cxnSpLocks/>
          </p:cNvCxnSpPr>
          <p:nvPr/>
        </p:nvCxnSpPr>
        <p:spPr>
          <a:xfrm>
            <a:off x="7590504" y="2976717"/>
            <a:ext cx="206477" cy="29496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AC8BAD91-8D91-4F8A-DAA4-3D738FDD8FDD}"/>
              </a:ext>
            </a:extLst>
          </p:cNvPr>
          <p:cNvCxnSpPr>
            <a:cxnSpLocks/>
          </p:cNvCxnSpPr>
          <p:nvPr/>
        </p:nvCxnSpPr>
        <p:spPr>
          <a:xfrm>
            <a:off x="11361175" y="5284839"/>
            <a:ext cx="206477" cy="29496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59577E9-BF96-7DAB-2913-30ACD67EE7AC}"/>
              </a:ext>
            </a:extLst>
          </p:cNvPr>
          <p:cNvCxnSpPr>
            <a:cxnSpLocks/>
          </p:cNvCxnSpPr>
          <p:nvPr/>
        </p:nvCxnSpPr>
        <p:spPr>
          <a:xfrm>
            <a:off x="6095999" y="3429000"/>
            <a:ext cx="206477" cy="29496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DE7B5ACD-7469-4B00-F8A0-82547702F4AB}"/>
              </a:ext>
            </a:extLst>
          </p:cNvPr>
          <p:cNvCxnSpPr>
            <a:cxnSpLocks/>
          </p:cNvCxnSpPr>
          <p:nvPr/>
        </p:nvCxnSpPr>
        <p:spPr>
          <a:xfrm>
            <a:off x="6066503" y="3001294"/>
            <a:ext cx="206477" cy="29496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3C3B3395-FF5A-AF92-2FF5-C110CFC06F87}"/>
              </a:ext>
            </a:extLst>
          </p:cNvPr>
          <p:cNvCxnSpPr>
            <a:cxnSpLocks/>
          </p:cNvCxnSpPr>
          <p:nvPr/>
        </p:nvCxnSpPr>
        <p:spPr>
          <a:xfrm>
            <a:off x="6833419" y="3428999"/>
            <a:ext cx="206477" cy="29496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762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7000"/>
            <a:ext cx="6858002" cy="12192001"/>
          </a:xfrm>
          <a:solidFill>
            <a:srgbClr val="3B3B3B"/>
          </a:solidFill>
        </p:spPr>
        <p:txBody>
          <a:bodyPr vert="vert270" anchor="t" anchorCtr="0">
            <a:normAutofit/>
          </a:bodyPr>
          <a:lstStyle/>
          <a:p>
            <a:r>
              <a:rPr lang="en-US" sz="3600" b="1" dirty="0">
                <a:solidFill>
                  <a:srgbClr val="FF6600"/>
                </a:solidFill>
              </a:rPr>
              <a:t>Heatmap Visualization of the Correlation between the Merged Data</a:t>
            </a:r>
            <a:br>
              <a:rPr lang="en-US" sz="4800" b="1" dirty="0">
                <a:solidFill>
                  <a:srgbClr val="FF6600"/>
                </a:solidFill>
              </a:rPr>
            </a:br>
            <a:br>
              <a:rPr lang="en-US" sz="4800" b="1" dirty="0">
                <a:solidFill>
                  <a:srgbClr val="FF6600"/>
                </a:solidFill>
              </a:rPr>
            </a:br>
            <a:endParaRPr lang="en-US" sz="4800" b="1" dirty="0">
              <a:solidFill>
                <a:srgbClr val="FF6600"/>
              </a:solidFill>
            </a:endParaRPr>
          </a:p>
        </p:txBody>
      </p:sp>
      <p:sp>
        <p:nvSpPr>
          <p:cNvPr id="9" name="TextBox 8">
            <a:extLst>
              <a:ext uri="{FF2B5EF4-FFF2-40B4-BE49-F238E27FC236}">
                <a16:creationId xmlns:a16="http://schemas.microsoft.com/office/drawing/2014/main" id="{42BB20C3-060D-4D98-37B2-220F5DEC8190}"/>
              </a:ext>
            </a:extLst>
          </p:cNvPr>
          <p:cNvSpPr txBox="1"/>
          <p:nvPr/>
        </p:nvSpPr>
        <p:spPr>
          <a:xfrm>
            <a:off x="162698" y="1730477"/>
            <a:ext cx="4625611" cy="3046988"/>
          </a:xfrm>
          <a:prstGeom prst="rect">
            <a:avLst/>
          </a:prstGeom>
          <a:noFill/>
        </p:spPr>
        <p:txBody>
          <a:bodyPr wrap="square" rtlCol="0">
            <a:spAutoFit/>
          </a:bodyPr>
          <a:lstStyle/>
          <a:p>
            <a:r>
              <a:rPr lang="en-US" sz="2400" b="1" dirty="0">
                <a:solidFill>
                  <a:srgbClr val="FF6600"/>
                </a:solidFill>
              </a:rPr>
              <a:t>The lighter the color of the block, the stronger the correlation. </a:t>
            </a:r>
          </a:p>
          <a:p>
            <a:endParaRPr lang="en-US" sz="2400" b="1" dirty="0">
              <a:solidFill>
                <a:srgbClr val="FF6600"/>
              </a:solidFill>
            </a:endParaRPr>
          </a:p>
          <a:p>
            <a:r>
              <a:rPr lang="en-US" sz="2400" b="1" dirty="0">
                <a:solidFill>
                  <a:schemeClr val="bg1"/>
                </a:solidFill>
              </a:rPr>
              <a:t>Based on this piece of information and the table on the right, we can confirm that what we just concluded from the table on the previous slide to be true. </a:t>
            </a:r>
            <a:endParaRPr lang="en-US" sz="2400" b="1" dirty="0">
              <a:solidFill>
                <a:srgbClr val="FF6600"/>
              </a:solidFill>
            </a:endParaRPr>
          </a:p>
        </p:txBody>
      </p:sp>
      <p:pic>
        <p:nvPicPr>
          <p:cNvPr id="4" name="Picture 3">
            <a:extLst>
              <a:ext uri="{FF2B5EF4-FFF2-40B4-BE49-F238E27FC236}">
                <a16:creationId xmlns:a16="http://schemas.microsoft.com/office/drawing/2014/main" id="{F072E2B9-D6E6-EA6D-3D11-608C0AE9AF9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199294" y="1052051"/>
            <a:ext cx="6510924" cy="5697122"/>
          </a:xfrm>
          <a:prstGeom prst="rect">
            <a:avLst/>
          </a:prstGeom>
        </p:spPr>
      </p:pic>
    </p:spTree>
    <p:extLst>
      <p:ext uri="{BB962C8B-B14F-4D97-AF65-F5344CB8AC3E}">
        <p14:creationId xmlns:p14="http://schemas.microsoft.com/office/powerpoint/2010/main" val="199469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normAutofit/>
          </a:bodyPr>
          <a:lstStyle/>
          <a:p>
            <a:pPr algn="l"/>
            <a:r>
              <a:rPr lang="en-US" sz="4000" b="1" dirty="0">
                <a:solidFill>
                  <a:srgbClr val="FF6600"/>
                </a:solidFill>
              </a:rPr>
              <a:t>Distribution of Numerical Variables through Histograms: </a:t>
            </a:r>
            <a:br>
              <a:rPr lang="en-US" sz="4000" b="1" dirty="0">
                <a:solidFill>
                  <a:srgbClr val="FF6600"/>
                </a:solidFill>
              </a:rPr>
            </a:br>
            <a:br>
              <a:rPr lang="en-US" sz="4000" b="1" dirty="0">
                <a:solidFill>
                  <a:srgbClr val="FF6600"/>
                </a:solidFill>
              </a:rPr>
            </a:br>
            <a:r>
              <a:rPr lang="en-US" sz="4000" b="1" dirty="0">
                <a:solidFill>
                  <a:srgbClr val="FF6600"/>
                </a:solidFill>
              </a:rPr>
              <a:t>2) Price Charged</a:t>
            </a:r>
          </a:p>
        </p:txBody>
      </p:sp>
      <p:pic>
        <p:nvPicPr>
          <p:cNvPr id="4" name="Picture 3">
            <a:extLst>
              <a:ext uri="{FF2B5EF4-FFF2-40B4-BE49-F238E27FC236}">
                <a16:creationId xmlns:a16="http://schemas.microsoft.com/office/drawing/2014/main" id="{AF60DA67-1D33-8238-6735-3690F1DBFE39}"/>
              </a:ext>
            </a:extLst>
          </p:cNvPr>
          <p:cNvPicPr>
            <a:picLocks noChangeAspect="1"/>
          </p:cNvPicPr>
          <p:nvPr/>
        </p:nvPicPr>
        <p:blipFill>
          <a:blip r:embed="rId2"/>
          <a:stretch>
            <a:fillRect/>
          </a:stretch>
        </p:blipFill>
        <p:spPr>
          <a:xfrm>
            <a:off x="3844547" y="1179871"/>
            <a:ext cx="7813732" cy="5191432"/>
          </a:xfrm>
          <a:prstGeom prst="rect">
            <a:avLst/>
          </a:prstGeom>
        </p:spPr>
      </p:pic>
      <p:sp>
        <p:nvSpPr>
          <p:cNvPr id="6" name="TextBox 5">
            <a:extLst>
              <a:ext uri="{FF2B5EF4-FFF2-40B4-BE49-F238E27FC236}">
                <a16:creationId xmlns:a16="http://schemas.microsoft.com/office/drawing/2014/main" id="{677698D5-3341-7B9E-14B7-B2CD9BD5B7CE}"/>
              </a:ext>
            </a:extLst>
          </p:cNvPr>
          <p:cNvSpPr txBox="1"/>
          <p:nvPr/>
        </p:nvSpPr>
        <p:spPr>
          <a:xfrm>
            <a:off x="0" y="1859340"/>
            <a:ext cx="2875470" cy="3416320"/>
          </a:xfrm>
          <a:prstGeom prst="rect">
            <a:avLst/>
          </a:prstGeom>
          <a:noFill/>
        </p:spPr>
        <p:txBody>
          <a:bodyPr wrap="square" rtlCol="0">
            <a:spAutoFit/>
          </a:bodyPr>
          <a:lstStyle/>
          <a:p>
            <a:endParaRPr lang="en-US" sz="2400" b="1" dirty="0">
              <a:solidFill>
                <a:srgbClr val="FF6600"/>
              </a:solidFill>
            </a:endParaRPr>
          </a:p>
          <a:p>
            <a:r>
              <a:rPr lang="en-US" sz="2400" b="1" dirty="0">
                <a:solidFill>
                  <a:schemeClr val="bg1"/>
                </a:solidFill>
              </a:rPr>
              <a:t>This is a positively-skewed distribution suggesting that there is a higher frequency of low values (in this case price) and a lower frequency of high values or prices. </a:t>
            </a:r>
          </a:p>
        </p:txBody>
      </p:sp>
    </p:spTree>
    <p:extLst>
      <p:ext uri="{BB962C8B-B14F-4D97-AF65-F5344CB8AC3E}">
        <p14:creationId xmlns:p14="http://schemas.microsoft.com/office/powerpoint/2010/main" val="72841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normAutofit/>
          </a:bodyPr>
          <a:lstStyle/>
          <a:p>
            <a:pPr algn="l"/>
            <a:r>
              <a:rPr lang="en-US" sz="4000" b="1" dirty="0">
                <a:solidFill>
                  <a:srgbClr val="FF6600"/>
                </a:solidFill>
              </a:rPr>
              <a:t>Distribution of Numerical Variables through Histograms: </a:t>
            </a:r>
            <a:br>
              <a:rPr lang="en-US" sz="4000" b="1" dirty="0">
                <a:solidFill>
                  <a:srgbClr val="FF6600"/>
                </a:solidFill>
              </a:rPr>
            </a:br>
            <a:br>
              <a:rPr lang="en-US" sz="4000" b="1" dirty="0">
                <a:solidFill>
                  <a:srgbClr val="FF6600"/>
                </a:solidFill>
              </a:rPr>
            </a:br>
            <a:r>
              <a:rPr lang="en-US" sz="4000" b="1" dirty="0">
                <a:solidFill>
                  <a:srgbClr val="FF6600"/>
                </a:solidFill>
              </a:rPr>
              <a:t>3) Cost of Trip</a:t>
            </a:r>
          </a:p>
        </p:txBody>
      </p:sp>
      <p:pic>
        <p:nvPicPr>
          <p:cNvPr id="5" name="Picture 4">
            <a:extLst>
              <a:ext uri="{FF2B5EF4-FFF2-40B4-BE49-F238E27FC236}">
                <a16:creationId xmlns:a16="http://schemas.microsoft.com/office/drawing/2014/main" id="{1D5C3D4B-8EF3-5B95-84EF-6D97A3D0BC91}"/>
              </a:ext>
            </a:extLst>
          </p:cNvPr>
          <p:cNvPicPr>
            <a:picLocks noChangeAspect="1"/>
          </p:cNvPicPr>
          <p:nvPr/>
        </p:nvPicPr>
        <p:blipFill>
          <a:blip r:embed="rId2"/>
          <a:stretch>
            <a:fillRect/>
          </a:stretch>
        </p:blipFill>
        <p:spPr>
          <a:xfrm>
            <a:off x="3719846" y="1219200"/>
            <a:ext cx="7960876" cy="5201265"/>
          </a:xfrm>
          <a:prstGeom prst="rect">
            <a:avLst/>
          </a:prstGeom>
        </p:spPr>
      </p:pic>
      <p:sp>
        <p:nvSpPr>
          <p:cNvPr id="6" name="TextBox 5">
            <a:extLst>
              <a:ext uri="{FF2B5EF4-FFF2-40B4-BE49-F238E27FC236}">
                <a16:creationId xmlns:a16="http://schemas.microsoft.com/office/drawing/2014/main" id="{C15323AA-4E0B-7905-6F74-1635AD672D94}"/>
              </a:ext>
            </a:extLst>
          </p:cNvPr>
          <p:cNvSpPr txBox="1"/>
          <p:nvPr/>
        </p:nvSpPr>
        <p:spPr>
          <a:xfrm>
            <a:off x="0" y="1859340"/>
            <a:ext cx="2875470" cy="3046988"/>
          </a:xfrm>
          <a:prstGeom prst="rect">
            <a:avLst/>
          </a:prstGeom>
          <a:noFill/>
        </p:spPr>
        <p:txBody>
          <a:bodyPr wrap="square" rtlCol="0">
            <a:spAutoFit/>
          </a:bodyPr>
          <a:lstStyle/>
          <a:p>
            <a:endParaRPr lang="en-US" sz="2400" b="1" dirty="0">
              <a:solidFill>
                <a:srgbClr val="FF6600"/>
              </a:solidFill>
            </a:endParaRPr>
          </a:p>
          <a:p>
            <a:r>
              <a:rPr lang="en-US" sz="2400" b="1" dirty="0">
                <a:solidFill>
                  <a:schemeClr val="bg1"/>
                </a:solidFill>
              </a:rPr>
              <a:t>Almost a uniform distribution with a slightly lower consistent frequency of larger values towards the end or right side. </a:t>
            </a:r>
          </a:p>
        </p:txBody>
      </p:sp>
    </p:spTree>
    <p:extLst>
      <p:ext uri="{BB962C8B-B14F-4D97-AF65-F5344CB8AC3E}">
        <p14:creationId xmlns:p14="http://schemas.microsoft.com/office/powerpoint/2010/main" val="10237612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1251</TotalTime>
  <Words>1013</Words>
  <Application>Microsoft Office PowerPoint</Application>
  <PresentationFormat>Widescreen</PresentationFormat>
  <Paragraphs>85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Calibri Light</vt:lpstr>
      <vt:lpstr>Söhne</vt:lpstr>
      <vt:lpstr>Office Theme</vt:lpstr>
      <vt:lpstr>PowerPoint Presentation</vt:lpstr>
      <vt:lpstr>   Agenda</vt:lpstr>
      <vt:lpstr>Executive Summary,  Problem Statement,  &amp; Approach  </vt:lpstr>
      <vt:lpstr>We are provided 4 Datasets Needed to Implement the Analysis</vt:lpstr>
      <vt:lpstr>Exploratory Data Analysis</vt:lpstr>
      <vt:lpstr>Numerical Visualization of the Correlation between the Merged Data   </vt:lpstr>
      <vt:lpstr>Heatmap Visualization of the Correlation between the Merged Data  </vt:lpstr>
      <vt:lpstr>Distribution of Numerical Variables through Histograms:   2) Price Charged</vt:lpstr>
      <vt:lpstr>Distribution of Numerical Variables through Histograms:   3) Cost of Trip</vt:lpstr>
      <vt:lpstr>Scatterplot of Correlation  between KM Travelled &amp; Price Charged  </vt:lpstr>
      <vt:lpstr>Hypothesis 1: The average price charged by the cab companies differs significantly.   </vt:lpstr>
      <vt:lpstr>Hypothesis 2: The average profit margin of one cab company is significantly higher than the other.    </vt:lpstr>
      <vt:lpstr>We can prove the previous 2 hypothesis through other data and observations as well:     </vt:lpstr>
      <vt:lpstr>    </vt:lpstr>
      <vt:lpstr>Hypothesis 3: The preferred payment mode varies based on the income level of customers.  </vt:lpstr>
      <vt:lpstr>Regarding Payment Mode, we can observe other things:  </vt:lpstr>
      <vt:lpstr>Hypothesis 4: Cab usage varies among different cities based on their population and number of users.  </vt:lpstr>
      <vt:lpstr>Hypothesis 5: Gender and age demographics of customers differ between the two cab companies.   </vt:lpstr>
      <vt:lpstr>Recommendations &amp;  Conclusion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dc:creator>
  <cp:lastModifiedBy>Aya</cp:lastModifiedBy>
  <cp:revision>13</cp:revision>
  <dcterms:created xsi:type="dcterms:W3CDTF">2023-06-20T14:09:19Z</dcterms:created>
  <dcterms:modified xsi:type="dcterms:W3CDTF">2023-06-21T14:02:27Z</dcterms:modified>
</cp:coreProperties>
</file>