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88" r:id="rId14"/>
    <p:sldId id="289" r:id="rId15"/>
    <p:sldId id="290" r:id="rId16"/>
    <p:sldId id="265" r:id="rId17"/>
    <p:sldId id="266" r:id="rId18"/>
    <p:sldId id="267" r:id="rId19"/>
    <p:sldId id="268" r:id="rId20"/>
    <p:sldId id="269" r:id="rId21"/>
    <p:sldId id="270" r:id="rId22"/>
    <p:sldId id="271" r:id="rId23"/>
    <p:sldId id="272" r:id="rId24"/>
    <p:sldId id="286" r:id="rId25"/>
    <p:sldId id="287" r:id="rId26"/>
    <p:sldId id="285" r:id="rId27"/>
    <p:sldId id="273" r:id="rId28"/>
    <p:sldId id="277" r:id="rId29"/>
    <p:sldId id="278" r:id="rId30"/>
  </p:sldIdLst>
  <p:sldSz cx="18288000" cy="10287000"/>
  <p:notesSz cx="6858000" cy="9144000"/>
  <p:embeddedFontLst>
    <p:embeddedFont>
      <p:font typeface="Calibri" pitchFamily="34" charset="0"/>
      <p:regular r:id="rId32"/>
      <p:bold r:id="rId33"/>
      <p:italic r:id="rId34"/>
      <p:boldItalic r:id="rId35"/>
    </p:embeddedFont>
    <p:embeddedFont>
      <p:font typeface="DM Sans Bold" charset="0"/>
      <p:regular r:id="rId36"/>
    </p:embeddedFont>
    <p:embeddedFont>
      <p:font typeface="DM Sans" charset="0"/>
      <p:regular r:id="rId37"/>
    </p:embeddedFont>
    <p:embeddedFont>
      <p:font typeface="DM Sans Italics" charset="0"/>
      <p:regular r:id="rId38"/>
    </p:embeddedFont>
    <p:embeddedFont>
      <p:font typeface="Oswald" charset="0"/>
      <p:regular r:id="rId39"/>
    </p:embeddedFont>
    <p:embeddedFont>
      <p:font typeface="Oswald Bold"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32900-321E-430D-9DB1-E7045F39D0FC}" type="datetimeFigureOut">
              <a:rPr lang="en-IN" smtClean="0"/>
              <a:t>29-08-2023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8967B-7727-4BB2-AA3B-9331F8562811}" type="slidenum">
              <a:rPr lang="en-IN" smtClean="0"/>
              <a:t>‹#›</a:t>
            </a:fld>
            <a:endParaRPr lang="en-IN"/>
          </a:p>
        </p:txBody>
      </p:sp>
    </p:spTree>
    <p:extLst>
      <p:ext uri="{BB962C8B-B14F-4D97-AF65-F5344CB8AC3E}">
        <p14:creationId xmlns:p14="http://schemas.microsoft.com/office/powerpoint/2010/main" val="115195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8967B-7727-4BB2-AA3B-9331F8562811}" type="slidenum">
              <a:rPr lang="en-IN" smtClean="0"/>
              <a:t>3</a:t>
            </a:fld>
            <a:endParaRPr lang="en-IN"/>
          </a:p>
        </p:txBody>
      </p:sp>
    </p:spTree>
    <p:extLst>
      <p:ext uri="{BB962C8B-B14F-4D97-AF65-F5344CB8AC3E}">
        <p14:creationId xmlns:p14="http://schemas.microsoft.com/office/powerpoint/2010/main" val="100811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2118196" y="1869100"/>
            <a:ext cx="12837973" cy="4396765"/>
            <a:chOff x="0" y="0"/>
            <a:chExt cx="2479221" cy="849087"/>
          </a:xfrm>
        </p:grpSpPr>
        <p:sp>
          <p:nvSpPr>
            <p:cNvPr id="6" name="Freeform 6"/>
            <p:cNvSpPr/>
            <p:nvPr/>
          </p:nvSpPr>
          <p:spPr>
            <a:xfrm>
              <a:off x="0" y="0"/>
              <a:ext cx="2479222" cy="849087"/>
            </a:xfrm>
            <a:custGeom>
              <a:avLst/>
              <a:gdLst/>
              <a:ahLst/>
              <a:cxnLst/>
              <a:rect l="l" t="t" r="r" b="b"/>
              <a:pathLst>
                <a:path w="2479222" h="849087">
                  <a:moveTo>
                    <a:pt x="0" y="0"/>
                  </a:moveTo>
                  <a:lnTo>
                    <a:pt x="2479222" y="0"/>
                  </a:lnTo>
                  <a:lnTo>
                    <a:pt x="2479222" y="849087"/>
                  </a:lnTo>
                  <a:lnTo>
                    <a:pt x="0" y="849087"/>
                  </a:lnTo>
                  <a:lnTo>
                    <a:pt x="0" y="0"/>
                  </a:lnTo>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609600" y="0"/>
            <a:ext cx="16992600" cy="1770455"/>
          </a:xfrm>
          <a:custGeom>
            <a:avLst/>
            <a:gdLst/>
            <a:ahLst/>
            <a:cxnLst/>
            <a:rect l="l" t="t" r="r" b="b"/>
            <a:pathLst>
              <a:path w="3861162" h="1399671">
                <a:moveTo>
                  <a:pt x="0" y="0"/>
                </a:moveTo>
                <a:lnTo>
                  <a:pt x="3861162" y="0"/>
                </a:lnTo>
                <a:lnTo>
                  <a:pt x="3861162" y="1399671"/>
                </a:lnTo>
                <a:lnTo>
                  <a:pt x="0" y="1399671"/>
                </a:lnTo>
                <a:lnTo>
                  <a:pt x="0" y="0"/>
                </a:lnTo>
                <a:close/>
              </a:path>
            </a:pathLst>
          </a:custGeom>
          <a:blipFill>
            <a:blip r:embed="rId5"/>
            <a:stretch>
              <a:fillRect/>
            </a:stretch>
          </a:blipFill>
        </p:spPr>
      </p:sp>
      <p:sp>
        <p:nvSpPr>
          <p:cNvPr id="9" name="TextBox 9"/>
          <p:cNvSpPr txBox="1"/>
          <p:nvPr/>
        </p:nvSpPr>
        <p:spPr>
          <a:xfrm>
            <a:off x="2118196" y="3610040"/>
            <a:ext cx="12796596" cy="2676567"/>
          </a:xfrm>
          <a:prstGeom prst="rect">
            <a:avLst/>
          </a:prstGeom>
        </p:spPr>
        <p:txBody>
          <a:bodyPr wrap="square" lIns="0" tIns="0" rIns="0" bIns="0" rtlCol="0" anchor="t">
            <a:spAutoFit/>
          </a:bodyPr>
          <a:lstStyle/>
          <a:p>
            <a:pPr algn="ctr">
              <a:lnSpc>
                <a:spcPts val="22684"/>
              </a:lnSpc>
            </a:pPr>
            <a:r>
              <a:rPr lang="en-US" sz="16437" spc="1610" dirty="0" smtClean="0">
                <a:solidFill>
                  <a:srgbClr val="231F20"/>
                </a:solidFill>
                <a:latin typeface="Oswald Bold"/>
              </a:rPr>
              <a:t>EVENTS</a:t>
            </a:r>
            <a:endParaRPr lang="en-US" sz="16437" spc="1610" dirty="0">
              <a:solidFill>
                <a:srgbClr val="231F20"/>
              </a:solidFill>
              <a:latin typeface="Oswald Bold"/>
            </a:endParaRPr>
          </a:p>
        </p:txBody>
      </p:sp>
      <p:sp>
        <p:nvSpPr>
          <p:cNvPr id="10" name="TextBox 10"/>
          <p:cNvSpPr txBox="1"/>
          <p:nvPr/>
        </p:nvSpPr>
        <p:spPr>
          <a:xfrm>
            <a:off x="2118196" y="2218312"/>
            <a:ext cx="12796596" cy="1391728"/>
          </a:xfrm>
          <a:prstGeom prst="rect">
            <a:avLst/>
          </a:prstGeom>
        </p:spPr>
        <p:txBody>
          <a:bodyPr wrap="square" lIns="0" tIns="0" rIns="0" bIns="0" rtlCol="0" anchor="t">
            <a:spAutoFit/>
          </a:bodyPr>
          <a:lstStyle/>
          <a:p>
            <a:pPr algn="ctr">
              <a:lnSpc>
                <a:spcPts val="11809"/>
              </a:lnSpc>
            </a:pPr>
            <a:r>
              <a:rPr lang="en-US" sz="8557" spc="838" dirty="0">
                <a:solidFill>
                  <a:srgbClr val="231F20"/>
                </a:solidFill>
                <a:latin typeface="Oswald"/>
              </a:rPr>
              <a:t>PRESENTATION ON</a:t>
            </a:r>
          </a:p>
        </p:txBody>
      </p:sp>
      <p:sp>
        <p:nvSpPr>
          <p:cNvPr id="11" name="TextBox 11"/>
          <p:cNvSpPr txBox="1"/>
          <p:nvPr/>
        </p:nvSpPr>
        <p:spPr>
          <a:xfrm>
            <a:off x="199261" y="7424129"/>
            <a:ext cx="15771328" cy="2436564"/>
          </a:xfrm>
          <a:prstGeom prst="rect">
            <a:avLst/>
          </a:prstGeom>
        </p:spPr>
        <p:txBody>
          <a:bodyPr lIns="0" tIns="0" rIns="0" bIns="0" rtlCol="0" anchor="t">
            <a:spAutoFit/>
          </a:bodyPr>
          <a:lstStyle/>
          <a:p>
            <a:pPr algn="ctr">
              <a:lnSpc>
                <a:spcPts val="9463"/>
              </a:lnSpc>
            </a:pPr>
            <a:r>
              <a:rPr lang="en-US" sz="6857" spc="672" dirty="0">
                <a:solidFill>
                  <a:srgbClr val="231F20"/>
                </a:solidFill>
                <a:latin typeface="Oswald Bold"/>
              </a:rPr>
              <a:t>PRESENTED BY </a:t>
            </a:r>
            <a:r>
              <a:rPr lang="en-US" sz="9600" spc="672" dirty="0" smtClean="0">
                <a:solidFill>
                  <a:srgbClr val="231F20"/>
                </a:solidFill>
                <a:latin typeface="Oswald Bold"/>
              </a:rPr>
              <a:t>: </a:t>
            </a:r>
            <a:r>
              <a:rPr lang="en-US" sz="6857" spc="672" dirty="0" smtClean="0">
                <a:solidFill>
                  <a:srgbClr val="231F20"/>
                </a:solidFill>
                <a:latin typeface="Oswald Bold"/>
              </a:rPr>
              <a:t>AYAZ </a:t>
            </a:r>
            <a:r>
              <a:rPr lang="en-US" sz="6857" spc="672" dirty="0">
                <a:solidFill>
                  <a:srgbClr val="231F20"/>
                </a:solidFill>
                <a:latin typeface="Oswald Bold"/>
              </a:rPr>
              <a:t>AHAMAD</a:t>
            </a:r>
          </a:p>
          <a:p>
            <a:pPr algn="ctr">
              <a:lnSpc>
                <a:spcPts val="9463"/>
              </a:lnSpc>
            </a:pPr>
            <a:r>
              <a:rPr lang="en-US" sz="6857" spc="672" dirty="0" smtClean="0">
                <a:solidFill>
                  <a:srgbClr val="231F20"/>
                </a:solidFill>
                <a:latin typeface="Oswald Bold"/>
              </a:rPr>
              <a:t>GUIDE </a:t>
            </a:r>
            <a:r>
              <a:rPr lang="en-US" sz="9600" spc="672" dirty="0" smtClean="0">
                <a:solidFill>
                  <a:srgbClr val="231F20"/>
                </a:solidFill>
                <a:latin typeface="Oswald Bold"/>
              </a:rPr>
              <a:t>: </a:t>
            </a:r>
            <a:r>
              <a:rPr lang="en-US" sz="6857" spc="672" dirty="0" smtClean="0">
                <a:solidFill>
                  <a:srgbClr val="231F20"/>
                </a:solidFill>
                <a:latin typeface="Oswald Bold"/>
              </a:rPr>
              <a:t>JAVED </a:t>
            </a:r>
            <a:r>
              <a:rPr lang="en-US" sz="6857" spc="672" dirty="0">
                <a:solidFill>
                  <a:srgbClr val="231F20"/>
                </a:solidFill>
                <a:latin typeface="Oswald Bold"/>
              </a:rPr>
              <a:t>SIR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Object:</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10480" y="2552700"/>
            <a:ext cx="11944119" cy="7391400"/>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251766" y="2878246"/>
            <a:ext cx="11061546" cy="6740307"/>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400" dirty="0"/>
              <a:t>When the event occurs (in this case, when the button is clicked), the browser automatically creates an event object. This object contains information about the event and is passed to the </a:t>
            </a:r>
            <a:r>
              <a:rPr lang="en-GB" sz="2400" dirty="0" err="1"/>
              <a:t>callback</a:t>
            </a:r>
            <a:r>
              <a:rPr lang="en-GB" sz="2400" dirty="0"/>
              <a:t> function you specified. In the </a:t>
            </a:r>
            <a:r>
              <a:rPr lang="en-GB" sz="2400" dirty="0" err="1"/>
              <a:t>handleClick</a:t>
            </a:r>
            <a:r>
              <a:rPr lang="en-GB" sz="2400" dirty="0"/>
              <a:t> function, the parameter </a:t>
            </a:r>
            <a:r>
              <a:rPr lang="en-GB" sz="2400" dirty="0"/>
              <a:t>event</a:t>
            </a:r>
            <a:r>
              <a:rPr lang="en-GB" sz="2400" dirty="0"/>
              <a:t> represents this event object</a:t>
            </a:r>
            <a:r>
              <a:rPr lang="en-GB" sz="2400" dirty="0" smtClean="0"/>
              <a:t>.</a:t>
            </a:r>
          </a:p>
          <a:p>
            <a:pPr marL="213884" lvl="1" algn="just">
              <a:lnSpc>
                <a:spcPct val="150000"/>
              </a:lnSpc>
            </a:pPr>
            <a:endParaRPr lang="en-GB" sz="2400" dirty="0" smtClean="0"/>
          </a:p>
          <a:p>
            <a:pPr marL="427768" lvl="1" indent="-213884" algn="just">
              <a:lnSpc>
                <a:spcPct val="150000"/>
              </a:lnSpc>
              <a:buFont typeface="Arial"/>
              <a:buChar char="•"/>
            </a:pPr>
            <a:r>
              <a:rPr lang="en-GB" sz="2400" b="1" dirty="0"/>
              <a:t>Properties of the Event Object</a:t>
            </a:r>
            <a:r>
              <a:rPr lang="en-GB" sz="2400" b="1" dirty="0" smtClean="0"/>
              <a:t>:</a:t>
            </a:r>
            <a:endParaRPr lang="en-GB" sz="2400" dirty="0" smtClean="0"/>
          </a:p>
          <a:p>
            <a:pPr marL="457200" indent="-457200" algn="just">
              <a:buFont typeface="+mj-lt"/>
              <a:buAutoNum type="arabicPeriod"/>
            </a:pPr>
            <a:r>
              <a:rPr lang="en-GB" sz="2400" b="1" dirty="0"/>
              <a:t>type</a:t>
            </a:r>
            <a:r>
              <a:rPr lang="en-GB" sz="2400" dirty="0"/>
              <a:t>: Indicates the type of event that occurred (e.g., "click", "</a:t>
            </a:r>
            <a:r>
              <a:rPr lang="en-GB" sz="2400" dirty="0" err="1"/>
              <a:t>keydown</a:t>
            </a:r>
            <a:r>
              <a:rPr lang="en-GB" sz="2400" dirty="0" smtClean="0"/>
              <a:t>").</a:t>
            </a:r>
          </a:p>
          <a:p>
            <a:pPr marL="457200" indent="-457200" algn="just">
              <a:buFont typeface="+mj-lt"/>
              <a:buAutoNum type="arabicPeriod"/>
            </a:pPr>
            <a:r>
              <a:rPr lang="en-GB" sz="2400" b="1" dirty="0" smtClean="0"/>
              <a:t>target</a:t>
            </a:r>
            <a:r>
              <a:rPr lang="en-GB" sz="2400" dirty="0"/>
              <a:t>: References the DOM element on which the event was </a:t>
            </a:r>
            <a:r>
              <a:rPr lang="en-GB" sz="2400" dirty="0" smtClean="0"/>
              <a:t>triggered.</a:t>
            </a:r>
          </a:p>
          <a:p>
            <a:pPr marL="457200" indent="-457200" algn="just">
              <a:buFont typeface="+mj-lt"/>
              <a:buAutoNum type="arabicPeriod"/>
            </a:pPr>
            <a:r>
              <a:rPr lang="en-GB" sz="2400" b="1" dirty="0" err="1" smtClean="0"/>
              <a:t>currentTarget</a:t>
            </a:r>
            <a:r>
              <a:rPr lang="en-GB" sz="2400" dirty="0"/>
              <a:t>: References the element currently handling the event (can differ in the case of event propagation</a:t>
            </a:r>
            <a:r>
              <a:rPr lang="en-GB" sz="2400" dirty="0" smtClean="0"/>
              <a:t>).</a:t>
            </a:r>
          </a:p>
          <a:p>
            <a:pPr marL="457200" indent="-457200" algn="just">
              <a:buFont typeface="+mj-lt"/>
              <a:buAutoNum type="arabicPeriod"/>
            </a:pPr>
            <a:r>
              <a:rPr lang="en-GB" sz="2400" b="1" dirty="0" err="1" smtClean="0"/>
              <a:t>clientX</a:t>
            </a:r>
            <a:r>
              <a:rPr lang="en-GB" sz="2400" b="1" dirty="0" smtClean="0"/>
              <a:t> </a:t>
            </a:r>
            <a:r>
              <a:rPr lang="en-GB" sz="2400" b="1" dirty="0"/>
              <a:t>and </a:t>
            </a:r>
            <a:r>
              <a:rPr lang="en-GB" sz="2400" b="1" dirty="0" err="1"/>
              <a:t>clientY</a:t>
            </a:r>
            <a:r>
              <a:rPr lang="en-GB" sz="2400" dirty="0"/>
              <a:t>: Store the coordinates of the mouse pointer when the event occurred (useful for mouse-related events</a:t>
            </a:r>
            <a:r>
              <a:rPr lang="en-GB" sz="2400" dirty="0" smtClean="0"/>
              <a:t>).</a:t>
            </a:r>
          </a:p>
          <a:p>
            <a:pPr marL="457200" indent="-457200" algn="just">
              <a:buFont typeface="+mj-lt"/>
              <a:buAutoNum type="arabicPeriod"/>
            </a:pPr>
            <a:r>
              <a:rPr lang="en-GB" sz="2400" b="1" dirty="0" err="1" smtClean="0"/>
              <a:t>keyCode</a:t>
            </a:r>
            <a:r>
              <a:rPr lang="en-GB" sz="2400" dirty="0"/>
              <a:t>: Contains the key code of the pressed key (useful for keyboard-related events).</a:t>
            </a:r>
          </a:p>
          <a:p>
            <a:pPr marL="427768" lvl="1" indent="-213884" algn="just">
              <a:lnSpc>
                <a:spcPct val="150000"/>
              </a:lnSpc>
              <a:buFont typeface="Arial"/>
              <a:buChar char="•"/>
            </a:pPr>
            <a:endParaRPr lang="en-US" sz="2000" spc="194" dirty="0">
              <a:solidFill>
                <a:srgbClr val="231F20"/>
              </a:solidFill>
              <a:latin typeface="DM Sans"/>
            </a:endParaRPr>
          </a:p>
        </p:txBody>
      </p:sp>
    </p:spTree>
    <p:extLst>
      <p:ext uri="{BB962C8B-B14F-4D97-AF65-F5344CB8AC3E}">
        <p14:creationId xmlns:p14="http://schemas.microsoft.com/office/powerpoint/2010/main" val="21291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Object:</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10480" y="2552700"/>
            <a:ext cx="11944119" cy="7391400"/>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251766" y="2878246"/>
            <a:ext cx="11061546" cy="1055866"/>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400" dirty="0"/>
              <a:t>Suppose you want to display the coordinates of the mouse pointer when a button is clicked. Here's how you can do that using the event object:</a:t>
            </a:r>
            <a:endParaRPr lang="en-US" sz="2000" spc="194" dirty="0">
              <a:solidFill>
                <a:srgbClr val="231F20"/>
              </a:solidFill>
              <a:latin typeface="DM Sans"/>
            </a:endParaRPr>
          </a:p>
        </p:txBody>
      </p:sp>
      <p:sp>
        <p:nvSpPr>
          <p:cNvPr id="16" name="TextBox 13"/>
          <p:cNvSpPr txBox="1"/>
          <p:nvPr/>
        </p:nvSpPr>
        <p:spPr>
          <a:xfrm>
            <a:off x="6400800" y="4533900"/>
            <a:ext cx="11049308" cy="4021037"/>
          </a:xfrm>
          <a:prstGeom prst="rect">
            <a:avLst/>
          </a:prstGeom>
        </p:spPr>
        <p:txBody>
          <a:bodyPr lIns="0" tIns="0" rIns="0" bIns="0" rtlCol="0" anchor="t">
            <a:spAutoFit/>
          </a:bodyPr>
          <a:lstStyle/>
          <a:p>
            <a:pPr>
              <a:lnSpc>
                <a:spcPts val="3529"/>
              </a:lnSpc>
            </a:pPr>
            <a:r>
              <a:rPr lang="en-GB" sz="2557" b="1" spc="250" dirty="0" err="1">
                <a:solidFill>
                  <a:srgbClr val="231F20"/>
                </a:solidFill>
                <a:latin typeface="DM Sans"/>
              </a:rPr>
              <a:t>const</a:t>
            </a:r>
            <a:r>
              <a:rPr lang="en-GB" sz="2557" b="1" spc="250" dirty="0">
                <a:solidFill>
                  <a:srgbClr val="231F20"/>
                </a:solidFill>
                <a:latin typeface="DM Sans"/>
              </a:rPr>
              <a:t> button = </a:t>
            </a:r>
            <a:r>
              <a:rPr lang="en-GB" sz="2557" b="1" spc="250" dirty="0" err="1">
                <a:solidFill>
                  <a:srgbClr val="231F20"/>
                </a:solidFill>
                <a:latin typeface="DM Sans"/>
              </a:rPr>
              <a:t>document.getElementById</a:t>
            </a:r>
            <a:r>
              <a:rPr lang="en-GB" sz="2557" b="1" spc="250" dirty="0">
                <a:solidFill>
                  <a:srgbClr val="231F20"/>
                </a:solidFill>
                <a:latin typeface="DM Sans"/>
              </a:rPr>
              <a:t>('</a:t>
            </a:r>
            <a:r>
              <a:rPr lang="en-GB" sz="2557" b="1" spc="250" dirty="0" err="1">
                <a:solidFill>
                  <a:srgbClr val="231F20"/>
                </a:solidFill>
                <a:latin typeface="DM Sans"/>
              </a:rPr>
              <a:t>myButton</a:t>
            </a:r>
            <a:r>
              <a:rPr lang="en-GB" sz="2557" b="1" spc="250" dirty="0">
                <a:solidFill>
                  <a:srgbClr val="231F20"/>
                </a:solidFill>
                <a:latin typeface="DM Sans"/>
              </a:rPr>
              <a:t>');</a:t>
            </a:r>
          </a:p>
          <a:p>
            <a:pPr>
              <a:lnSpc>
                <a:spcPts val="3529"/>
              </a:lnSpc>
            </a:pPr>
            <a:endParaRPr lang="en-GB" sz="2557" b="1" spc="250" dirty="0">
              <a:solidFill>
                <a:srgbClr val="231F20"/>
              </a:solidFill>
              <a:latin typeface="DM Sans"/>
            </a:endParaRPr>
          </a:p>
          <a:p>
            <a:pPr>
              <a:lnSpc>
                <a:spcPts val="3529"/>
              </a:lnSpc>
            </a:pPr>
            <a:r>
              <a:rPr lang="en-GB" sz="2557" b="1" spc="250" dirty="0">
                <a:solidFill>
                  <a:srgbClr val="231F20"/>
                </a:solidFill>
                <a:latin typeface="DM Sans"/>
              </a:rPr>
              <a:t>function </a:t>
            </a:r>
            <a:r>
              <a:rPr lang="en-GB" sz="2557" b="1" spc="250" dirty="0" err="1">
                <a:solidFill>
                  <a:srgbClr val="231F20"/>
                </a:solidFill>
                <a:latin typeface="DM Sans"/>
              </a:rPr>
              <a:t>handleClick</a:t>
            </a:r>
            <a:r>
              <a:rPr lang="en-GB" sz="2557" b="1" spc="250" dirty="0">
                <a:solidFill>
                  <a:srgbClr val="231F20"/>
                </a:solidFill>
                <a:latin typeface="DM Sans"/>
              </a:rPr>
              <a:t>(event) {</a:t>
            </a:r>
          </a:p>
          <a:p>
            <a:pPr>
              <a:lnSpc>
                <a:spcPts val="3529"/>
              </a:lnSpc>
            </a:pPr>
            <a:r>
              <a:rPr lang="en-GB" sz="2557" b="1" spc="250" dirty="0">
                <a:solidFill>
                  <a:srgbClr val="231F20"/>
                </a:solidFill>
                <a:latin typeface="DM Sans"/>
              </a:rPr>
              <a:t>  </a:t>
            </a:r>
            <a:r>
              <a:rPr lang="en-GB" sz="2557" b="1" spc="250" dirty="0" err="1">
                <a:solidFill>
                  <a:srgbClr val="231F20"/>
                </a:solidFill>
                <a:latin typeface="DM Sans"/>
              </a:rPr>
              <a:t>const</a:t>
            </a:r>
            <a:r>
              <a:rPr lang="en-GB" sz="2557" b="1" spc="250" dirty="0">
                <a:solidFill>
                  <a:srgbClr val="231F20"/>
                </a:solidFill>
                <a:latin typeface="DM Sans"/>
              </a:rPr>
              <a:t> x = </a:t>
            </a:r>
            <a:r>
              <a:rPr lang="en-GB" sz="2557" b="1" spc="250" dirty="0" err="1">
                <a:solidFill>
                  <a:srgbClr val="231F20"/>
                </a:solidFill>
                <a:latin typeface="DM Sans"/>
              </a:rPr>
              <a:t>event.clientX</a:t>
            </a:r>
            <a:r>
              <a:rPr lang="en-GB" sz="2557" b="1" spc="250" dirty="0">
                <a:solidFill>
                  <a:srgbClr val="231F20"/>
                </a:solidFill>
                <a:latin typeface="DM Sans"/>
              </a:rPr>
              <a:t>;</a:t>
            </a:r>
          </a:p>
          <a:p>
            <a:pPr>
              <a:lnSpc>
                <a:spcPts val="3529"/>
              </a:lnSpc>
            </a:pPr>
            <a:r>
              <a:rPr lang="en-GB" sz="2557" b="1" spc="250" dirty="0">
                <a:solidFill>
                  <a:srgbClr val="231F20"/>
                </a:solidFill>
                <a:latin typeface="DM Sans"/>
              </a:rPr>
              <a:t>  </a:t>
            </a:r>
            <a:r>
              <a:rPr lang="en-GB" sz="2557" b="1" spc="250" dirty="0" err="1">
                <a:solidFill>
                  <a:srgbClr val="231F20"/>
                </a:solidFill>
                <a:latin typeface="DM Sans"/>
              </a:rPr>
              <a:t>const</a:t>
            </a:r>
            <a:r>
              <a:rPr lang="en-GB" sz="2557" b="1" spc="250" dirty="0">
                <a:solidFill>
                  <a:srgbClr val="231F20"/>
                </a:solidFill>
                <a:latin typeface="DM Sans"/>
              </a:rPr>
              <a:t> y = </a:t>
            </a:r>
            <a:r>
              <a:rPr lang="en-GB" sz="2557" b="1" spc="250" dirty="0" err="1">
                <a:solidFill>
                  <a:srgbClr val="231F20"/>
                </a:solidFill>
                <a:latin typeface="DM Sans"/>
              </a:rPr>
              <a:t>event.clientY</a:t>
            </a:r>
            <a:r>
              <a:rPr lang="en-GB" sz="2557" b="1" spc="250" dirty="0">
                <a:solidFill>
                  <a:srgbClr val="231F20"/>
                </a:solidFill>
                <a:latin typeface="DM Sans"/>
              </a:rPr>
              <a:t>;</a:t>
            </a:r>
          </a:p>
          <a:p>
            <a:pPr>
              <a:lnSpc>
                <a:spcPts val="3529"/>
              </a:lnSpc>
            </a:pPr>
            <a:r>
              <a:rPr lang="en-GB" sz="2557" b="1" spc="250" dirty="0">
                <a:solidFill>
                  <a:srgbClr val="231F20"/>
                </a:solidFill>
                <a:latin typeface="DM Sans"/>
              </a:rPr>
              <a:t>  alert(`Mouse coordinates: X=${x}, Y=${y}`);</a:t>
            </a:r>
          </a:p>
          <a:p>
            <a:pPr>
              <a:lnSpc>
                <a:spcPts val="3529"/>
              </a:lnSpc>
            </a:pPr>
            <a:r>
              <a:rPr lang="en-GB" sz="2557" b="1" spc="250" dirty="0">
                <a:solidFill>
                  <a:srgbClr val="231F20"/>
                </a:solidFill>
                <a:latin typeface="DM Sans"/>
              </a:rPr>
              <a:t>}</a:t>
            </a:r>
          </a:p>
          <a:p>
            <a:pPr>
              <a:lnSpc>
                <a:spcPts val="3529"/>
              </a:lnSpc>
            </a:pPr>
            <a:endParaRPr lang="en-GB" sz="2557" b="1" spc="250" dirty="0">
              <a:solidFill>
                <a:srgbClr val="231F20"/>
              </a:solidFill>
              <a:latin typeface="DM Sans"/>
            </a:endParaRPr>
          </a:p>
          <a:p>
            <a:pPr>
              <a:lnSpc>
                <a:spcPts val="3529"/>
              </a:lnSpc>
            </a:pPr>
            <a:r>
              <a:rPr lang="en-GB" sz="2557" b="1" spc="250" dirty="0" err="1">
                <a:solidFill>
                  <a:srgbClr val="231F20"/>
                </a:solidFill>
                <a:latin typeface="DM Sans"/>
              </a:rPr>
              <a:t>button.addEventListener</a:t>
            </a:r>
            <a:r>
              <a:rPr lang="en-GB" sz="2557" b="1" spc="250" dirty="0">
                <a:solidFill>
                  <a:srgbClr val="231F20"/>
                </a:solidFill>
                <a:latin typeface="DM Sans"/>
              </a:rPr>
              <a:t>('click', </a:t>
            </a:r>
            <a:r>
              <a:rPr lang="en-GB" sz="2557" b="1" spc="250" dirty="0" err="1">
                <a:solidFill>
                  <a:srgbClr val="231F20"/>
                </a:solidFill>
                <a:latin typeface="DM Sans"/>
              </a:rPr>
              <a:t>handleClick</a:t>
            </a:r>
            <a:r>
              <a:rPr lang="en-GB" sz="2557" b="1" spc="250" dirty="0">
                <a:solidFill>
                  <a:srgbClr val="231F20"/>
                </a:solidFill>
                <a:latin typeface="DM Sans"/>
              </a:rPr>
              <a:t>);</a:t>
            </a:r>
            <a:endParaRPr lang="en-GB" sz="2557" b="1" spc="250" dirty="0">
              <a:solidFill>
                <a:srgbClr val="231F20"/>
              </a:solidFill>
              <a:latin typeface="DM Sans"/>
            </a:endParaRPr>
          </a:p>
        </p:txBody>
      </p:sp>
    </p:spTree>
    <p:extLst>
      <p:ext uri="{BB962C8B-B14F-4D97-AF65-F5344CB8AC3E}">
        <p14:creationId xmlns:p14="http://schemas.microsoft.com/office/powerpoint/2010/main" val="305977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324100"/>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Object:</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10480" y="2307923"/>
            <a:ext cx="12248920" cy="7636177"/>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107323" y="2524992"/>
            <a:ext cx="11655234" cy="3323987"/>
          </a:xfrm>
          <a:prstGeom prst="rect">
            <a:avLst/>
          </a:prstGeom>
        </p:spPr>
        <p:txBody>
          <a:bodyPr wrap="square" lIns="0" tIns="0" rIns="0" bIns="0" rtlCol="0" anchor="t">
            <a:spAutoFit/>
          </a:bodyPr>
          <a:lstStyle/>
          <a:p>
            <a:pPr marL="342900" indent="-342900" algn="just">
              <a:buFont typeface="Arial" pitchFamily="34" charset="0"/>
              <a:buChar char="•"/>
            </a:pPr>
            <a:r>
              <a:rPr lang="en-GB" sz="2400" b="1" dirty="0"/>
              <a:t>Methods of the Event Object:</a:t>
            </a:r>
            <a:endParaRPr lang="en-GB" sz="2400" dirty="0"/>
          </a:p>
          <a:p>
            <a:pPr algn="just"/>
            <a:r>
              <a:rPr lang="en-GB" sz="2400" dirty="0"/>
              <a:t>In addition to properties, the event object also provides methods to control and interact with the event:</a:t>
            </a:r>
          </a:p>
          <a:p>
            <a:pPr marL="457200" indent="-457200" algn="just">
              <a:buFont typeface="+mj-lt"/>
              <a:buAutoNum type="arabicPeriod"/>
            </a:pPr>
            <a:r>
              <a:rPr lang="en-GB" sz="2400" b="1" dirty="0" err="1"/>
              <a:t>preventDefault</a:t>
            </a:r>
            <a:r>
              <a:rPr lang="en-GB" sz="2400" b="1" dirty="0"/>
              <a:t>()</a:t>
            </a:r>
            <a:r>
              <a:rPr lang="en-GB" sz="2400" dirty="0"/>
              <a:t>: Prevents the default </a:t>
            </a:r>
            <a:r>
              <a:rPr lang="en-GB" sz="2400" dirty="0" err="1"/>
              <a:t>behavior</a:t>
            </a:r>
            <a:r>
              <a:rPr lang="en-GB" sz="2400" dirty="0"/>
              <a:t> associated with the event. For instance, calling this method on a click event prevents a link from navigating to a new page.</a:t>
            </a:r>
          </a:p>
          <a:p>
            <a:pPr marL="457200" indent="-457200" algn="just">
              <a:buFont typeface="+mj-lt"/>
              <a:buAutoNum type="arabicPeriod"/>
            </a:pPr>
            <a:r>
              <a:rPr lang="en-GB" sz="2400" b="1" dirty="0" err="1"/>
              <a:t>stopPropagation</a:t>
            </a:r>
            <a:r>
              <a:rPr lang="en-GB" sz="2400" b="1" dirty="0"/>
              <a:t>()</a:t>
            </a:r>
            <a:r>
              <a:rPr lang="en-GB" sz="2400" dirty="0"/>
              <a:t>: Prevents the event from bubbling up or capturing down the DOM tree during event propagation</a:t>
            </a:r>
            <a:r>
              <a:rPr lang="en-GB" sz="2400" dirty="0" smtClean="0"/>
              <a:t>.</a:t>
            </a:r>
          </a:p>
          <a:p>
            <a:pPr algn="just"/>
            <a:r>
              <a:rPr lang="en-GB" sz="2400" b="1" dirty="0" smtClean="0"/>
              <a:t>EX:</a:t>
            </a:r>
            <a:r>
              <a:rPr lang="en-GB" sz="2400" dirty="0" smtClean="0"/>
              <a:t> Suppose </a:t>
            </a:r>
            <a:r>
              <a:rPr lang="en-GB" sz="2400" dirty="0"/>
              <a:t>you want to prevent a link from navigating when clicked. You can use the </a:t>
            </a:r>
            <a:r>
              <a:rPr lang="en-GB" sz="2400" b="1" dirty="0" err="1"/>
              <a:t>preventDefault</a:t>
            </a:r>
            <a:r>
              <a:rPr lang="en-GB" sz="2400" b="1" dirty="0"/>
              <a:t>()</a:t>
            </a:r>
            <a:r>
              <a:rPr lang="en-GB" sz="2400" b="1" dirty="0"/>
              <a:t> </a:t>
            </a:r>
            <a:r>
              <a:rPr lang="en-GB" sz="2400" dirty="0"/>
              <a:t>method:</a:t>
            </a:r>
          </a:p>
        </p:txBody>
      </p:sp>
      <p:sp>
        <p:nvSpPr>
          <p:cNvPr id="17" name="TextBox 13"/>
          <p:cNvSpPr txBox="1"/>
          <p:nvPr/>
        </p:nvSpPr>
        <p:spPr>
          <a:xfrm>
            <a:off x="7924800" y="5905500"/>
            <a:ext cx="7772400" cy="3693319"/>
          </a:xfrm>
          <a:prstGeom prst="rect">
            <a:avLst/>
          </a:prstGeom>
        </p:spPr>
        <p:txBody>
          <a:bodyPr wrap="square" lIns="0" tIns="0" rIns="0" bIns="0" rtlCol="0" anchor="t">
            <a:spAutoFit/>
          </a:bodyPr>
          <a:lstStyle/>
          <a:p>
            <a:pPr>
              <a:lnSpc>
                <a:spcPct val="150000"/>
              </a:lnSpc>
            </a:pPr>
            <a:r>
              <a:rPr lang="en-GB" sz="2000" b="1" spc="250" dirty="0" err="1">
                <a:solidFill>
                  <a:srgbClr val="231F20"/>
                </a:solidFill>
                <a:latin typeface="DM Sans"/>
              </a:rPr>
              <a:t>const</a:t>
            </a:r>
            <a:r>
              <a:rPr lang="en-GB" sz="2000" b="1" spc="250" dirty="0">
                <a:solidFill>
                  <a:srgbClr val="231F20"/>
                </a:solidFill>
                <a:latin typeface="DM Sans"/>
              </a:rPr>
              <a:t> link = </a:t>
            </a:r>
            <a:r>
              <a:rPr lang="en-GB" sz="2000" b="1" spc="250" dirty="0" err="1">
                <a:solidFill>
                  <a:srgbClr val="231F20"/>
                </a:solidFill>
                <a:latin typeface="DM Sans"/>
              </a:rPr>
              <a:t>document.getElementById</a:t>
            </a:r>
            <a:r>
              <a:rPr lang="en-GB" sz="2000" b="1" spc="250" dirty="0">
                <a:solidFill>
                  <a:srgbClr val="231F20"/>
                </a:solidFill>
                <a:latin typeface="DM Sans"/>
              </a:rPr>
              <a:t>('</a:t>
            </a:r>
            <a:r>
              <a:rPr lang="en-GB" sz="2000" b="1" spc="250" dirty="0" err="1">
                <a:solidFill>
                  <a:srgbClr val="231F20"/>
                </a:solidFill>
                <a:latin typeface="DM Sans"/>
              </a:rPr>
              <a:t>myLink</a:t>
            </a:r>
            <a:r>
              <a:rPr lang="en-GB" sz="2000" b="1" spc="250" dirty="0">
                <a:solidFill>
                  <a:srgbClr val="231F20"/>
                </a:solidFill>
                <a:latin typeface="DM Sans"/>
              </a:rPr>
              <a:t>');</a:t>
            </a:r>
          </a:p>
          <a:p>
            <a:pPr>
              <a:lnSpc>
                <a:spcPct val="150000"/>
              </a:lnSpc>
            </a:pPr>
            <a:endParaRPr lang="en-GB" sz="2000" b="1" spc="250" dirty="0">
              <a:solidFill>
                <a:srgbClr val="231F20"/>
              </a:solidFill>
              <a:latin typeface="DM Sans"/>
            </a:endParaRPr>
          </a:p>
          <a:p>
            <a:pPr>
              <a:lnSpc>
                <a:spcPct val="150000"/>
              </a:lnSpc>
            </a:pPr>
            <a:r>
              <a:rPr lang="en-GB" sz="2000" b="1" spc="250" dirty="0">
                <a:solidFill>
                  <a:srgbClr val="231F20"/>
                </a:solidFill>
                <a:latin typeface="DM Sans"/>
              </a:rPr>
              <a:t>function </a:t>
            </a:r>
            <a:r>
              <a:rPr lang="en-GB" sz="2000" b="1" spc="250" dirty="0" err="1">
                <a:solidFill>
                  <a:srgbClr val="231F20"/>
                </a:solidFill>
                <a:latin typeface="DM Sans"/>
              </a:rPr>
              <a:t>handleLinkClick</a:t>
            </a:r>
            <a:r>
              <a:rPr lang="en-GB" sz="2000" b="1" spc="250" dirty="0">
                <a:solidFill>
                  <a:srgbClr val="231F20"/>
                </a:solidFill>
                <a:latin typeface="DM Sans"/>
              </a:rPr>
              <a:t>(event) {</a:t>
            </a:r>
          </a:p>
          <a:p>
            <a:pPr>
              <a:lnSpc>
                <a:spcPct val="150000"/>
              </a:lnSpc>
            </a:pPr>
            <a:r>
              <a:rPr lang="en-GB" sz="2000" b="1" spc="250" dirty="0">
                <a:solidFill>
                  <a:srgbClr val="231F20"/>
                </a:solidFill>
                <a:latin typeface="DM Sans"/>
              </a:rPr>
              <a:t>  </a:t>
            </a:r>
            <a:r>
              <a:rPr lang="en-GB" sz="2000" b="1" spc="250" dirty="0" err="1">
                <a:solidFill>
                  <a:srgbClr val="231F20"/>
                </a:solidFill>
                <a:latin typeface="DM Sans"/>
              </a:rPr>
              <a:t>event.preventDefault</a:t>
            </a:r>
            <a:r>
              <a:rPr lang="en-GB" sz="2000" b="1" spc="250" dirty="0">
                <a:solidFill>
                  <a:srgbClr val="231F20"/>
                </a:solidFill>
                <a:latin typeface="DM Sans"/>
              </a:rPr>
              <a:t>();</a:t>
            </a:r>
          </a:p>
          <a:p>
            <a:pPr>
              <a:lnSpc>
                <a:spcPct val="150000"/>
              </a:lnSpc>
            </a:pPr>
            <a:r>
              <a:rPr lang="en-GB" sz="2000" b="1" spc="250" dirty="0">
                <a:solidFill>
                  <a:srgbClr val="231F20"/>
                </a:solidFill>
                <a:latin typeface="DM Sans"/>
              </a:rPr>
              <a:t>  alert('Link click prevented!');</a:t>
            </a:r>
          </a:p>
          <a:p>
            <a:pPr>
              <a:lnSpc>
                <a:spcPct val="150000"/>
              </a:lnSpc>
            </a:pPr>
            <a:r>
              <a:rPr lang="en-GB" sz="2000" b="1" spc="250" dirty="0">
                <a:solidFill>
                  <a:srgbClr val="231F20"/>
                </a:solidFill>
                <a:latin typeface="DM Sans"/>
              </a:rPr>
              <a:t>}</a:t>
            </a:r>
          </a:p>
          <a:p>
            <a:pPr>
              <a:lnSpc>
                <a:spcPct val="150000"/>
              </a:lnSpc>
            </a:pPr>
            <a:endParaRPr lang="en-GB" sz="2000" b="1" spc="250" dirty="0">
              <a:solidFill>
                <a:srgbClr val="231F20"/>
              </a:solidFill>
              <a:latin typeface="DM Sans"/>
            </a:endParaRPr>
          </a:p>
          <a:p>
            <a:pPr>
              <a:lnSpc>
                <a:spcPct val="150000"/>
              </a:lnSpc>
            </a:pPr>
            <a:r>
              <a:rPr lang="en-GB" sz="2000" b="1" spc="250" dirty="0" err="1">
                <a:solidFill>
                  <a:srgbClr val="231F20"/>
                </a:solidFill>
                <a:latin typeface="DM Sans"/>
              </a:rPr>
              <a:t>link.addEventListener</a:t>
            </a:r>
            <a:r>
              <a:rPr lang="en-GB" sz="2000" b="1" spc="250" dirty="0">
                <a:solidFill>
                  <a:srgbClr val="231F20"/>
                </a:solidFill>
                <a:latin typeface="DM Sans"/>
              </a:rPr>
              <a:t>('click', </a:t>
            </a:r>
            <a:r>
              <a:rPr lang="en-GB" sz="2000" b="1" spc="250" dirty="0" err="1">
                <a:solidFill>
                  <a:srgbClr val="231F20"/>
                </a:solidFill>
                <a:latin typeface="DM Sans"/>
              </a:rPr>
              <a:t>handleLinkClick</a:t>
            </a:r>
            <a:r>
              <a:rPr lang="en-GB" sz="2000" b="1" spc="250" dirty="0">
                <a:solidFill>
                  <a:srgbClr val="231F20"/>
                </a:solidFill>
                <a:latin typeface="DM Sans"/>
              </a:rPr>
              <a:t>);</a:t>
            </a:r>
          </a:p>
        </p:txBody>
      </p:sp>
    </p:spTree>
    <p:extLst>
      <p:ext uri="{BB962C8B-B14F-4D97-AF65-F5344CB8AC3E}">
        <p14:creationId xmlns:p14="http://schemas.microsoft.com/office/powerpoint/2010/main" val="20757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324099"/>
            <a:ext cx="4473739" cy="1118495"/>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Removing Event Listeners:</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795240" y="2360306"/>
            <a:ext cx="12248920" cy="7636177"/>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107323" y="2524992"/>
            <a:ext cx="11655234" cy="1477328"/>
          </a:xfrm>
          <a:prstGeom prst="rect">
            <a:avLst/>
          </a:prstGeom>
        </p:spPr>
        <p:txBody>
          <a:bodyPr wrap="square" lIns="0" tIns="0" rIns="0" bIns="0" rtlCol="0" anchor="t">
            <a:spAutoFit/>
          </a:bodyPr>
          <a:lstStyle/>
          <a:p>
            <a:pPr marL="342900" indent="-342900" algn="just">
              <a:buFont typeface="Arial" pitchFamily="34" charset="0"/>
              <a:buChar char="•"/>
            </a:pPr>
            <a:r>
              <a:rPr lang="en-GB" sz="2400" dirty="0"/>
              <a:t>Sometimes, you might need to remove an event listener from an element. You can do this using the </a:t>
            </a:r>
            <a:r>
              <a:rPr lang="en-GB" sz="2400" dirty="0" smtClean="0"/>
              <a:t>‘</a:t>
            </a:r>
            <a:r>
              <a:rPr lang="en-GB" sz="2400" b="1" dirty="0" err="1" smtClean="0"/>
              <a:t>removeEventListener</a:t>
            </a:r>
            <a:r>
              <a:rPr lang="en-GB" sz="2400" b="1" dirty="0" smtClean="0"/>
              <a:t>’</a:t>
            </a:r>
            <a:r>
              <a:rPr lang="en-GB" sz="2400" dirty="0" smtClean="0"/>
              <a:t> </a:t>
            </a:r>
            <a:r>
              <a:rPr lang="en-GB" sz="2400" dirty="0"/>
              <a:t>method. However, the function you pass to </a:t>
            </a:r>
            <a:r>
              <a:rPr lang="en-GB" sz="2400" dirty="0" smtClean="0"/>
              <a:t>‘</a:t>
            </a:r>
            <a:r>
              <a:rPr lang="en-GB" sz="2400" b="1" dirty="0" err="1" smtClean="0"/>
              <a:t>removeEventListener</a:t>
            </a:r>
            <a:r>
              <a:rPr lang="en-GB" sz="2400" b="1" dirty="0" smtClean="0"/>
              <a:t>’</a:t>
            </a:r>
            <a:r>
              <a:rPr lang="en-GB" sz="2400" dirty="0" smtClean="0"/>
              <a:t> </a:t>
            </a:r>
            <a:r>
              <a:rPr lang="en-GB" sz="2400" dirty="0"/>
              <a:t>must be the exact same function you used to add the listener in the first place. This can lead to issues if you're using anonymous functions as event listeners.</a:t>
            </a:r>
          </a:p>
        </p:txBody>
      </p:sp>
      <p:sp>
        <p:nvSpPr>
          <p:cNvPr id="17" name="TextBox 13"/>
          <p:cNvSpPr txBox="1"/>
          <p:nvPr/>
        </p:nvSpPr>
        <p:spPr>
          <a:xfrm>
            <a:off x="7010400" y="4838700"/>
            <a:ext cx="10515600" cy="4616648"/>
          </a:xfrm>
          <a:prstGeom prst="rect">
            <a:avLst/>
          </a:prstGeom>
        </p:spPr>
        <p:txBody>
          <a:bodyPr wrap="square" lIns="0" tIns="0" rIns="0" bIns="0" rtlCol="0" anchor="t">
            <a:spAutoFit/>
          </a:bodyPr>
          <a:lstStyle/>
          <a:p>
            <a:pPr>
              <a:lnSpc>
                <a:spcPct val="150000"/>
              </a:lnSpc>
            </a:pPr>
            <a:r>
              <a:rPr lang="en-GB" sz="2000" b="1" spc="250" dirty="0" err="1">
                <a:solidFill>
                  <a:srgbClr val="231F20"/>
                </a:solidFill>
                <a:latin typeface="DM Sans"/>
              </a:rPr>
              <a:t>const</a:t>
            </a:r>
            <a:r>
              <a:rPr lang="en-GB" sz="2000" b="1" spc="250" dirty="0">
                <a:solidFill>
                  <a:srgbClr val="231F20"/>
                </a:solidFill>
                <a:latin typeface="DM Sans"/>
              </a:rPr>
              <a:t> button = </a:t>
            </a:r>
            <a:r>
              <a:rPr lang="en-GB" sz="2000" b="1" spc="250" dirty="0" err="1">
                <a:solidFill>
                  <a:srgbClr val="231F20"/>
                </a:solidFill>
                <a:latin typeface="DM Sans"/>
              </a:rPr>
              <a:t>document.getElementById</a:t>
            </a:r>
            <a:r>
              <a:rPr lang="en-GB" sz="2000" b="1" spc="250" dirty="0">
                <a:solidFill>
                  <a:srgbClr val="231F20"/>
                </a:solidFill>
                <a:latin typeface="DM Sans"/>
              </a:rPr>
              <a:t>('</a:t>
            </a:r>
            <a:r>
              <a:rPr lang="en-GB" sz="2000" b="1" spc="250" dirty="0" err="1">
                <a:solidFill>
                  <a:srgbClr val="231F20"/>
                </a:solidFill>
                <a:latin typeface="DM Sans"/>
              </a:rPr>
              <a:t>myButton</a:t>
            </a:r>
            <a:r>
              <a:rPr lang="en-GB" sz="2000" b="1" spc="250" dirty="0">
                <a:solidFill>
                  <a:srgbClr val="231F20"/>
                </a:solidFill>
                <a:latin typeface="DM Sans"/>
              </a:rPr>
              <a:t>');</a:t>
            </a:r>
          </a:p>
          <a:p>
            <a:pPr>
              <a:lnSpc>
                <a:spcPct val="150000"/>
              </a:lnSpc>
            </a:pPr>
            <a:endParaRPr lang="en-GB" sz="2000" b="1" spc="250" dirty="0">
              <a:solidFill>
                <a:srgbClr val="231F20"/>
              </a:solidFill>
              <a:latin typeface="DM Sans"/>
            </a:endParaRPr>
          </a:p>
          <a:p>
            <a:pPr>
              <a:lnSpc>
                <a:spcPct val="150000"/>
              </a:lnSpc>
            </a:pPr>
            <a:r>
              <a:rPr lang="en-GB" sz="2000" b="1" spc="250" dirty="0">
                <a:solidFill>
                  <a:srgbClr val="231F20"/>
                </a:solidFill>
                <a:latin typeface="DM Sans"/>
              </a:rPr>
              <a:t>function </a:t>
            </a:r>
            <a:r>
              <a:rPr lang="en-GB" sz="2000" b="1" spc="250" dirty="0" err="1">
                <a:solidFill>
                  <a:srgbClr val="231F20"/>
                </a:solidFill>
                <a:latin typeface="DM Sans"/>
              </a:rPr>
              <a:t>handleClick</a:t>
            </a:r>
            <a:r>
              <a:rPr lang="en-GB" sz="2000" b="1" spc="250" dirty="0">
                <a:solidFill>
                  <a:srgbClr val="231F20"/>
                </a:solidFill>
                <a:latin typeface="DM Sans"/>
              </a:rPr>
              <a:t>() {</a:t>
            </a:r>
          </a:p>
          <a:p>
            <a:pPr>
              <a:lnSpc>
                <a:spcPct val="150000"/>
              </a:lnSpc>
            </a:pPr>
            <a:r>
              <a:rPr lang="en-GB" sz="2000" b="1" spc="250" dirty="0">
                <a:solidFill>
                  <a:srgbClr val="231F20"/>
                </a:solidFill>
                <a:latin typeface="DM Sans"/>
              </a:rPr>
              <a:t>  alert('Button clicked!');</a:t>
            </a:r>
          </a:p>
          <a:p>
            <a:pPr>
              <a:lnSpc>
                <a:spcPct val="150000"/>
              </a:lnSpc>
            </a:pPr>
            <a:r>
              <a:rPr lang="en-GB" sz="2000" b="1" spc="250" dirty="0">
                <a:solidFill>
                  <a:srgbClr val="231F20"/>
                </a:solidFill>
                <a:latin typeface="DM Sans"/>
              </a:rPr>
              <a:t>}</a:t>
            </a:r>
          </a:p>
          <a:p>
            <a:pPr>
              <a:lnSpc>
                <a:spcPct val="150000"/>
              </a:lnSpc>
            </a:pPr>
            <a:endParaRPr lang="en-GB" sz="2000" b="1" spc="250" dirty="0">
              <a:solidFill>
                <a:srgbClr val="231F20"/>
              </a:solidFill>
              <a:latin typeface="DM Sans"/>
            </a:endParaRPr>
          </a:p>
          <a:p>
            <a:pPr>
              <a:lnSpc>
                <a:spcPct val="150000"/>
              </a:lnSpc>
            </a:pPr>
            <a:r>
              <a:rPr lang="en-GB" sz="2000" b="1" spc="250" dirty="0" err="1">
                <a:solidFill>
                  <a:srgbClr val="231F20"/>
                </a:solidFill>
                <a:latin typeface="DM Sans"/>
              </a:rPr>
              <a:t>button.addEventListener</a:t>
            </a:r>
            <a:r>
              <a:rPr lang="en-GB" sz="2000" b="1" spc="250" dirty="0">
                <a:solidFill>
                  <a:srgbClr val="231F20"/>
                </a:solidFill>
                <a:latin typeface="DM Sans"/>
              </a:rPr>
              <a:t>('click', </a:t>
            </a:r>
            <a:r>
              <a:rPr lang="en-GB" sz="2000" b="1" spc="250" dirty="0" err="1">
                <a:solidFill>
                  <a:srgbClr val="231F20"/>
                </a:solidFill>
                <a:latin typeface="DM Sans"/>
              </a:rPr>
              <a:t>handleClick</a:t>
            </a:r>
            <a:r>
              <a:rPr lang="en-GB" sz="2000" b="1" spc="250" dirty="0">
                <a:solidFill>
                  <a:srgbClr val="231F20"/>
                </a:solidFill>
                <a:latin typeface="DM Sans"/>
              </a:rPr>
              <a:t>);</a:t>
            </a:r>
          </a:p>
          <a:p>
            <a:pPr>
              <a:lnSpc>
                <a:spcPct val="150000"/>
              </a:lnSpc>
            </a:pPr>
            <a:endParaRPr lang="en-GB" sz="2000" b="1" spc="250" dirty="0">
              <a:solidFill>
                <a:srgbClr val="231F20"/>
              </a:solidFill>
              <a:latin typeface="DM Sans"/>
            </a:endParaRPr>
          </a:p>
          <a:p>
            <a:pPr>
              <a:lnSpc>
                <a:spcPct val="150000"/>
              </a:lnSpc>
            </a:pPr>
            <a:r>
              <a:rPr lang="en-GB" sz="2000" b="1" spc="250" dirty="0">
                <a:solidFill>
                  <a:srgbClr val="231F20"/>
                </a:solidFill>
                <a:latin typeface="DM Sans"/>
              </a:rPr>
              <a:t>// Later, you can remove the event listener like this:</a:t>
            </a:r>
          </a:p>
          <a:p>
            <a:pPr>
              <a:lnSpc>
                <a:spcPct val="150000"/>
              </a:lnSpc>
            </a:pPr>
            <a:r>
              <a:rPr lang="en-GB" sz="2000" b="1" spc="250" dirty="0" err="1">
                <a:solidFill>
                  <a:srgbClr val="231F20"/>
                </a:solidFill>
                <a:latin typeface="DM Sans"/>
              </a:rPr>
              <a:t>button.removeEventListener</a:t>
            </a:r>
            <a:r>
              <a:rPr lang="en-GB" sz="2000" b="1" spc="250" dirty="0">
                <a:solidFill>
                  <a:srgbClr val="231F20"/>
                </a:solidFill>
                <a:latin typeface="DM Sans"/>
              </a:rPr>
              <a:t>('click', </a:t>
            </a:r>
            <a:r>
              <a:rPr lang="en-GB" sz="2000" b="1" spc="250" dirty="0" err="1">
                <a:solidFill>
                  <a:srgbClr val="231F20"/>
                </a:solidFill>
                <a:latin typeface="DM Sans"/>
              </a:rPr>
              <a:t>handleClick</a:t>
            </a:r>
            <a:r>
              <a:rPr lang="en-GB" sz="2000" b="1" spc="250" dirty="0">
                <a:solidFill>
                  <a:srgbClr val="231F20"/>
                </a:solidFill>
                <a:latin typeface="DM Sans"/>
              </a:rPr>
              <a:t>);</a:t>
            </a:r>
          </a:p>
        </p:txBody>
      </p:sp>
    </p:spTree>
    <p:extLst>
      <p:ext uri="{BB962C8B-B14F-4D97-AF65-F5344CB8AC3E}">
        <p14:creationId xmlns:p14="http://schemas.microsoft.com/office/powerpoint/2010/main" val="67764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324099"/>
            <a:ext cx="4473739" cy="1118495"/>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a:t>
              </a:r>
              <a:r>
                <a:rPr lang="en-US" sz="2981" spc="29" dirty="0" smtClean="0">
                  <a:solidFill>
                    <a:srgbClr val="FFFFFF"/>
                  </a:solidFill>
                  <a:latin typeface="DM Sans Italics"/>
                </a:rPr>
                <a:t>Propagation:</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795240" y="2360306"/>
            <a:ext cx="12248920" cy="7636177"/>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107323" y="2524992"/>
            <a:ext cx="11655234" cy="1846659"/>
          </a:xfrm>
          <a:prstGeom prst="rect">
            <a:avLst/>
          </a:prstGeom>
        </p:spPr>
        <p:txBody>
          <a:bodyPr wrap="square" lIns="0" tIns="0" rIns="0" bIns="0" rtlCol="0" anchor="t">
            <a:spAutoFit/>
          </a:bodyPr>
          <a:lstStyle/>
          <a:p>
            <a:pPr marL="342900" indent="-342900" algn="just">
              <a:buFont typeface="Arial" pitchFamily="34" charset="0"/>
              <a:buChar char="•"/>
            </a:pPr>
            <a:r>
              <a:rPr lang="en-GB" sz="2400" dirty="0"/>
              <a:t>Events in the DOM follow a propagation flow: capturing phase, target phase, and bubbling phase. During the capturing phase, the event descends from the root to the target element. Then, during the bubbling phase, it ascends from the target back to the root. You can control which phase the event listener responds to by using the </a:t>
            </a:r>
            <a:r>
              <a:rPr lang="en-GB" sz="2400" b="1" dirty="0" err="1"/>
              <a:t>addEventListener</a:t>
            </a:r>
            <a:r>
              <a:rPr lang="en-GB" sz="2400" dirty="0"/>
              <a:t> method's third parameter:</a:t>
            </a:r>
            <a:r>
              <a:rPr lang="en-GB" sz="2400" b="1" dirty="0"/>
              <a:t> </a:t>
            </a:r>
            <a:r>
              <a:rPr lang="en-GB" sz="2400" b="1" dirty="0" err="1"/>
              <a:t>useCapture</a:t>
            </a:r>
            <a:r>
              <a:rPr lang="en-GB" sz="2400" dirty="0"/>
              <a:t>.</a:t>
            </a:r>
          </a:p>
        </p:txBody>
      </p:sp>
      <p:sp>
        <p:nvSpPr>
          <p:cNvPr id="17" name="TextBox 13"/>
          <p:cNvSpPr txBox="1"/>
          <p:nvPr/>
        </p:nvSpPr>
        <p:spPr>
          <a:xfrm>
            <a:off x="6046027" y="5202826"/>
            <a:ext cx="11747346" cy="4001095"/>
          </a:xfrm>
          <a:prstGeom prst="rect">
            <a:avLst/>
          </a:prstGeom>
        </p:spPr>
        <p:txBody>
          <a:bodyPr wrap="square" lIns="0" tIns="0" rIns="0" bIns="0" rtlCol="0" anchor="t">
            <a:spAutoFit/>
          </a:bodyPr>
          <a:lstStyle/>
          <a:p>
            <a:r>
              <a:rPr lang="en-GB" sz="2000" b="1" spc="250" dirty="0" err="1">
                <a:solidFill>
                  <a:srgbClr val="231F20"/>
                </a:solidFill>
                <a:latin typeface="DM Sans"/>
              </a:rPr>
              <a:t>const</a:t>
            </a:r>
            <a:r>
              <a:rPr lang="en-GB" sz="2000" b="1" spc="250" dirty="0">
                <a:solidFill>
                  <a:srgbClr val="231F20"/>
                </a:solidFill>
                <a:latin typeface="DM Sans"/>
              </a:rPr>
              <a:t> parent = </a:t>
            </a:r>
            <a:r>
              <a:rPr lang="en-GB" sz="2000" b="1" spc="250" dirty="0" err="1">
                <a:solidFill>
                  <a:srgbClr val="231F20"/>
                </a:solidFill>
                <a:latin typeface="DM Sans"/>
              </a:rPr>
              <a:t>document.getElementById</a:t>
            </a:r>
            <a:r>
              <a:rPr lang="en-GB" sz="2000" b="1" spc="250" dirty="0">
                <a:solidFill>
                  <a:srgbClr val="231F20"/>
                </a:solidFill>
                <a:latin typeface="DM Sans"/>
              </a:rPr>
              <a:t>('parent');</a:t>
            </a:r>
          </a:p>
          <a:p>
            <a:r>
              <a:rPr lang="en-GB" sz="2000" b="1" spc="250" dirty="0" err="1">
                <a:solidFill>
                  <a:srgbClr val="231F20"/>
                </a:solidFill>
                <a:latin typeface="DM Sans"/>
              </a:rPr>
              <a:t>const</a:t>
            </a:r>
            <a:r>
              <a:rPr lang="en-GB" sz="2000" b="1" spc="250" dirty="0">
                <a:solidFill>
                  <a:srgbClr val="231F20"/>
                </a:solidFill>
                <a:latin typeface="DM Sans"/>
              </a:rPr>
              <a:t> child = </a:t>
            </a:r>
            <a:r>
              <a:rPr lang="en-GB" sz="2000" b="1" spc="250" dirty="0" err="1">
                <a:solidFill>
                  <a:srgbClr val="231F20"/>
                </a:solidFill>
                <a:latin typeface="DM Sans"/>
              </a:rPr>
              <a:t>document.getElementById</a:t>
            </a:r>
            <a:r>
              <a:rPr lang="en-GB" sz="2000" b="1" spc="250" dirty="0">
                <a:solidFill>
                  <a:srgbClr val="231F20"/>
                </a:solidFill>
                <a:latin typeface="DM Sans"/>
              </a:rPr>
              <a:t>('child');</a:t>
            </a:r>
          </a:p>
          <a:p>
            <a:endParaRPr lang="en-GB" sz="2000" b="1" spc="250" dirty="0">
              <a:solidFill>
                <a:srgbClr val="231F20"/>
              </a:solidFill>
              <a:latin typeface="DM Sans"/>
            </a:endParaRPr>
          </a:p>
          <a:p>
            <a:r>
              <a:rPr lang="en-GB" sz="2000" b="1" spc="250" dirty="0">
                <a:solidFill>
                  <a:srgbClr val="231F20"/>
                </a:solidFill>
                <a:latin typeface="DM Sans"/>
              </a:rPr>
              <a:t>function </a:t>
            </a:r>
            <a:r>
              <a:rPr lang="en-GB" sz="2000" b="1" spc="250" dirty="0" err="1">
                <a:solidFill>
                  <a:srgbClr val="231F20"/>
                </a:solidFill>
                <a:latin typeface="DM Sans"/>
              </a:rPr>
              <a:t>handleCapture</a:t>
            </a:r>
            <a:r>
              <a:rPr lang="en-GB" sz="2000" b="1" spc="250" dirty="0">
                <a:solidFill>
                  <a:srgbClr val="231F20"/>
                </a:solidFill>
                <a:latin typeface="DM Sans"/>
              </a:rPr>
              <a:t>() {</a:t>
            </a:r>
          </a:p>
          <a:p>
            <a:r>
              <a:rPr lang="en-GB" sz="2000" b="1" spc="250" dirty="0">
                <a:solidFill>
                  <a:srgbClr val="231F20"/>
                </a:solidFill>
                <a:latin typeface="DM Sans"/>
              </a:rPr>
              <a:t>  console.log('Capture phase: Parent');</a:t>
            </a:r>
          </a:p>
          <a:p>
            <a:r>
              <a:rPr lang="en-GB" sz="2000" b="1" spc="250" dirty="0">
                <a:solidFill>
                  <a:srgbClr val="231F20"/>
                </a:solidFill>
                <a:latin typeface="DM Sans"/>
              </a:rPr>
              <a:t>}</a:t>
            </a:r>
          </a:p>
          <a:p>
            <a:endParaRPr lang="en-GB" sz="2000" b="1" spc="250" dirty="0">
              <a:solidFill>
                <a:srgbClr val="231F20"/>
              </a:solidFill>
              <a:latin typeface="DM Sans"/>
            </a:endParaRPr>
          </a:p>
          <a:p>
            <a:r>
              <a:rPr lang="en-GB" sz="2000" b="1" spc="250" dirty="0">
                <a:solidFill>
                  <a:srgbClr val="231F20"/>
                </a:solidFill>
                <a:latin typeface="DM Sans"/>
              </a:rPr>
              <a:t>function </a:t>
            </a:r>
            <a:r>
              <a:rPr lang="en-GB" sz="2000" b="1" spc="250" dirty="0" err="1">
                <a:solidFill>
                  <a:srgbClr val="231F20"/>
                </a:solidFill>
                <a:latin typeface="DM Sans"/>
              </a:rPr>
              <a:t>handleBubble</a:t>
            </a:r>
            <a:r>
              <a:rPr lang="en-GB" sz="2000" b="1" spc="250" dirty="0">
                <a:solidFill>
                  <a:srgbClr val="231F20"/>
                </a:solidFill>
                <a:latin typeface="DM Sans"/>
              </a:rPr>
              <a:t>() {</a:t>
            </a:r>
          </a:p>
          <a:p>
            <a:r>
              <a:rPr lang="en-GB" sz="2000" b="1" spc="250" dirty="0">
                <a:solidFill>
                  <a:srgbClr val="231F20"/>
                </a:solidFill>
                <a:latin typeface="DM Sans"/>
              </a:rPr>
              <a:t>  console.log('Bubble phase: Child');</a:t>
            </a:r>
          </a:p>
          <a:p>
            <a:r>
              <a:rPr lang="en-GB" sz="2000" b="1" spc="250" dirty="0">
                <a:solidFill>
                  <a:srgbClr val="231F20"/>
                </a:solidFill>
                <a:latin typeface="DM Sans"/>
              </a:rPr>
              <a:t>}</a:t>
            </a:r>
          </a:p>
          <a:p>
            <a:endParaRPr lang="en-GB" sz="2000" b="1" spc="250" dirty="0">
              <a:solidFill>
                <a:srgbClr val="231F20"/>
              </a:solidFill>
              <a:latin typeface="DM Sans"/>
            </a:endParaRPr>
          </a:p>
          <a:p>
            <a:r>
              <a:rPr lang="en-GB" sz="2000" b="1" spc="250" dirty="0" err="1">
                <a:solidFill>
                  <a:srgbClr val="231F20"/>
                </a:solidFill>
                <a:latin typeface="DM Sans"/>
              </a:rPr>
              <a:t>parent.addEventListener</a:t>
            </a:r>
            <a:r>
              <a:rPr lang="en-GB" sz="2000" b="1" spc="250" dirty="0">
                <a:solidFill>
                  <a:srgbClr val="231F20"/>
                </a:solidFill>
                <a:latin typeface="DM Sans"/>
              </a:rPr>
              <a:t>('click', </a:t>
            </a:r>
            <a:r>
              <a:rPr lang="en-GB" sz="2000" b="1" spc="250" dirty="0" err="1">
                <a:solidFill>
                  <a:srgbClr val="231F20"/>
                </a:solidFill>
                <a:latin typeface="DM Sans"/>
              </a:rPr>
              <a:t>handleCapture</a:t>
            </a:r>
            <a:r>
              <a:rPr lang="en-GB" sz="2000" b="1" spc="250" dirty="0">
                <a:solidFill>
                  <a:srgbClr val="231F20"/>
                </a:solidFill>
                <a:latin typeface="DM Sans"/>
              </a:rPr>
              <a:t>, true); // Use capture phase</a:t>
            </a:r>
          </a:p>
          <a:p>
            <a:r>
              <a:rPr lang="en-GB" sz="2000" b="1" spc="250" dirty="0" err="1">
                <a:solidFill>
                  <a:srgbClr val="231F20"/>
                </a:solidFill>
                <a:latin typeface="DM Sans"/>
              </a:rPr>
              <a:t>child.addEventListener</a:t>
            </a:r>
            <a:r>
              <a:rPr lang="en-GB" sz="2000" b="1" spc="250" dirty="0">
                <a:solidFill>
                  <a:srgbClr val="231F20"/>
                </a:solidFill>
                <a:latin typeface="DM Sans"/>
              </a:rPr>
              <a:t>('click', </a:t>
            </a:r>
            <a:r>
              <a:rPr lang="en-GB" sz="2000" b="1" spc="250" dirty="0" err="1">
                <a:solidFill>
                  <a:srgbClr val="231F20"/>
                </a:solidFill>
                <a:latin typeface="DM Sans"/>
              </a:rPr>
              <a:t>handleBubble</a:t>
            </a:r>
            <a:r>
              <a:rPr lang="en-GB" sz="2000" b="1" spc="250" dirty="0">
                <a:solidFill>
                  <a:srgbClr val="231F20"/>
                </a:solidFill>
                <a:latin typeface="DM Sans"/>
              </a:rPr>
              <a:t>, false); // Use bubbling phase</a:t>
            </a:r>
          </a:p>
        </p:txBody>
      </p:sp>
    </p:spTree>
    <p:extLst>
      <p:ext uri="{BB962C8B-B14F-4D97-AF65-F5344CB8AC3E}">
        <p14:creationId xmlns:p14="http://schemas.microsoft.com/office/powerpoint/2010/main" val="355375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324099"/>
            <a:ext cx="4473739" cy="1118495"/>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a:t>
              </a:r>
              <a:r>
                <a:rPr lang="en-US" sz="2981" spc="29" dirty="0" smtClean="0">
                  <a:solidFill>
                    <a:srgbClr val="FFFFFF"/>
                  </a:solidFill>
                  <a:latin typeface="DM Sans Italics"/>
                </a:rPr>
                <a:t>Delegation:</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795240" y="2360306"/>
            <a:ext cx="12248920" cy="7636177"/>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107323" y="2524992"/>
            <a:ext cx="11655234" cy="1107996"/>
          </a:xfrm>
          <a:prstGeom prst="rect">
            <a:avLst/>
          </a:prstGeom>
        </p:spPr>
        <p:txBody>
          <a:bodyPr wrap="square" lIns="0" tIns="0" rIns="0" bIns="0" rtlCol="0" anchor="t">
            <a:spAutoFit/>
          </a:bodyPr>
          <a:lstStyle/>
          <a:p>
            <a:pPr marL="342900" indent="-342900" algn="just">
              <a:buFont typeface="Arial" pitchFamily="34" charset="0"/>
              <a:buChar char="•"/>
            </a:pPr>
            <a:r>
              <a:rPr lang="en-GB" sz="2400" dirty="0"/>
              <a:t>Event delegation is a technique where you attach a single event listener to a common ancestor of multiple elements instead of attaching individual listeners to each element. This is useful for improving performance when dealing with a large number of elements.</a:t>
            </a:r>
          </a:p>
        </p:txBody>
      </p:sp>
      <p:sp>
        <p:nvSpPr>
          <p:cNvPr id="17" name="TextBox 13"/>
          <p:cNvSpPr txBox="1"/>
          <p:nvPr/>
        </p:nvSpPr>
        <p:spPr>
          <a:xfrm>
            <a:off x="6061267" y="4104382"/>
            <a:ext cx="11747346" cy="5847755"/>
          </a:xfrm>
          <a:prstGeom prst="rect">
            <a:avLst/>
          </a:prstGeom>
        </p:spPr>
        <p:txBody>
          <a:bodyPr wrap="square" lIns="0" tIns="0" rIns="0" bIns="0" rtlCol="0" anchor="t">
            <a:spAutoFit/>
          </a:bodyPr>
          <a:lstStyle/>
          <a:p>
            <a:r>
              <a:rPr lang="it-IT" sz="2000" b="1" spc="250" dirty="0">
                <a:solidFill>
                  <a:srgbClr val="231F20"/>
                </a:solidFill>
                <a:latin typeface="DM Sans"/>
              </a:rPr>
              <a:t>&lt;ul id="myList"&gt;</a:t>
            </a:r>
          </a:p>
          <a:p>
            <a:r>
              <a:rPr lang="it-IT" sz="2000" b="1" spc="250" dirty="0">
                <a:solidFill>
                  <a:srgbClr val="231F20"/>
                </a:solidFill>
                <a:latin typeface="DM Sans"/>
              </a:rPr>
              <a:t>  &lt;li&gt;Item 1&lt;/li&gt;</a:t>
            </a:r>
          </a:p>
          <a:p>
            <a:r>
              <a:rPr lang="it-IT" sz="2000" b="1" spc="250" dirty="0">
                <a:solidFill>
                  <a:srgbClr val="231F20"/>
                </a:solidFill>
                <a:latin typeface="DM Sans"/>
              </a:rPr>
              <a:t>  &lt;li&gt;Item 2&lt;/li&gt;</a:t>
            </a:r>
          </a:p>
          <a:p>
            <a:r>
              <a:rPr lang="it-IT" sz="2000" b="1" spc="250" dirty="0">
                <a:solidFill>
                  <a:srgbClr val="231F20"/>
                </a:solidFill>
                <a:latin typeface="DM Sans"/>
              </a:rPr>
              <a:t>  &lt;li&gt;Item 3&lt;/li&gt;</a:t>
            </a:r>
          </a:p>
          <a:p>
            <a:r>
              <a:rPr lang="it-IT" sz="2000" b="1" spc="250" dirty="0">
                <a:solidFill>
                  <a:srgbClr val="231F20"/>
                </a:solidFill>
                <a:latin typeface="DM Sans"/>
              </a:rPr>
              <a:t>&lt;/ul</a:t>
            </a:r>
            <a:r>
              <a:rPr lang="it-IT" sz="2000" b="1" spc="250" dirty="0" smtClean="0">
                <a:solidFill>
                  <a:srgbClr val="231F20"/>
                </a:solidFill>
                <a:latin typeface="DM Sans"/>
              </a:rPr>
              <a:t>&gt;</a:t>
            </a:r>
          </a:p>
          <a:p>
            <a:endParaRPr lang="it-IT" sz="2000" b="1" spc="250" dirty="0" smtClean="0">
              <a:solidFill>
                <a:srgbClr val="231F20"/>
              </a:solidFill>
              <a:latin typeface="DM Sans"/>
            </a:endParaRPr>
          </a:p>
          <a:p>
            <a:r>
              <a:rPr lang="it-IT" sz="2000" b="1" spc="250" dirty="0">
                <a:solidFill>
                  <a:srgbClr val="231F20"/>
                </a:solidFill>
                <a:latin typeface="DM Sans"/>
              </a:rPr>
              <a:t> </a:t>
            </a:r>
            <a:r>
              <a:rPr lang="it-IT" sz="2000" b="1" spc="250" dirty="0" smtClean="0">
                <a:solidFill>
                  <a:srgbClr val="231F20"/>
                </a:solidFill>
                <a:latin typeface="DM Sans"/>
              </a:rPr>
              <a:t>   &lt;script&gt;</a:t>
            </a:r>
            <a:endParaRPr lang="it-IT" sz="2000" b="1" spc="250" dirty="0">
              <a:solidFill>
                <a:srgbClr val="231F20"/>
              </a:solidFill>
              <a:latin typeface="DM Sans"/>
            </a:endParaRPr>
          </a:p>
          <a:p>
            <a:pPr lvl="2"/>
            <a:r>
              <a:rPr lang="it-IT" sz="2000" b="1" spc="250" dirty="0">
                <a:solidFill>
                  <a:srgbClr val="231F20"/>
                </a:solidFill>
                <a:latin typeface="DM Sans"/>
              </a:rPr>
              <a:t>const list = document.getElementById('myList');</a:t>
            </a:r>
          </a:p>
          <a:p>
            <a:pPr lvl="2"/>
            <a:endParaRPr lang="it-IT" sz="2000" b="1" spc="250" dirty="0">
              <a:solidFill>
                <a:srgbClr val="231F20"/>
              </a:solidFill>
              <a:latin typeface="DM Sans"/>
            </a:endParaRPr>
          </a:p>
          <a:p>
            <a:pPr lvl="2"/>
            <a:r>
              <a:rPr lang="it-IT" sz="2000" b="1" spc="250" dirty="0">
                <a:solidFill>
                  <a:srgbClr val="231F20"/>
                </a:solidFill>
                <a:latin typeface="DM Sans"/>
              </a:rPr>
              <a:t>function handleItemClick(event) {</a:t>
            </a:r>
          </a:p>
          <a:p>
            <a:pPr lvl="2"/>
            <a:r>
              <a:rPr lang="it-IT" sz="2000" b="1" spc="250" dirty="0">
                <a:solidFill>
                  <a:srgbClr val="231F20"/>
                </a:solidFill>
                <a:latin typeface="DM Sans"/>
              </a:rPr>
              <a:t>  if (event.target.tagName === 'LI') {</a:t>
            </a:r>
          </a:p>
          <a:p>
            <a:pPr lvl="2"/>
            <a:r>
              <a:rPr lang="it-IT" sz="2000" b="1" spc="250" dirty="0">
                <a:solidFill>
                  <a:srgbClr val="231F20"/>
                </a:solidFill>
                <a:latin typeface="DM Sans"/>
              </a:rPr>
              <a:t>    console.log(`Clicked on ${event.target.textContent}`);</a:t>
            </a:r>
          </a:p>
          <a:p>
            <a:pPr lvl="2"/>
            <a:r>
              <a:rPr lang="it-IT" sz="2000" b="1" spc="250" dirty="0">
                <a:solidFill>
                  <a:srgbClr val="231F20"/>
                </a:solidFill>
                <a:latin typeface="DM Sans"/>
              </a:rPr>
              <a:t>  }</a:t>
            </a:r>
          </a:p>
          <a:p>
            <a:pPr lvl="2"/>
            <a:r>
              <a:rPr lang="it-IT" sz="2000" b="1" spc="250" dirty="0">
                <a:solidFill>
                  <a:srgbClr val="231F20"/>
                </a:solidFill>
                <a:latin typeface="DM Sans"/>
              </a:rPr>
              <a:t>}</a:t>
            </a:r>
          </a:p>
          <a:p>
            <a:pPr lvl="2"/>
            <a:endParaRPr lang="it-IT" sz="2000" b="1" spc="250" dirty="0">
              <a:solidFill>
                <a:srgbClr val="231F20"/>
              </a:solidFill>
              <a:latin typeface="DM Sans"/>
            </a:endParaRPr>
          </a:p>
          <a:p>
            <a:pPr lvl="2"/>
            <a:r>
              <a:rPr lang="it-IT" sz="2000" b="1" spc="250" dirty="0">
                <a:solidFill>
                  <a:srgbClr val="231F20"/>
                </a:solidFill>
                <a:latin typeface="DM Sans"/>
              </a:rPr>
              <a:t>list.addEventListener('click', handleItemClick</a:t>
            </a:r>
            <a:r>
              <a:rPr lang="it-IT" sz="2000" b="1" spc="250" dirty="0" smtClean="0">
                <a:solidFill>
                  <a:srgbClr val="231F20"/>
                </a:solidFill>
                <a:latin typeface="DM Sans"/>
              </a:rPr>
              <a:t>);</a:t>
            </a:r>
          </a:p>
          <a:p>
            <a:pPr lvl="1"/>
            <a:r>
              <a:rPr lang="it-IT" sz="2000" b="1" spc="250" dirty="0" smtClean="0">
                <a:solidFill>
                  <a:srgbClr val="231F20"/>
                </a:solidFill>
                <a:latin typeface="DM Sans"/>
              </a:rPr>
              <a:t>&lt;/script&gt;</a:t>
            </a:r>
          </a:p>
          <a:p>
            <a:pPr lvl="1"/>
            <a:endParaRPr lang="it-IT" sz="2000" b="1" spc="250" dirty="0">
              <a:solidFill>
                <a:srgbClr val="231F20"/>
              </a:solidFill>
              <a:latin typeface="DM Sans"/>
            </a:endParaRPr>
          </a:p>
          <a:p>
            <a:endParaRPr lang="it-IT" sz="2000" b="1" spc="250" dirty="0" err="1">
              <a:solidFill>
                <a:srgbClr val="231F20"/>
              </a:solidFill>
              <a:latin typeface="DM Sans"/>
            </a:endParaRPr>
          </a:p>
        </p:txBody>
      </p:sp>
    </p:spTree>
    <p:extLst>
      <p:ext uri="{BB962C8B-B14F-4D97-AF65-F5344CB8AC3E}">
        <p14:creationId xmlns:p14="http://schemas.microsoft.com/office/powerpoint/2010/main" val="135380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914400" y="-21104"/>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9855" y="1905405"/>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2035253">
            <a:off x="15256355" y="4819244"/>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AutoShape 5"/>
          <p:cNvSpPr/>
          <p:nvPr/>
        </p:nvSpPr>
        <p:spPr>
          <a:xfrm>
            <a:off x="-304800" y="5472066"/>
            <a:ext cx="17678400" cy="15829"/>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763231" y="5233710"/>
            <a:ext cx="501082" cy="503067"/>
            <a:chOff x="-74361" y="-79419"/>
            <a:chExt cx="812800" cy="816019"/>
          </a:xfrm>
        </p:grpSpPr>
        <p:sp>
          <p:nvSpPr>
            <p:cNvPr id="7" name="Freeform 7"/>
            <p:cNvSpPr/>
            <p:nvPr/>
          </p:nvSpPr>
          <p:spPr>
            <a:xfrm>
              <a:off x="-74361" y="-79419"/>
              <a:ext cx="812800" cy="8127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320774" y="6022137"/>
            <a:ext cx="1444145" cy="1051570"/>
          </a:xfrm>
          <a:prstGeom prst="rect">
            <a:avLst/>
          </a:prstGeom>
        </p:spPr>
        <p:txBody>
          <a:bodyPr wrap="square" lIns="0" tIns="0" rIns="0" bIns="0" rtlCol="0" anchor="t">
            <a:spAutoFit/>
          </a:bodyPr>
          <a:lstStyle/>
          <a:p>
            <a:pPr algn="ctr">
              <a:lnSpc>
                <a:spcPts val="4073"/>
              </a:lnSpc>
            </a:pPr>
            <a:r>
              <a:rPr lang="en-IN" sz="3200" b="1" dirty="0"/>
              <a:t>Form Events</a:t>
            </a:r>
            <a:endParaRPr lang="en-US" sz="2951" spc="289" dirty="0">
              <a:solidFill>
                <a:srgbClr val="231F20"/>
              </a:solidFill>
              <a:latin typeface="DM Sans Bold"/>
            </a:endParaRPr>
          </a:p>
        </p:txBody>
      </p:sp>
      <p:sp>
        <p:nvSpPr>
          <p:cNvPr id="11" name="Freeform 11"/>
          <p:cNvSpPr/>
          <p:nvPr/>
        </p:nvSpPr>
        <p:spPr>
          <a:xfrm>
            <a:off x="6202055" y="1905406"/>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2" name="Group 12"/>
          <p:cNvGrpSpPr/>
          <p:nvPr/>
        </p:nvGrpSpPr>
        <p:grpSpPr>
          <a:xfrm>
            <a:off x="6966518" y="5243228"/>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108531" y="2339199"/>
            <a:ext cx="2027545" cy="1166986"/>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04</a:t>
            </a:r>
            <a:endParaRPr lang="en-US" sz="6624" spc="649" dirty="0">
              <a:solidFill>
                <a:srgbClr val="FFFBFB"/>
              </a:solidFill>
              <a:latin typeface="DM Sans Bold"/>
            </a:endParaRPr>
          </a:p>
        </p:txBody>
      </p:sp>
      <p:sp>
        <p:nvSpPr>
          <p:cNvPr id="16" name="Freeform 16"/>
          <p:cNvSpPr/>
          <p:nvPr/>
        </p:nvSpPr>
        <p:spPr>
          <a:xfrm>
            <a:off x="8259455" y="190540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7" name="Group 17"/>
          <p:cNvGrpSpPr/>
          <p:nvPr/>
        </p:nvGrpSpPr>
        <p:grpSpPr>
          <a:xfrm>
            <a:off x="9001856" y="5269935"/>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8238625" y="2339199"/>
            <a:ext cx="2027545" cy="1166986"/>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05</a:t>
            </a:r>
            <a:endParaRPr lang="en-US" sz="6624" spc="649" dirty="0">
              <a:solidFill>
                <a:srgbClr val="FFFBFB"/>
              </a:solidFill>
              <a:latin typeface="DM Sans Bold"/>
            </a:endParaRPr>
          </a:p>
        </p:txBody>
      </p:sp>
      <p:sp>
        <p:nvSpPr>
          <p:cNvPr id="21" name="Freeform 21"/>
          <p:cNvSpPr/>
          <p:nvPr/>
        </p:nvSpPr>
        <p:spPr>
          <a:xfrm>
            <a:off x="12526655" y="196592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22" name="Group 22"/>
          <p:cNvGrpSpPr/>
          <p:nvPr/>
        </p:nvGrpSpPr>
        <p:grpSpPr>
          <a:xfrm>
            <a:off x="13291118" y="5243228"/>
            <a:ext cx="501082" cy="5010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2474858" y="2370216"/>
            <a:ext cx="2027545" cy="1166986"/>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07</a:t>
            </a:r>
            <a:endParaRPr lang="en-US" sz="6624" spc="649" dirty="0">
              <a:solidFill>
                <a:srgbClr val="FFFBFB"/>
              </a:solidFill>
              <a:latin typeface="DM Sans Bold"/>
            </a:endParaRPr>
          </a:p>
        </p:txBody>
      </p:sp>
      <p:sp>
        <p:nvSpPr>
          <p:cNvPr id="26" name="TextBox 26"/>
          <p:cNvSpPr txBox="1"/>
          <p:nvPr/>
        </p:nvSpPr>
        <p:spPr>
          <a:xfrm>
            <a:off x="6382640" y="6071252"/>
            <a:ext cx="1666374" cy="1051570"/>
          </a:xfrm>
          <a:prstGeom prst="rect">
            <a:avLst/>
          </a:prstGeom>
        </p:spPr>
        <p:txBody>
          <a:bodyPr wrap="square" lIns="0" tIns="0" rIns="0" bIns="0" rtlCol="0" anchor="t">
            <a:spAutoFit/>
          </a:bodyPr>
          <a:lstStyle/>
          <a:p>
            <a:pPr algn="ctr">
              <a:lnSpc>
                <a:spcPts val="4073"/>
              </a:lnSpc>
            </a:pPr>
            <a:r>
              <a:rPr lang="en-IN" sz="3200" b="1" dirty="0"/>
              <a:t>Focus Events</a:t>
            </a:r>
            <a:endParaRPr lang="en-US" sz="2951" spc="289" dirty="0">
              <a:solidFill>
                <a:srgbClr val="231F20"/>
              </a:solidFill>
              <a:latin typeface="DM Sans Bold"/>
            </a:endParaRPr>
          </a:p>
        </p:txBody>
      </p:sp>
      <p:sp>
        <p:nvSpPr>
          <p:cNvPr id="27" name="TextBox 27"/>
          <p:cNvSpPr txBox="1"/>
          <p:nvPr/>
        </p:nvSpPr>
        <p:spPr>
          <a:xfrm>
            <a:off x="10352249" y="6038424"/>
            <a:ext cx="2144551" cy="1035283"/>
          </a:xfrm>
          <a:prstGeom prst="rect">
            <a:avLst/>
          </a:prstGeom>
        </p:spPr>
        <p:txBody>
          <a:bodyPr wrap="square" lIns="0" tIns="0" rIns="0" bIns="0" rtlCol="0" anchor="t">
            <a:spAutoFit/>
          </a:bodyPr>
          <a:lstStyle/>
          <a:p>
            <a:pPr algn="ctr">
              <a:lnSpc>
                <a:spcPts val="4073"/>
              </a:lnSpc>
            </a:pPr>
            <a:r>
              <a:rPr lang="en-IN" sz="3200" b="1" dirty="0"/>
              <a:t>Media Events</a:t>
            </a:r>
            <a:endParaRPr lang="en-US" sz="2951" spc="289" dirty="0">
              <a:solidFill>
                <a:srgbClr val="231F20"/>
              </a:solidFill>
              <a:latin typeface="DM Sans Bold"/>
            </a:endParaRPr>
          </a:p>
        </p:txBody>
      </p:sp>
      <p:sp>
        <p:nvSpPr>
          <p:cNvPr id="28" name="TextBox 28"/>
          <p:cNvSpPr txBox="1"/>
          <p:nvPr/>
        </p:nvSpPr>
        <p:spPr>
          <a:xfrm>
            <a:off x="12650364" y="5996930"/>
            <a:ext cx="1782590" cy="1051570"/>
          </a:xfrm>
          <a:prstGeom prst="rect">
            <a:avLst/>
          </a:prstGeom>
        </p:spPr>
        <p:txBody>
          <a:bodyPr wrap="square" lIns="0" tIns="0" rIns="0" bIns="0" rtlCol="0" anchor="t">
            <a:spAutoFit/>
          </a:bodyPr>
          <a:lstStyle/>
          <a:p>
            <a:pPr algn="ctr">
              <a:lnSpc>
                <a:spcPts val="4073"/>
              </a:lnSpc>
            </a:pPr>
            <a:r>
              <a:rPr lang="en-IN" sz="3200" b="1" dirty="0"/>
              <a:t>Touch Events</a:t>
            </a:r>
            <a:endParaRPr lang="en-US" sz="2951" spc="289" dirty="0">
              <a:solidFill>
                <a:srgbClr val="231F20"/>
              </a:solidFill>
              <a:latin typeface="DM Sans Bold"/>
            </a:endParaRPr>
          </a:p>
        </p:txBody>
      </p:sp>
      <p:sp>
        <p:nvSpPr>
          <p:cNvPr id="29" name="Freeform 29"/>
          <p:cNvSpPr/>
          <p:nvPr/>
        </p:nvSpPr>
        <p:spPr>
          <a:xfrm rot="-10799999">
            <a:off x="-1828799" y="-7034694"/>
            <a:ext cx="7010400" cy="9957387"/>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30" name="TextBox 30"/>
          <p:cNvSpPr txBox="1"/>
          <p:nvPr/>
        </p:nvSpPr>
        <p:spPr>
          <a:xfrm>
            <a:off x="2779206" y="94453"/>
            <a:ext cx="11854980" cy="1423467"/>
          </a:xfrm>
          <a:prstGeom prst="rect">
            <a:avLst/>
          </a:prstGeom>
        </p:spPr>
        <p:txBody>
          <a:bodyPr lIns="0" tIns="0" rIns="0" bIns="0" rtlCol="0" anchor="t">
            <a:spAutoFit/>
          </a:bodyPr>
          <a:lstStyle/>
          <a:p>
            <a:pPr algn="ctr">
              <a:lnSpc>
                <a:spcPts val="11082"/>
              </a:lnSpc>
            </a:pPr>
            <a:r>
              <a:rPr lang="en-US" sz="8030" spc="786" dirty="0">
                <a:solidFill>
                  <a:srgbClr val="000000"/>
                </a:solidFill>
                <a:latin typeface="Oswald Bold"/>
              </a:rPr>
              <a:t>TYPES OF </a:t>
            </a:r>
            <a:r>
              <a:rPr lang="en-US" sz="8030" spc="786" dirty="0" smtClean="0">
                <a:solidFill>
                  <a:srgbClr val="000000"/>
                </a:solidFill>
                <a:latin typeface="Oswald Bold"/>
              </a:rPr>
              <a:t>EVENTS</a:t>
            </a:r>
            <a:endParaRPr lang="en-US" sz="8030" spc="786" dirty="0">
              <a:solidFill>
                <a:srgbClr val="000000"/>
              </a:solidFill>
              <a:latin typeface="Oswald Bold"/>
            </a:endParaRPr>
          </a:p>
        </p:txBody>
      </p:sp>
      <p:grpSp>
        <p:nvGrpSpPr>
          <p:cNvPr id="31" name="Group 6"/>
          <p:cNvGrpSpPr/>
          <p:nvPr/>
        </p:nvGrpSpPr>
        <p:grpSpPr>
          <a:xfrm>
            <a:off x="4876800" y="5250033"/>
            <a:ext cx="501082" cy="503067"/>
            <a:chOff x="-74361" y="-79419"/>
            <a:chExt cx="812800" cy="816019"/>
          </a:xfrm>
        </p:grpSpPr>
        <p:sp>
          <p:nvSpPr>
            <p:cNvPr id="32" name="Freeform 7"/>
            <p:cNvSpPr/>
            <p:nvPr/>
          </p:nvSpPr>
          <p:spPr>
            <a:xfrm>
              <a:off x="-74361" y="-79419"/>
              <a:ext cx="812800" cy="8127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33"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4" name="TextBox 9"/>
          <p:cNvSpPr txBox="1"/>
          <p:nvPr/>
        </p:nvSpPr>
        <p:spPr>
          <a:xfrm>
            <a:off x="69021" y="2339199"/>
            <a:ext cx="1759779" cy="1166986"/>
          </a:xfrm>
          <a:prstGeom prst="rect">
            <a:avLst/>
          </a:prstGeom>
        </p:spPr>
        <p:txBody>
          <a:bodyPr wrap="square" lIns="0" tIns="0" rIns="0" bIns="0" rtlCol="0" anchor="t">
            <a:spAutoFit/>
          </a:bodyPr>
          <a:lstStyle/>
          <a:p>
            <a:pPr algn="ctr">
              <a:lnSpc>
                <a:spcPts val="9141"/>
              </a:lnSpc>
            </a:pPr>
            <a:r>
              <a:rPr lang="en-US" sz="6624" spc="649" dirty="0">
                <a:solidFill>
                  <a:srgbClr val="FFFBFB"/>
                </a:solidFill>
                <a:latin typeface="DM Sans Bold"/>
              </a:rPr>
              <a:t>01</a:t>
            </a:r>
          </a:p>
        </p:txBody>
      </p:sp>
      <p:sp>
        <p:nvSpPr>
          <p:cNvPr id="35" name="Freeform 3"/>
          <p:cNvSpPr/>
          <p:nvPr/>
        </p:nvSpPr>
        <p:spPr>
          <a:xfrm>
            <a:off x="4144655" y="1905403"/>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6" name="TextBox 9"/>
          <p:cNvSpPr txBox="1"/>
          <p:nvPr/>
        </p:nvSpPr>
        <p:spPr>
          <a:xfrm>
            <a:off x="4034398" y="2384472"/>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03</a:t>
            </a:r>
            <a:endParaRPr lang="en-US" sz="6624" spc="649" dirty="0">
              <a:solidFill>
                <a:srgbClr val="FFFBFB"/>
              </a:solidFill>
              <a:latin typeface="DM Sans Bold"/>
            </a:endParaRPr>
          </a:p>
        </p:txBody>
      </p:sp>
      <p:sp>
        <p:nvSpPr>
          <p:cNvPr id="37" name="Freeform 21"/>
          <p:cNvSpPr/>
          <p:nvPr/>
        </p:nvSpPr>
        <p:spPr>
          <a:xfrm>
            <a:off x="10393055" y="190540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38" name="Group 22"/>
          <p:cNvGrpSpPr/>
          <p:nvPr/>
        </p:nvGrpSpPr>
        <p:grpSpPr>
          <a:xfrm>
            <a:off x="11157518" y="5276799"/>
            <a:ext cx="501082" cy="501082"/>
            <a:chOff x="0" y="0"/>
            <a:chExt cx="812800" cy="812800"/>
          </a:xfrm>
        </p:grpSpPr>
        <p:sp>
          <p:nvSpPr>
            <p:cNvPr id="39"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40"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1" name="TextBox 25"/>
          <p:cNvSpPr txBox="1"/>
          <p:nvPr/>
        </p:nvSpPr>
        <p:spPr>
          <a:xfrm>
            <a:off x="10363199" y="2384472"/>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06</a:t>
            </a:r>
            <a:endParaRPr lang="en-US" sz="6624" spc="649" dirty="0">
              <a:solidFill>
                <a:srgbClr val="FFFBFB"/>
              </a:solidFill>
              <a:latin typeface="DM Sans Bold"/>
            </a:endParaRPr>
          </a:p>
        </p:txBody>
      </p:sp>
      <p:sp>
        <p:nvSpPr>
          <p:cNvPr id="42" name="TextBox 28"/>
          <p:cNvSpPr txBox="1"/>
          <p:nvPr/>
        </p:nvSpPr>
        <p:spPr>
          <a:xfrm>
            <a:off x="14748671" y="6062915"/>
            <a:ext cx="1985474" cy="1035283"/>
          </a:xfrm>
          <a:prstGeom prst="rect">
            <a:avLst/>
          </a:prstGeom>
        </p:spPr>
        <p:txBody>
          <a:bodyPr wrap="square" lIns="0" tIns="0" rIns="0" bIns="0" rtlCol="0" anchor="t">
            <a:spAutoFit/>
          </a:bodyPr>
          <a:lstStyle/>
          <a:p>
            <a:pPr algn="ctr">
              <a:lnSpc>
                <a:spcPts val="4073"/>
              </a:lnSpc>
            </a:pPr>
            <a:r>
              <a:rPr lang="en-IN" sz="3200" b="1" dirty="0"/>
              <a:t>Custom Events</a:t>
            </a:r>
            <a:endParaRPr lang="en-US" sz="2951" spc="289" dirty="0">
              <a:solidFill>
                <a:srgbClr val="231F20"/>
              </a:solidFill>
              <a:latin typeface="DM Sans Bold"/>
            </a:endParaRPr>
          </a:p>
        </p:txBody>
      </p:sp>
      <p:sp>
        <p:nvSpPr>
          <p:cNvPr id="43" name="TextBox 10"/>
          <p:cNvSpPr txBox="1"/>
          <p:nvPr/>
        </p:nvSpPr>
        <p:spPr>
          <a:xfrm>
            <a:off x="245373" y="6038424"/>
            <a:ext cx="1431028" cy="1035283"/>
          </a:xfrm>
          <a:prstGeom prst="rect">
            <a:avLst/>
          </a:prstGeom>
        </p:spPr>
        <p:txBody>
          <a:bodyPr wrap="square" lIns="0" tIns="0" rIns="0" bIns="0" rtlCol="0" anchor="t">
            <a:spAutoFit/>
          </a:bodyPr>
          <a:lstStyle/>
          <a:p>
            <a:pPr algn="ctr">
              <a:lnSpc>
                <a:spcPts val="4073"/>
              </a:lnSpc>
            </a:pPr>
            <a:r>
              <a:rPr lang="en-IN" sz="3200" b="1" dirty="0"/>
              <a:t>Mouse Events</a:t>
            </a:r>
            <a:endParaRPr lang="en-US" sz="2951" spc="289" dirty="0">
              <a:solidFill>
                <a:srgbClr val="231F20"/>
              </a:solidFill>
              <a:latin typeface="DM Sans Bold"/>
            </a:endParaRPr>
          </a:p>
        </p:txBody>
      </p:sp>
      <p:sp>
        <p:nvSpPr>
          <p:cNvPr id="44" name="Freeform 3"/>
          <p:cNvSpPr/>
          <p:nvPr/>
        </p:nvSpPr>
        <p:spPr>
          <a:xfrm>
            <a:off x="2087255" y="192826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5" name="TextBox 9"/>
          <p:cNvSpPr txBox="1"/>
          <p:nvPr/>
        </p:nvSpPr>
        <p:spPr>
          <a:xfrm>
            <a:off x="1825333" y="2339199"/>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02</a:t>
            </a:r>
            <a:endParaRPr lang="en-US" sz="6624" spc="649" dirty="0">
              <a:solidFill>
                <a:srgbClr val="FFFBFB"/>
              </a:solidFill>
              <a:latin typeface="DM Sans Bold"/>
            </a:endParaRPr>
          </a:p>
        </p:txBody>
      </p:sp>
      <p:grpSp>
        <p:nvGrpSpPr>
          <p:cNvPr id="46" name="Group 6"/>
          <p:cNvGrpSpPr/>
          <p:nvPr/>
        </p:nvGrpSpPr>
        <p:grpSpPr>
          <a:xfrm>
            <a:off x="2746287" y="5244384"/>
            <a:ext cx="501082" cy="503067"/>
            <a:chOff x="-74361" y="-79419"/>
            <a:chExt cx="812800" cy="816019"/>
          </a:xfrm>
        </p:grpSpPr>
        <p:sp>
          <p:nvSpPr>
            <p:cNvPr id="47" name="Freeform 7"/>
            <p:cNvSpPr/>
            <p:nvPr/>
          </p:nvSpPr>
          <p:spPr>
            <a:xfrm>
              <a:off x="-74361" y="-79419"/>
              <a:ext cx="812800" cy="8127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4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9" name="Freeform 21"/>
          <p:cNvSpPr/>
          <p:nvPr/>
        </p:nvSpPr>
        <p:spPr>
          <a:xfrm>
            <a:off x="14706600" y="200402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0" name="TextBox 25"/>
          <p:cNvSpPr txBox="1"/>
          <p:nvPr/>
        </p:nvSpPr>
        <p:spPr>
          <a:xfrm>
            <a:off x="14678952" y="2384472"/>
            <a:ext cx="2027545" cy="1121713"/>
          </a:xfrm>
          <a:prstGeom prst="rect">
            <a:avLst/>
          </a:prstGeom>
        </p:spPr>
        <p:txBody>
          <a:bodyPr lIns="0" tIns="0" rIns="0" bIns="0" rtlCol="0" anchor="t">
            <a:spAutoFit/>
          </a:bodyPr>
          <a:lstStyle/>
          <a:p>
            <a:pPr algn="ctr">
              <a:lnSpc>
                <a:spcPts val="9141"/>
              </a:lnSpc>
            </a:pPr>
            <a:r>
              <a:rPr lang="en-US" sz="6624" spc="649" dirty="0" smtClean="0">
                <a:solidFill>
                  <a:srgbClr val="FFFBFB"/>
                </a:solidFill>
                <a:latin typeface="DM Sans Bold"/>
              </a:rPr>
              <a:t>08</a:t>
            </a:r>
            <a:endParaRPr lang="en-US" sz="6624" spc="649" dirty="0">
              <a:solidFill>
                <a:srgbClr val="FFFBFB"/>
              </a:solidFill>
              <a:latin typeface="DM Sans Bold"/>
            </a:endParaRPr>
          </a:p>
        </p:txBody>
      </p:sp>
      <p:grpSp>
        <p:nvGrpSpPr>
          <p:cNvPr id="51" name="Group 22"/>
          <p:cNvGrpSpPr/>
          <p:nvPr/>
        </p:nvGrpSpPr>
        <p:grpSpPr>
          <a:xfrm>
            <a:off x="15462800" y="5270926"/>
            <a:ext cx="501082" cy="501082"/>
            <a:chOff x="0" y="0"/>
            <a:chExt cx="812800" cy="812800"/>
          </a:xfrm>
        </p:grpSpPr>
        <p:sp>
          <p:nvSpPr>
            <p:cNvPr id="52"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53"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4" name="TextBox 10"/>
          <p:cNvSpPr txBox="1"/>
          <p:nvPr/>
        </p:nvSpPr>
        <p:spPr>
          <a:xfrm>
            <a:off x="2057400" y="6030280"/>
            <a:ext cx="1654942" cy="1051570"/>
          </a:xfrm>
          <a:prstGeom prst="rect">
            <a:avLst/>
          </a:prstGeom>
        </p:spPr>
        <p:txBody>
          <a:bodyPr wrap="square" lIns="0" tIns="0" rIns="0" bIns="0" rtlCol="0" anchor="t">
            <a:spAutoFit/>
          </a:bodyPr>
          <a:lstStyle/>
          <a:p>
            <a:pPr algn="ctr">
              <a:lnSpc>
                <a:spcPts val="4073"/>
              </a:lnSpc>
            </a:pPr>
            <a:r>
              <a:rPr lang="en-IN" sz="3200" b="1" dirty="0"/>
              <a:t>Keyboard Events</a:t>
            </a:r>
            <a:endParaRPr lang="en-US" sz="2951" spc="289" dirty="0">
              <a:solidFill>
                <a:srgbClr val="231F20"/>
              </a:solidFill>
              <a:latin typeface="DM Sans Bold"/>
            </a:endParaRPr>
          </a:p>
        </p:txBody>
      </p:sp>
      <p:sp>
        <p:nvSpPr>
          <p:cNvPr id="55" name="TextBox 27"/>
          <p:cNvSpPr txBox="1"/>
          <p:nvPr/>
        </p:nvSpPr>
        <p:spPr>
          <a:xfrm>
            <a:off x="8153400" y="6089417"/>
            <a:ext cx="2144551" cy="1035283"/>
          </a:xfrm>
          <a:prstGeom prst="rect">
            <a:avLst/>
          </a:prstGeom>
        </p:spPr>
        <p:txBody>
          <a:bodyPr wrap="square" lIns="0" tIns="0" rIns="0" bIns="0" rtlCol="0" anchor="t">
            <a:spAutoFit/>
          </a:bodyPr>
          <a:lstStyle/>
          <a:p>
            <a:pPr algn="ctr">
              <a:lnSpc>
                <a:spcPts val="4073"/>
              </a:lnSpc>
            </a:pPr>
            <a:r>
              <a:rPr lang="en-IN" sz="3200" b="1" dirty="0"/>
              <a:t>Window Events</a:t>
            </a:r>
            <a:endParaRPr lang="en-US" sz="2951" spc="289" dirty="0">
              <a:solidFill>
                <a:srgbClr val="231F20"/>
              </a:solidFill>
              <a:latin typeface="DM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4" y="535419"/>
            <a:ext cx="18288000" cy="909929"/>
          </a:xfrm>
          <a:prstGeom prst="rect">
            <a:avLst/>
          </a:prstGeom>
        </p:spPr>
        <p:txBody>
          <a:bodyPr lIns="0" tIns="0" rIns="0" bIns="0" rtlCol="0" anchor="t">
            <a:spAutoFit/>
          </a:bodyPr>
          <a:lstStyle/>
          <a:p>
            <a:pPr algn="ctr">
              <a:lnSpc>
                <a:spcPts val="7356"/>
              </a:lnSpc>
            </a:pPr>
            <a:r>
              <a:rPr lang="en-IN" sz="6000" b="1" dirty="0">
                <a:solidFill>
                  <a:schemeClr val="bg1"/>
                </a:solidFill>
              </a:rPr>
              <a:t>1. Click </a:t>
            </a:r>
            <a:r>
              <a:rPr lang="en-IN" sz="6000" b="1" dirty="0" smtClean="0">
                <a:solidFill>
                  <a:schemeClr val="bg1"/>
                </a:solidFill>
              </a:rPr>
              <a:t>Event</a:t>
            </a:r>
            <a:endParaRPr lang="en-US" sz="5400" spc="522" dirty="0">
              <a:solidFill>
                <a:schemeClr val="bg1"/>
              </a:solidFill>
              <a:latin typeface="Oswald Bold"/>
            </a:endParaRPr>
          </a:p>
        </p:txBody>
      </p:sp>
      <p:grpSp>
        <p:nvGrpSpPr>
          <p:cNvPr id="9" name="Group 9"/>
          <p:cNvGrpSpPr/>
          <p:nvPr/>
        </p:nvGrpSpPr>
        <p:grpSpPr>
          <a:xfrm>
            <a:off x="1488623" y="2671212"/>
            <a:ext cx="14753942" cy="5500713"/>
            <a:chOff x="0" y="0"/>
            <a:chExt cx="2849226" cy="1062277"/>
          </a:xfrm>
        </p:grpSpPr>
        <p:sp>
          <p:nvSpPr>
            <p:cNvPr id="10" name="Freeform 10"/>
            <p:cNvSpPr/>
            <p:nvPr/>
          </p:nvSpPr>
          <p:spPr>
            <a:xfrm>
              <a:off x="0" y="0"/>
              <a:ext cx="2849226" cy="1062277"/>
            </a:xfrm>
            <a:custGeom>
              <a:avLst/>
              <a:gdLst/>
              <a:ahLst/>
              <a:cxnLst/>
              <a:rect l="l" t="t" r="r" b="b"/>
              <a:pathLst>
                <a:path w="2849226" h="1062277">
                  <a:moveTo>
                    <a:pt x="0" y="0"/>
                  </a:moveTo>
                  <a:lnTo>
                    <a:pt x="2849226" y="0"/>
                  </a:lnTo>
                  <a:lnTo>
                    <a:pt x="2849226" y="1062277"/>
                  </a:lnTo>
                  <a:lnTo>
                    <a:pt x="0" y="1062277"/>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2" y="2862609"/>
            <a:ext cx="14589577" cy="461665"/>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A "click" event occurs when a user clicks an element, like a button or a link.</a:t>
            </a:r>
            <a:endParaRPr lang="en-US" sz="2577" spc="252" dirty="0">
              <a:solidFill>
                <a:srgbClr val="231F20"/>
              </a:solidFill>
              <a:latin typeface="DM Sans"/>
            </a:endParaRPr>
          </a:p>
        </p:txBody>
      </p:sp>
      <p:sp>
        <p:nvSpPr>
          <p:cNvPr id="13" name="TextBox 13"/>
          <p:cNvSpPr txBox="1"/>
          <p:nvPr/>
        </p:nvSpPr>
        <p:spPr>
          <a:xfrm>
            <a:off x="3200187" y="3695700"/>
            <a:ext cx="11049308" cy="4132029"/>
          </a:xfrm>
          <a:prstGeom prst="rect">
            <a:avLst/>
          </a:prstGeom>
        </p:spPr>
        <p:txBody>
          <a:bodyPr lIns="0" tIns="0" rIns="0" bIns="0" rtlCol="0" anchor="t">
            <a:spAutoFit/>
          </a:bodyPr>
          <a:lstStyle/>
          <a:p>
            <a:pPr>
              <a:lnSpc>
                <a:spcPct val="150000"/>
              </a:lnSpc>
            </a:pPr>
            <a:r>
              <a:rPr lang="en-GB" sz="2557" b="1" spc="250" dirty="0">
                <a:solidFill>
                  <a:srgbClr val="231F20"/>
                </a:solidFill>
                <a:latin typeface="DM Sans"/>
              </a:rPr>
              <a:t>&lt;button id="</a:t>
            </a:r>
            <a:r>
              <a:rPr lang="en-GB" sz="2557" b="1" spc="250" dirty="0" err="1">
                <a:solidFill>
                  <a:srgbClr val="231F20"/>
                </a:solidFill>
                <a:latin typeface="DM Sans"/>
              </a:rPr>
              <a:t>myButton</a:t>
            </a:r>
            <a:r>
              <a:rPr lang="en-GB" sz="2557" b="1" spc="250" dirty="0">
                <a:solidFill>
                  <a:srgbClr val="231F20"/>
                </a:solidFill>
                <a:latin typeface="DM Sans"/>
              </a:rPr>
              <a:t>"&gt;Click me&lt;/button&gt;</a:t>
            </a:r>
          </a:p>
          <a:p>
            <a:pPr>
              <a:lnSpc>
                <a:spcPct val="150000"/>
              </a:lnSpc>
            </a:pPr>
            <a:r>
              <a:rPr lang="en-GB" sz="2557" b="1" spc="250" dirty="0">
                <a:solidFill>
                  <a:srgbClr val="231F20"/>
                </a:solidFill>
                <a:latin typeface="DM Sans"/>
              </a:rPr>
              <a:t>&lt;script&gt;</a:t>
            </a:r>
          </a:p>
          <a:p>
            <a:pPr>
              <a:lnSpc>
                <a:spcPct val="150000"/>
              </a:lnSpc>
            </a:pPr>
            <a:r>
              <a:rPr lang="en-GB" sz="2557" b="1" spc="250" dirty="0">
                <a:solidFill>
                  <a:srgbClr val="231F20"/>
                </a:solidFill>
                <a:latin typeface="DM Sans"/>
              </a:rPr>
              <a:t>  </a:t>
            </a:r>
            <a:r>
              <a:rPr lang="en-GB" sz="2557" b="1" spc="250" dirty="0" err="1">
                <a:solidFill>
                  <a:srgbClr val="231F20"/>
                </a:solidFill>
                <a:latin typeface="DM Sans"/>
              </a:rPr>
              <a:t>const</a:t>
            </a:r>
            <a:r>
              <a:rPr lang="en-GB" sz="2557" b="1" spc="250" dirty="0">
                <a:solidFill>
                  <a:srgbClr val="231F20"/>
                </a:solidFill>
                <a:latin typeface="DM Sans"/>
              </a:rPr>
              <a:t> button = </a:t>
            </a:r>
            <a:r>
              <a:rPr lang="en-GB" sz="2557" b="1" spc="250" dirty="0" err="1">
                <a:solidFill>
                  <a:srgbClr val="231F20"/>
                </a:solidFill>
                <a:latin typeface="DM Sans"/>
              </a:rPr>
              <a:t>document.getElementById</a:t>
            </a:r>
            <a:r>
              <a:rPr lang="en-GB" sz="2557" b="1" spc="250" dirty="0">
                <a:solidFill>
                  <a:srgbClr val="231F20"/>
                </a:solidFill>
                <a:latin typeface="DM Sans"/>
              </a:rPr>
              <a:t>('</a:t>
            </a:r>
            <a:r>
              <a:rPr lang="en-GB" sz="2557" b="1" spc="250" dirty="0" err="1">
                <a:solidFill>
                  <a:srgbClr val="231F20"/>
                </a:solidFill>
                <a:latin typeface="DM Sans"/>
              </a:rPr>
              <a:t>myButton</a:t>
            </a:r>
            <a:r>
              <a:rPr lang="en-GB" sz="2557" b="1" spc="250" dirty="0">
                <a:solidFill>
                  <a:srgbClr val="231F20"/>
                </a:solidFill>
                <a:latin typeface="DM Sans"/>
              </a:rPr>
              <a:t>');</a:t>
            </a:r>
          </a:p>
          <a:p>
            <a:pPr>
              <a:lnSpc>
                <a:spcPct val="150000"/>
              </a:lnSpc>
            </a:pPr>
            <a:r>
              <a:rPr lang="en-GB" sz="2557" b="1" spc="250" dirty="0">
                <a:solidFill>
                  <a:srgbClr val="231F20"/>
                </a:solidFill>
                <a:latin typeface="DM Sans"/>
              </a:rPr>
              <a:t>  </a:t>
            </a:r>
            <a:r>
              <a:rPr lang="en-GB" sz="2557" b="1" spc="250" dirty="0" err="1">
                <a:solidFill>
                  <a:srgbClr val="231F20"/>
                </a:solidFill>
                <a:latin typeface="DM Sans"/>
              </a:rPr>
              <a:t>button.addEventListener</a:t>
            </a:r>
            <a:r>
              <a:rPr lang="en-GB" sz="2557" b="1" spc="250" dirty="0">
                <a:solidFill>
                  <a:srgbClr val="231F20"/>
                </a:solidFill>
                <a:latin typeface="DM Sans"/>
              </a:rPr>
              <a:t>('click', function() {</a:t>
            </a:r>
          </a:p>
          <a:p>
            <a:pPr>
              <a:lnSpc>
                <a:spcPct val="150000"/>
              </a:lnSpc>
            </a:pPr>
            <a:r>
              <a:rPr lang="en-GB" sz="2557" b="1" spc="250" dirty="0">
                <a:solidFill>
                  <a:srgbClr val="231F20"/>
                </a:solidFill>
                <a:latin typeface="DM Sans"/>
              </a:rPr>
              <a:t>    alert('Button clicked!');</a:t>
            </a:r>
          </a:p>
          <a:p>
            <a:pPr>
              <a:lnSpc>
                <a:spcPct val="150000"/>
              </a:lnSpc>
            </a:pPr>
            <a:r>
              <a:rPr lang="en-GB" sz="2557" b="1" spc="250" dirty="0">
                <a:solidFill>
                  <a:srgbClr val="231F20"/>
                </a:solidFill>
                <a:latin typeface="DM Sans"/>
              </a:rPr>
              <a:t>  });</a:t>
            </a:r>
          </a:p>
          <a:p>
            <a:pPr>
              <a:lnSpc>
                <a:spcPct val="150000"/>
              </a:lnSpc>
            </a:pPr>
            <a:r>
              <a:rPr lang="en-GB" sz="2557" b="1" spc="250" dirty="0">
                <a:solidFill>
                  <a:srgbClr val="231F20"/>
                </a:solidFill>
                <a:latin typeface="DM Sans"/>
              </a:rPr>
              <a:t>&lt;/script&gt;</a:t>
            </a:r>
            <a:endParaRPr lang="en-GB" sz="2557" b="1" spc="250" dirty="0">
              <a:solidFill>
                <a:srgbClr val="231F20"/>
              </a:solidFill>
              <a:latin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725400" y="-39189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IN" sz="6000" b="1" dirty="0">
                <a:solidFill>
                  <a:schemeClr val="bg1"/>
                </a:solidFill>
              </a:rPr>
              <a:t>2. </a:t>
            </a:r>
            <a:r>
              <a:rPr lang="en-IN" sz="6000" b="1" dirty="0" err="1">
                <a:solidFill>
                  <a:schemeClr val="bg1"/>
                </a:solidFill>
              </a:rPr>
              <a:t>Keydown</a:t>
            </a:r>
            <a:r>
              <a:rPr lang="en-IN" sz="6000" b="1" dirty="0">
                <a:solidFill>
                  <a:schemeClr val="bg1"/>
                </a:solidFill>
              </a:rPr>
              <a:t> </a:t>
            </a:r>
            <a:r>
              <a:rPr lang="en-IN" sz="6000" b="1" dirty="0" smtClean="0">
                <a:solidFill>
                  <a:schemeClr val="bg1"/>
                </a:solidFill>
              </a:rPr>
              <a:t>Event</a:t>
            </a:r>
            <a:endParaRPr lang="en-US" sz="5400"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763486" y="2819349"/>
            <a:ext cx="15495814" cy="430887"/>
          </a:xfrm>
          <a:prstGeom prst="rect">
            <a:avLst/>
          </a:prstGeom>
        </p:spPr>
        <p:txBody>
          <a:bodyPr wrap="square" lIns="0" tIns="0" rIns="0" bIns="0" rtlCol="0" anchor="t">
            <a:spAutoFit/>
          </a:bodyPr>
          <a:lstStyle/>
          <a:p>
            <a:pPr marL="457200" indent="-457200" algn="ctr">
              <a:buFont typeface="Arial" pitchFamily="34" charset="0"/>
              <a:buChar char="•"/>
            </a:pPr>
            <a:r>
              <a:rPr lang="en-GB" sz="2800" dirty="0"/>
              <a:t>A "</a:t>
            </a:r>
            <a:r>
              <a:rPr lang="en-GB" sz="2800" dirty="0" err="1"/>
              <a:t>keydown</a:t>
            </a:r>
            <a:r>
              <a:rPr lang="en-GB" sz="2800" dirty="0"/>
              <a:t>" event occurs when a user presses a key on the keyboard.</a:t>
            </a:r>
            <a:endParaRPr lang="en-GB" sz="2800" dirty="0"/>
          </a:p>
        </p:txBody>
      </p:sp>
      <p:sp>
        <p:nvSpPr>
          <p:cNvPr id="13" name="TextBox 13"/>
          <p:cNvSpPr txBox="1"/>
          <p:nvPr/>
        </p:nvSpPr>
        <p:spPr>
          <a:xfrm>
            <a:off x="4251960" y="4457700"/>
            <a:ext cx="11353799" cy="4078168"/>
          </a:xfrm>
          <a:prstGeom prst="rect">
            <a:avLst/>
          </a:prstGeom>
        </p:spPr>
        <p:txBody>
          <a:bodyPr wrap="square" lIns="0" tIns="0" rIns="0" bIns="0" rtlCol="0" anchor="t">
            <a:spAutoFit/>
          </a:bodyPr>
          <a:lstStyle/>
          <a:p>
            <a:pPr>
              <a:lnSpc>
                <a:spcPct val="150000"/>
              </a:lnSpc>
            </a:pPr>
            <a:r>
              <a:rPr lang="en-GB" sz="2557" b="1" spc="250" dirty="0">
                <a:solidFill>
                  <a:srgbClr val="231F20"/>
                </a:solidFill>
                <a:latin typeface="DM Sans"/>
              </a:rPr>
              <a:t>&lt;input type="text" id="</a:t>
            </a:r>
            <a:r>
              <a:rPr lang="en-GB" sz="2557" b="1" spc="250" dirty="0" err="1">
                <a:solidFill>
                  <a:srgbClr val="231F20"/>
                </a:solidFill>
                <a:latin typeface="DM Sans"/>
              </a:rPr>
              <a:t>myInput</a:t>
            </a:r>
            <a:r>
              <a:rPr lang="en-GB" sz="2557" b="1" spc="250" dirty="0">
                <a:solidFill>
                  <a:srgbClr val="231F20"/>
                </a:solidFill>
                <a:latin typeface="DM Sans"/>
              </a:rPr>
              <a:t>"&gt;</a:t>
            </a:r>
          </a:p>
          <a:p>
            <a:pPr>
              <a:lnSpc>
                <a:spcPct val="150000"/>
              </a:lnSpc>
            </a:pPr>
            <a:r>
              <a:rPr lang="en-GB" sz="2557" b="1" spc="250" dirty="0">
                <a:solidFill>
                  <a:srgbClr val="231F20"/>
                </a:solidFill>
                <a:latin typeface="DM Sans"/>
              </a:rPr>
              <a:t>&lt;script&gt;</a:t>
            </a:r>
          </a:p>
          <a:p>
            <a:pPr>
              <a:lnSpc>
                <a:spcPct val="150000"/>
              </a:lnSpc>
            </a:pPr>
            <a:r>
              <a:rPr lang="en-GB" sz="2557" b="1" spc="250" dirty="0">
                <a:solidFill>
                  <a:srgbClr val="231F20"/>
                </a:solidFill>
                <a:latin typeface="DM Sans"/>
              </a:rPr>
              <a:t>  </a:t>
            </a:r>
            <a:r>
              <a:rPr lang="en-GB" sz="2557" b="1" spc="250" dirty="0" err="1">
                <a:solidFill>
                  <a:srgbClr val="231F20"/>
                </a:solidFill>
                <a:latin typeface="DM Sans"/>
              </a:rPr>
              <a:t>const</a:t>
            </a:r>
            <a:r>
              <a:rPr lang="en-GB" sz="2557" b="1" spc="250" dirty="0">
                <a:solidFill>
                  <a:srgbClr val="231F20"/>
                </a:solidFill>
                <a:latin typeface="DM Sans"/>
              </a:rPr>
              <a:t> input = </a:t>
            </a:r>
            <a:r>
              <a:rPr lang="en-GB" sz="2557" b="1" spc="250" dirty="0" err="1">
                <a:solidFill>
                  <a:srgbClr val="231F20"/>
                </a:solidFill>
                <a:latin typeface="DM Sans"/>
              </a:rPr>
              <a:t>document.getElementById</a:t>
            </a:r>
            <a:r>
              <a:rPr lang="en-GB" sz="2557" b="1" spc="250" dirty="0">
                <a:solidFill>
                  <a:srgbClr val="231F20"/>
                </a:solidFill>
                <a:latin typeface="DM Sans"/>
              </a:rPr>
              <a:t>('</a:t>
            </a:r>
            <a:r>
              <a:rPr lang="en-GB" sz="2557" b="1" spc="250" dirty="0" err="1">
                <a:solidFill>
                  <a:srgbClr val="231F20"/>
                </a:solidFill>
                <a:latin typeface="DM Sans"/>
              </a:rPr>
              <a:t>myInput</a:t>
            </a:r>
            <a:r>
              <a:rPr lang="en-GB" sz="2557" b="1" spc="250" dirty="0">
                <a:solidFill>
                  <a:srgbClr val="231F20"/>
                </a:solidFill>
                <a:latin typeface="DM Sans"/>
              </a:rPr>
              <a:t>');</a:t>
            </a:r>
          </a:p>
          <a:p>
            <a:pPr>
              <a:lnSpc>
                <a:spcPct val="150000"/>
              </a:lnSpc>
            </a:pPr>
            <a:r>
              <a:rPr lang="en-GB" sz="2557" b="1" spc="250" dirty="0">
                <a:solidFill>
                  <a:srgbClr val="231F20"/>
                </a:solidFill>
                <a:latin typeface="DM Sans"/>
              </a:rPr>
              <a:t>  </a:t>
            </a:r>
            <a:r>
              <a:rPr lang="en-GB" sz="2557" b="1" spc="250" dirty="0" err="1">
                <a:solidFill>
                  <a:srgbClr val="231F20"/>
                </a:solidFill>
                <a:latin typeface="DM Sans"/>
              </a:rPr>
              <a:t>input.addEventListener</a:t>
            </a:r>
            <a:r>
              <a:rPr lang="en-GB" sz="2557" b="1" spc="250" dirty="0">
                <a:solidFill>
                  <a:srgbClr val="231F20"/>
                </a:solidFill>
                <a:latin typeface="DM Sans"/>
              </a:rPr>
              <a:t>('</a:t>
            </a:r>
            <a:r>
              <a:rPr lang="en-GB" sz="2557" b="1" spc="250" dirty="0" err="1">
                <a:solidFill>
                  <a:srgbClr val="231F20"/>
                </a:solidFill>
                <a:latin typeface="DM Sans"/>
              </a:rPr>
              <a:t>keydown</a:t>
            </a:r>
            <a:r>
              <a:rPr lang="en-GB" sz="2557" b="1" spc="250" dirty="0">
                <a:solidFill>
                  <a:srgbClr val="231F20"/>
                </a:solidFill>
                <a:latin typeface="DM Sans"/>
              </a:rPr>
              <a:t>', function(event) {</a:t>
            </a:r>
          </a:p>
          <a:p>
            <a:pPr>
              <a:lnSpc>
                <a:spcPct val="150000"/>
              </a:lnSpc>
            </a:pPr>
            <a:r>
              <a:rPr lang="en-GB" sz="2557" b="1" spc="250" dirty="0">
                <a:solidFill>
                  <a:srgbClr val="231F20"/>
                </a:solidFill>
                <a:latin typeface="DM Sans"/>
              </a:rPr>
              <a:t>    console.log(`Key pressed: ${</a:t>
            </a:r>
            <a:r>
              <a:rPr lang="en-GB" sz="2557" b="1" spc="250" dirty="0" err="1">
                <a:solidFill>
                  <a:srgbClr val="231F20"/>
                </a:solidFill>
                <a:latin typeface="DM Sans"/>
              </a:rPr>
              <a:t>event.key</a:t>
            </a:r>
            <a:r>
              <a:rPr lang="en-GB" sz="2557" b="1" spc="250" dirty="0">
                <a:solidFill>
                  <a:srgbClr val="231F20"/>
                </a:solidFill>
                <a:latin typeface="DM Sans"/>
              </a:rPr>
              <a:t>}`);</a:t>
            </a:r>
          </a:p>
          <a:p>
            <a:pPr>
              <a:lnSpc>
                <a:spcPct val="150000"/>
              </a:lnSpc>
            </a:pPr>
            <a:r>
              <a:rPr lang="en-GB" sz="2557" b="1" spc="250" dirty="0">
                <a:solidFill>
                  <a:srgbClr val="231F20"/>
                </a:solidFill>
                <a:latin typeface="DM Sans"/>
              </a:rPr>
              <a:t>  });</a:t>
            </a:r>
          </a:p>
          <a:p>
            <a:pPr>
              <a:lnSpc>
                <a:spcPct val="150000"/>
              </a:lnSpc>
            </a:pPr>
            <a:r>
              <a:rPr lang="en-GB" sz="2557" b="1" spc="250" dirty="0">
                <a:solidFill>
                  <a:srgbClr val="231F20"/>
                </a:solidFill>
                <a:latin typeface="DM Sans"/>
              </a:rPr>
              <a:t>&lt;/script&gt;</a:t>
            </a:r>
            <a:endParaRPr lang="en-GB" sz="2557" b="1" spc="250" dirty="0">
              <a:solidFill>
                <a:srgbClr val="231F20"/>
              </a:solidFill>
              <a:latin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IN" sz="6000" b="1" dirty="0">
                <a:solidFill>
                  <a:schemeClr val="bg1"/>
                </a:solidFill>
              </a:rPr>
              <a:t>3. </a:t>
            </a:r>
            <a:r>
              <a:rPr lang="en-IN" sz="6000" b="1" dirty="0" err="1">
                <a:solidFill>
                  <a:schemeClr val="bg1"/>
                </a:solidFill>
              </a:rPr>
              <a:t>Mouseover</a:t>
            </a:r>
            <a:r>
              <a:rPr lang="en-IN" sz="6000" b="1" dirty="0">
                <a:solidFill>
                  <a:schemeClr val="bg1"/>
                </a:solidFill>
              </a:rPr>
              <a:t> </a:t>
            </a:r>
            <a:r>
              <a:rPr lang="en-IN" sz="6000" b="1" dirty="0" smtClean="0">
                <a:solidFill>
                  <a:schemeClr val="bg1"/>
                </a:solidFill>
              </a:rPr>
              <a:t>Event</a:t>
            </a:r>
            <a:endParaRPr lang="en-US" sz="5400"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920087" y="2962494"/>
            <a:ext cx="14950050" cy="461665"/>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A "</a:t>
            </a:r>
            <a:r>
              <a:rPr lang="en-GB" sz="2800" dirty="0" err="1"/>
              <a:t>mouseover</a:t>
            </a:r>
            <a:r>
              <a:rPr lang="en-GB" sz="2800" dirty="0"/>
              <a:t>" event occurs when the mouse cursor enters an element.</a:t>
            </a:r>
            <a:endParaRPr lang="en-US" sz="2577" spc="252" dirty="0">
              <a:solidFill>
                <a:srgbClr val="231F20"/>
              </a:solidFill>
              <a:latin typeface="DM Sans"/>
            </a:endParaRPr>
          </a:p>
        </p:txBody>
      </p:sp>
      <p:sp>
        <p:nvSpPr>
          <p:cNvPr id="13" name="TextBox 13"/>
          <p:cNvSpPr txBox="1"/>
          <p:nvPr/>
        </p:nvSpPr>
        <p:spPr>
          <a:xfrm>
            <a:off x="1877786" y="4533900"/>
            <a:ext cx="14992350" cy="4078168"/>
          </a:xfrm>
          <a:prstGeom prst="rect">
            <a:avLst/>
          </a:prstGeom>
        </p:spPr>
        <p:txBody>
          <a:bodyPr wrap="square" lIns="0" tIns="0" rIns="0" bIns="0" rtlCol="0" anchor="t">
            <a:spAutoFit/>
          </a:bodyPr>
          <a:lstStyle/>
          <a:p>
            <a:pPr>
              <a:lnSpc>
                <a:spcPct val="150000"/>
              </a:lnSpc>
            </a:pPr>
            <a:r>
              <a:rPr lang="en-US" sz="2557" b="1" spc="250" dirty="0">
                <a:solidFill>
                  <a:srgbClr val="231F20"/>
                </a:solidFill>
                <a:latin typeface="DM Sans"/>
              </a:rPr>
              <a:t>&lt;div id="</a:t>
            </a:r>
            <a:r>
              <a:rPr lang="en-US" sz="2557" b="1" spc="250" dirty="0" err="1">
                <a:solidFill>
                  <a:srgbClr val="231F20"/>
                </a:solidFill>
                <a:latin typeface="DM Sans"/>
              </a:rPr>
              <a:t>myDiv</a:t>
            </a:r>
            <a:r>
              <a:rPr lang="en-US" sz="2557" b="1" spc="250" dirty="0">
                <a:solidFill>
                  <a:srgbClr val="231F20"/>
                </a:solidFill>
                <a:latin typeface="DM Sans"/>
              </a:rPr>
              <a:t>" style="width: 100px; height: 100px; background-color: blue;"&gt;&lt;/div&gt;</a:t>
            </a:r>
          </a:p>
          <a:p>
            <a:pPr>
              <a:lnSpc>
                <a:spcPct val="150000"/>
              </a:lnSpc>
            </a:pPr>
            <a:r>
              <a:rPr lang="en-US" sz="2557" b="1" spc="250" dirty="0">
                <a:solidFill>
                  <a:srgbClr val="231F20"/>
                </a:solidFill>
                <a:latin typeface="DM Sans"/>
              </a:rPr>
              <a:t>&lt;script&gt;</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const</a:t>
            </a:r>
            <a:r>
              <a:rPr lang="en-US" sz="2557" b="1" spc="250" dirty="0">
                <a:solidFill>
                  <a:srgbClr val="231F20"/>
                </a:solidFill>
                <a:latin typeface="DM Sans"/>
              </a:rPr>
              <a:t> div = </a:t>
            </a:r>
            <a:r>
              <a:rPr lang="en-US" sz="2557" b="1" spc="250" dirty="0" err="1">
                <a:solidFill>
                  <a:srgbClr val="231F20"/>
                </a:solidFill>
                <a:latin typeface="DM Sans"/>
              </a:rPr>
              <a:t>document.getElementById</a:t>
            </a:r>
            <a:r>
              <a:rPr lang="en-US" sz="2557" b="1" spc="250" dirty="0">
                <a:solidFill>
                  <a:srgbClr val="231F20"/>
                </a:solidFill>
                <a:latin typeface="DM Sans"/>
              </a:rPr>
              <a:t>('</a:t>
            </a:r>
            <a:r>
              <a:rPr lang="en-US" sz="2557" b="1" spc="250" dirty="0" err="1">
                <a:solidFill>
                  <a:srgbClr val="231F20"/>
                </a:solidFill>
                <a:latin typeface="DM Sans"/>
              </a:rPr>
              <a:t>myDiv</a:t>
            </a:r>
            <a:r>
              <a:rPr lang="en-US" sz="2557" b="1" spc="250" dirty="0">
                <a:solidFill>
                  <a:srgbClr val="231F20"/>
                </a:solidFill>
                <a:latin typeface="DM Sans"/>
              </a:rPr>
              <a:t>');</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div.addEventListener</a:t>
            </a:r>
            <a:r>
              <a:rPr lang="en-US" sz="2557" b="1" spc="250" dirty="0">
                <a:solidFill>
                  <a:srgbClr val="231F20"/>
                </a:solidFill>
                <a:latin typeface="DM Sans"/>
              </a:rPr>
              <a:t>('</a:t>
            </a:r>
            <a:r>
              <a:rPr lang="en-US" sz="2557" b="1" spc="250" dirty="0" err="1">
                <a:solidFill>
                  <a:srgbClr val="231F20"/>
                </a:solidFill>
                <a:latin typeface="DM Sans"/>
              </a:rPr>
              <a:t>mouseover</a:t>
            </a:r>
            <a:r>
              <a:rPr lang="en-US" sz="2557" b="1" spc="250" dirty="0">
                <a:solidFill>
                  <a:srgbClr val="231F20"/>
                </a:solidFill>
                <a:latin typeface="DM Sans"/>
              </a:rPr>
              <a:t>', function() {</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div.style.backgroundColor</a:t>
            </a:r>
            <a:r>
              <a:rPr lang="en-US" sz="2557" b="1" spc="250" dirty="0">
                <a:solidFill>
                  <a:srgbClr val="231F20"/>
                </a:solidFill>
                <a:latin typeface="DM Sans"/>
              </a:rPr>
              <a:t> = 'red';</a:t>
            </a:r>
          </a:p>
          <a:p>
            <a:pPr>
              <a:lnSpc>
                <a:spcPct val="150000"/>
              </a:lnSpc>
            </a:pPr>
            <a:r>
              <a:rPr lang="en-US" sz="2557" b="1" spc="250" dirty="0">
                <a:solidFill>
                  <a:srgbClr val="231F20"/>
                </a:solidFill>
                <a:latin typeface="DM Sans"/>
              </a:rPr>
              <a:t>  });</a:t>
            </a:r>
          </a:p>
          <a:p>
            <a:pPr>
              <a:lnSpc>
                <a:spcPct val="150000"/>
              </a:lnSpc>
            </a:pPr>
            <a:r>
              <a:rPr lang="en-US" sz="2557" b="1" spc="250" dirty="0">
                <a:solidFill>
                  <a:srgbClr val="231F20"/>
                </a:solidFill>
                <a:latin typeface="DM Sans"/>
              </a:rPr>
              <a:t>&lt;/script&gt;</a:t>
            </a:r>
            <a:endParaRPr lang="en-US" sz="2557" b="1" spc="250" dirty="0">
              <a:solidFill>
                <a:srgbClr val="231F20"/>
              </a:solidFill>
              <a:latin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lnTo>
                    <a:pt x="0" y="0"/>
                  </a:lnTo>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1" y="3333137"/>
            <a:ext cx="3222370" cy="448841"/>
          </a:xfrm>
          <a:prstGeom prst="rect">
            <a:avLst/>
          </a:prstGeom>
        </p:spPr>
        <p:txBody>
          <a:bodyPr wrap="square" lIns="0" tIns="0" rIns="0" bIns="0" rtlCol="0" anchor="t">
            <a:spAutoFit/>
          </a:bodyPr>
          <a:lstStyle/>
          <a:p>
            <a:pPr>
              <a:lnSpc>
                <a:spcPts val="3483"/>
              </a:lnSpc>
            </a:pPr>
            <a:r>
              <a:rPr lang="en-US" sz="2524" spc="247" dirty="0">
                <a:solidFill>
                  <a:srgbClr val="231F20"/>
                </a:solidFill>
                <a:latin typeface="DM Sans"/>
              </a:rPr>
              <a:t>INTRODUCTION</a:t>
            </a:r>
          </a:p>
        </p:txBody>
      </p:sp>
      <p:sp>
        <p:nvSpPr>
          <p:cNvPr id="16" name="TextBox 16"/>
          <p:cNvSpPr txBox="1"/>
          <p:nvPr/>
        </p:nvSpPr>
        <p:spPr>
          <a:xfrm>
            <a:off x="6607430" y="4127355"/>
            <a:ext cx="3222371" cy="448841"/>
          </a:xfrm>
          <a:prstGeom prst="rect">
            <a:avLst/>
          </a:prstGeom>
        </p:spPr>
        <p:txBody>
          <a:bodyPr wrap="square" lIns="0" tIns="0" rIns="0" bIns="0" rtlCol="0" anchor="t">
            <a:spAutoFit/>
          </a:bodyPr>
          <a:lstStyle/>
          <a:p>
            <a:pPr>
              <a:lnSpc>
                <a:spcPts val="3483"/>
              </a:lnSpc>
            </a:pPr>
            <a:r>
              <a:rPr lang="en-US" sz="2524" spc="247" dirty="0">
                <a:solidFill>
                  <a:srgbClr val="231F20"/>
                </a:solidFill>
                <a:latin typeface="DM Sans"/>
              </a:rPr>
              <a:t>WHAT IS </a:t>
            </a:r>
            <a:r>
              <a:rPr lang="en-US" sz="2524" spc="247" dirty="0" smtClean="0">
                <a:solidFill>
                  <a:srgbClr val="231F20"/>
                </a:solidFill>
                <a:latin typeface="DM Sans"/>
              </a:rPr>
              <a:t>EVENT?</a:t>
            </a:r>
            <a:endParaRPr lang="en-US" sz="2524" spc="247" dirty="0">
              <a:solidFill>
                <a:srgbClr val="231F20"/>
              </a:solidFill>
              <a:latin typeface="DM Sans"/>
            </a:endParaRPr>
          </a:p>
        </p:txBody>
      </p:sp>
      <p:sp>
        <p:nvSpPr>
          <p:cNvPr id="17" name="TextBox 17"/>
          <p:cNvSpPr txBox="1"/>
          <p:nvPr/>
        </p:nvSpPr>
        <p:spPr>
          <a:xfrm>
            <a:off x="6607430" y="5047445"/>
            <a:ext cx="2895251"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USE OF </a:t>
            </a:r>
            <a:r>
              <a:rPr lang="en-US" sz="2524" spc="247" dirty="0" smtClean="0">
                <a:solidFill>
                  <a:srgbClr val="231F20"/>
                </a:solidFill>
                <a:latin typeface="DM Sans"/>
              </a:rPr>
              <a:t>EVENT</a:t>
            </a:r>
            <a:endParaRPr lang="en-US" sz="2524" spc="247" dirty="0">
              <a:solidFill>
                <a:srgbClr val="231F20"/>
              </a:solidFill>
              <a:latin typeface="DM Sans"/>
            </a:endParaRPr>
          </a:p>
        </p:txBody>
      </p:sp>
      <p:sp>
        <p:nvSpPr>
          <p:cNvPr id="18" name="TextBox 18"/>
          <p:cNvSpPr txBox="1"/>
          <p:nvPr/>
        </p:nvSpPr>
        <p:spPr>
          <a:xfrm>
            <a:off x="6607431" y="5841663"/>
            <a:ext cx="3984370"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ANATOMY OF </a:t>
            </a:r>
            <a:r>
              <a:rPr lang="en-US" sz="2524" spc="247" dirty="0" smtClean="0">
                <a:solidFill>
                  <a:srgbClr val="231F20"/>
                </a:solidFill>
                <a:latin typeface="DM Sans"/>
              </a:rPr>
              <a:t>EVENT</a:t>
            </a:r>
            <a:endParaRPr lang="en-US" sz="2524" spc="247" dirty="0">
              <a:solidFill>
                <a:srgbClr val="231F20"/>
              </a:solidFill>
              <a:latin typeface="DM Sans"/>
            </a:endParaRPr>
          </a:p>
        </p:txBody>
      </p:sp>
      <p:sp>
        <p:nvSpPr>
          <p:cNvPr id="19" name="TextBox 19"/>
          <p:cNvSpPr txBox="1"/>
          <p:nvPr/>
        </p:nvSpPr>
        <p:spPr>
          <a:xfrm>
            <a:off x="6607430" y="6642507"/>
            <a:ext cx="3222371"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TYPES OF </a:t>
            </a:r>
            <a:r>
              <a:rPr lang="en-US" sz="2524" spc="247" dirty="0" smtClean="0">
                <a:solidFill>
                  <a:srgbClr val="231F20"/>
                </a:solidFill>
                <a:latin typeface="DM Sans"/>
              </a:rPr>
              <a:t>EVENT</a:t>
            </a:r>
            <a:endParaRPr lang="en-US" sz="2524" spc="247" dirty="0">
              <a:solidFill>
                <a:srgbClr val="231F20"/>
              </a:solidFill>
              <a:latin typeface="DM Sans"/>
            </a:endParaRPr>
          </a:p>
        </p:txBody>
      </p:sp>
      <p:sp>
        <p:nvSpPr>
          <p:cNvPr id="20" name="TextBox 20"/>
          <p:cNvSpPr txBox="1"/>
          <p:nvPr/>
        </p:nvSpPr>
        <p:spPr>
          <a:xfrm>
            <a:off x="6607430" y="7434884"/>
            <a:ext cx="6270370"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smtClean="0">
                <a:solidFill>
                  <a:srgbClr val="231F20"/>
                </a:solidFill>
                <a:latin typeface="DM Sans"/>
              </a:rPr>
              <a:t>ADVANTAGES &amp; DISSADVANTAGES</a:t>
            </a:r>
            <a:endParaRPr lang="en-US" sz="2524" spc="247" dirty="0">
              <a:solidFill>
                <a:srgbClr val="231F20"/>
              </a:solidFill>
              <a:latin typeface="DM Sans"/>
            </a:endParaRPr>
          </a:p>
        </p:txBody>
      </p:sp>
      <p:sp>
        <p:nvSpPr>
          <p:cNvPr id="21" name="TextBox 21"/>
          <p:cNvSpPr txBox="1"/>
          <p:nvPr/>
        </p:nvSpPr>
        <p:spPr>
          <a:xfrm>
            <a:off x="6607430" y="8279265"/>
            <a:ext cx="2536569" cy="448841"/>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1920087" y="589359"/>
            <a:ext cx="13891013" cy="820738"/>
          </a:xfrm>
          <a:prstGeom prst="rect">
            <a:avLst/>
          </a:prstGeom>
        </p:spPr>
        <p:txBody>
          <a:bodyPr lIns="0" tIns="0" rIns="0" bIns="0" rtlCol="0" anchor="t">
            <a:spAutoFit/>
          </a:bodyPr>
          <a:lstStyle/>
          <a:p>
            <a:pPr algn="ctr">
              <a:lnSpc>
                <a:spcPts val="6410"/>
              </a:lnSpc>
            </a:pPr>
            <a:r>
              <a:rPr lang="en-IN" sz="6000" b="1" dirty="0">
                <a:solidFill>
                  <a:schemeClr val="bg1"/>
                </a:solidFill>
              </a:rPr>
              <a:t>4. </a:t>
            </a:r>
            <a:r>
              <a:rPr lang="en-IN" sz="6000" b="1" dirty="0" err="1">
                <a:solidFill>
                  <a:schemeClr val="bg1"/>
                </a:solidFill>
              </a:rPr>
              <a:t>Mouseout</a:t>
            </a:r>
            <a:r>
              <a:rPr lang="en-IN" sz="6000" b="1" dirty="0">
                <a:solidFill>
                  <a:schemeClr val="bg1"/>
                </a:solidFill>
              </a:rPr>
              <a:t> </a:t>
            </a:r>
            <a:r>
              <a:rPr lang="en-IN" sz="6000" b="1" dirty="0" smtClean="0">
                <a:solidFill>
                  <a:schemeClr val="bg1"/>
                </a:solidFill>
              </a:rPr>
              <a:t>Event</a:t>
            </a:r>
            <a:endParaRPr lang="en-US" sz="5400" spc="455" dirty="0">
              <a:solidFill>
                <a:schemeClr val="bg1"/>
              </a:solidFill>
              <a:latin typeface="Oswald Bold"/>
            </a:endParaRP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2" y="2862611"/>
            <a:ext cx="15770677" cy="446982"/>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A "</a:t>
            </a:r>
            <a:r>
              <a:rPr lang="en-GB" sz="2800" dirty="0" err="1"/>
              <a:t>mouseout</a:t>
            </a:r>
            <a:r>
              <a:rPr lang="en-GB" sz="2800" dirty="0"/>
              <a:t>" event occurs when the mouse cursor leaves an element.</a:t>
            </a:r>
            <a:endParaRPr lang="en-US" sz="2577" spc="252" dirty="0">
              <a:solidFill>
                <a:srgbClr val="231F20"/>
              </a:solidFill>
              <a:latin typeface="DM Sans"/>
            </a:endParaRPr>
          </a:p>
        </p:txBody>
      </p:sp>
      <p:sp>
        <p:nvSpPr>
          <p:cNvPr id="13" name="TextBox 13"/>
          <p:cNvSpPr txBox="1"/>
          <p:nvPr/>
        </p:nvSpPr>
        <p:spPr>
          <a:xfrm>
            <a:off x="1715861" y="4726321"/>
            <a:ext cx="15316200" cy="4132029"/>
          </a:xfrm>
          <a:prstGeom prst="rect">
            <a:avLst/>
          </a:prstGeom>
        </p:spPr>
        <p:txBody>
          <a:bodyPr wrap="square" lIns="0" tIns="0" rIns="0" bIns="0" rtlCol="0" anchor="t">
            <a:spAutoFit/>
          </a:bodyPr>
          <a:lstStyle/>
          <a:p>
            <a:pPr>
              <a:lnSpc>
                <a:spcPct val="150000"/>
              </a:lnSpc>
            </a:pPr>
            <a:r>
              <a:rPr lang="en-US" sz="2557" b="1" spc="250" dirty="0">
                <a:solidFill>
                  <a:srgbClr val="231F20"/>
                </a:solidFill>
                <a:latin typeface="DM Sans"/>
              </a:rPr>
              <a:t>&lt;div id="</a:t>
            </a:r>
            <a:r>
              <a:rPr lang="en-US" sz="2557" b="1" spc="250" dirty="0" err="1">
                <a:solidFill>
                  <a:srgbClr val="231F20"/>
                </a:solidFill>
                <a:latin typeface="DM Sans"/>
              </a:rPr>
              <a:t>myDiv</a:t>
            </a:r>
            <a:r>
              <a:rPr lang="en-US" sz="2557" b="1" spc="250" dirty="0">
                <a:solidFill>
                  <a:srgbClr val="231F20"/>
                </a:solidFill>
                <a:latin typeface="DM Sans"/>
              </a:rPr>
              <a:t>" style="width: 100px; height: 100px; background-color: blue;"&gt;&lt;/div&gt;</a:t>
            </a:r>
          </a:p>
          <a:p>
            <a:pPr>
              <a:lnSpc>
                <a:spcPct val="150000"/>
              </a:lnSpc>
            </a:pPr>
            <a:r>
              <a:rPr lang="en-US" sz="2557" b="1" spc="250" dirty="0">
                <a:solidFill>
                  <a:srgbClr val="231F20"/>
                </a:solidFill>
                <a:latin typeface="DM Sans"/>
              </a:rPr>
              <a:t>&lt;script&gt;</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const</a:t>
            </a:r>
            <a:r>
              <a:rPr lang="en-US" sz="2557" b="1" spc="250" dirty="0">
                <a:solidFill>
                  <a:srgbClr val="231F20"/>
                </a:solidFill>
                <a:latin typeface="DM Sans"/>
              </a:rPr>
              <a:t> div = </a:t>
            </a:r>
            <a:r>
              <a:rPr lang="en-US" sz="2557" b="1" spc="250" dirty="0" err="1">
                <a:solidFill>
                  <a:srgbClr val="231F20"/>
                </a:solidFill>
                <a:latin typeface="DM Sans"/>
              </a:rPr>
              <a:t>document.getElementById</a:t>
            </a:r>
            <a:r>
              <a:rPr lang="en-US" sz="2557" b="1" spc="250" dirty="0">
                <a:solidFill>
                  <a:srgbClr val="231F20"/>
                </a:solidFill>
                <a:latin typeface="DM Sans"/>
              </a:rPr>
              <a:t>('</a:t>
            </a:r>
            <a:r>
              <a:rPr lang="en-US" sz="2557" b="1" spc="250" dirty="0" err="1">
                <a:solidFill>
                  <a:srgbClr val="231F20"/>
                </a:solidFill>
                <a:latin typeface="DM Sans"/>
              </a:rPr>
              <a:t>myDiv</a:t>
            </a:r>
            <a:r>
              <a:rPr lang="en-US" sz="2557" b="1" spc="250" dirty="0">
                <a:solidFill>
                  <a:srgbClr val="231F20"/>
                </a:solidFill>
                <a:latin typeface="DM Sans"/>
              </a:rPr>
              <a:t>');</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div.addEventListener</a:t>
            </a:r>
            <a:r>
              <a:rPr lang="en-US" sz="2557" b="1" spc="250" dirty="0">
                <a:solidFill>
                  <a:srgbClr val="231F20"/>
                </a:solidFill>
                <a:latin typeface="DM Sans"/>
              </a:rPr>
              <a:t>('</a:t>
            </a:r>
            <a:r>
              <a:rPr lang="en-US" sz="2557" b="1" spc="250" dirty="0" err="1">
                <a:solidFill>
                  <a:srgbClr val="231F20"/>
                </a:solidFill>
                <a:latin typeface="DM Sans"/>
              </a:rPr>
              <a:t>mouseout</a:t>
            </a:r>
            <a:r>
              <a:rPr lang="en-US" sz="2557" b="1" spc="250" dirty="0">
                <a:solidFill>
                  <a:srgbClr val="231F20"/>
                </a:solidFill>
                <a:latin typeface="DM Sans"/>
              </a:rPr>
              <a:t>', function() {</a:t>
            </a:r>
          </a:p>
          <a:p>
            <a:pPr>
              <a:lnSpc>
                <a:spcPct val="150000"/>
              </a:lnSpc>
            </a:pPr>
            <a:r>
              <a:rPr lang="en-US" sz="2557" b="1" spc="250" dirty="0">
                <a:solidFill>
                  <a:srgbClr val="231F20"/>
                </a:solidFill>
                <a:latin typeface="DM Sans"/>
              </a:rPr>
              <a:t>    </a:t>
            </a:r>
            <a:r>
              <a:rPr lang="en-US" sz="2557" b="1" spc="250" dirty="0" err="1">
                <a:solidFill>
                  <a:srgbClr val="231F20"/>
                </a:solidFill>
                <a:latin typeface="DM Sans"/>
              </a:rPr>
              <a:t>div.style.backgroundColor</a:t>
            </a:r>
            <a:r>
              <a:rPr lang="en-US" sz="2557" b="1" spc="250" dirty="0">
                <a:solidFill>
                  <a:srgbClr val="231F20"/>
                </a:solidFill>
                <a:latin typeface="DM Sans"/>
              </a:rPr>
              <a:t> = 'blue';</a:t>
            </a:r>
          </a:p>
          <a:p>
            <a:pPr>
              <a:lnSpc>
                <a:spcPct val="150000"/>
              </a:lnSpc>
            </a:pPr>
            <a:r>
              <a:rPr lang="en-US" sz="2557" b="1" spc="250" dirty="0">
                <a:solidFill>
                  <a:srgbClr val="231F20"/>
                </a:solidFill>
                <a:latin typeface="DM Sans"/>
              </a:rPr>
              <a:t>  });</a:t>
            </a:r>
          </a:p>
          <a:p>
            <a:pPr>
              <a:lnSpc>
                <a:spcPct val="150000"/>
              </a:lnSpc>
            </a:pPr>
            <a:r>
              <a:rPr lang="en-US" sz="2557" b="1" spc="250" dirty="0">
                <a:solidFill>
                  <a:srgbClr val="231F20"/>
                </a:solidFill>
                <a:latin typeface="DM Sans"/>
              </a:rPr>
              <a:t>&lt;/script&gt;</a:t>
            </a:r>
            <a:endParaRPr lang="en-US" sz="2557" b="1" spc="250" dirty="0">
              <a:solidFill>
                <a:srgbClr val="231F20"/>
              </a:solidFill>
              <a:latin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5" y="679745"/>
            <a:ext cx="13891013" cy="833562"/>
          </a:xfrm>
          <a:prstGeom prst="rect">
            <a:avLst/>
          </a:prstGeom>
        </p:spPr>
        <p:txBody>
          <a:bodyPr lIns="0" tIns="0" rIns="0" bIns="0" rtlCol="0" anchor="t">
            <a:spAutoFit/>
          </a:bodyPr>
          <a:lstStyle/>
          <a:p>
            <a:pPr algn="ctr">
              <a:lnSpc>
                <a:spcPts val="6410"/>
              </a:lnSpc>
            </a:pPr>
            <a:r>
              <a:rPr lang="en-IN" sz="6000" b="1" dirty="0">
                <a:solidFill>
                  <a:schemeClr val="bg1"/>
                </a:solidFill>
              </a:rPr>
              <a:t>5. Submit </a:t>
            </a:r>
            <a:r>
              <a:rPr lang="en-IN" sz="6000" b="1" dirty="0" smtClean="0">
                <a:solidFill>
                  <a:schemeClr val="bg1"/>
                </a:solidFill>
              </a:rPr>
              <a:t>Event</a:t>
            </a:r>
            <a:endParaRPr lang="en-US" sz="5400" spc="455" dirty="0">
              <a:solidFill>
                <a:schemeClr val="bg1"/>
              </a:solidFill>
              <a:latin typeface="Oswald Bold"/>
            </a:endParaRPr>
          </a:p>
        </p:txBody>
      </p:sp>
      <p:grpSp>
        <p:nvGrpSpPr>
          <p:cNvPr id="9" name="Group 9"/>
          <p:cNvGrpSpPr/>
          <p:nvPr/>
        </p:nvGrpSpPr>
        <p:grpSpPr>
          <a:xfrm>
            <a:off x="1488623" y="2786628"/>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676400" y="3046183"/>
            <a:ext cx="15468600" cy="446982"/>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A "submit" event occurs when a form is submitted, usually triggered by clicking a submit button.</a:t>
            </a:r>
            <a:endParaRPr lang="en-US" sz="2577" spc="252" dirty="0">
              <a:solidFill>
                <a:srgbClr val="231F20"/>
              </a:solidFill>
              <a:latin typeface="DM Sans"/>
            </a:endParaRPr>
          </a:p>
        </p:txBody>
      </p:sp>
      <p:sp>
        <p:nvSpPr>
          <p:cNvPr id="13" name="TextBox 13"/>
          <p:cNvSpPr txBox="1"/>
          <p:nvPr/>
        </p:nvSpPr>
        <p:spPr>
          <a:xfrm>
            <a:off x="2070045" y="3924300"/>
            <a:ext cx="14846355" cy="5834931"/>
          </a:xfrm>
          <a:prstGeom prst="rect">
            <a:avLst/>
          </a:prstGeom>
        </p:spPr>
        <p:txBody>
          <a:bodyPr wrap="square" lIns="0" tIns="0" rIns="0" bIns="0" rtlCol="0" anchor="t">
            <a:spAutoFit/>
          </a:bodyPr>
          <a:lstStyle/>
          <a:p>
            <a:pPr>
              <a:lnSpc>
                <a:spcPts val="3529"/>
              </a:lnSpc>
            </a:pPr>
            <a:r>
              <a:rPr lang="en-US" sz="2557" spc="250" dirty="0">
                <a:solidFill>
                  <a:srgbClr val="231F20"/>
                </a:solidFill>
                <a:latin typeface="DM Sans Bold"/>
              </a:rPr>
              <a:t>&lt;form id="</a:t>
            </a:r>
            <a:r>
              <a:rPr lang="en-US" sz="2557" spc="250" dirty="0" err="1">
                <a:solidFill>
                  <a:srgbClr val="231F20"/>
                </a:solidFill>
                <a:latin typeface="DM Sans Bold"/>
              </a:rPr>
              <a:t>myForm</a:t>
            </a:r>
            <a:r>
              <a:rPr lang="en-US" sz="2557" spc="250" dirty="0">
                <a:solidFill>
                  <a:srgbClr val="231F20"/>
                </a:solidFill>
                <a:latin typeface="DM Sans Bold"/>
              </a:rPr>
              <a:t>"&gt;</a:t>
            </a:r>
          </a:p>
          <a:p>
            <a:pPr lvl="1">
              <a:lnSpc>
                <a:spcPts val="3529"/>
              </a:lnSpc>
            </a:pPr>
            <a:r>
              <a:rPr lang="en-US" sz="2557" spc="250" dirty="0">
                <a:solidFill>
                  <a:srgbClr val="231F20"/>
                </a:solidFill>
                <a:latin typeface="DM Sans Bold"/>
              </a:rPr>
              <a:t>  &lt;input type="text" name="username" placeholder="Username"&gt;</a:t>
            </a:r>
          </a:p>
          <a:p>
            <a:pPr lvl="1">
              <a:lnSpc>
                <a:spcPts val="3529"/>
              </a:lnSpc>
            </a:pPr>
            <a:r>
              <a:rPr lang="en-US" sz="2557" spc="250" dirty="0">
                <a:solidFill>
                  <a:srgbClr val="231F20"/>
                </a:solidFill>
                <a:latin typeface="DM Sans Bold"/>
              </a:rPr>
              <a:t>  &lt;button type="submit"&gt;Submit&lt;/button&gt;</a:t>
            </a:r>
          </a:p>
          <a:p>
            <a:pPr>
              <a:lnSpc>
                <a:spcPts val="3529"/>
              </a:lnSpc>
            </a:pPr>
            <a:r>
              <a:rPr lang="en-US" sz="2557" spc="250" dirty="0">
                <a:solidFill>
                  <a:srgbClr val="231F20"/>
                </a:solidFill>
                <a:latin typeface="DM Sans Bold"/>
              </a:rPr>
              <a:t>&lt;/form</a:t>
            </a:r>
            <a:r>
              <a:rPr lang="en-US" sz="2557" spc="250" dirty="0" smtClean="0">
                <a:solidFill>
                  <a:srgbClr val="231F20"/>
                </a:solidFill>
                <a:latin typeface="DM Sans Bold"/>
              </a:rPr>
              <a:t>&gt;</a:t>
            </a:r>
          </a:p>
          <a:p>
            <a:pPr>
              <a:lnSpc>
                <a:spcPts val="3529"/>
              </a:lnSpc>
            </a:pPr>
            <a:endParaRPr lang="en-US" sz="2557" spc="250" dirty="0">
              <a:solidFill>
                <a:srgbClr val="231F20"/>
              </a:solidFill>
              <a:latin typeface="DM Sans Bold"/>
            </a:endParaRPr>
          </a:p>
          <a:p>
            <a:pPr>
              <a:lnSpc>
                <a:spcPts val="3529"/>
              </a:lnSpc>
            </a:pPr>
            <a:r>
              <a:rPr lang="en-US" sz="2557" spc="250" dirty="0">
                <a:solidFill>
                  <a:srgbClr val="231F20"/>
                </a:solidFill>
                <a:latin typeface="DM Sans Bold"/>
              </a:rPr>
              <a:t>&lt;script&gt;</a:t>
            </a:r>
          </a:p>
          <a:p>
            <a:pPr lvl="1">
              <a:lnSpc>
                <a:spcPts val="3529"/>
              </a:lnSpc>
            </a:pPr>
            <a:r>
              <a:rPr lang="en-US" sz="2557" spc="250" dirty="0">
                <a:solidFill>
                  <a:srgbClr val="231F20"/>
                </a:solidFill>
                <a:latin typeface="DM Sans Bold"/>
              </a:rPr>
              <a:t>  </a:t>
            </a:r>
            <a:r>
              <a:rPr lang="en-US" sz="2557" spc="250" dirty="0" err="1">
                <a:solidFill>
                  <a:srgbClr val="231F20"/>
                </a:solidFill>
                <a:latin typeface="DM Sans Bold"/>
              </a:rPr>
              <a:t>const</a:t>
            </a:r>
            <a:r>
              <a:rPr lang="en-US" sz="2557" spc="250" dirty="0">
                <a:solidFill>
                  <a:srgbClr val="231F20"/>
                </a:solidFill>
                <a:latin typeface="DM Sans Bold"/>
              </a:rPr>
              <a:t> form = </a:t>
            </a:r>
            <a:r>
              <a:rPr lang="en-US" sz="2557" spc="250" dirty="0" err="1">
                <a:solidFill>
                  <a:srgbClr val="231F20"/>
                </a:solidFill>
                <a:latin typeface="DM Sans Bold"/>
              </a:rPr>
              <a:t>document.getElementById</a:t>
            </a:r>
            <a:r>
              <a:rPr lang="en-US" sz="2557" spc="250" dirty="0">
                <a:solidFill>
                  <a:srgbClr val="231F20"/>
                </a:solidFill>
                <a:latin typeface="DM Sans Bold"/>
              </a:rPr>
              <a:t>('</a:t>
            </a:r>
            <a:r>
              <a:rPr lang="en-US" sz="2557" spc="250" dirty="0" err="1">
                <a:solidFill>
                  <a:srgbClr val="231F20"/>
                </a:solidFill>
                <a:latin typeface="DM Sans Bold"/>
              </a:rPr>
              <a:t>myForm</a:t>
            </a:r>
            <a:r>
              <a:rPr lang="en-US" sz="2557" spc="250" dirty="0">
                <a:solidFill>
                  <a:srgbClr val="231F20"/>
                </a:solidFill>
                <a:latin typeface="DM Sans Bold"/>
              </a:rPr>
              <a:t>');</a:t>
            </a:r>
          </a:p>
          <a:p>
            <a:pPr lvl="1">
              <a:lnSpc>
                <a:spcPts val="3529"/>
              </a:lnSpc>
            </a:pPr>
            <a:r>
              <a:rPr lang="en-US" sz="2557" spc="250" dirty="0">
                <a:solidFill>
                  <a:srgbClr val="231F20"/>
                </a:solidFill>
                <a:latin typeface="DM Sans Bold"/>
              </a:rPr>
              <a:t>  </a:t>
            </a:r>
            <a:r>
              <a:rPr lang="en-US" sz="2557" spc="250" dirty="0" err="1">
                <a:solidFill>
                  <a:srgbClr val="231F20"/>
                </a:solidFill>
                <a:latin typeface="DM Sans Bold"/>
              </a:rPr>
              <a:t>form.addEventListener</a:t>
            </a:r>
            <a:r>
              <a:rPr lang="en-US" sz="2557" spc="250" dirty="0">
                <a:solidFill>
                  <a:srgbClr val="231F20"/>
                </a:solidFill>
                <a:latin typeface="DM Sans Bold"/>
              </a:rPr>
              <a:t>('submit', function(event) {</a:t>
            </a:r>
          </a:p>
          <a:p>
            <a:pPr lvl="1">
              <a:lnSpc>
                <a:spcPts val="3529"/>
              </a:lnSpc>
            </a:pPr>
            <a:r>
              <a:rPr lang="en-US" sz="2557" spc="250" dirty="0">
                <a:solidFill>
                  <a:srgbClr val="231F20"/>
                </a:solidFill>
                <a:latin typeface="DM Sans Bold"/>
              </a:rPr>
              <a:t>    </a:t>
            </a:r>
            <a:r>
              <a:rPr lang="en-US" sz="2557" spc="250" dirty="0" err="1">
                <a:solidFill>
                  <a:srgbClr val="231F20"/>
                </a:solidFill>
                <a:latin typeface="DM Sans Bold"/>
              </a:rPr>
              <a:t>event.preventDefault</a:t>
            </a:r>
            <a:r>
              <a:rPr lang="en-US" sz="2557" spc="250" dirty="0">
                <a:solidFill>
                  <a:srgbClr val="231F20"/>
                </a:solidFill>
                <a:latin typeface="DM Sans Bold"/>
              </a:rPr>
              <a:t>();</a:t>
            </a:r>
          </a:p>
          <a:p>
            <a:pPr lvl="1">
              <a:lnSpc>
                <a:spcPts val="3529"/>
              </a:lnSpc>
            </a:pPr>
            <a:r>
              <a:rPr lang="en-US" sz="2557" spc="250" dirty="0">
                <a:solidFill>
                  <a:srgbClr val="231F20"/>
                </a:solidFill>
                <a:latin typeface="DM Sans Bold"/>
              </a:rPr>
              <a:t>    </a:t>
            </a:r>
            <a:r>
              <a:rPr lang="en-US" sz="2557" spc="250" dirty="0" err="1">
                <a:solidFill>
                  <a:srgbClr val="231F20"/>
                </a:solidFill>
                <a:latin typeface="DM Sans Bold"/>
              </a:rPr>
              <a:t>const</a:t>
            </a:r>
            <a:r>
              <a:rPr lang="en-US" sz="2557" spc="250" dirty="0">
                <a:solidFill>
                  <a:srgbClr val="231F20"/>
                </a:solidFill>
                <a:latin typeface="DM Sans Bold"/>
              </a:rPr>
              <a:t> </a:t>
            </a:r>
            <a:r>
              <a:rPr lang="en-US" sz="2557" spc="250" dirty="0" err="1">
                <a:solidFill>
                  <a:srgbClr val="231F20"/>
                </a:solidFill>
                <a:latin typeface="DM Sans Bold"/>
              </a:rPr>
              <a:t>formData</a:t>
            </a:r>
            <a:r>
              <a:rPr lang="en-US" sz="2557" spc="250" dirty="0">
                <a:solidFill>
                  <a:srgbClr val="231F20"/>
                </a:solidFill>
                <a:latin typeface="DM Sans Bold"/>
              </a:rPr>
              <a:t> = new </a:t>
            </a:r>
            <a:r>
              <a:rPr lang="en-US" sz="2557" spc="250" dirty="0" err="1">
                <a:solidFill>
                  <a:srgbClr val="231F20"/>
                </a:solidFill>
                <a:latin typeface="DM Sans Bold"/>
              </a:rPr>
              <a:t>FormData</a:t>
            </a:r>
            <a:r>
              <a:rPr lang="en-US" sz="2557" spc="250" dirty="0">
                <a:solidFill>
                  <a:srgbClr val="231F20"/>
                </a:solidFill>
                <a:latin typeface="DM Sans Bold"/>
              </a:rPr>
              <a:t>(form);</a:t>
            </a:r>
          </a:p>
          <a:p>
            <a:pPr lvl="1">
              <a:lnSpc>
                <a:spcPts val="3529"/>
              </a:lnSpc>
            </a:pPr>
            <a:r>
              <a:rPr lang="en-US" sz="2557" spc="250" dirty="0">
                <a:solidFill>
                  <a:srgbClr val="231F20"/>
                </a:solidFill>
                <a:latin typeface="DM Sans Bold"/>
              </a:rPr>
              <a:t>    console.log('Form submitted with data:', </a:t>
            </a:r>
            <a:r>
              <a:rPr lang="en-US" sz="2557" spc="250" dirty="0" err="1">
                <a:solidFill>
                  <a:srgbClr val="231F20"/>
                </a:solidFill>
                <a:latin typeface="DM Sans Bold"/>
              </a:rPr>
              <a:t>formData</a:t>
            </a:r>
            <a:r>
              <a:rPr lang="en-US" sz="2557" spc="250" dirty="0">
                <a:solidFill>
                  <a:srgbClr val="231F20"/>
                </a:solidFill>
                <a:latin typeface="DM Sans Bold"/>
              </a:rPr>
              <a:t>);</a:t>
            </a:r>
          </a:p>
          <a:p>
            <a:pPr lvl="1">
              <a:lnSpc>
                <a:spcPts val="3529"/>
              </a:lnSpc>
            </a:pPr>
            <a:r>
              <a:rPr lang="en-US" sz="2557" spc="250" dirty="0">
                <a:solidFill>
                  <a:srgbClr val="231F20"/>
                </a:solidFill>
                <a:latin typeface="DM Sans Bold"/>
              </a:rPr>
              <a:t>  });</a:t>
            </a:r>
          </a:p>
          <a:p>
            <a:pPr>
              <a:lnSpc>
                <a:spcPts val="3529"/>
              </a:lnSpc>
            </a:pPr>
            <a:r>
              <a:rPr lang="en-US" sz="2557" spc="250" dirty="0">
                <a:solidFill>
                  <a:srgbClr val="231F20"/>
                </a:solidFill>
                <a:latin typeface="DM Sans Bold"/>
              </a:rPr>
              <a:t>&lt;/script&gt;</a:t>
            </a:r>
            <a:endParaRPr lang="en-US" sz="2557" spc="250" dirty="0">
              <a:solidFill>
                <a:srgbClr val="231F20"/>
              </a:solidFill>
              <a:latin typeface="DM Sans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5" y="691105"/>
            <a:ext cx="13891013" cy="820738"/>
          </a:xfrm>
          <a:prstGeom prst="rect">
            <a:avLst/>
          </a:prstGeom>
        </p:spPr>
        <p:txBody>
          <a:bodyPr lIns="0" tIns="0" rIns="0" bIns="0" rtlCol="0" anchor="t">
            <a:spAutoFit/>
          </a:bodyPr>
          <a:lstStyle/>
          <a:p>
            <a:pPr algn="ctr">
              <a:lnSpc>
                <a:spcPts val="6410"/>
              </a:lnSpc>
            </a:pPr>
            <a:r>
              <a:rPr lang="en-IN" sz="6000" b="1" dirty="0">
                <a:solidFill>
                  <a:schemeClr val="bg1"/>
                </a:solidFill>
              </a:rPr>
              <a:t>6. Load </a:t>
            </a:r>
            <a:r>
              <a:rPr lang="en-IN" sz="6000" b="1" dirty="0" smtClean="0">
                <a:solidFill>
                  <a:schemeClr val="bg1"/>
                </a:solidFill>
              </a:rPr>
              <a:t>Event</a:t>
            </a:r>
            <a:endParaRPr lang="en-US" sz="5400" spc="455" dirty="0">
              <a:solidFill>
                <a:schemeClr val="bg1"/>
              </a:solidFill>
              <a:latin typeface="Oswald Bold"/>
            </a:endParaRPr>
          </a:p>
        </p:txBody>
      </p:sp>
      <p:grpSp>
        <p:nvGrpSpPr>
          <p:cNvPr id="9" name="Group 9"/>
          <p:cNvGrpSpPr/>
          <p:nvPr/>
        </p:nvGrpSpPr>
        <p:grpSpPr>
          <a:xfrm>
            <a:off x="1515836" y="2896266"/>
            <a:ext cx="15325855" cy="5629708"/>
            <a:chOff x="0" y="0"/>
            <a:chExt cx="2959672" cy="1087188"/>
          </a:xfrm>
        </p:grpSpPr>
        <p:sp>
          <p:nvSpPr>
            <p:cNvPr id="10" name="Freeform 10"/>
            <p:cNvSpPr/>
            <p:nvPr/>
          </p:nvSpPr>
          <p:spPr>
            <a:xfrm>
              <a:off x="0" y="0"/>
              <a:ext cx="2959672" cy="1087188"/>
            </a:xfrm>
            <a:custGeom>
              <a:avLst/>
              <a:gdLst/>
              <a:ahLst/>
              <a:cxnLst/>
              <a:rect l="l" t="t" r="r" b="b"/>
              <a:pathLst>
                <a:path w="2959672" h="1087188">
                  <a:moveTo>
                    <a:pt x="0" y="0"/>
                  </a:moveTo>
                  <a:lnTo>
                    <a:pt x="2959672" y="0"/>
                  </a:lnTo>
                  <a:lnTo>
                    <a:pt x="2959672" y="1087188"/>
                  </a:lnTo>
                  <a:lnTo>
                    <a:pt x="0" y="1087188"/>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43050" y="2980930"/>
            <a:ext cx="15271428" cy="446982"/>
          </a:xfrm>
          <a:prstGeom prst="rect">
            <a:avLst/>
          </a:prstGeom>
        </p:spPr>
        <p:txBody>
          <a:bodyPr wrap="square" lIns="0" tIns="0" rIns="0" bIns="0" rtlCol="0" anchor="t">
            <a:spAutoFit/>
          </a:bodyPr>
          <a:lstStyle/>
          <a:p>
            <a:pPr marL="556585" lvl="1" indent="-278292" algn="ctr">
              <a:lnSpc>
                <a:spcPts val="3557"/>
              </a:lnSpc>
              <a:buFont typeface="Arial"/>
              <a:buChar char="•"/>
            </a:pPr>
            <a:r>
              <a:rPr lang="en-GB" sz="2800" dirty="0"/>
              <a:t>A "load" event occurs when a web page or an image finishes loading.</a:t>
            </a:r>
            <a:endParaRPr lang="en-US" sz="2577" spc="252" dirty="0">
              <a:solidFill>
                <a:srgbClr val="231F20"/>
              </a:solidFill>
              <a:latin typeface="DM Sans"/>
            </a:endParaRPr>
          </a:p>
        </p:txBody>
      </p:sp>
      <p:sp>
        <p:nvSpPr>
          <p:cNvPr id="13" name="TextBox 13"/>
          <p:cNvSpPr txBox="1"/>
          <p:nvPr/>
        </p:nvSpPr>
        <p:spPr>
          <a:xfrm>
            <a:off x="2895600" y="3925022"/>
            <a:ext cx="12573000" cy="4132029"/>
          </a:xfrm>
          <a:prstGeom prst="rect">
            <a:avLst/>
          </a:prstGeom>
        </p:spPr>
        <p:txBody>
          <a:bodyPr wrap="square" lIns="0" tIns="0" rIns="0" bIns="0" rtlCol="0" anchor="t">
            <a:spAutoFit/>
          </a:bodyPr>
          <a:lstStyle/>
          <a:p>
            <a:pPr>
              <a:lnSpc>
                <a:spcPct val="150000"/>
              </a:lnSpc>
            </a:pPr>
            <a:r>
              <a:rPr lang="en-US" sz="2557" spc="250" dirty="0">
                <a:solidFill>
                  <a:srgbClr val="231F20"/>
                </a:solidFill>
                <a:latin typeface="DM Sans Bold"/>
              </a:rPr>
              <a:t>&lt;</a:t>
            </a:r>
            <a:r>
              <a:rPr lang="en-US" sz="2557" spc="250" dirty="0" err="1">
                <a:solidFill>
                  <a:srgbClr val="231F20"/>
                </a:solidFill>
                <a:latin typeface="DM Sans Bold"/>
              </a:rPr>
              <a:t>img</a:t>
            </a:r>
            <a:r>
              <a:rPr lang="en-US" sz="2557" spc="250" dirty="0">
                <a:solidFill>
                  <a:srgbClr val="231F20"/>
                </a:solidFill>
                <a:latin typeface="DM Sans Bold"/>
              </a:rPr>
              <a:t> id="</a:t>
            </a:r>
            <a:r>
              <a:rPr lang="en-US" sz="2557" spc="250" dirty="0" err="1">
                <a:solidFill>
                  <a:srgbClr val="231F20"/>
                </a:solidFill>
                <a:latin typeface="DM Sans Bold"/>
              </a:rPr>
              <a:t>myImage</a:t>
            </a:r>
            <a:r>
              <a:rPr lang="en-US" sz="2557" spc="250" dirty="0">
                <a:solidFill>
                  <a:srgbClr val="231F20"/>
                </a:solidFill>
                <a:latin typeface="DM Sans Bold"/>
              </a:rPr>
              <a:t>" </a:t>
            </a:r>
            <a:r>
              <a:rPr lang="en-US" sz="2557" spc="250" dirty="0" err="1">
                <a:solidFill>
                  <a:srgbClr val="231F20"/>
                </a:solidFill>
                <a:latin typeface="DM Sans Bold"/>
              </a:rPr>
              <a:t>src</a:t>
            </a:r>
            <a:r>
              <a:rPr lang="en-US" sz="2557" spc="250" dirty="0">
                <a:solidFill>
                  <a:srgbClr val="231F20"/>
                </a:solidFill>
                <a:latin typeface="DM Sans Bold"/>
              </a:rPr>
              <a:t>="image.jpg"&gt;</a:t>
            </a:r>
          </a:p>
          <a:p>
            <a:pPr>
              <a:lnSpc>
                <a:spcPct val="150000"/>
              </a:lnSpc>
            </a:pPr>
            <a:r>
              <a:rPr lang="en-US" sz="2557" spc="250" dirty="0">
                <a:solidFill>
                  <a:srgbClr val="231F20"/>
                </a:solidFill>
                <a:latin typeface="DM Sans Bold"/>
              </a:rPr>
              <a:t>&lt;script&gt;</a:t>
            </a:r>
          </a:p>
          <a:p>
            <a:pPr>
              <a:lnSpc>
                <a:spcPct val="150000"/>
              </a:lnSpc>
            </a:pPr>
            <a:r>
              <a:rPr lang="en-US" sz="2557" spc="250" dirty="0">
                <a:solidFill>
                  <a:srgbClr val="231F20"/>
                </a:solidFill>
                <a:latin typeface="DM Sans Bold"/>
              </a:rPr>
              <a:t>  </a:t>
            </a:r>
            <a:r>
              <a:rPr lang="en-US" sz="2557" spc="250" dirty="0" err="1">
                <a:solidFill>
                  <a:srgbClr val="231F20"/>
                </a:solidFill>
                <a:latin typeface="DM Sans Bold"/>
              </a:rPr>
              <a:t>const</a:t>
            </a:r>
            <a:r>
              <a:rPr lang="en-US" sz="2557" spc="250" dirty="0">
                <a:solidFill>
                  <a:srgbClr val="231F20"/>
                </a:solidFill>
                <a:latin typeface="DM Sans Bold"/>
              </a:rPr>
              <a:t> image = </a:t>
            </a:r>
            <a:r>
              <a:rPr lang="en-US" sz="2557" spc="250" dirty="0" err="1">
                <a:solidFill>
                  <a:srgbClr val="231F20"/>
                </a:solidFill>
                <a:latin typeface="DM Sans Bold"/>
              </a:rPr>
              <a:t>document.getElementById</a:t>
            </a:r>
            <a:r>
              <a:rPr lang="en-US" sz="2557" spc="250" dirty="0">
                <a:solidFill>
                  <a:srgbClr val="231F20"/>
                </a:solidFill>
                <a:latin typeface="DM Sans Bold"/>
              </a:rPr>
              <a:t>('</a:t>
            </a:r>
            <a:r>
              <a:rPr lang="en-US" sz="2557" spc="250" dirty="0" err="1">
                <a:solidFill>
                  <a:srgbClr val="231F20"/>
                </a:solidFill>
                <a:latin typeface="DM Sans Bold"/>
              </a:rPr>
              <a:t>myImage</a:t>
            </a:r>
            <a:r>
              <a:rPr lang="en-US" sz="2557" spc="250" dirty="0">
                <a:solidFill>
                  <a:srgbClr val="231F20"/>
                </a:solidFill>
                <a:latin typeface="DM Sans Bold"/>
              </a:rPr>
              <a:t>');</a:t>
            </a:r>
          </a:p>
          <a:p>
            <a:pPr>
              <a:lnSpc>
                <a:spcPct val="150000"/>
              </a:lnSpc>
            </a:pPr>
            <a:r>
              <a:rPr lang="en-US" sz="2557" spc="250" dirty="0">
                <a:solidFill>
                  <a:srgbClr val="231F20"/>
                </a:solidFill>
                <a:latin typeface="DM Sans Bold"/>
              </a:rPr>
              <a:t>  </a:t>
            </a:r>
            <a:r>
              <a:rPr lang="en-US" sz="2557" spc="250" dirty="0" err="1">
                <a:solidFill>
                  <a:srgbClr val="231F20"/>
                </a:solidFill>
                <a:latin typeface="DM Sans Bold"/>
              </a:rPr>
              <a:t>image.addEventListener</a:t>
            </a:r>
            <a:r>
              <a:rPr lang="en-US" sz="2557" spc="250" dirty="0">
                <a:solidFill>
                  <a:srgbClr val="231F20"/>
                </a:solidFill>
                <a:latin typeface="DM Sans Bold"/>
              </a:rPr>
              <a:t>('load', function() {</a:t>
            </a:r>
          </a:p>
          <a:p>
            <a:pPr>
              <a:lnSpc>
                <a:spcPct val="150000"/>
              </a:lnSpc>
            </a:pPr>
            <a:r>
              <a:rPr lang="en-US" sz="2557" spc="250" dirty="0">
                <a:solidFill>
                  <a:srgbClr val="231F20"/>
                </a:solidFill>
                <a:latin typeface="DM Sans Bold"/>
              </a:rPr>
              <a:t>    console.log('Image loaded');</a:t>
            </a:r>
          </a:p>
          <a:p>
            <a:pPr>
              <a:lnSpc>
                <a:spcPct val="150000"/>
              </a:lnSpc>
            </a:pPr>
            <a:r>
              <a:rPr lang="en-US" sz="2557" spc="250" dirty="0">
                <a:solidFill>
                  <a:srgbClr val="231F20"/>
                </a:solidFill>
                <a:latin typeface="DM Sans Bold"/>
              </a:rPr>
              <a:t>  });</a:t>
            </a:r>
          </a:p>
          <a:p>
            <a:pPr>
              <a:lnSpc>
                <a:spcPct val="150000"/>
              </a:lnSpc>
            </a:pPr>
            <a:r>
              <a:rPr lang="en-US" sz="2557" spc="250" dirty="0">
                <a:solidFill>
                  <a:srgbClr val="231F20"/>
                </a:solidFill>
                <a:latin typeface="DM Sans Bold"/>
              </a:rPr>
              <a:t>&lt;/script&gt;</a:t>
            </a:r>
            <a:endParaRPr lang="en-US" sz="2557" spc="250" dirty="0">
              <a:solidFill>
                <a:srgbClr val="231F20"/>
              </a:solidFill>
              <a:latin typeface="DM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6" y="776246"/>
            <a:ext cx="13891013" cy="820738"/>
          </a:xfrm>
          <a:prstGeom prst="rect">
            <a:avLst/>
          </a:prstGeom>
        </p:spPr>
        <p:txBody>
          <a:bodyPr lIns="0" tIns="0" rIns="0" bIns="0" rtlCol="0" anchor="t">
            <a:spAutoFit/>
          </a:bodyPr>
          <a:lstStyle/>
          <a:p>
            <a:pPr algn="ctr">
              <a:lnSpc>
                <a:spcPts val="6410"/>
              </a:lnSpc>
            </a:pPr>
            <a:r>
              <a:rPr lang="en-US" sz="6000" spc="455" dirty="0" smtClean="0">
                <a:solidFill>
                  <a:srgbClr val="FFFFFF"/>
                </a:solidFill>
                <a:latin typeface="Oswald Bold"/>
              </a:rPr>
              <a:t>TYPES OF EVENT</a:t>
            </a:r>
            <a:endParaRPr lang="en-US" sz="4400" spc="318" dirty="0">
              <a:solidFill>
                <a:srgbClr val="FFFFFF"/>
              </a:solidFill>
              <a:latin typeface="Oswald Bold"/>
            </a:endParaRPr>
          </a:p>
        </p:txBody>
      </p:sp>
      <p:grpSp>
        <p:nvGrpSpPr>
          <p:cNvPr id="9" name="Group 9"/>
          <p:cNvGrpSpPr/>
          <p:nvPr/>
        </p:nvGrpSpPr>
        <p:grpSpPr>
          <a:xfrm>
            <a:off x="1226888" y="2324100"/>
            <a:ext cx="16469683" cy="7824495"/>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34892" y="2531031"/>
            <a:ext cx="15869188" cy="7755969"/>
          </a:xfrm>
          <a:prstGeom prst="rect">
            <a:avLst/>
          </a:prstGeom>
        </p:spPr>
        <p:txBody>
          <a:bodyPr wrap="square" lIns="0" tIns="0" rIns="0" bIns="0" rtlCol="0" anchor="t">
            <a:spAutoFit/>
          </a:bodyPr>
          <a:lstStyle/>
          <a:p>
            <a:r>
              <a:rPr lang="en-GB" sz="2800" b="1" dirty="0"/>
              <a:t>1. Mouse Events:</a:t>
            </a:r>
            <a:endParaRPr lang="en-GB" sz="2800" dirty="0"/>
          </a:p>
          <a:p>
            <a:pPr marL="914400" lvl="1" indent="-457200">
              <a:buFont typeface="Arial" pitchFamily="34" charset="0"/>
              <a:buChar char="•"/>
            </a:pPr>
            <a:r>
              <a:rPr lang="en-GB" sz="2800" b="1" dirty="0"/>
              <a:t>click:</a:t>
            </a:r>
            <a:r>
              <a:rPr lang="en-GB" sz="2800" dirty="0"/>
              <a:t> Occurs when a mouse button is clicked on an element.</a:t>
            </a:r>
          </a:p>
          <a:p>
            <a:pPr marL="914400" lvl="1" indent="-457200">
              <a:buFont typeface="Arial" pitchFamily="34" charset="0"/>
              <a:buChar char="•"/>
            </a:pPr>
            <a:r>
              <a:rPr lang="en-GB" sz="2800" b="1" dirty="0" err="1"/>
              <a:t>dblclick</a:t>
            </a:r>
            <a:r>
              <a:rPr lang="en-GB" sz="2800" b="1" dirty="0"/>
              <a:t>:</a:t>
            </a:r>
            <a:r>
              <a:rPr lang="en-GB" sz="2800" dirty="0"/>
              <a:t> Occurs when a mouse button is double-clicked on an element.</a:t>
            </a:r>
          </a:p>
          <a:p>
            <a:pPr marL="914400" lvl="1" indent="-457200">
              <a:buFont typeface="Arial" pitchFamily="34" charset="0"/>
              <a:buChar char="•"/>
            </a:pPr>
            <a:r>
              <a:rPr lang="en-GB" sz="2800" b="1" dirty="0" err="1"/>
              <a:t>mousedown</a:t>
            </a:r>
            <a:r>
              <a:rPr lang="en-GB" sz="2800" b="1" dirty="0"/>
              <a:t>:</a:t>
            </a:r>
            <a:r>
              <a:rPr lang="en-GB" sz="2800" dirty="0"/>
              <a:t> Occurs when a mouse button is pressed down on an element.</a:t>
            </a:r>
          </a:p>
          <a:p>
            <a:pPr marL="914400" lvl="1" indent="-457200">
              <a:buFont typeface="Arial" pitchFamily="34" charset="0"/>
              <a:buChar char="•"/>
            </a:pPr>
            <a:r>
              <a:rPr lang="en-GB" sz="2800" b="1" dirty="0" err="1"/>
              <a:t>mouseup</a:t>
            </a:r>
            <a:r>
              <a:rPr lang="en-GB" sz="2800" b="1" dirty="0"/>
              <a:t>:</a:t>
            </a:r>
            <a:r>
              <a:rPr lang="en-GB" sz="2800" dirty="0"/>
              <a:t> Occurs when a mouse button is released on an element.</a:t>
            </a:r>
          </a:p>
          <a:p>
            <a:pPr marL="914400" lvl="1" indent="-457200">
              <a:buFont typeface="Arial" pitchFamily="34" charset="0"/>
              <a:buChar char="•"/>
            </a:pPr>
            <a:r>
              <a:rPr lang="en-GB" sz="2800" b="1" dirty="0" err="1"/>
              <a:t>mousemove</a:t>
            </a:r>
            <a:r>
              <a:rPr lang="en-GB" sz="2800" b="1" dirty="0"/>
              <a:t>:</a:t>
            </a:r>
            <a:r>
              <a:rPr lang="en-GB" sz="2800" dirty="0"/>
              <a:t> Occurs when the mouse cursor moves over an element.</a:t>
            </a:r>
          </a:p>
          <a:p>
            <a:pPr marL="914400" lvl="1" indent="-457200">
              <a:buFont typeface="Arial" pitchFamily="34" charset="0"/>
              <a:buChar char="•"/>
            </a:pPr>
            <a:r>
              <a:rPr lang="en-GB" sz="2800" b="1" dirty="0" err="1"/>
              <a:t>mouseover</a:t>
            </a:r>
            <a:r>
              <a:rPr lang="en-GB" sz="2800" b="1" dirty="0"/>
              <a:t>:</a:t>
            </a:r>
            <a:r>
              <a:rPr lang="en-GB" sz="2800" dirty="0"/>
              <a:t> Occurs when the mouse cursor enters an element.</a:t>
            </a:r>
          </a:p>
          <a:p>
            <a:pPr marL="914400" lvl="1" indent="-457200">
              <a:buFont typeface="Arial" pitchFamily="34" charset="0"/>
              <a:buChar char="•"/>
            </a:pPr>
            <a:r>
              <a:rPr lang="en-GB" sz="2800" b="1" dirty="0" err="1"/>
              <a:t>mouseout</a:t>
            </a:r>
            <a:r>
              <a:rPr lang="en-GB" sz="2800" b="1" dirty="0"/>
              <a:t>:</a:t>
            </a:r>
            <a:r>
              <a:rPr lang="en-GB" sz="2800" dirty="0"/>
              <a:t> Occurs when the mouse cursor leaves an element</a:t>
            </a:r>
            <a:r>
              <a:rPr lang="en-GB" sz="2800" dirty="0" smtClean="0"/>
              <a:t>.</a:t>
            </a:r>
            <a:endParaRPr lang="en-GB" sz="2800" dirty="0"/>
          </a:p>
          <a:p>
            <a:r>
              <a:rPr lang="en-GB" sz="2800" b="1" dirty="0"/>
              <a:t>2. Keyboard Events:</a:t>
            </a:r>
            <a:endParaRPr lang="en-GB" sz="2800" dirty="0"/>
          </a:p>
          <a:p>
            <a:pPr marL="914400" lvl="1" indent="-457200">
              <a:buFont typeface="Arial" pitchFamily="34" charset="0"/>
              <a:buChar char="•"/>
            </a:pPr>
            <a:r>
              <a:rPr lang="en-GB" sz="2800" b="1" dirty="0" err="1"/>
              <a:t>keydown</a:t>
            </a:r>
            <a:r>
              <a:rPr lang="en-GB" sz="2800" b="1" dirty="0"/>
              <a:t>:</a:t>
            </a:r>
            <a:r>
              <a:rPr lang="en-GB" sz="2800" dirty="0"/>
              <a:t> Occurs when a key on the keyboard is pressed down.</a:t>
            </a:r>
          </a:p>
          <a:p>
            <a:pPr marL="914400" lvl="1" indent="-457200">
              <a:buFont typeface="Arial" pitchFamily="34" charset="0"/>
              <a:buChar char="•"/>
            </a:pPr>
            <a:r>
              <a:rPr lang="en-GB" sz="2800" b="1" dirty="0" err="1"/>
              <a:t>keyup</a:t>
            </a:r>
            <a:r>
              <a:rPr lang="en-GB" sz="2800" b="1" dirty="0"/>
              <a:t>:</a:t>
            </a:r>
            <a:r>
              <a:rPr lang="en-GB" sz="2800" dirty="0"/>
              <a:t> Occurs when a key on the keyboard is released.</a:t>
            </a:r>
          </a:p>
          <a:p>
            <a:pPr marL="914400" lvl="1" indent="-457200">
              <a:buFont typeface="Arial" pitchFamily="34" charset="0"/>
              <a:buChar char="•"/>
            </a:pPr>
            <a:r>
              <a:rPr lang="en-GB" sz="2800" b="1" dirty="0" err="1"/>
              <a:t>keypress</a:t>
            </a:r>
            <a:r>
              <a:rPr lang="en-GB" sz="2800" b="1" dirty="0"/>
              <a:t>:</a:t>
            </a:r>
            <a:r>
              <a:rPr lang="en-GB" sz="2800" dirty="0"/>
              <a:t> Occurs when a key that produces a character value is pressed </a:t>
            </a:r>
            <a:r>
              <a:rPr lang="en-GB" sz="2800" dirty="0" smtClean="0"/>
              <a:t>down.</a:t>
            </a:r>
          </a:p>
          <a:p>
            <a:r>
              <a:rPr lang="en-GB" sz="2800" b="1" dirty="0"/>
              <a:t>3. Form Events:</a:t>
            </a:r>
            <a:endParaRPr lang="en-GB" sz="2800" dirty="0"/>
          </a:p>
          <a:p>
            <a:pPr marL="914400" lvl="1" indent="-457200">
              <a:buFont typeface="Arial" pitchFamily="34" charset="0"/>
              <a:buChar char="•"/>
            </a:pPr>
            <a:r>
              <a:rPr lang="en-GB" sz="2800" b="1" dirty="0"/>
              <a:t>submit:</a:t>
            </a:r>
            <a:r>
              <a:rPr lang="en-GB" sz="2800" dirty="0"/>
              <a:t> Occurs when a form is submitted.</a:t>
            </a:r>
          </a:p>
          <a:p>
            <a:pPr marL="914400" lvl="1" indent="-457200">
              <a:buFont typeface="Arial" pitchFamily="34" charset="0"/>
              <a:buChar char="•"/>
            </a:pPr>
            <a:r>
              <a:rPr lang="en-GB" sz="2800" b="1" dirty="0"/>
              <a:t>reset:</a:t>
            </a:r>
            <a:r>
              <a:rPr lang="en-GB" sz="2800" dirty="0"/>
              <a:t> Occurs when a form is reset.</a:t>
            </a:r>
          </a:p>
          <a:p>
            <a:pPr marL="914400" lvl="1" indent="-457200">
              <a:buFont typeface="Arial" pitchFamily="34" charset="0"/>
              <a:buChar char="•"/>
            </a:pPr>
            <a:r>
              <a:rPr lang="en-GB" sz="2800" b="1" dirty="0"/>
              <a:t>input:</a:t>
            </a:r>
            <a:r>
              <a:rPr lang="en-GB" sz="2800" dirty="0"/>
              <a:t> Occurs when the value of an input element changes.</a:t>
            </a:r>
          </a:p>
          <a:p>
            <a:pPr marL="914400" lvl="1" indent="-457200">
              <a:buFont typeface="Arial" pitchFamily="34" charset="0"/>
              <a:buChar char="•"/>
            </a:pPr>
            <a:r>
              <a:rPr lang="en-GB" sz="2800" b="1" dirty="0"/>
              <a:t>change:</a:t>
            </a:r>
            <a:r>
              <a:rPr lang="en-GB" sz="2800" dirty="0"/>
              <a:t> Occurs when the value of a form element (like a select dropdown) changes.</a:t>
            </a:r>
          </a:p>
          <a:p>
            <a:pPr marL="457200" indent="-457200">
              <a:buFont typeface="Arial" pitchFamily="34" charset="0"/>
              <a:buChar char="•"/>
            </a:pPr>
            <a:endParaRPr lang="en-GB"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6" y="776246"/>
            <a:ext cx="13891013" cy="820738"/>
          </a:xfrm>
          <a:prstGeom prst="rect">
            <a:avLst/>
          </a:prstGeom>
        </p:spPr>
        <p:txBody>
          <a:bodyPr lIns="0" tIns="0" rIns="0" bIns="0" rtlCol="0" anchor="t">
            <a:spAutoFit/>
          </a:bodyPr>
          <a:lstStyle/>
          <a:p>
            <a:pPr algn="ctr">
              <a:lnSpc>
                <a:spcPts val="6410"/>
              </a:lnSpc>
            </a:pPr>
            <a:r>
              <a:rPr lang="en-US" sz="6000" spc="455" dirty="0" smtClean="0">
                <a:solidFill>
                  <a:srgbClr val="FFFFFF"/>
                </a:solidFill>
                <a:latin typeface="Oswald Bold"/>
              </a:rPr>
              <a:t>TYPES OF EVENT</a:t>
            </a:r>
            <a:endParaRPr lang="en-US" sz="4400" spc="318" dirty="0">
              <a:solidFill>
                <a:srgbClr val="FFFFFF"/>
              </a:solidFill>
              <a:latin typeface="Oswald Bold"/>
            </a:endParaRPr>
          </a:p>
        </p:txBody>
      </p:sp>
      <p:grpSp>
        <p:nvGrpSpPr>
          <p:cNvPr id="9" name="Group 9"/>
          <p:cNvGrpSpPr/>
          <p:nvPr/>
        </p:nvGrpSpPr>
        <p:grpSpPr>
          <a:xfrm>
            <a:off x="1226888" y="2324100"/>
            <a:ext cx="16469683" cy="7824495"/>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34892" y="2531031"/>
            <a:ext cx="15869188" cy="6894195"/>
          </a:xfrm>
          <a:prstGeom prst="rect">
            <a:avLst/>
          </a:prstGeom>
        </p:spPr>
        <p:txBody>
          <a:bodyPr wrap="square" lIns="0" tIns="0" rIns="0" bIns="0" rtlCol="0" anchor="t">
            <a:spAutoFit/>
          </a:bodyPr>
          <a:lstStyle/>
          <a:p>
            <a:r>
              <a:rPr lang="en-GB" sz="2800" b="1" dirty="0"/>
              <a:t>4. Focus Events:</a:t>
            </a:r>
            <a:endParaRPr lang="en-GB" sz="2800" dirty="0"/>
          </a:p>
          <a:p>
            <a:pPr marL="914400" lvl="1" indent="-457200">
              <a:buFont typeface="Arial" pitchFamily="34" charset="0"/>
              <a:buChar char="•"/>
            </a:pPr>
            <a:r>
              <a:rPr lang="en-GB" sz="2800" b="1" dirty="0"/>
              <a:t>focus:</a:t>
            </a:r>
            <a:r>
              <a:rPr lang="en-GB" sz="2800" dirty="0"/>
              <a:t> Occurs when an element receives focus (e.g., clicked or tabbed into).</a:t>
            </a:r>
          </a:p>
          <a:p>
            <a:pPr marL="914400" lvl="1" indent="-457200">
              <a:buFont typeface="Arial" pitchFamily="34" charset="0"/>
              <a:buChar char="•"/>
            </a:pPr>
            <a:r>
              <a:rPr lang="en-GB" sz="2800" b="1" dirty="0"/>
              <a:t>blur:</a:t>
            </a:r>
            <a:r>
              <a:rPr lang="en-GB" sz="2800" dirty="0"/>
              <a:t> Occurs when an element loses focus.</a:t>
            </a:r>
          </a:p>
          <a:p>
            <a:r>
              <a:rPr lang="en-GB" sz="2800" b="1" dirty="0"/>
              <a:t>5. Window Events:</a:t>
            </a:r>
            <a:endParaRPr lang="en-GB" sz="2800" dirty="0"/>
          </a:p>
          <a:p>
            <a:pPr marL="914400" lvl="1" indent="-457200">
              <a:buFont typeface="Arial" pitchFamily="34" charset="0"/>
              <a:buChar char="•"/>
            </a:pPr>
            <a:r>
              <a:rPr lang="en-GB" sz="2800" b="1" dirty="0"/>
              <a:t>load:</a:t>
            </a:r>
            <a:r>
              <a:rPr lang="en-GB" sz="2800" dirty="0"/>
              <a:t> Occurs when a web page or an external resource finishes loading.</a:t>
            </a:r>
          </a:p>
          <a:p>
            <a:pPr marL="914400" lvl="1" indent="-457200">
              <a:buFont typeface="Arial" pitchFamily="34" charset="0"/>
              <a:buChar char="•"/>
            </a:pPr>
            <a:r>
              <a:rPr lang="en-GB" sz="2800" b="1" dirty="0"/>
              <a:t>unload:</a:t>
            </a:r>
            <a:r>
              <a:rPr lang="en-GB" sz="2800" dirty="0"/>
              <a:t> Occurs when a page is about to be unloaded (not well-supported).</a:t>
            </a:r>
          </a:p>
          <a:p>
            <a:pPr marL="914400" lvl="1" indent="-457200">
              <a:buFont typeface="Arial" pitchFamily="34" charset="0"/>
              <a:buChar char="•"/>
            </a:pPr>
            <a:r>
              <a:rPr lang="en-GB" sz="2800" b="1" dirty="0"/>
              <a:t>resize:</a:t>
            </a:r>
            <a:r>
              <a:rPr lang="en-GB" sz="2800" dirty="0"/>
              <a:t> Occurs when the browser window is resized.</a:t>
            </a:r>
          </a:p>
          <a:p>
            <a:pPr marL="914400" lvl="1" indent="-457200">
              <a:buFont typeface="Arial" pitchFamily="34" charset="0"/>
              <a:buChar char="•"/>
            </a:pPr>
            <a:r>
              <a:rPr lang="en-GB" sz="2800" b="1" dirty="0"/>
              <a:t>scroll:</a:t>
            </a:r>
            <a:r>
              <a:rPr lang="en-GB" sz="2800" dirty="0"/>
              <a:t> Occurs when scrolling within an element.</a:t>
            </a:r>
          </a:p>
          <a:p>
            <a:r>
              <a:rPr lang="en-GB" sz="2800" b="1" dirty="0"/>
              <a:t>6. Media Events:</a:t>
            </a:r>
            <a:endParaRPr lang="en-GB" sz="2800" dirty="0"/>
          </a:p>
          <a:p>
            <a:pPr marL="914400" lvl="1" indent="-457200">
              <a:buFont typeface="Arial" pitchFamily="34" charset="0"/>
              <a:buChar char="•"/>
            </a:pPr>
            <a:r>
              <a:rPr lang="en-GB" sz="2800" b="1" dirty="0"/>
              <a:t>play:</a:t>
            </a:r>
            <a:r>
              <a:rPr lang="en-GB" sz="2800" dirty="0"/>
              <a:t> Occurs when media playback begins.</a:t>
            </a:r>
          </a:p>
          <a:p>
            <a:pPr marL="914400" lvl="1" indent="-457200">
              <a:buFont typeface="Arial" pitchFamily="34" charset="0"/>
              <a:buChar char="•"/>
            </a:pPr>
            <a:r>
              <a:rPr lang="en-GB" sz="2800" b="1" dirty="0"/>
              <a:t>pause:</a:t>
            </a:r>
            <a:r>
              <a:rPr lang="en-GB" sz="2800" dirty="0"/>
              <a:t> Occurs when media playback is paused.</a:t>
            </a:r>
          </a:p>
          <a:p>
            <a:pPr marL="914400" lvl="1" indent="-457200">
              <a:buFont typeface="Arial" pitchFamily="34" charset="0"/>
              <a:buChar char="•"/>
            </a:pPr>
            <a:r>
              <a:rPr lang="en-GB" sz="2800" b="1" dirty="0"/>
              <a:t>ended:</a:t>
            </a:r>
            <a:r>
              <a:rPr lang="en-GB" sz="2800" dirty="0"/>
              <a:t> Occurs when media playback has ended.</a:t>
            </a:r>
          </a:p>
          <a:p>
            <a:r>
              <a:rPr lang="en-GB" sz="2800" b="1" dirty="0"/>
              <a:t>7. Drag and Drop Events:</a:t>
            </a:r>
            <a:endParaRPr lang="en-GB" sz="2800" dirty="0"/>
          </a:p>
          <a:p>
            <a:pPr marL="914400" lvl="1" indent="-457200">
              <a:buFont typeface="Arial" pitchFamily="34" charset="0"/>
              <a:buChar char="•"/>
            </a:pPr>
            <a:r>
              <a:rPr lang="en-GB" sz="2800" b="1" dirty="0" err="1"/>
              <a:t>dragstart</a:t>
            </a:r>
            <a:r>
              <a:rPr lang="en-GB" sz="2800" b="1" dirty="0"/>
              <a:t>:</a:t>
            </a:r>
            <a:r>
              <a:rPr lang="en-GB" sz="2800" dirty="0"/>
              <a:t> Occurs when an element is dragged.</a:t>
            </a:r>
          </a:p>
          <a:p>
            <a:pPr marL="914400" lvl="1" indent="-457200">
              <a:buFont typeface="Arial" pitchFamily="34" charset="0"/>
              <a:buChar char="•"/>
            </a:pPr>
            <a:r>
              <a:rPr lang="en-GB" sz="2800" b="1" dirty="0"/>
              <a:t>drag:</a:t>
            </a:r>
            <a:r>
              <a:rPr lang="en-GB" sz="2800" dirty="0"/>
              <a:t> Occurs when an element is being dragged.</a:t>
            </a:r>
          </a:p>
          <a:p>
            <a:pPr marL="914400" lvl="1" indent="-457200">
              <a:buFont typeface="Arial" pitchFamily="34" charset="0"/>
              <a:buChar char="•"/>
            </a:pPr>
            <a:r>
              <a:rPr lang="en-GB" sz="2800" b="1" dirty="0" err="1"/>
              <a:t>dragend</a:t>
            </a:r>
            <a:r>
              <a:rPr lang="en-GB" sz="2800" b="1" dirty="0"/>
              <a:t>:</a:t>
            </a:r>
            <a:r>
              <a:rPr lang="en-GB" sz="2800" dirty="0"/>
              <a:t> Occurs when an element has been dropped.</a:t>
            </a:r>
          </a:p>
        </p:txBody>
      </p:sp>
    </p:spTree>
    <p:extLst>
      <p:ext uri="{BB962C8B-B14F-4D97-AF65-F5344CB8AC3E}">
        <p14:creationId xmlns:p14="http://schemas.microsoft.com/office/powerpoint/2010/main" val="98949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6" y="776246"/>
            <a:ext cx="13891013" cy="820738"/>
          </a:xfrm>
          <a:prstGeom prst="rect">
            <a:avLst/>
          </a:prstGeom>
        </p:spPr>
        <p:txBody>
          <a:bodyPr lIns="0" tIns="0" rIns="0" bIns="0" rtlCol="0" anchor="t">
            <a:spAutoFit/>
          </a:bodyPr>
          <a:lstStyle/>
          <a:p>
            <a:pPr algn="ctr">
              <a:lnSpc>
                <a:spcPts val="6410"/>
              </a:lnSpc>
            </a:pPr>
            <a:r>
              <a:rPr lang="en-US" sz="6000" spc="455" dirty="0" smtClean="0">
                <a:solidFill>
                  <a:srgbClr val="FFFFFF"/>
                </a:solidFill>
                <a:latin typeface="Oswald Bold"/>
              </a:rPr>
              <a:t>TYPES OF EVENT</a:t>
            </a:r>
            <a:endParaRPr lang="en-US" sz="4400" spc="318" dirty="0">
              <a:solidFill>
                <a:srgbClr val="FFFFFF"/>
              </a:solidFill>
              <a:latin typeface="Oswald Bold"/>
            </a:endParaRPr>
          </a:p>
        </p:txBody>
      </p:sp>
      <p:grpSp>
        <p:nvGrpSpPr>
          <p:cNvPr id="9" name="Group 9"/>
          <p:cNvGrpSpPr/>
          <p:nvPr/>
        </p:nvGrpSpPr>
        <p:grpSpPr>
          <a:xfrm>
            <a:off x="1226888" y="2324100"/>
            <a:ext cx="16469683" cy="7824495"/>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34892" y="2531031"/>
            <a:ext cx="15869188" cy="4739759"/>
          </a:xfrm>
          <a:prstGeom prst="rect">
            <a:avLst/>
          </a:prstGeom>
        </p:spPr>
        <p:txBody>
          <a:bodyPr wrap="square" lIns="0" tIns="0" rIns="0" bIns="0" rtlCol="0" anchor="t">
            <a:spAutoFit/>
          </a:bodyPr>
          <a:lstStyle/>
          <a:p>
            <a:pPr algn="just"/>
            <a:r>
              <a:rPr lang="en-GB" sz="2800" b="1" dirty="0"/>
              <a:t>8. Touch Events:</a:t>
            </a:r>
            <a:endParaRPr lang="en-GB" sz="2800" dirty="0"/>
          </a:p>
          <a:p>
            <a:pPr marL="914400" lvl="1" indent="-457200" algn="just">
              <a:buFont typeface="Arial" pitchFamily="34" charset="0"/>
              <a:buChar char="•"/>
            </a:pPr>
            <a:r>
              <a:rPr lang="en-GB" sz="2800" b="1" dirty="0" err="1"/>
              <a:t>touchstart</a:t>
            </a:r>
            <a:r>
              <a:rPr lang="en-GB" sz="2800" b="1" dirty="0"/>
              <a:t>:</a:t>
            </a:r>
            <a:r>
              <a:rPr lang="en-GB" sz="2800" dirty="0"/>
              <a:t> Occurs when a touch point is placed on the touch surface.</a:t>
            </a:r>
          </a:p>
          <a:p>
            <a:pPr marL="914400" lvl="1" indent="-457200" algn="just">
              <a:buFont typeface="Arial" pitchFamily="34" charset="0"/>
              <a:buChar char="•"/>
            </a:pPr>
            <a:r>
              <a:rPr lang="en-GB" sz="2800" b="1" dirty="0" err="1"/>
              <a:t>touchmove</a:t>
            </a:r>
            <a:r>
              <a:rPr lang="en-GB" sz="2800" b="1" dirty="0"/>
              <a:t>:</a:t>
            </a:r>
            <a:r>
              <a:rPr lang="en-GB" sz="2800" dirty="0"/>
              <a:t> Occurs when a touch point is moved along the touch surface.</a:t>
            </a:r>
          </a:p>
          <a:p>
            <a:pPr marL="914400" lvl="1" indent="-457200" algn="just">
              <a:buFont typeface="Arial" pitchFamily="34" charset="0"/>
              <a:buChar char="•"/>
            </a:pPr>
            <a:r>
              <a:rPr lang="en-GB" sz="2800" b="1" dirty="0" err="1"/>
              <a:t>touchend</a:t>
            </a:r>
            <a:r>
              <a:rPr lang="en-GB" sz="2800" b="1" dirty="0"/>
              <a:t>:</a:t>
            </a:r>
            <a:r>
              <a:rPr lang="en-GB" sz="2800" dirty="0"/>
              <a:t> Occurs when a touch point is removed from the touch surface.</a:t>
            </a:r>
          </a:p>
          <a:p>
            <a:pPr algn="just"/>
            <a:r>
              <a:rPr lang="en-GB" sz="2800" b="1" dirty="0"/>
              <a:t>9. Transition and Animation Events:</a:t>
            </a:r>
            <a:endParaRPr lang="en-GB" sz="2800" dirty="0"/>
          </a:p>
          <a:p>
            <a:pPr marL="914400" lvl="1" indent="-457200" algn="just">
              <a:buFont typeface="Arial" pitchFamily="34" charset="0"/>
              <a:buChar char="•"/>
            </a:pPr>
            <a:r>
              <a:rPr lang="en-GB" sz="2800" b="1" dirty="0" err="1"/>
              <a:t>transitionend</a:t>
            </a:r>
            <a:r>
              <a:rPr lang="en-GB" sz="2800" b="1" dirty="0"/>
              <a:t>:</a:t>
            </a:r>
            <a:r>
              <a:rPr lang="en-GB" sz="2800" dirty="0"/>
              <a:t> Occurs when a CSS transition ends.</a:t>
            </a:r>
          </a:p>
          <a:p>
            <a:pPr marL="914400" lvl="1" indent="-457200" algn="just">
              <a:buFont typeface="Arial" pitchFamily="34" charset="0"/>
              <a:buChar char="•"/>
            </a:pPr>
            <a:r>
              <a:rPr lang="en-GB" sz="2800" b="1" dirty="0" err="1"/>
              <a:t>animationstart</a:t>
            </a:r>
            <a:r>
              <a:rPr lang="en-GB" sz="2800" b="1" dirty="0"/>
              <a:t>:</a:t>
            </a:r>
            <a:r>
              <a:rPr lang="en-GB" sz="2800" dirty="0"/>
              <a:t> Occurs when a CSS animation starts.</a:t>
            </a:r>
          </a:p>
          <a:p>
            <a:pPr marL="914400" lvl="1" indent="-457200" algn="just">
              <a:buFont typeface="Arial" pitchFamily="34" charset="0"/>
              <a:buChar char="•"/>
            </a:pPr>
            <a:r>
              <a:rPr lang="en-GB" sz="2800" b="1" dirty="0" err="1"/>
              <a:t>animationiteration</a:t>
            </a:r>
            <a:r>
              <a:rPr lang="en-GB" sz="2800" b="1" dirty="0"/>
              <a:t>:</a:t>
            </a:r>
            <a:r>
              <a:rPr lang="en-GB" sz="2800" dirty="0"/>
              <a:t> Occurs when a CSS animation repeats.</a:t>
            </a:r>
          </a:p>
          <a:p>
            <a:pPr marL="914400" lvl="1" indent="-457200" algn="just">
              <a:buFont typeface="Arial" pitchFamily="34" charset="0"/>
              <a:buChar char="•"/>
            </a:pPr>
            <a:r>
              <a:rPr lang="en-GB" sz="2800" b="1" dirty="0" err="1"/>
              <a:t>animationend</a:t>
            </a:r>
            <a:r>
              <a:rPr lang="en-GB" sz="2800" b="1" dirty="0"/>
              <a:t>:</a:t>
            </a:r>
            <a:r>
              <a:rPr lang="en-GB" sz="2800" dirty="0"/>
              <a:t> Occurs when a CSS animation ends.</a:t>
            </a:r>
          </a:p>
          <a:p>
            <a:pPr algn="just"/>
            <a:r>
              <a:rPr lang="en-GB" sz="2800" b="1" dirty="0"/>
              <a:t>10. Custom Events:</a:t>
            </a:r>
            <a:endParaRPr lang="en-GB" sz="2800" dirty="0"/>
          </a:p>
          <a:p>
            <a:pPr marL="914400" lvl="1" indent="-457200" algn="just">
              <a:buFont typeface="Arial" pitchFamily="34" charset="0"/>
              <a:buChar char="•"/>
            </a:pPr>
            <a:r>
              <a:rPr lang="en-GB" sz="2800" dirty="0"/>
              <a:t>You can also create and dispatch your own custom events using the </a:t>
            </a:r>
            <a:r>
              <a:rPr lang="en-GB" sz="2800" dirty="0" smtClean="0"/>
              <a:t>‘</a:t>
            </a:r>
            <a:r>
              <a:rPr lang="en-GB" sz="2800" dirty="0" err="1" smtClean="0"/>
              <a:t>CustomEvent</a:t>
            </a:r>
            <a:r>
              <a:rPr lang="en-GB" sz="2800" dirty="0" smtClean="0"/>
              <a:t>’ </a:t>
            </a:r>
            <a:r>
              <a:rPr lang="en-GB" sz="2800" dirty="0"/>
              <a:t>constructor</a:t>
            </a:r>
          </a:p>
        </p:txBody>
      </p:sp>
    </p:spTree>
    <p:extLst>
      <p:ext uri="{BB962C8B-B14F-4D97-AF65-F5344CB8AC3E}">
        <p14:creationId xmlns:p14="http://schemas.microsoft.com/office/powerpoint/2010/main" val="1043539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6" y="776246"/>
            <a:ext cx="13891013" cy="820738"/>
          </a:xfrm>
          <a:prstGeom prst="rect">
            <a:avLst/>
          </a:prstGeom>
        </p:spPr>
        <p:txBody>
          <a:bodyPr lIns="0" tIns="0" rIns="0" bIns="0" rtlCol="0" anchor="t">
            <a:spAutoFit/>
          </a:bodyPr>
          <a:lstStyle/>
          <a:p>
            <a:pPr algn="ctr">
              <a:lnSpc>
                <a:spcPts val="6410"/>
              </a:lnSpc>
            </a:pPr>
            <a:r>
              <a:rPr lang="en-US" sz="4645" spc="455" dirty="0" smtClean="0">
                <a:solidFill>
                  <a:srgbClr val="FFFFFF"/>
                </a:solidFill>
                <a:latin typeface="Oswald Bold"/>
              </a:rPr>
              <a:t>ADVANTAGES OF </a:t>
            </a:r>
            <a:r>
              <a:rPr lang="en-US" sz="4645" spc="455" dirty="0" smtClean="0">
                <a:solidFill>
                  <a:srgbClr val="FFFFFF"/>
                </a:solidFill>
                <a:latin typeface="Oswald Bold"/>
              </a:rPr>
              <a:t>EVENTS</a:t>
            </a:r>
            <a:endParaRPr lang="en-US" sz="3245" spc="318" dirty="0">
              <a:solidFill>
                <a:srgbClr val="FFFFFF"/>
              </a:solidFill>
              <a:latin typeface="Oswald Bold"/>
            </a:endParaRPr>
          </a:p>
        </p:txBody>
      </p:sp>
      <p:grpSp>
        <p:nvGrpSpPr>
          <p:cNvPr id="9" name="Group 9"/>
          <p:cNvGrpSpPr/>
          <p:nvPr/>
        </p:nvGrpSpPr>
        <p:grpSpPr>
          <a:xfrm>
            <a:off x="1226888"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504412" y="3072072"/>
            <a:ext cx="15869188" cy="6032421"/>
          </a:xfrm>
          <a:prstGeom prst="rect">
            <a:avLst/>
          </a:prstGeom>
        </p:spPr>
        <p:txBody>
          <a:bodyPr wrap="square" lIns="0" tIns="0" rIns="0" bIns="0" rtlCol="0" anchor="t">
            <a:spAutoFit/>
          </a:bodyPr>
          <a:lstStyle/>
          <a:p>
            <a:pPr marL="457200" indent="-457200" algn="just">
              <a:buFont typeface="Arial" pitchFamily="34" charset="0"/>
              <a:buChar char="•"/>
            </a:pPr>
            <a:r>
              <a:rPr lang="en-GB" sz="2800" b="1" dirty="0"/>
              <a:t>Interactivity:</a:t>
            </a:r>
            <a:r>
              <a:rPr lang="en-GB" sz="2800" dirty="0"/>
              <a:t> Events enable users to interact with applications, making interfaces responsive and engaging by responding to clicks, keystrokes, and other actions.</a:t>
            </a:r>
          </a:p>
          <a:p>
            <a:pPr marL="457200" indent="-457200" algn="just">
              <a:buFont typeface="Arial" pitchFamily="34" charset="0"/>
              <a:buChar char="•"/>
            </a:pPr>
            <a:r>
              <a:rPr lang="en-GB" sz="2800" b="1" dirty="0"/>
              <a:t>User Experience:</a:t>
            </a:r>
            <a:r>
              <a:rPr lang="en-GB" sz="2800" dirty="0"/>
              <a:t> By responding promptly to user actions, events enhance the overall user experience, making applications feel intuitive and fluid.</a:t>
            </a:r>
          </a:p>
          <a:p>
            <a:pPr marL="457200" indent="-457200" algn="just">
              <a:buFont typeface="Arial" pitchFamily="34" charset="0"/>
              <a:buChar char="•"/>
            </a:pPr>
            <a:r>
              <a:rPr lang="en-GB" sz="2800" b="1" dirty="0"/>
              <a:t>Real-Time Updates:</a:t>
            </a:r>
            <a:r>
              <a:rPr lang="en-GB" sz="2800" dirty="0"/>
              <a:t> Events allow applications to receive and respond to real-time data changes, providing users with up-to-date information without manual refreshing.</a:t>
            </a:r>
          </a:p>
          <a:p>
            <a:pPr marL="457200" indent="-457200" algn="just">
              <a:buFont typeface="Arial" pitchFamily="34" charset="0"/>
              <a:buChar char="•"/>
            </a:pPr>
            <a:r>
              <a:rPr lang="en-GB" sz="2800" b="1" dirty="0"/>
              <a:t>Asynchronous Programming:</a:t>
            </a:r>
            <a:r>
              <a:rPr lang="en-GB" sz="2800" dirty="0"/>
              <a:t> Events support asynchronous programming, enabling tasks to continue while waiting for certain events, improving application performance.</a:t>
            </a:r>
          </a:p>
          <a:p>
            <a:pPr marL="457200" indent="-457200" algn="just">
              <a:buFont typeface="Arial" pitchFamily="34" charset="0"/>
              <a:buChar char="•"/>
            </a:pPr>
            <a:r>
              <a:rPr lang="en-GB" sz="2800" b="1" dirty="0"/>
              <a:t>Modularity:</a:t>
            </a:r>
            <a:r>
              <a:rPr lang="en-GB" sz="2800" dirty="0"/>
              <a:t> Using events, you can modularize code by separating concerns into event handlers, leading to cleaner and more maintainable codebases.</a:t>
            </a:r>
          </a:p>
          <a:p>
            <a:pPr marL="457200" indent="-457200" algn="just">
              <a:buFont typeface="Arial" pitchFamily="34" charset="0"/>
              <a:buChar char="•"/>
            </a:pPr>
            <a:r>
              <a:rPr lang="en-GB" sz="2800" b="1" dirty="0"/>
              <a:t>Extensibility:</a:t>
            </a:r>
            <a:r>
              <a:rPr lang="en-GB" sz="2800" dirty="0"/>
              <a:t> Event-driven architectures facilitate the addition of new features by simply attaching event listeners to existing or new elements.</a:t>
            </a:r>
          </a:p>
          <a:p>
            <a:pPr marL="457200" indent="-457200" algn="just">
              <a:buFont typeface="Arial" pitchFamily="34" charset="0"/>
              <a:buChar char="•"/>
            </a:pPr>
            <a:r>
              <a:rPr lang="en-GB" sz="2800" b="1" dirty="0"/>
              <a:t>Customization:</a:t>
            </a:r>
            <a:r>
              <a:rPr lang="en-GB" sz="2800" dirty="0"/>
              <a:t> Events enable developers to tailor application </a:t>
            </a:r>
            <a:r>
              <a:rPr lang="en-GB" sz="2800" dirty="0" err="1"/>
              <a:t>behavior</a:t>
            </a:r>
            <a:r>
              <a:rPr lang="en-GB" sz="2800" dirty="0"/>
              <a:t> based on user interactions, adapting to individual preferences.</a:t>
            </a:r>
          </a:p>
        </p:txBody>
      </p:sp>
    </p:spTree>
    <p:extLst>
      <p:ext uri="{BB962C8B-B14F-4D97-AF65-F5344CB8AC3E}">
        <p14:creationId xmlns:p14="http://schemas.microsoft.com/office/powerpoint/2010/main" val="245423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4736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47365"/>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22910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67100"/>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2070043" y="784194"/>
            <a:ext cx="13891013" cy="820738"/>
          </a:xfrm>
          <a:prstGeom prst="rect">
            <a:avLst/>
          </a:prstGeom>
        </p:spPr>
        <p:txBody>
          <a:bodyPr lIns="0" tIns="0" rIns="0" bIns="0" rtlCol="0" anchor="t">
            <a:spAutoFit/>
          </a:bodyPr>
          <a:lstStyle/>
          <a:p>
            <a:pPr algn="ctr">
              <a:lnSpc>
                <a:spcPts val="6410"/>
              </a:lnSpc>
            </a:pPr>
            <a:r>
              <a:rPr lang="en-US" sz="4600" spc="455" dirty="0" smtClean="0">
                <a:solidFill>
                  <a:srgbClr val="FFFFFF"/>
                </a:solidFill>
                <a:latin typeface="Oswald Bold"/>
              </a:rPr>
              <a:t>DISSADVANTAGES OF </a:t>
            </a:r>
            <a:r>
              <a:rPr lang="en-US" sz="4600" spc="455" dirty="0" smtClean="0">
                <a:solidFill>
                  <a:srgbClr val="FFFFFF"/>
                </a:solidFill>
                <a:latin typeface="Oswald Bold"/>
              </a:rPr>
              <a:t>EVENTS</a:t>
            </a:r>
            <a:endParaRPr lang="en-US" sz="4600" spc="318" dirty="0">
              <a:solidFill>
                <a:srgbClr val="FFFFFF"/>
              </a:solidFill>
              <a:latin typeface="Oswald Bold"/>
            </a:endParaRPr>
          </a:p>
        </p:txBody>
      </p:sp>
      <p:grpSp>
        <p:nvGrpSpPr>
          <p:cNvPr id="9" name="Group 9"/>
          <p:cNvGrpSpPr/>
          <p:nvPr/>
        </p:nvGrpSpPr>
        <p:grpSpPr>
          <a:xfrm>
            <a:off x="1226887" y="2764620"/>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14602" y="3056568"/>
            <a:ext cx="15806598" cy="6894195"/>
          </a:xfrm>
          <a:prstGeom prst="rect">
            <a:avLst/>
          </a:prstGeom>
        </p:spPr>
        <p:txBody>
          <a:bodyPr wrap="square" lIns="0" tIns="0" rIns="0" bIns="0" rtlCol="0" anchor="t">
            <a:spAutoFit/>
          </a:bodyPr>
          <a:lstStyle/>
          <a:p>
            <a:pPr marL="457200" indent="-457200" algn="just">
              <a:buFont typeface="Arial" pitchFamily="34" charset="0"/>
              <a:buChar char="•"/>
            </a:pPr>
            <a:r>
              <a:rPr lang="en-GB" sz="2800" b="1" dirty="0"/>
              <a:t>Tight Coupling:</a:t>
            </a:r>
            <a:r>
              <a:rPr lang="en-GB" sz="2800" dirty="0"/>
              <a:t> Overuse of events can lead to tight coupling between components, making the application harder to refactor and maintain.</a:t>
            </a:r>
          </a:p>
          <a:p>
            <a:pPr marL="457200" indent="-457200" algn="just">
              <a:buFont typeface="Arial" pitchFamily="34" charset="0"/>
              <a:buChar char="•"/>
            </a:pPr>
            <a:r>
              <a:rPr lang="en-GB" sz="2800" b="1" dirty="0"/>
              <a:t>Performance Impact:</a:t>
            </a:r>
            <a:r>
              <a:rPr lang="en-GB" sz="2800" dirty="0"/>
              <a:t> Overuse of frequent events (e.g., </a:t>
            </a:r>
            <a:r>
              <a:rPr lang="en-GB" sz="2800" dirty="0" err="1"/>
              <a:t>mousemove</a:t>
            </a:r>
            <a:r>
              <a:rPr lang="en-GB" sz="2800" dirty="0"/>
              <a:t>) can impact application performance, especially on resource-constrained devices.</a:t>
            </a:r>
          </a:p>
          <a:p>
            <a:pPr marL="457200" indent="-457200" algn="just">
              <a:buFont typeface="Arial" pitchFamily="34" charset="0"/>
              <a:buChar char="•"/>
            </a:pPr>
            <a:r>
              <a:rPr lang="en-GB" sz="2800" b="1" dirty="0" smtClean="0"/>
              <a:t>Unpredictable </a:t>
            </a:r>
            <a:r>
              <a:rPr lang="en-GB" sz="2800" b="1" dirty="0"/>
              <a:t>User </a:t>
            </a:r>
            <a:r>
              <a:rPr lang="en-GB" sz="2800" b="1" dirty="0" err="1"/>
              <a:t>Behavior</a:t>
            </a:r>
            <a:r>
              <a:rPr lang="en-GB" sz="2800" b="1" dirty="0"/>
              <a:t>:</a:t>
            </a:r>
            <a:r>
              <a:rPr lang="en-GB" sz="2800" dirty="0"/>
              <a:t> Relying heavily on events might not handle all user interactions or scenarios, leading to unexpected outcomes.</a:t>
            </a:r>
          </a:p>
          <a:p>
            <a:pPr marL="457200" indent="-457200" algn="just">
              <a:buFont typeface="Arial" pitchFamily="34" charset="0"/>
              <a:buChar char="•"/>
            </a:pPr>
            <a:r>
              <a:rPr lang="en-GB" sz="2800" b="1" dirty="0"/>
              <a:t>Lack of Context:</a:t>
            </a:r>
            <a:r>
              <a:rPr lang="en-GB" sz="2800" dirty="0"/>
              <a:t> In cases where events are fired outside user interaction (e.g., data updates), the user context might be lost.</a:t>
            </a:r>
          </a:p>
          <a:p>
            <a:pPr marL="457200" indent="-457200" algn="just">
              <a:buFont typeface="Arial" pitchFamily="34" charset="0"/>
              <a:buChar char="•"/>
            </a:pPr>
            <a:r>
              <a:rPr lang="en-GB" sz="2800" b="1" dirty="0"/>
              <a:t>Accessibility Concerns:</a:t>
            </a:r>
            <a:r>
              <a:rPr lang="en-GB" sz="2800" dirty="0"/>
              <a:t> Relying solely on events can pose accessibility challenges for users with disabilities who rely on assistive technologies.</a:t>
            </a:r>
          </a:p>
          <a:p>
            <a:pPr marL="457200" indent="-457200" algn="just">
              <a:buFont typeface="Arial" pitchFamily="34" charset="0"/>
              <a:buChar char="•"/>
            </a:pPr>
            <a:r>
              <a:rPr lang="en-GB" sz="2800" b="1" dirty="0"/>
              <a:t>Synchronization Issues:</a:t>
            </a:r>
            <a:r>
              <a:rPr lang="en-GB" sz="2800" dirty="0"/>
              <a:t> Synchronizing events across multiple components can be challenging, potentially leading to race conditions.</a:t>
            </a:r>
          </a:p>
          <a:p>
            <a:pPr marL="457200" indent="-457200" algn="just">
              <a:buFont typeface="Arial" pitchFamily="34" charset="0"/>
              <a:buChar char="•"/>
            </a:pPr>
            <a:r>
              <a:rPr lang="en-GB" sz="2800" b="1" dirty="0"/>
              <a:t>Event Collisions:</a:t>
            </a:r>
            <a:r>
              <a:rPr lang="en-GB" sz="2800" dirty="0"/>
              <a:t> Multiple event listeners on the same element might conflict, causing unintended </a:t>
            </a:r>
            <a:r>
              <a:rPr lang="en-GB" sz="2800" dirty="0" err="1"/>
              <a:t>behavior</a:t>
            </a:r>
            <a:r>
              <a:rPr lang="en-GB" sz="2800" dirty="0"/>
              <a:t>.</a:t>
            </a:r>
          </a:p>
          <a:p>
            <a:pPr marL="457200" indent="-457200" algn="just">
              <a:buFont typeface="Arial" pitchFamily="34" charset="0"/>
              <a:buChar char="•"/>
            </a:pPr>
            <a:r>
              <a:rPr lang="en-GB" sz="2800" b="1" dirty="0"/>
              <a:t>Debugging Complexity:</a:t>
            </a:r>
            <a:r>
              <a:rPr lang="en-GB" sz="2800" dirty="0"/>
              <a:t> Complex interactions involving multiple events can be challenging to debug and reproduce consistently.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19"/>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76200" y="-72331"/>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3497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6279144" y="645395"/>
            <a:ext cx="4860368" cy="820738"/>
          </a:xfrm>
          <a:prstGeom prst="rect">
            <a:avLst/>
          </a:prstGeom>
        </p:spPr>
        <p:txBody>
          <a:bodyPr lIns="0" tIns="0" rIns="0" bIns="0" rtlCol="0" anchor="t">
            <a:spAutoFit/>
          </a:bodyPr>
          <a:lstStyle/>
          <a:p>
            <a:pPr algn="ctr">
              <a:lnSpc>
                <a:spcPts val="6410"/>
              </a:lnSpc>
            </a:pPr>
            <a:r>
              <a:rPr lang="en-US" sz="6000" spc="455" dirty="0">
                <a:solidFill>
                  <a:srgbClr val="FFFFFF"/>
                </a:solidFill>
                <a:latin typeface="Oswald Bold"/>
              </a:rPr>
              <a:t>CONCLUSION</a:t>
            </a:r>
          </a:p>
        </p:txBody>
      </p:sp>
      <p:sp>
        <p:nvSpPr>
          <p:cNvPr id="9" name="TextBox 9"/>
          <p:cNvSpPr txBox="1"/>
          <p:nvPr/>
        </p:nvSpPr>
        <p:spPr>
          <a:xfrm>
            <a:off x="838200" y="3258494"/>
            <a:ext cx="16459200" cy="5170646"/>
          </a:xfrm>
          <a:prstGeom prst="rect">
            <a:avLst/>
          </a:prstGeom>
        </p:spPr>
        <p:txBody>
          <a:bodyPr wrap="square" lIns="0" tIns="0" rIns="0" bIns="0" rtlCol="0" anchor="t">
            <a:spAutoFit/>
          </a:bodyPr>
          <a:lstStyle/>
          <a:p>
            <a:pPr marL="563134" lvl="1" indent="-281567" algn="just">
              <a:lnSpc>
                <a:spcPct val="150000"/>
              </a:lnSpc>
              <a:buFont typeface="Arial"/>
              <a:buChar char="•"/>
            </a:pPr>
            <a:r>
              <a:rPr lang="en-GB" sz="3200" dirty="0"/>
              <a:t>In conclusion, events are the heartbeat of interactive programming. They empower developers to design dynamic and engaging applications that respond to user actions, system changes, and external stimuli. By providing triggers for code execution, events breathe life into user interfaces, allowing seamless interactions, real-time updates, and personalized </a:t>
            </a:r>
            <a:r>
              <a:rPr lang="en-GB" sz="3200" dirty="0" smtClean="0"/>
              <a:t>experiences.</a:t>
            </a:r>
          </a:p>
          <a:p>
            <a:pPr marL="563134" lvl="1" indent="-281567" algn="just">
              <a:lnSpc>
                <a:spcPct val="150000"/>
              </a:lnSpc>
              <a:buFont typeface="Arial"/>
              <a:buChar char="•"/>
            </a:pPr>
            <a:r>
              <a:rPr lang="en-GB" sz="3200" dirty="0"/>
              <a:t>A well-structured event-driven approach can result in applications that captivate users, offer efficient interactions, and adapt gracefully to the evolving needs of modern software development.</a:t>
            </a:r>
            <a:endParaRPr lang="en-US" sz="3200" spc="255" dirty="0">
              <a:solidFill>
                <a:srgbClr val="231F20"/>
              </a:solidFill>
              <a:latin typeface="DM Sans 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536893" y="-526501"/>
            <a:ext cx="18672647" cy="11562741"/>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953000" y="4914900"/>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dirty="0">
                <a:solidFill>
                  <a:srgbClr val="231F20"/>
                </a:solidFill>
                <a:latin typeface="Oswald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751744" y="99804"/>
            <a:ext cx="16784512" cy="1686342"/>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INTRODUCTION</a:t>
            </a:r>
          </a:p>
        </p:txBody>
      </p:sp>
      <p:sp>
        <p:nvSpPr>
          <p:cNvPr id="5" name="TextBox 5"/>
          <p:cNvSpPr txBox="1"/>
          <p:nvPr/>
        </p:nvSpPr>
        <p:spPr>
          <a:xfrm>
            <a:off x="1447800" y="2476500"/>
            <a:ext cx="15800048" cy="5738815"/>
          </a:xfrm>
          <a:prstGeom prst="rect">
            <a:avLst/>
          </a:prstGeom>
        </p:spPr>
        <p:txBody>
          <a:bodyPr lIns="0" tIns="0" rIns="0" bIns="0" rtlCol="0" anchor="t">
            <a:spAutoFit/>
          </a:bodyPr>
          <a:lstStyle/>
          <a:p>
            <a:pPr lvl="0" algn="just">
              <a:lnSpc>
                <a:spcPct val="150000"/>
              </a:lnSpc>
              <a:spcBef>
                <a:spcPct val="0"/>
              </a:spcBef>
            </a:pPr>
            <a:r>
              <a:rPr lang="en-GB" sz="3600" dirty="0" smtClean="0"/>
              <a:t>	In </a:t>
            </a:r>
            <a:r>
              <a:rPr lang="en-GB" sz="3600" dirty="0"/>
              <a:t>web development, events are like signals that tell your website when something happens. They could be when you click a button, type on your keyboard, move your mouse, or do other actions. These events make websites interactive. Just like pressing a remote control button changes what you see on TV, events change what you see and do on a website. By using events, website creators can make sure their websites respond and adapt to what you're doing, making your online experience more fun and engaging.</a:t>
            </a:r>
            <a:endParaRPr lang="en-US" sz="3600" spc="282" dirty="0">
              <a:solidFill>
                <a:srgbClr val="231F20"/>
              </a:solidFill>
              <a:latin typeface="DM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42900"/>
            <a:ext cx="18288000" cy="108204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310764"/>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3462379" y="557312"/>
            <a:ext cx="10906040" cy="134994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WHAT IS </a:t>
            </a:r>
            <a:r>
              <a:rPr lang="en-US" sz="8030" spc="786" dirty="0" smtClean="0">
                <a:solidFill>
                  <a:srgbClr val="FFFFFF"/>
                </a:solidFill>
                <a:latin typeface="Oswald Bold"/>
              </a:rPr>
              <a:t>EVENT?</a:t>
            </a:r>
            <a:endParaRPr lang="en-US" sz="8030" spc="786" dirty="0">
              <a:solidFill>
                <a:srgbClr val="FFFFFF"/>
              </a:solidFill>
              <a:latin typeface="Oswald Bold"/>
            </a:endParaRPr>
          </a:p>
        </p:txBody>
      </p:sp>
      <p:sp>
        <p:nvSpPr>
          <p:cNvPr id="9" name="TextBox 9"/>
          <p:cNvSpPr txBox="1"/>
          <p:nvPr/>
        </p:nvSpPr>
        <p:spPr>
          <a:xfrm>
            <a:off x="838200" y="3048000"/>
            <a:ext cx="16078200" cy="1878143"/>
          </a:xfrm>
          <a:prstGeom prst="rect">
            <a:avLst/>
          </a:prstGeom>
        </p:spPr>
        <p:txBody>
          <a:bodyPr wrap="square" lIns="0" tIns="0" rIns="0" bIns="0" rtlCol="0" anchor="t">
            <a:spAutoFit/>
          </a:bodyPr>
          <a:lstStyle/>
          <a:p>
            <a:pPr marL="427769" lvl="1" indent="-213884" algn="just">
              <a:lnSpc>
                <a:spcPct val="150000"/>
              </a:lnSpc>
              <a:buFont typeface="Arial"/>
              <a:buChar char="•"/>
            </a:pPr>
            <a:r>
              <a:rPr lang="en-GB" sz="2800" dirty="0"/>
              <a:t>An event in programming is like a notification that tells the program when something happens, such as a button being clicked or a key being pressed. It's a way for the program to know what's going on and react accordingly.</a:t>
            </a:r>
            <a:endParaRPr lang="en-US" sz="2400" spc="194" dirty="0">
              <a:solidFill>
                <a:srgbClr val="231F20"/>
              </a:solidFill>
              <a:latin typeface="DM Sans"/>
            </a:endParaRPr>
          </a:p>
        </p:txBody>
      </p:sp>
      <p:pic>
        <p:nvPicPr>
          <p:cNvPr id="10" name="Picture 2" descr="C:\Users\ayaj ahamad\Downloads\event_driven_programming_proced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372100"/>
            <a:ext cx="94488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028700"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WHY?</a:t>
              </a:r>
            </a:p>
          </p:txBody>
        </p:sp>
      </p:grpSp>
      <p:sp>
        <p:nvSpPr>
          <p:cNvPr id="11" name="TextBox 11"/>
          <p:cNvSpPr txBox="1"/>
          <p:nvPr/>
        </p:nvSpPr>
        <p:spPr>
          <a:xfrm>
            <a:off x="3465535" y="107239"/>
            <a:ext cx="1090604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USE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48280" y="3924300"/>
            <a:ext cx="15911020" cy="5170646"/>
          </a:xfrm>
          <a:prstGeom prst="rect">
            <a:avLst/>
          </a:prstGeom>
        </p:spPr>
        <p:txBody>
          <a:bodyPr lIns="0" tIns="0" rIns="0" bIns="0" rtlCol="0" anchor="t">
            <a:spAutoFit/>
          </a:bodyPr>
          <a:lstStyle/>
          <a:p>
            <a:pPr marL="457200" indent="-457200" algn="just">
              <a:buFont typeface="Arial" pitchFamily="34" charset="0"/>
              <a:buChar char="•"/>
            </a:pPr>
            <a:r>
              <a:rPr lang="en-GB" sz="2800" b="1" dirty="0"/>
              <a:t>Interactivity:</a:t>
            </a:r>
            <a:r>
              <a:rPr lang="en-GB" sz="2800" dirty="0"/>
              <a:t> Events enable user interactions with software, making applications responsive and allowing users to engage with interfaces naturally through actions like clicking buttons, typing, and </a:t>
            </a:r>
            <a:r>
              <a:rPr lang="en-GB" sz="2800" dirty="0" smtClean="0"/>
              <a:t>scrolling.</a:t>
            </a:r>
          </a:p>
          <a:p>
            <a:pPr marL="457200" indent="-457200" algn="just">
              <a:buFont typeface="Arial" pitchFamily="34" charset="0"/>
              <a:buChar char="•"/>
            </a:pPr>
            <a:r>
              <a:rPr lang="en-GB" sz="2800" b="1" dirty="0" smtClean="0"/>
              <a:t>Real-time </a:t>
            </a:r>
            <a:r>
              <a:rPr lang="en-GB" sz="2800" b="1" dirty="0"/>
              <a:t>Updates:</a:t>
            </a:r>
            <a:r>
              <a:rPr lang="en-GB" sz="2800" dirty="0"/>
              <a:t> Events help deliver real-time updates by triggering actions when new data arrives, ensuring that applications remain current without requiring manual </a:t>
            </a:r>
            <a:r>
              <a:rPr lang="en-GB" sz="2800" dirty="0" smtClean="0"/>
              <a:t>refreshing.</a:t>
            </a:r>
          </a:p>
          <a:p>
            <a:pPr marL="457200" indent="-457200" algn="just">
              <a:buFont typeface="Arial" pitchFamily="34" charset="0"/>
              <a:buChar char="•"/>
            </a:pPr>
            <a:r>
              <a:rPr lang="en-GB" sz="2800" b="1" dirty="0" smtClean="0"/>
              <a:t>Dynamic </a:t>
            </a:r>
            <a:r>
              <a:rPr lang="en-GB" sz="2800" b="1" dirty="0"/>
              <a:t>UI:</a:t>
            </a:r>
            <a:r>
              <a:rPr lang="en-GB" sz="2800" dirty="0"/>
              <a:t> With events, interfaces can change and adapt based on user actions, improving user experience by providing immediate feedback and dynamic </a:t>
            </a:r>
            <a:r>
              <a:rPr lang="en-GB" sz="2800" dirty="0" smtClean="0"/>
              <a:t>content.</a:t>
            </a:r>
          </a:p>
          <a:p>
            <a:pPr marL="457200" indent="-457200" algn="just">
              <a:buFont typeface="Arial" pitchFamily="34" charset="0"/>
              <a:buChar char="•"/>
            </a:pPr>
            <a:r>
              <a:rPr lang="en-GB" sz="2800" b="1" dirty="0" smtClean="0"/>
              <a:t>Efficient </a:t>
            </a:r>
            <a:r>
              <a:rPr lang="en-GB" sz="2800" b="1" dirty="0"/>
              <a:t>Asynchronous Programming:</a:t>
            </a:r>
            <a:r>
              <a:rPr lang="en-GB" sz="2800" dirty="0"/>
              <a:t> Events allow programming tasks to continue while waiting for certain actions, optimizing resource utilization and preventing blocking </a:t>
            </a:r>
            <a:r>
              <a:rPr lang="en-GB" sz="2800" dirty="0" smtClean="0"/>
              <a:t>behaviour.</a:t>
            </a:r>
          </a:p>
          <a:p>
            <a:pPr marL="457200" indent="-457200" algn="just">
              <a:buFont typeface="Arial" pitchFamily="34" charset="0"/>
              <a:buChar char="•"/>
            </a:pPr>
            <a:r>
              <a:rPr lang="en-GB" sz="2800" b="1" dirty="0" smtClean="0"/>
              <a:t>Enhanced </a:t>
            </a:r>
            <a:r>
              <a:rPr lang="en-GB" sz="2800" b="1" dirty="0"/>
              <a:t>User Experience:</a:t>
            </a:r>
            <a:r>
              <a:rPr lang="en-GB" sz="2800" dirty="0"/>
              <a:t> Events enable the creation of interactive features like animations, tooltips, and pop-ups, contributing to a more engaging and enjoyable user </a:t>
            </a:r>
            <a:r>
              <a:rPr lang="en-GB" sz="2800" dirty="0" smtClean="0"/>
              <a:t>experience.</a:t>
            </a:r>
          </a:p>
          <a:p>
            <a:pPr marL="457200" indent="-457200" algn="just">
              <a:buFont typeface="Arial" pitchFamily="34" charset="0"/>
              <a:buChar char="•"/>
            </a:pPr>
            <a:r>
              <a:rPr lang="en-GB" sz="2800" b="1" dirty="0" smtClean="0"/>
              <a:t>Error </a:t>
            </a:r>
            <a:r>
              <a:rPr lang="en-GB" sz="2800" b="1" dirty="0"/>
              <a:t>Handling:</a:t>
            </a:r>
            <a:r>
              <a:rPr lang="en-GB" sz="2800" dirty="0"/>
              <a:t> Events can be used to detect and handle errors, providing a structured way to manage unexpected situations.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025125"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WHERE?</a:t>
              </a:r>
            </a:p>
          </p:txBody>
        </p:sp>
      </p:grpSp>
      <p:sp>
        <p:nvSpPr>
          <p:cNvPr id="11" name="TextBox 11"/>
          <p:cNvSpPr txBox="1"/>
          <p:nvPr/>
        </p:nvSpPr>
        <p:spPr>
          <a:xfrm>
            <a:off x="3465535" y="107239"/>
            <a:ext cx="1090604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USE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78760" y="3827729"/>
            <a:ext cx="15911020" cy="5909310"/>
          </a:xfrm>
          <a:prstGeom prst="rect">
            <a:avLst/>
          </a:prstGeom>
        </p:spPr>
        <p:txBody>
          <a:bodyPr lIns="0" tIns="0" rIns="0" bIns="0" rtlCol="0" anchor="t">
            <a:spAutoFit/>
          </a:bodyPr>
          <a:lstStyle/>
          <a:p>
            <a:pPr marL="342900" indent="-342900" algn="just">
              <a:buFont typeface="Arial" pitchFamily="34" charset="0"/>
              <a:buChar char="•"/>
            </a:pPr>
            <a:r>
              <a:rPr lang="en-IN" sz="2400" b="1" dirty="0" err="1"/>
              <a:t>IoT</a:t>
            </a:r>
            <a:r>
              <a:rPr lang="en-IN" sz="2400" b="1" dirty="0"/>
              <a:t> (Internet of Things):</a:t>
            </a:r>
            <a:endParaRPr lang="en-IN" sz="2400" dirty="0"/>
          </a:p>
          <a:p>
            <a:pPr lvl="2" algn="just"/>
            <a:r>
              <a:rPr lang="en-IN" sz="2400" b="1" dirty="0"/>
              <a:t>Sensor Data:</a:t>
            </a:r>
            <a:r>
              <a:rPr lang="en-IN" sz="2400" dirty="0"/>
              <a:t> Events process data from various sensors, like humidity or light sensors.</a:t>
            </a:r>
          </a:p>
          <a:p>
            <a:pPr lvl="2" algn="just"/>
            <a:r>
              <a:rPr lang="en-IN" sz="2400" b="1" dirty="0"/>
              <a:t>Remote Control:</a:t>
            </a:r>
            <a:r>
              <a:rPr lang="en-IN" sz="2400" dirty="0"/>
              <a:t> Events capture signals from remote devices like smartphones to control </a:t>
            </a:r>
            <a:r>
              <a:rPr lang="en-IN" sz="2400" dirty="0" err="1"/>
              <a:t>IoT</a:t>
            </a:r>
            <a:r>
              <a:rPr lang="en-IN" sz="2400" dirty="0"/>
              <a:t> devices.</a:t>
            </a:r>
          </a:p>
          <a:p>
            <a:pPr marL="342900" indent="-342900" algn="just">
              <a:buFont typeface="Arial" pitchFamily="34" charset="0"/>
              <a:buChar char="•"/>
            </a:pPr>
            <a:r>
              <a:rPr lang="en-IN" sz="2400" b="1" dirty="0"/>
              <a:t>Multimedia Applications:</a:t>
            </a:r>
            <a:endParaRPr lang="en-IN" sz="2400" dirty="0"/>
          </a:p>
          <a:p>
            <a:pPr lvl="2" algn="just"/>
            <a:r>
              <a:rPr lang="en-IN" sz="2400" b="1" dirty="0"/>
              <a:t>Media Playback:</a:t>
            </a:r>
            <a:r>
              <a:rPr lang="en-IN" sz="2400" dirty="0"/>
              <a:t> Events control media playback, like play, pause, and volume adjustments.</a:t>
            </a:r>
          </a:p>
          <a:p>
            <a:pPr lvl="2" algn="just"/>
            <a:r>
              <a:rPr lang="en-IN" sz="2400" b="1" dirty="0"/>
              <a:t>Timed Events:</a:t>
            </a:r>
            <a:r>
              <a:rPr lang="en-IN" sz="2400" dirty="0"/>
              <a:t> Events trigger actions at specific times, such as animations synchronized with audio.</a:t>
            </a:r>
          </a:p>
          <a:p>
            <a:pPr marL="342900" indent="-342900" algn="just">
              <a:buFont typeface="Arial" pitchFamily="34" charset="0"/>
              <a:buChar char="•"/>
            </a:pPr>
            <a:r>
              <a:rPr lang="en-IN" sz="2400" b="1" dirty="0"/>
              <a:t>Form Validation:</a:t>
            </a:r>
            <a:endParaRPr lang="en-IN" sz="2400" dirty="0"/>
          </a:p>
          <a:p>
            <a:pPr lvl="2" algn="just"/>
            <a:r>
              <a:rPr lang="en-IN" sz="2400" b="1" dirty="0"/>
              <a:t>Input Validation:</a:t>
            </a:r>
            <a:r>
              <a:rPr lang="en-IN" sz="2400" dirty="0"/>
              <a:t> Events validate user input in real-time, providing feedback on valid/invalid entries.</a:t>
            </a:r>
          </a:p>
          <a:p>
            <a:pPr marL="342900" indent="-342900" algn="just">
              <a:buFont typeface="Arial" pitchFamily="34" charset="0"/>
              <a:buChar char="•"/>
            </a:pPr>
            <a:r>
              <a:rPr lang="en-IN" sz="2400" b="1" dirty="0"/>
              <a:t>User Experience Enhancements:</a:t>
            </a:r>
            <a:endParaRPr lang="en-IN" sz="2400" dirty="0"/>
          </a:p>
          <a:p>
            <a:pPr lvl="2" algn="just"/>
            <a:r>
              <a:rPr lang="en-IN" sz="2400" b="1" dirty="0"/>
              <a:t>Tooltips:</a:t>
            </a:r>
            <a:r>
              <a:rPr lang="en-IN" sz="2400" dirty="0"/>
              <a:t> Events trigger tooltips when hovering over elements for additional information.</a:t>
            </a:r>
          </a:p>
          <a:p>
            <a:pPr lvl="2" algn="just"/>
            <a:r>
              <a:rPr lang="en-IN" sz="2400" b="1" dirty="0"/>
              <a:t>Pop-ups:</a:t>
            </a:r>
            <a:r>
              <a:rPr lang="en-IN" sz="2400" dirty="0"/>
              <a:t> Events activate pop-ups for displaying detailed content or messages</a:t>
            </a:r>
            <a:r>
              <a:rPr lang="en-IN" sz="2400" dirty="0" smtClean="0"/>
              <a:t>.</a:t>
            </a:r>
          </a:p>
          <a:p>
            <a:pPr marL="342900" indent="-342900" algn="just">
              <a:buFont typeface="Arial" pitchFamily="34" charset="0"/>
              <a:buChar char="•"/>
            </a:pPr>
            <a:r>
              <a:rPr lang="en-GB" sz="2400" b="1" dirty="0"/>
              <a:t>Web Development:</a:t>
            </a:r>
            <a:endParaRPr lang="en-GB" sz="2400" dirty="0"/>
          </a:p>
          <a:p>
            <a:pPr lvl="2" algn="just"/>
            <a:r>
              <a:rPr lang="en-GB" sz="2400" b="1" dirty="0"/>
              <a:t>User Interfaces:</a:t>
            </a:r>
            <a:r>
              <a:rPr lang="en-GB" sz="2400" dirty="0"/>
              <a:t> Events power interactions like button clicks, form submissions, and input validations.</a:t>
            </a:r>
          </a:p>
          <a:p>
            <a:pPr lvl="2" algn="just"/>
            <a:r>
              <a:rPr lang="en-GB" sz="2400" b="1" dirty="0"/>
              <a:t>Animations:</a:t>
            </a:r>
            <a:r>
              <a:rPr lang="en-GB" sz="2400" dirty="0"/>
              <a:t> Events trigger animations and transitions for visual enhancements.</a:t>
            </a:r>
          </a:p>
          <a:p>
            <a:pPr lvl="2" algn="just"/>
            <a:r>
              <a:rPr lang="en-GB" sz="2400" b="1" dirty="0"/>
              <a:t>Navigation:</a:t>
            </a:r>
            <a:r>
              <a:rPr lang="en-GB" sz="2400" dirty="0"/>
              <a:t> Click events are used for navigating between different sections of a web page.</a:t>
            </a:r>
          </a:p>
          <a:p>
            <a:pPr lvl="1" algn="just"/>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3238500"/>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lvl="0" algn="ctr">
                <a:lnSpc>
                  <a:spcPts val="4114"/>
                </a:lnSpc>
                <a:spcBef>
                  <a:spcPct val="0"/>
                </a:spcBef>
              </a:pPr>
              <a:r>
                <a:rPr lang="en-US" sz="2981" spc="29" dirty="0" smtClean="0">
                  <a:solidFill>
                    <a:srgbClr val="FFFFFF"/>
                  </a:solidFill>
                  <a:latin typeface="DM Sans Italics"/>
                </a:rPr>
                <a:t>1. </a:t>
              </a:r>
              <a:r>
                <a:rPr lang="en-US" sz="2981" spc="29" dirty="0" smtClean="0">
                  <a:solidFill>
                    <a:srgbClr val="FFFFFF"/>
                  </a:solidFill>
                  <a:latin typeface="DM Sans Italics"/>
                </a:rPr>
                <a:t>HTML Markup:</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54853" y="3238500"/>
            <a:ext cx="10451946" cy="4419600"/>
            <a:chOff x="0" y="0"/>
            <a:chExt cx="1744696" cy="542290"/>
          </a:xfrm>
        </p:grpSpPr>
        <p:sp>
          <p:nvSpPr>
            <p:cNvPr id="13" name="Freeform 13"/>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7315200" y="3666367"/>
            <a:ext cx="7817931" cy="3441904"/>
          </a:xfrm>
          <a:prstGeom prst="rect">
            <a:avLst/>
          </a:prstGeom>
        </p:spPr>
        <p:txBody>
          <a:bodyPr wrap="square" lIns="0" tIns="0" rIns="0" bIns="0" rtlCol="0" anchor="t">
            <a:spAutoFit/>
          </a:bodyPr>
          <a:lstStyle/>
          <a:p>
            <a:pPr marL="210821" lvl="1">
              <a:lnSpc>
                <a:spcPts val="2695"/>
              </a:lnSpc>
            </a:pPr>
            <a:r>
              <a:rPr lang="en-GB" sz="2400" b="1" spc="191" dirty="0">
                <a:solidFill>
                  <a:srgbClr val="231F20"/>
                </a:solidFill>
                <a:latin typeface="DM Sans"/>
              </a:rPr>
              <a:t>&lt;!DOCTYPE html&gt;</a:t>
            </a:r>
          </a:p>
          <a:p>
            <a:pPr marL="210821" lvl="1">
              <a:lnSpc>
                <a:spcPts val="2695"/>
              </a:lnSpc>
            </a:pPr>
            <a:r>
              <a:rPr lang="en-GB" sz="2400" b="1" spc="191" dirty="0">
                <a:solidFill>
                  <a:srgbClr val="231F20"/>
                </a:solidFill>
                <a:latin typeface="DM Sans"/>
              </a:rPr>
              <a:t>&lt;html&gt;</a:t>
            </a:r>
          </a:p>
          <a:p>
            <a:pPr marL="210821" lvl="1">
              <a:lnSpc>
                <a:spcPts val="2695"/>
              </a:lnSpc>
            </a:pPr>
            <a:r>
              <a:rPr lang="en-GB" sz="2400" b="1" spc="191" dirty="0">
                <a:solidFill>
                  <a:srgbClr val="231F20"/>
                </a:solidFill>
                <a:latin typeface="DM Sans"/>
              </a:rPr>
              <a:t>&lt;head&gt;</a:t>
            </a:r>
          </a:p>
          <a:p>
            <a:pPr marL="210821" lvl="1">
              <a:lnSpc>
                <a:spcPts val="2695"/>
              </a:lnSpc>
            </a:pPr>
            <a:r>
              <a:rPr lang="en-GB" sz="2400" b="1" spc="191" dirty="0">
                <a:solidFill>
                  <a:srgbClr val="231F20"/>
                </a:solidFill>
                <a:latin typeface="DM Sans"/>
              </a:rPr>
              <a:t>  &lt;title&gt;Event Anatomy Example&lt;/title&gt;</a:t>
            </a:r>
          </a:p>
          <a:p>
            <a:pPr marL="210821" lvl="1">
              <a:lnSpc>
                <a:spcPts val="2695"/>
              </a:lnSpc>
            </a:pPr>
            <a:r>
              <a:rPr lang="en-GB" sz="2400" b="1" spc="191" dirty="0">
                <a:solidFill>
                  <a:srgbClr val="231F20"/>
                </a:solidFill>
                <a:latin typeface="DM Sans"/>
              </a:rPr>
              <a:t>&lt;/head&gt;</a:t>
            </a:r>
          </a:p>
          <a:p>
            <a:pPr marL="210821" lvl="1">
              <a:lnSpc>
                <a:spcPts val="2695"/>
              </a:lnSpc>
            </a:pPr>
            <a:r>
              <a:rPr lang="en-GB" sz="2400" b="1" spc="191" dirty="0">
                <a:solidFill>
                  <a:srgbClr val="231F20"/>
                </a:solidFill>
                <a:latin typeface="DM Sans"/>
              </a:rPr>
              <a:t>&lt;body&gt;</a:t>
            </a:r>
          </a:p>
          <a:p>
            <a:pPr marL="210821" lvl="1">
              <a:lnSpc>
                <a:spcPts val="2695"/>
              </a:lnSpc>
            </a:pPr>
            <a:r>
              <a:rPr lang="en-GB" sz="2400" b="1" spc="191" dirty="0">
                <a:solidFill>
                  <a:srgbClr val="231F20"/>
                </a:solidFill>
                <a:latin typeface="DM Sans"/>
              </a:rPr>
              <a:t>  &lt;button id="</a:t>
            </a:r>
            <a:r>
              <a:rPr lang="en-GB" sz="2400" b="1" spc="191" dirty="0" err="1">
                <a:solidFill>
                  <a:srgbClr val="231F20"/>
                </a:solidFill>
                <a:latin typeface="DM Sans"/>
              </a:rPr>
              <a:t>myButton</a:t>
            </a:r>
            <a:r>
              <a:rPr lang="en-GB" sz="2400" b="1" spc="191" dirty="0">
                <a:solidFill>
                  <a:srgbClr val="231F20"/>
                </a:solidFill>
                <a:latin typeface="DM Sans"/>
              </a:rPr>
              <a:t>"&gt;Click me&lt;/button&gt;</a:t>
            </a:r>
          </a:p>
          <a:p>
            <a:pPr marL="210821" lvl="1">
              <a:lnSpc>
                <a:spcPts val="2695"/>
              </a:lnSpc>
            </a:pPr>
            <a:r>
              <a:rPr lang="en-GB" sz="2400" b="1" spc="191" dirty="0">
                <a:solidFill>
                  <a:srgbClr val="231F20"/>
                </a:solidFill>
                <a:latin typeface="DM Sans"/>
              </a:rPr>
              <a:t>  &lt;script </a:t>
            </a:r>
            <a:r>
              <a:rPr lang="en-GB" sz="2400" b="1" spc="191" dirty="0" err="1">
                <a:solidFill>
                  <a:srgbClr val="231F20"/>
                </a:solidFill>
                <a:latin typeface="DM Sans"/>
              </a:rPr>
              <a:t>src</a:t>
            </a:r>
            <a:r>
              <a:rPr lang="en-GB" sz="2400" b="1" spc="191" dirty="0">
                <a:solidFill>
                  <a:srgbClr val="231F20"/>
                </a:solidFill>
                <a:latin typeface="DM Sans"/>
              </a:rPr>
              <a:t>="script.js"&gt;&lt;/script&gt;</a:t>
            </a:r>
          </a:p>
          <a:p>
            <a:pPr marL="210821" lvl="1">
              <a:lnSpc>
                <a:spcPts val="2695"/>
              </a:lnSpc>
            </a:pPr>
            <a:r>
              <a:rPr lang="en-GB" sz="2400" b="1" spc="191" dirty="0">
                <a:solidFill>
                  <a:srgbClr val="231F20"/>
                </a:solidFill>
                <a:latin typeface="DM Sans"/>
              </a:rPr>
              <a:t>&lt;/body&gt;</a:t>
            </a:r>
          </a:p>
          <a:p>
            <a:pPr marL="210821" lvl="1">
              <a:lnSpc>
                <a:spcPts val="2695"/>
              </a:lnSpc>
            </a:pPr>
            <a:r>
              <a:rPr lang="en-GB" sz="2400" b="1" spc="191" dirty="0">
                <a:solidFill>
                  <a:srgbClr val="231F20"/>
                </a:solidFill>
                <a:latin typeface="DM Sans"/>
              </a:rPr>
              <a:t>&lt;/html&gt;</a:t>
            </a:r>
            <a:endParaRPr lang="en-GB" sz="2400" b="1" spc="191" dirty="0">
              <a:solidFill>
                <a:srgbClr val="231F20"/>
              </a:solidFill>
              <a:latin typeface="DM Sans"/>
            </a:endParaRPr>
          </a:p>
        </p:txBody>
      </p:sp>
      <p:sp>
        <p:nvSpPr>
          <p:cNvPr id="25" name="TextBox 15"/>
          <p:cNvSpPr txBox="1"/>
          <p:nvPr/>
        </p:nvSpPr>
        <p:spPr>
          <a:xfrm>
            <a:off x="1752600" y="2442670"/>
            <a:ext cx="14462760" cy="346249"/>
          </a:xfrm>
          <a:prstGeom prst="rect">
            <a:avLst/>
          </a:prstGeom>
        </p:spPr>
        <p:txBody>
          <a:bodyPr wrap="square" lIns="0" tIns="0" rIns="0" bIns="0" rtlCol="0" anchor="t">
            <a:spAutoFit/>
          </a:bodyPr>
          <a:lstStyle/>
          <a:p>
            <a:pPr marL="427768" lvl="1" indent="-213884" algn="just">
              <a:lnSpc>
                <a:spcPts val="2734"/>
              </a:lnSpc>
              <a:buFont typeface="Arial"/>
              <a:buChar char="•"/>
            </a:pPr>
            <a:r>
              <a:rPr lang="en-GB" sz="2400" dirty="0"/>
              <a:t>Let's say you have a simple HTML webpage with a button element that triggers an event when clicked.</a:t>
            </a:r>
            <a:endParaRPr lang="en-US" sz="2000" spc="194" dirty="0">
              <a:solidFill>
                <a:srgbClr val="231F2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1115" y="2586862"/>
            <a:ext cx="4473739" cy="1108838"/>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2</a:t>
              </a:r>
              <a:r>
                <a:rPr lang="en-US" sz="2981" spc="29" dirty="0" smtClean="0">
                  <a:solidFill>
                    <a:srgbClr val="FFFFFF"/>
                  </a:solidFill>
                  <a:latin typeface="DM Sans Italics"/>
                </a:rPr>
                <a:t>. </a:t>
              </a:r>
              <a:r>
                <a:rPr lang="en-US" sz="2981" spc="29" dirty="0">
                  <a:solidFill>
                    <a:srgbClr val="FFFFFF"/>
                  </a:solidFill>
                  <a:latin typeface="DM Sans Italics"/>
                </a:rPr>
                <a:t>JavaScript (script.js</a:t>
              </a:r>
              <a:r>
                <a:rPr lang="en-US" sz="2981" spc="29" dirty="0" smtClean="0">
                  <a:solidFill>
                    <a:srgbClr val="FFFFFF"/>
                  </a:solidFill>
                  <a:latin typeface="DM Sans Italics"/>
                </a:rPr>
                <a:t>):</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54854" y="2586861"/>
            <a:ext cx="11137746" cy="5299839"/>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6248400" y="3481730"/>
            <a:ext cx="10511445" cy="3449214"/>
          </a:xfrm>
          <a:prstGeom prst="rect">
            <a:avLst/>
          </a:prstGeom>
        </p:spPr>
        <p:txBody>
          <a:bodyPr wrap="square" lIns="0" tIns="0" rIns="0" bIns="0" rtlCol="0" anchor="t">
            <a:spAutoFit/>
          </a:bodyPr>
          <a:lstStyle/>
          <a:p>
            <a:pPr marL="213884" lvl="1">
              <a:lnSpc>
                <a:spcPts val="2734"/>
              </a:lnSpc>
            </a:pPr>
            <a:r>
              <a:rPr lang="en-US" sz="2400" b="1" spc="194" dirty="0">
                <a:solidFill>
                  <a:srgbClr val="231F20"/>
                </a:solidFill>
                <a:latin typeface="DM Sans"/>
              </a:rPr>
              <a:t>// Step 1: Get a reference to the button element</a:t>
            </a:r>
          </a:p>
          <a:p>
            <a:pPr marL="213884" lvl="1">
              <a:lnSpc>
                <a:spcPts val="2734"/>
              </a:lnSpc>
            </a:pPr>
            <a:r>
              <a:rPr lang="en-US" sz="2400" b="1" spc="194" dirty="0" err="1">
                <a:solidFill>
                  <a:srgbClr val="231F20"/>
                </a:solidFill>
                <a:latin typeface="DM Sans"/>
              </a:rPr>
              <a:t>const</a:t>
            </a:r>
            <a:r>
              <a:rPr lang="en-US" sz="2400" b="1" spc="194" dirty="0">
                <a:solidFill>
                  <a:srgbClr val="231F20"/>
                </a:solidFill>
                <a:latin typeface="DM Sans"/>
              </a:rPr>
              <a:t> button = </a:t>
            </a:r>
            <a:r>
              <a:rPr lang="en-US" sz="2400" b="1" spc="194" dirty="0" err="1">
                <a:solidFill>
                  <a:srgbClr val="231F20"/>
                </a:solidFill>
                <a:latin typeface="DM Sans"/>
              </a:rPr>
              <a:t>document.getElementById</a:t>
            </a:r>
            <a:r>
              <a:rPr lang="en-US" sz="2400" b="1" spc="194" dirty="0">
                <a:solidFill>
                  <a:srgbClr val="231F20"/>
                </a:solidFill>
                <a:latin typeface="DM Sans"/>
              </a:rPr>
              <a:t>('</a:t>
            </a:r>
            <a:r>
              <a:rPr lang="en-US" sz="2400" b="1" spc="194" dirty="0" err="1">
                <a:solidFill>
                  <a:srgbClr val="231F20"/>
                </a:solidFill>
                <a:latin typeface="DM Sans"/>
              </a:rPr>
              <a:t>myButton</a:t>
            </a:r>
            <a:r>
              <a:rPr lang="en-US" sz="2400" b="1" spc="194" dirty="0">
                <a:solidFill>
                  <a:srgbClr val="231F20"/>
                </a:solidFill>
                <a:latin typeface="DM Sans"/>
              </a:rPr>
              <a:t>');</a:t>
            </a:r>
          </a:p>
          <a:p>
            <a:pPr marL="213884" lvl="1">
              <a:lnSpc>
                <a:spcPts val="2734"/>
              </a:lnSpc>
            </a:pPr>
            <a:endParaRPr lang="en-US" sz="2400" b="1" spc="194" dirty="0">
              <a:solidFill>
                <a:srgbClr val="231F20"/>
              </a:solidFill>
              <a:latin typeface="DM Sans"/>
            </a:endParaRPr>
          </a:p>
          <a:p>
            <a:pPr marL="213884" lvl="1">
              <a:lnSpc>
                <a:spcPts val="2734"/>
              </a:lnSpc>
            </a:pPr>
            <a:r>
              <a:rPr lang="en-US" sz="2400" b="1" spc="194" dirty="0">
                <a:solidFill>
                  <a:srgbClr val="231F20"/>
                </a:solidFill>
                <a:latin typeface="DM Sans"/>
              </a:rPr>
              <a:t>// Step 2: Define the event listener function</a:t>
            </a:r>
          </a:p>
          <a:p>
            <a:pPr marL="213884" lvl="1">
              <a:lnSpc>
                <a:spcPts val="2734"/>
              </a:lnSpc>
            </a:pPr>
            <a:r>
              <a:rPr lang="en-US" sz="2400" b="1" spc="194" dirty="0">
                <a:solidFill>
                  <a:srgbClr val="231F20"/>
                </a:solidFill>
                <a:latin typeface="DM Sans"/>
              </a:rPr>
              <a:t>function </a:t>
            </a:r>
            <a:r>
              <a:rPr lang="en-US" sz="2400" b="1" spc="194" dirty="0" err="1">
                <a:solidFill>
                  <a:srgbClr val="231F20"/>
                </a:solidFill>
                <a:latin typeface="DM Sans"/>
              </a:rPr>
              <a:t>handleClick</a:t>
            </a:r>
            <a:r>
              <a:rPr lang="en-US" sz="2400" b="1" spc="194" dirty="0">
                <a:solidFill>
                  <a:srgbClr val="231F20"/>
                </a:solidFill>
                <a:latin typeface="DM Sans"/>
              </a:rPr>
              <a:t>(event) {</a:t>
            </a:r>
          </a:p>
          <a:p>
            <a:pPr marL="213884" lvl="1">
              <a:lnSpc>
                <a:spcPts val="2734"/>
              </a:lnSpc>
            </a:pPr>
            <a:r>
              <a:rPr lang="en-US" sz="2400" b="1" spc="194" dirty="0">
                <a:solidFill>
                  <a:srgbClr val="231F20"/>
                </a:solidFill>
                <a:latin typeface="DM Sans"/>
              </a:rPr>
              <a:t>  alert('Button clicked!');</a:t>
            </a:r>
          </a:p>
          <a:p>
            <a:pPr marL="213884" lvl="1">
              <a:lnSpc>
                <a:spcPts val="2734"/>
              </a:lnSpc>
            </a:pPr>
            <a:r>
              <a:rPr lang="en-US" sz="2400" b="1" spc="194" dirty="0">
                <a:solidFill>
                  <a:srgbClr val="231F20"/>
                </a:solidFill>
                <a:latin typeface="DM Sans"/>
              </a:rPr>
              <a:t>}</a:t>
            </a:r>
          </a:p>
          <a:p>
            <a:pPr marL="213884" lvl="1">
              <a:lnSpc>
                <a:spcPts val="2734"/>
              </a:lnSpc>
            </a:pPr>
            <a:endParaRPr lang="en-US" sz="2400" b="1" spc="194" dirty="0">
              <a:solidFill>
                <a:srgbClr val="231F20"/>
              </a:solidFill>
              <a:latin typeface="DM Sans"/>
            </a:endParaRPr>
          </a:p>
          <a:p>
            <a:pPr marL="213884" lvl="1">
              <a:lnSpc>
                <a:spcPts val="2734"/>
              </a:lnSpc>
            </a:pPr>
            <a:r>
              <a:rPr lang="en-US" sz="2400" b="1" spc="194" dirty="0">
                <a:solidFill>
                  <a:srgbClr val="231F20"/>
                </a:solidFill>
                <a:latin typeface="DM Sans"/>
              </a:rPr>
              <a:t>// Step 3: Attach the event listener to the button</a:t>
            </a:r>
          </a:p>
          <a:p>
            <a:pPr marL="213884" lvl="1">
              <a:lnSpc>
                <a:spcPts val="2734"/>
              </a:lnSpc>
            </a:pPr>
            <a:r>
              <a:rPr lang="en-US" sz="2400" b="1" spc="194" dirty="0" err="1">
                <a:solidFill>
                  <a:srgbClr val="231F20"/>
                </a:solidFill>
                <a:latin typeface="DM Sans"/>
              </a:rPr>
              <a:t>button.addEventListener</a:t>
            </a:r>
            <a:r>
              <a:rPr lang="en-US" sz="2400" b="1" spc="194" dirty="0">
                <a:solidFill>
                  <a:srgbClr val="231F20"/>
                </a:solidFill>
                <a:latin typeface="DM Sans"/>
              </a:rPr>
              <a:t>('click', </a:t>
            </a:r>
            <a:r>
              <a:rPr lang="en-US" sz="2400" b="1" spc="194" dirty="0" err="1">
                <a:solidFill>
                  <a:srgbClr val="231F20"/>
                </a:solidFill>
                <a:latin typeface="DM Sans"/>
              </a:rPr>
              <a:t>handleClick</a:t>
            </a:r>
            <a:r>
              <a:rPr lang="en-US" sz="2400" b="1" spc="194" dirty="0">
                <a:solidFill>
                  <a:srgbClr val="231F20"/>
                </a:solidFill>
                <a:latin typeface="DM Sans"/>
              </a:rPr>
              <a:t>);</a:t>
            </a:r>
            <a:endParaRPr lang="en-US" sz="2400" b="1" spc="194" dirty="0">
              <a:solidFill>
                <a:srgbClr val="231F2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60960" y="-11328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01600" y="-362851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412490" y="2237986"/>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 Event Target:</a:t>
              </a:r>
              <a:endParaRPr lang="en-US" sz="2981" spc="29" dirty="0">
                <a:solidFill>
                  <a:srgbClr val="FFFFFF"/>
                </a:solidFill>
                <a:latin typeface="DM Sans Italics"/>
              </a:endParaRPr>
            </a:p>
          </p:txBody>
        </p:sp>
      </p:grpSp>
      <p:sp>
        <p:nvSpPr>
          <p:cNvPr id="11" name="TextBox 11"/>
          <p:cNvSpPr txBox="1"/>
          <p:nvPr/>
        </p:nvSpPr>
        <p:spPr>
          <a:xfrm>
            <a:off x="3617984" y="193103"/>
            <a:ext cx="11854980" cy="1423467"/>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ANATOMY OF </a:t>
            </a:r>
            <a:r>
              <a:rPr lang="en-US" sz="8030" spc="786" dirty="0" smtClean="0">
                <a:solidFill>
                  <a:srgbClr val="FFFFFF"/>
                </a:solidFill>
                <a:latin typeface="Oswald Bold"/>
              </a:rPr>
              <a:t>EVENT</a:t>
            </a:r>
            <a:endParaRPr lang="en-US" sz="8030" spc="786" dirty="0">
              <a:solidFill>
                <a:srgbClr val="FFFFFF"/>
              </a:solidFill>
              <a:latin typeface="Oswald Bold"/>
            </a:endParaRPr>
          </a:p>
        </p:txBody>
      </p:sp>
      <p:grpSp>
        <p:nvGrpSpPr>
          <p:cNvPr id="12" name="Group 12"/>
          <p:cNvGrpSpPr/>
          <p:nvPr/>
        </p:nvGrpSpPr>
        <p:grpSpPr>
          <a:xfrm>
            <a:off x="5854854" y="2217718"/>
            <a:ext cx="10755024" cy="1360825"/>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436465"/>
            <a:ext cx="10604346" cy="923330"/>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000" dirty="0"/>
              <a:t>The event target is the HTML element to which you attach the event listener. In this case, the target is the </a:t>
            </a:r>
            <a:r>
              <a:rPr lang="en-GB" sz="2000" dirty="0"/>
              <a:t>&lt;button&gt;</a:t>
            </a:r>
            <a:r>
              <a:rPr lang="en-GB" sz="2000" dirty="0"/>
              <a:t> element with the ID "</a:t>
            </a:r>
            <a:r>
              <a:rPr lang="en-GB" sz="2000" dirty="0" err="1"/>
              <a:t>myButton</a:t>
            </a:r>
            <a:r>
              <a:rPr lang="en-GB" sz="2000" dirty="0"/>
              <a:t>".</a:t>
            </a:r>
            <a:endParaRPr lang="en-US" sz="1981" spc="194" dirty="0">
              <a:solidFill>
                <a:srgbClr val="231F20"/>
              </a:solidFill>
              <a:latin typeface="DM Sans"/>
            </a:endParaRPr>
          </a:p>
        </p:txBody>
      </p:sp>
      <p:grpSp>
        <p:nvGrpSpPr>
          <p:cNvPr id="16" name="Group 16"/>
          <p:cNvGrpSpPr/>
          <p:nvPr/>
        </p:nvGrpSpPr>
        <p:grpSpPr>
          <a:xfrm>
            <a:off x="5855344" y="3802153"/>
            <a:ext cx="10755024" cy="1478619"/>
            <a:chOff x="0" y="0"/>
            <a:chExt cx="1744696" cy="777874"/>
          </a:xfrm>
        </p:grpSpPr>
        <p:sp>
          <p:nvSpPr>
            <p:cNvPr id="17"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6047955" y="4087428"/>
            <a:ext cx="10411245" cy="879921"/>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000" dirty="0"/>
              <a:t>The event type specifies what kind of interaction or occurrence you want to listen for. In this case, you are interested in the "click" event, which occurs when the button is clicked.</a:t>
            </a:r>
            <a:endParaRPr lang="en-US" sz="1981" spc="194" dirty="0">
              <a:solidFill>
                <a:srgbClr val="231F20"/>
              </a:solidFill>
              <a:latin typeface="DM Sans"/>
            </a:endParaRPr>
          </a:p>
        </p:txBody>
      </p:sp>
      <p:grpSp>
        <p:nvGrpSpPr>
          <p:cNvPr id="21" name="Group 21"/>
          <p:cNvGrpSpPr/>
          <p:nvPr/>
        </p:nvGrpSpPr>
        <p:grpSpPr>
          <a:xfrm>
            <a:off x="1381520" y="3802153"/>
            <a:ext cx="4474229" cy="876300"/>
            <a:chOff x="0" y="-262810"/>
            <a:chExt cx="1409513" cy="589877"/>
          </a:xfrm>
        </p:grpSpPr>
        <p:sp>
          <p:nvSpPr>
            <p:cNvPr id="22" name="Freeform 22"/>
            <p:cNvSpPr/>
            <p:nvPr/>
          </p:nvSpPr>
          <p:spPr>
            <a:xfrm>
              <a:off x="128" y="-262810"/>
              <a:ext cx="1409385" cy="589877"/>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23" name="TextBox 23"/>
            <p:cNvSpPr txBox="1"/>
            <p:nvPr/>
          </p:nvSpPr>
          <p:spPr>
            <a:xfrm>
              <a:off x="0" y="-262810"/>
              <a:ext cx="1409385" cy="488189"/>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a:t>
              </a:r>
              <a:r>
                <a:rPr lang="en-US" sz="2981" spc="29" dirty="0" smtClean="0">
                  <a:solidFill>
                    <a:srgbClr val="FFFFFF"/>
                  </a:solidFill>
                  <a:latin typeface="DM Sans Italics"/>
                </a:rPr>
                <a:t>Type:</a:t>
              </a:r>
              <a:endParaRPr lang="en-US" sz="2981" spc="29" dirty="0">
                <a:solidFill>
                  <a:srgbClr val="FFFFFF"/>
                </a:solidFill>
                <a:latin typeface="DM Sans Italics"/>
              </a:endParaRPr>
            </a:p>
          </p:txBody>
        </p:sp>
      </p:grpSp>
      <p:grpSp>
        <p:nvGrpSpPr>
          <p:cNvPr id="25" name="Group 21"/>
          <p:cNvGrpSpPr/>
          <p:nvPr/>
        </p:nvGrpSpPr>
        <p:grpSpPr>
          <a:xfrm>
            <a:off x="1365791" y="5524500"/>
            <a:ext cx="4505280" cy="876300"/>
            <a:chOff x="128" y="-262810"/>
            <a:chExt cx="1419295" cy="589877"/>
          </a:xfrm>
        </p:grpSpPr>
        <p:sp>
          <p:nvSpPr>
            <p:cNvPr id="26" name="Freeform 22"/>
            <p:cNvSpPr/>
            <p:nvPr/>
          </p:nvSpPr>
          <p:spPr>
            <a:xfrm>
              <a:off x="128" y="-262810"/>
              <a:ext cx="1409385" cy="589877"/>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27" name="TextBox 23"/>
            <p:cNvSpPr txBox="1"/>
            <p:nvPr/>
          </p:nvSpPr>
          <p:spPr>
            <a:xfrm>
              <a:off x="10038" y="-226602"/>
              <a:ext cx="1409385" cy="488189"/>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Callback Function:</a:t>
              </a:r>
              <a:endParaRPr lang="en-US" sz="2981" spc="29" dirty="0">
                <a:solidFill>
                  <a:srgbClr val="FFFFFF"/>
                </a:solidFill>
                <a:latin typeface="DM Sans Italics"/>
              </a:endParaRPr>
            </a:p>
          </p:txBody>
        </p:sp>
      </p:grpSp>
      <p:grpSp>
        <p:nvGrpSpPr>
          <p:cNvPr id="28" name="Group 16"/>
          <p:cNvGrpSpPr/>
          <p:nvPr/>
        </p:nvGrpSpPr>
        <p:grpSpPr>
          <a:xfrm>
            <a:off x="5855344" y="5524076"/>
            <a:ext cx="10755024" cy="1803364"/>
            <a:chOff x="0" y="0"/>
            <a:chExt cx="1744696" cy="777874"/>
          </a:xfrm>
        </p:grpSpPr>
        <p:sp>
          <p:nvSpPr>
            <p:cNvPr id="29"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30"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31" name="TextBox 19"/>
          <p:cNvSpPr txBox="1"/>
          <p:nvPr/>
        </p:nvSpPr>
        <p:spPr>
          <a:xfrm>
            <a:off x="5916709" y="5723070"/>
            <a:ext cx="10411245" cy="1341586"/>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000" dirty="0"/>
              <a:t>The </a:t>
            </a:r>
            <a:r>
              <a:rPr lang="en-GB" sz="2000" dirty="0" err="1"/>
              <a:t>callback</a:t>
            </a:r>
            <a:r>
              <a:rPr lang="en-GB" sz="2000" dirty="0"/>
              <a:t> function is the JavaScript code that you want to run when the event happens. In this example, the </a:t>
            </a:r>
            <a:r>
              <a:rPr lang="en-GB" sz="2000" dirty="0" err="1"/>
              <a:t>handleClick</a:t>
            </a:r>
            <a:r>
              <a:rPr lang="en-GB" sz="2000" dirty="0"/>
              <a:t> function is the </a:t>
            </a:r>
            <a:r>
              <a:rPr lang="en-GB" sz="2000" dirty="0" err="1"/>
              <a:t>callback</a:t>
            </a:r>
            <a:r>
              <a:rPr lang="en-GB" sz="2000" dirty="0"/>
              <a:t> function. It's a function you define to respond to the "click" event.</a:t>
            </a:r>
            <a:endParaRPr lang="en-US" sz="1981" spc="194" dirty="0">
              <a:solidFill>
                <a:srgbClr val="231F20"/>
              </a:solidFill>
              <a:latin typeface="DM Sans"/>
            </a:endParaRPr>
          </a:p>
        </p:txBody>
      </p:sp>
      <p:grpSp>
        <p:nvGrpSpPr>
          <p:cNvPr id="32" name="Group 21"/>
          <p:cNvGrpSpPr/>
          <p:nvPr/>
        </p:nvGrpSpPr>
        <p:grpSpPr>
          <a:xfrm>
            <a:off x="1365385" y="7620000"/>
            <a:ext cx="4474229" cy="876300"/>
            <a:chOff x="0" y="-262810"/>
            <a:chExt cx="1409513" cy="589877"/>
          </a:xfrm>
        </p:grpSpPr>
        <p:sp>
          <p:nvSpPr>
            <p:cNvPr id="33" name="Freeform 22"/>
            <p:cNvSpPr/>
            <p:nvPr/>
          </p:nvSpPr>
          <p:spPr>
            <a:xfrm>
              <a:off x="128" y="-262810"/>
              <a:ext cx="1409385" cy="589877"/>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34" name="TextBox 23"/>
            <p:cNvSpPr txBox="1"/>
            <p:nvPr/>
          </p:nvSpPr>
          <p:spPr>
            <a:xfrm>
              <a:off x="0" y="-262810"/>
              <a:ext cx="1409385" cy="488189"/>
            </a:xfrm>
            <a:prstGeom prst="rect">
              <a:avLst/>
            </a:prstGeom>
          </p:spPr>
          <p:txBody>
            <a:bodyPr lIns="50800" tIns="50800" rIns="50800" bIns="50800" rtlCol="0" anchor="ctr"/>
            <a:lstStyle/>
            <a:p>
              <a:pPr lvl="0" algn="ctr">
                <a:lnSpc>
                  <a:spcPts val="4114"/>
                </a:lnSpc>
                <a:spcBef>
                  <a:spcPct val="0"/>
                </a:spcBef>
              </a:pPr>
              <a:r>
                <a:rPr lang="en-US" sz="2981" spc="29" dirty="0">
                  <a:solidFill>
                    <a:srgbClr val="FFFFFF"/>
                  </a:solidFill>
                  <a:latin typeface="DM Sans Italics"/>
                </a:rPr>
                <a:t>Event Listener:</a:t>
              </a:r>
              <a:endParaRPr lang="en-US" sz="2981" spc="29" dirty="0">
                <a:solidFill>
                  <a:srgbClr val="FFFFFF"/>
                </a:solidFill>
                <a:latin typeface="DM Sans Italics"/>
              </a:endParaRPr>
            </a:p>
          </p:txBody>
        </p:sp>
      </p:grpSp>
      <p:grpSp>
        <p:nvGrpSpPr>
          <p:cNvPr id="35" name="Group 16"/>
          <p:cNvGrpSpPr/>
          <p:nvPr/>
        </p:nvGrpSpPr>
        <p:grpSpPr>
          <a:xfrm>
            <a:off x="5855344" y="7637863"/>
            <a:ext cx="10785504" cy="2535855"/>
            <a:chOff x="0" y="0"/>
            <a:chExt cx="1744696" cy="777874"/>
          </a:xfrm>
        </p:grpSpPr>
        <p:sp>
          <p:nvSpPr>
            <p:cNvPr id="36"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37"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38" name="TextBox 19"/>
          <p:cNvSpPr txBox="1"/>
          <p:nvPr/>
        </p:nvSpPr>
        <p:spPr>
          <a:xfrm>
            <a:off x="5996754" y="7653045"/>
            <a:ext cx="10365896" cy="2264915"/>
          </a:xfrm>
          <a:prstGeom prst="rect">
            <a:avLst/>
          </a:prstGeom>
        </p:spPr>
        <p:txBody>
          <a:bodyPr wrap="square" lIns="0" tIns="0" rIns="0" bIns="0" rtlCol="0" anchor="t">
            <a:spAutoFit/>
          </a:bodyPr>
          <a:lstStyle/>
          <a:p>
            <a:pPr marL="427768" lvl="1" indent="-213884" algn="just">
              <a:lnSpc>
                <a:spcPct val="150000"/>
              </a:lnSpc>
              <a:buFont typeface="Arial"/>
              <a:buChar char="•"/>
            </a:pPr>
            <a:r>
              <a:rPr lang="en-GB" sz="2000" dirty="0"/>
              <a:t>An event listener is a piece of JavaScript code that "listens" for a specific event on a particular element and then executes the associated </a:t>
            </a:r>
            <a:r>
              <a:rPr lang="en-GB" sz="2000" dirty="0" err="1"/>
              <a:t>callback</a:t>
            </a:r>
            <a:r>
              <a:rPr lang="en-GB" sz="2000" dirty="0"/>
              <a:t> function when that event occurs. In the code, </a:t>
            </a:r>
            <a:r>
              <a:rPr lang="en-GB" sz="2000" dirty="0" err="1"/>
              <a:t>button.addEventListener</a:t>
            </a:r>
            <a:r>
              <a:rPr lang="en-GB" sz="2000" dirty="0"/>
              <a:t>('click', </a:t>
            </a:r>
            <a:r>
              <a:rPr lang="en-GB" sz="2000" dirty="0" err="1"/>
              <a:t>handleClick</a:t>
            </a:r>
            <a:r>
              <a:rPr lang="en-GB" sz="2000" dirty="0"/>
              <a:t>);</a:t>
            </a:r>
            <a:r>
              <a:rPr lang="en-GB" sz="2000" dirty="0"/>
              <a:t> is attaching an event listener to the "click" event of the </a:t>
            </a:r>
            <a:r>
              <a:rPr lang="en-GB" sz="2000" dirty="0"/>
              <a:t>button</a:t>
            </a:r>
            <a:r>
              <a:rPr lang="en-GB" sz="2000" dirty="0"/>
              <a:t> element. This means that when the button is clicked, the </a:t>
            </a:r>
            <a:r>
              <a:rPr lang="en-GB" sz="2000" dirty="0" err="1"/>
              <a:t>handleClick</a:t>
            </a:r>
            <a:r>
              <a:rPr lang="en-GB" sz="2000" dirty="0"/>
              <a:t> function will be executed.</a:t>
            </a:r>
            <a:endParaRPr lang="en-US" sz="2000" spc="194" dirty="0">
              <a:solidFill>
                <a:srgbClr val="231F2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2849</Words>
  <Application>Microsoft Office PowerPoint</Application>
  <PresentationFormat>Custom</PresentationFormat>
  <Paragraphs>314</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DM Sans Bold</vt:lpstr>
      <vt:lpstr>Oswald Bold Italics</vt:lpstr>
      <vt:lpstr>DM Sans</vt:lpstr>
      <vt:lpstr>DM Sans Italics</vt:lpstr>
      <vt:lpstr>Oswald</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ayaj ahamad</cp:lastModifiedBy>
  <cp:revision>96</cp:revision>
  <dcterms:created xsi:type="dcterms:W3CDTF">2006-08-16T00:00:00Z</dcterms:created>
  <dcterms:modified xsi:type="dcterms:W3CDTF">2023-08-29T19:13:12Z</dcterms:modified>
  <dc:identifier>DAFsREh9P7k</dc:identifier>
</cp:coreProperties>
</file>