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67" r:id="rId14"/>
    <p:sldId id="268" r:id="rId15"/>
    <p:sldId id="269" r:id="rId16"/>
    <p:sldId id="270" r:id="rId17"/>
    <p:sldId id="271" r:id="rId18"/>
    <p:sldId id="272" r:id="rId19"/>
    <p:sldId id="273" r:id="rId20"/>
    <p:sldId id="277" r:id="rId21"/>
    <p:sldId id="276" r:id="rId22"/>
    <p:sldId id="278" r:id="rId23"/>
  </p:sldIdLst>
  <p:sldSz cx="18288000" cy="10287000"/>
  <p:notesSz cx="6858000" cy="9144000"/>
  <p:embeddedFontLst>
    <p:embeddedFont>
      <p:font typeface="Oswald" charset="0"/>
      <p:regular r:id="rId25"/>
    </p:embeddedFont>
    <p:embeddedFont>
      <p:font typeface="Calibri" pitchFamily="34" charset="0"/>
      <p:regular r:id="rId26"/>
      <p:bold r:id="rId27"/>
      <p:italic r:id="rId28"/>
      <p:boldItalic r:id="rId29"/>
    </p:embeddedFont>
    <p:embeddedFont>
      <p:font typeface="DM Sans" charset="0"/>
      <p:regular r:id="rId30"/>
    </p:embeddedFont>
    <p:embeddedFont>
      <p:font typeface="DM Sans Italics" charset="0"/>
      <p:regular r:id="rId31"/>
    </p:embeddedFont>
    <p:embeddedFont>
      <p:font typeface="Oswald Bold" charset="0"/>
      <p:regular r:id="rId32"/>
    </p:embeddedFont>
    <p:embeddedFont>
      <p:font typeface="DM Sans Bold"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B32900-321E-430D-9DB1-E7045F39D0FC}" type="datetimeFigureOut">
              <a:rPr lang="en-IN" smtClean="0"/>
              <a:t>29-08-2023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8967B-7727-4BB2-AA3B-9331F8562811}" type="slidenum">
              <a:rPr lang="en-IN" smtClean="0"/>
              <a:t>‹#›</a:t>
            </a:fld>
            <a:endParaRPr lang="en-IN"/>
          </a:p>
        </p:txBody>
      </p:sp>
    </p:spTree>
    <p:extLst>
      <p:ext uri="{BB962C8B-B14F-4D97-AF65-F5344CB8AC3E}">
        <p14:creationId xmlns:p14="http://schemas.microsoft.com/office/powerpoint/2010/main" val="115195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8967B-7727-4BB2-AA3B-9331F8562811}" type="slidenum">
              <a:rPr lang="en-IN" smtClean="0"/>
              <a:t>3</a:t>
            </a:fld>
            <a:endParaRPr lang="en-IN"/>
          </a:p>
        </p:txBody>
      </p:sp>
    </p:spTree>
    <p:extLst>
      <p:ext uri="{BB962C8B-B14F-4D97-AF65-F5344CB8AC3E}">
        <p14:creationId xmlns:p14="http://schemas.microsoft.com/office/powerpoint/2010/main" val="100811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5" name="Group 5"/>
          <p:cNvGrpSpPr/>
          <p:nvPr/>
        </p:nvGrpSpPr>
        <p:grpSpPr>
          <a:xfrm>
            <a:off x="2118196" y="1869100"/>
            <a:ext cx="12837973" cy="4396765"/>
            <a:chOff x="0" y="0"/>
            <a:chExt cx="2479221" cy="849087"/>
          </a:xfrm>
        </p:grpSpPr>
        <p:sp>
          <p:nvSpPr>
            <p:cNvPr id="6" name="Freeform 6"/>
            <p:cNvSpPr/>
            <p:nvPr/>
          </p:nvSpPr>
          <p:spPr>
            <a:xfrm>
              <a:off x="0" y="0"/>
              <a:ext cx="2479222" cy="849087"/>
            </a:xfrm>
            <a:custGeom>
              <a:avLst/>
              <a:gdLst/>
              <a:ahLst/>
              <a:cxnLst/>
              <a:rect l="l" t="t" r="r" b="b"/>
              <a:pathLst>
                <a:path w="2479222" h="849087">
                  <a:moveTo>
                    <a:pt x="0" y="0"/>
                  </a:moveTo>
                  <a:lnTo>
                    <a:pt x="2479222" y="0"/>
                  </a:lnTo>
                  <a:lnTo>
                    <a:pt x="2479222" y="849087"/>
                  </a:lnTo>
                  <a:lnTo>
                    <a:pt x="0" y="849087"/>
                  </a:lnTo>
                  <a:lnTo>
                    <a:pt x="0" y="0"/>
                  </a:lnTo>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4173200" y="0"/>
            <a:ext cx="4114800" cy="1399671"/>
          </a:xfrm>
          <a:custGeom>
            <a:avLst/>
            <a:gdLst/>
            <a:ahLst/>
            <a:cxnLst/>
            <a:rect l="l" t="t" r="r" b="b"/>
            <a:pathLst>
              <a:path w="3861162" h="1399671">
                <a:moveTo>
                  <a:pt x="0" y="0"/>
                </a:moveTo>
                <a:lnTo>
                  <a:pt x="3861162" y="0"/>
                </a:lnTo>
                <a:lnTo>
                  <a:pt x="3861162" y="1399671"/>
                </a:lnTo>
                <a:lnTo>
                  <a:pt x="0" y="1399671"/>
                </a:lnTo>
                <a:lnTo>
                  <a:pt x="0" y="0"/>
                </a:lnTo>
                <a:close/>
              </a:path>
            </a:pathLst>
          </a:custGeom>
          <a:blipFill>
            <a:blip r:embed="rId5"/>
            <a:stretch>
              <a:fillRect/>
            </a:stretch>
          </a:blipFill>
        </p:spPr>
      </p:sp>
      <p:sp>
        <p:nvSpPr>
          <p:cNvPr id="9" name="TextBox 9"/>
          <p:cNvSpPr txBox="1"/>
          <p:nvPr/>
        </p:nvSpPr>
        <p:spPr>
          <a:xfrm>
            <a:off x="2118196" y="3610040"/>
            <a:ext cx="12796596" cy="2676567"/>
          </a:xfrm>
          <a:prstGeom prst="rect">
            <a:avLst/>
          </a:prstGeom>
        </p:spPr>
        <p:txBody>
          <a:bodyPr wrap="square" lIns="0" tIns="0" rIns="0" bIns="0" rtlCol="0" anchor="t">
            <a:spAutoFit/>
          </a:bodyPr>
          <a:lstStyle/>
          <a:p>
            <a:pPr algn="ctr">
              <a:lnSpc>
                <a:spcPts val="22684"/>
              </a:lnSpc>
            </a:pPr>
            <a:r>
              <a:rPr lang="en-US" sz="16437" spc="1610" dirty="0" smtClean="0">
                <a:solidFill>
                  <a:srgbClr val="231F20"/>
                </a:solidFill>
                <a:latin typeface="Oswald Bold"/>
              </a:rPr>
              <a:t>OBJECTS</a:t>
            </a:r>
            <a:endParaRPr lang="en-US" sz="16437" spc="1610" dirty="0">
              <a:solidFill>
                <a:srgbClr val="231F20"/>
              </a:solidFill>
              <a:latin typeface="Oswald Bold"/>
            </a:endParaRPr>
          </a:p>
        </p:txBody>
      </p:sp>
      <p:sp>
        <p:nvSpPr>
          <p:cNvPr id="10" name="TextBox 10"/>
          <p:cNvSpPr txBox="1"/>
          <p:nvPr/>
        </p:nvSpPr>
        <p:spPr>
          <a:xfrm>
            <a:off x="2118196" y="2218312"/>
            <a:ext cx="12796596" cy="1391728"/>
          </a:xfrm>
          <a:prstGeom prst="rect">
            <a:avLst/>
          </a:prstGeom>
        </p:spPr>
        <p:txBody>
          <a:bodyPr wrap="square" lIns="0" tIns="0" rIns="0" bIns="0" rtlCol="0" anchor="t">
            <a:spAutoFit/>
          </a:bodyPr>
          <a:lstStyle/>
          <a:p>
            <a:pPr algn="ctr">
              <a:lnSpc>
                <a:spcPts val="11809"/>
              </a:lnSpc>
            </a:pPr>
            <a:r>
              <a:rPr lang="en-US" sz="8557" spc="838" dirty="0">
                <a:solidFill>
                  <a:srgbClr val="231F20"/>
                </a:solidFill>
                <a:latin typeface="Oswald"/>
              </a:rPr>
              <a:t>PRESENTATION ON</a:t>
            </a:r>
          </a:p>
        </p:txBody>
      </p:sp>
      <p:sp>
        <p:nvSpPr>
          <p:cNvPr id="11" name="TextBox 11"/>
          <p:cNvSpPr txBox="1"/>
          <p:nvPr/>
        </p:nvSpPr>
        <p:spPr>
          <a:xfrm>
            <a:off x="199261" y="7424129"/>
            <a:ext cx="15771328" cy="2367353"/>
          </a:xfrm>
          <a:prstGeom prst="rect">
            <a:avLst/>
          </a:prstGeom>
        </p:spPr>
        <p:txBody>
          <a:bodyPr lIns="0" tIns="0" rIns="0" bIns="0" rtlCol="0" anchor="t">
            <a:spAutoFit/>
          </a:bodyPr>
          <a:lstStyle/>
          <a:p>
            <a:pPr algn="ctr">
              <a:lnSpc>
                <a:spcPts val="9463"/>
              </a:lnSpc>
            </a:pPr>
            <a:r>
              <a:rPr lang="en-US" sz="6857" spc="672">
                <a:solidFill>
                  <a:srgbClr val="231F20"/>
                </a:solidFill>
                <a:latin typeface="Oswald Bold"/>
              </a:rPr>
              <a:t>PRESENTED BY :AYAZ AHAMAD</a:t>
            </a:r>
          </a:p>
          <a:p>
            <a:pPr algn="ctr">
              <a:lnSpc>
                <a:spcPts val="9463"/>
              </a:lnSpc>
            </a:pPr>
            <a:r>
              <a:rPr lang="en-US" sz="6857" spc="672">
                <a:solidFill>
                  <a:srgbClr val="231F20"/>
                </a:solidFill>
                <a:latin typeface="Oswald Bold"/>
              </a:rPr>
              <a:t>GUIDE:JAVED SIR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7. </a:t>
              </a:r>
              <a:r>
                <a:rPr lang="en-US" sz="2981" spc="29" dirty="0">
                  <a:solidFill>
                    <a:srgbClr val="FFFFFF"/>
                  </a:solidFill>
                  <a:latin typeface="DM Sans Italics"/>
                </a:rPr>
                <a:t>Object Manipulation:</a:t>
              </a:r>
              <a:endParaRPr lang="en-US" sz="2981" spc="29" dirty="0">
                <a:solidFill>
                  <a:srgbClr val="FFFFFF"/>
                </a:solidFill>
                <a:latin typeface="DM Sans Italics"/>
              </a:endParaRP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grpSp>
        <p:nvGrpSpPr>
          <p:cNvPr id="12" name="Group 12"/>
          <p:cNvGrpSpPr/>
          <p:nvPr/>
        </p:nvGrpSpPr>
        <p:grpSpPr>
          <a:xfrm>
            <a:off x="5854854" y="2639675"/>
            <a:ext cx="10604346" cy="2978740"/>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632055"/>
            <a:ext cx="10604346" cy="331694"/>
          </a:xfrm>
          <a:prstGeom prst="rect">
            <a:avLst/>
          </a:prstGeom>
        </p:spPr>
        <p:txBody>
          <a:bodyPr wrap="square" lIns="0" tIns="0" rIns="0" bIns="0" rtlCol="0" anchor="t">
            <a:spAutoFit/>
          </a:bodyPr>
          <a:lstStyle/>
          <a:p>
            <a:pPr marL="427768" lvl="1" indent="-213884">
              <a:lnSpc>
                <a:spcPts val="2734"/>
              </a:lnSpc>
              <a:buFont typeface="Arial"/>
              <a:buChar char="•"/>
            </a:pPr>
            <a:r>
              <a:rPr lang="en-GB" sz="2000" dirty="0"/>
              <a:t>You can add, modify, and delete properties and methods in an object after its creation.</a:t>
            </a:r>
            <a:endParaRPr lang="en-US" sz="1981" spc="194" dirty="0">
              <a:solidFill>
                <a:srgbClr val="231F20"/>
              </a:solidFill>
              <a:latin typeface="DM Sans"/>
            </a:endParaRPr>
          </a:p>
        </p:txBody>
      </p:sp>
      <p:grpSp>
        <p:nvGrpSpPr>
          <p:cNvPr id="16" name="Group 16"/>
          <p:cNvGrpSpPr/>
          <p:nvPr/>
        </p:nvGrpSpPr>
        <p:grpSpPr>
          <a:xfrm>
            <a:off x="5854854" y="6013277"/>
            <a:ext cx="10604346" cy="4028007"/>
            <a:chOff x="0" y="0"/>
            <a:chExt cx="1744696" cy="777874"/>
          </a:xfrm>
        </p:grpSpPr>
        <p:sp>
          <p:nvSpPr>
            <p:cNvPr id="17" name="Freeform 17"/>
            <p:cNvSpPr/>
            <p:nvPr/>
          </p:nvSpPr>
          <p:spPr>
            <a:xfrm>
              <a:off x="0" y="0"/>
              <a:ext cx="1744696" cy="777874"/>
            </a:xfrm>
            <a:custGeom>
              <a:avLst/>
              <a:gdLst/>
              <a:ahLst/>
              <a:cxnLst/>
              <a:rect l="l" t="t" r="r" b="b"/>
              <a:pathLst>
                <a:path w="1744696" h="777874">
                  <a:moveTo>
                    <a:pt x="0" y="0"/>
                  </a:moveTo>
                  <a:lnTo>
                    <a:pt x="1744696" y="0"/>
                  </a:lnTo>
                  <a:lnTo>
                    <a:pt x="1744696" y="777874"/>
                  </a:lnTo>
                  <a:lnTo>
                    <a:pt x="0" y="777874"/>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5854854" y="6060902"/>
            <a:ext cx="10604346" cy="692497"/>
          </a:xfrm>
          <a:prstGeom prst="rect">
            <a:avLst/>
          </a:prstGeom>
        </p:spPr>
        <p:txBody>
          <a:bodyPr wrap="square" lIns="0" tIns="0" rIns="0" bIns="0" rtlCol="0" anchor="t">
            <a:spAutoFit/>
          </a:bodyPr>
          <a:lstStyle/>
          <a:p>
            <a:pPr marL="427768" lvl="1" indent="-213884">
              <a:lnSpc>
                <a:spcPts val="2734"/>
              </a:lnSpc>
              <a:buFont typeface="Arial"/>
              <a:buChar char="•"/>
            </a:pPr>
            <a:r>
              <a:rPr lang="en-GB" sz="2000" dirty="0"/>
              <a:t>Objects can interact with other objects, APIs, and libraries. In web development, the DOM is an example of object interaction, where you manipulate HTML elements as objects.</a:t>
            </a:r>
            <a:endParaRPr lang="en-US" sz="1981" spc="194" dirty="0">
              <a:solidFill>
                <a:srgbClr val="231F20"/>
              </a:solidFill>
              <a:latin typeface="DM Sans"/>
            </a:endParaRPr>
          </a:p>
        </p:txBody>
      </p:sp>
      <p:sp>
        <p:nvSpPr>
          <p:cNvPr id="20" name="TextBox 20"/>
          <p:cNvSpPr txBox="1"/>
          <p:nvPr/>
        </p:nvSpPr>
        <p:spPr>
          <a:xfrm>
            <a:off x="6324600" y="3442596"/>
            <a:ext cx="9525000" cy="1024768"/>
          </a:xfrm>
          <a:prstGeom prst="rect">
            <a:avLst/>
          </a:prstGeom>
        </p:spPr>
        <p:txBody>
          <a:bodyPr wrap="square" lIns="0" tIns="0" rIns="0" bIns="0" rtlCol="0" anchor="t">
            <a:spAutoFit/>
          </a:bodyPr>
          <a:lstStyle/>
          <a:p>
            <a:pPr marL="427768" lvl="1" indent="-213884">
              <a:lnSpc>
                <a:spcPts val="2734"/>
              </a:lnSpc>
              <a:buFont typeface="Arial"/>
              <a:buChar char="•"/>
            </a:pPr>
            <a:r>
              <a:rPr lang="en-GB" sz="2000" b="1" spc="194" dirty="0" err="1">
                <a:solidFill>
                  <a:srgbClr val="231F20"/>
                </a:solidFill>
                <a:latin typeface="DM Sans"/>
              </a:rPr>
              <a:t>person.city</a:t>
            </a:r>
            <a:r>
              <a:rPr lang="en-GB" sz="2000" b="1" spc="194" dirty="0">
                <a:solidFill>
                  <a:srgbClr val="231F20"/>
                </a:solidFill>
                <a:latin typeface="DM Sans"/>
              </a:rPr>
              <a:t> = "New York"; // Adding a new property</a:t>
            </a:r>
          </a:p>
          <a:p>
            <a:pPr marL="427768" lvl="1" indent="-213884">
              <a:lnSpc>
                <a:spcPts val="2734"/>
              </a:lnSpc>
              <a:buFont typeface="Arial"/>
              <a:buChar char="•"/>
            </a:pPr>
            <a:r>
              <a:rPr lang="en-GB" sz="2000" b="1" spc="194" dirty="0" err="1">
                <a:solidFill>
                  <a:srgbClr val="231F20"/>
                </a:solidFill>
                <a:latin typeface="DM Sans"/>
              </a:rPr>
              <a:t>person.age</a:t>
            </a:r>
            <a:r>
              <a:rPr lang="en-GB" sz="2000" b="1" spc="194" dirty="0">
                <a:solidFill>
                  <a:srgbClr val="231F20"/>
                </a:solidFill>
                <a:latin typeface="DM Sans"/>
              </a:rPr>
              <a:t> = 31; // Modifying an existing property</a:t>
            </a:r>
          </a:p>
          <a:p>
            <a:pPr marL="427768" lvl="1" indent="-213884">
              <a:lnSpc>
                <a:spcPts val="2734"/>
              </a:lnSpc>
              <a:buFont typeface="Arial"/>
              <a:buChar char="•"/>
            </a:pPr>
            <a:r>
              <a:rPr lang="en-GB" sz="2000" b="1" spc="194" dirty="0">
                <a:solidFill>
                  <a:srgbClr val="231F20"/>
                </a:solidFill>
                <a:latin typeface="DM Sans"/>
              </a:rPr>
              <a:t>delete </a:t>
            </a:r>
            <a:r>
              <a:rPr lang="en-GB" sz="2000" b="1" spc="194" dirty="0" err="1">
                <a:solidFill>
                  <a:srgbClr val="231F20"/>
                </a:solidFill>
                <a:latin typeface="DM Sans"/>
              </a:rPr>
              <a:t>person.age</a:t>
            </a:r>
            <a:r>
              <a:rPr lang="en-GB" sz="2000" b="1" spc="194" dirty="0">
                <a:solidFill>
                  <a:srgbClr val="231F20"/>
                </a:solidFill>
                <a:latin typeface="DM Sans"/>
              </a:rPr>
              <a:t>; // Removing a property</a:t>
            </a:r>
            <a:endParaRPr lang="en-GB" sz="2000" b="1" spc="194" dirty="0">
              <a:solidFill>
                <a:srgbClr val="231F20"/>
              </a:solidFill>
              <a:latin typeface="DM Sans"/>
            </a:endParaRPr>
          </a:p>
        </p:txBody>
      </p:sp>
      <p:grpSp>
        <p:nvGrpSpPr>
          <p:cNvPr id="21" name="Group 21"/>
          <p:cNvGrpSpPr/>
          <p:nvPr/>
        </p:nvGrpSpPr>
        <p:grpSpPr>
          <a:xfrm>
            <a:off x="1543050" y="6013277"/>
            <a:ext cx="4311807" cy="855734"/>
            <a:chOff x="0" y="0"/>
            <a:chExt cx="1409385" cy="225378"/>
          </a:xfrm>
        </p:grpSpPr>
        <p:sp>
          <p:nvSpPr>
            <p:cNvPr id="22" name="Freeform 22"/>
            <p:cNvSpPr/>
            <p:nvPr/>
          </p:nvSpPr>
          <p:spPr>
            <a:xfrm>
              <a:off x="0" y="0"/>
              <a:ext cx="1409385" cy="225378"/>
            </a:xfrm>
            <a:custGeom>
              <a:avLst/>
              <a:gdLst/>
              <a:ahLst/>
              <a:cxnLst/>
              <a:rect l="l" t="t" r="r" b="b"/>
              <a:pathLst>
                <a:path w="1409385" h="225378">
                  <a:moveTo>
                    <a:pt x="0" y="0"/>
                  </a:moveTo>
                  <a:lnTo>
                    <a:pt x="1409385" y="0"/>
                  </a:lnTo>
                  <a:lnTo>
                    <a:pt x="1409385" y="225378"/>
                  </a:lnTo>
                  <a:lnTo>
                    <a:pt x="0" y="225378"/>
                  </a:lnTo>
                  <a:lnTo>
                    <a:pt x="0" y="0"/>
                  </a:lnTo>
                </a:path>
              </a:pathLst>
            </a:custGeom>
            <a:solidFill>
              <a:srgbClr val="1A1A1A"/>
            </a:solidFill>
          </p:spPr>
        </p:sp>
        <p:sp>
          <p:nvSpPr>
            <p:cNvPr id="23" name="TextBox 23"/>
            <p:cNvSpPr txBox="1"/>
            <p:nvPr/>
          </p:nvSpPr>
          <p:spPr>
            <a:xfrm>
              <a:off x="0" y="12543"/>
              <a:ext cx="1409385" cy="21283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8</a:t>
              </a:r>
              <a:r>
                <a:rPr lang="en-US" sz="2981" spc="29" dirty="0" smtClean="0">
                  <a:solidFill>
                    <a:srgbClr val="FFFFFF"/>
                  </a:solidFill>
                  <a:latin typeface="DM Sans Italics"/>
                </a:rPr>
                <a:t>. </a:t>
              </a:r>
              <a:r>
                <a:rPr lang="en-US" sz="2981" spc="29" dirty="0">
                  <a:solidFill>
                    <a:srgbClr val="FFFFFF"/>
                  </a:solidFill>
                  <a:latin typeface="DM Sans Italics"/>
                </a:rPr>
                <a:t>Object Interaction:</a:t>
              </a:r>
              <a:endParaRPr lang="en-US" sz="2981" spc="29" dirty="0">
                <a:solidFill>
                  <a:srgbClr val="FFFFFF"/>
                </a:solidFill>
                <a:latin typeface="DM Sans Italics"/>
              </a:endParaRPr>
            </a:p>
          </p:txBody>
        </p:sp>
      </p:grpSp>
      <p:sp>
        <p:nvSpPr>
          <p:cNvPr id="24" name="TextBox 24"/>
          <p:cNvSpPr txBox="1"/>
          <p:nvPr/>
        </p:nvSpPr>
        <p:spPr>
          <a:xfrm>
            <a:off x="6706919" y="7353300"/>
            <a:ext cx="9599881" cy="2062424"/>
          </a:xfrm>
          <a:prstGeom prst="rect">
            <a:avLst/>
          </a:prstGeom>
        </p:spPr>
        <p:txBody>
          <a:bodyPr wrap="square" lIns="0" tIns="0" rIns="0" bIns="0" rtlCol="0" anchor="t">
            <a:spAutoFit/>
          </a:bodyPr>
          <a:lstStyle/>
          <a:p>
            <a:pPr marL="421641" lvl="1" indent="-210820">
              <a:lnSpc>
                <a:spcPts val="2695"/>
              </a:lnSpc>
              <a:buFont typeface="Arial"/>
              <a:buChar char="•"/>
            </a:pPr>
            <a:r>
              <a:rPr lang="en-US" sz="2000" b="1" spc="191" dirty="0" err="1">
                <a:solidFill>
                  <a:srgbClr val="231F20"/>
                </a:solidFill>
                <a:latin typeface="DM Sans"/>
              </a:rPr>
              <a:t>const</a:t>
            </a:r>
            <a:r>
              <a:rPr lang="en-US" sz="2000" b="1" spc="191" dirty="0">
                <a:solidFill>
                  <a:srgbClr val="231F20"/>
                </a:solidFill>
                <a:latin typeface="DM Sans"/>
              </a:rPr>
              <a:t> button = </a:t>
            </a:r>
            <a:r>
              <a:rPr lang="en-US" sz="2000" b="1" spc="191" dirty="0" err="1">
                <a:solidFill>
                  <a:srgbClr val="231F20"/>
                </a:solidFill>
                <a:latin typeface="DM Sans"/>
              </a:rPr>
              <a:t>document.createElement</a:t>
            </a:r>
            <a:r>
              <a:rPr lang="en-US" sz="2000" b="1" spc="191" dirty="0">
                <a:solidFill>
                  <a:srgbClr val="231F20"/>
                </a:solidFill>
                <a:latin typeface="DM Sans"/>
              </a:rPr>
              <a:t>("button");</a:t>
            </a:r>
          </a:p>
          <a:p>
            <a:pPr marL="210821" lvl="1">
              <a:lnSpc>
                <a:spcPts val="2695"/>
              </a:lnSpc>
            </a:pPr>
            <a:r>
              <a:rPr lang="en-US" sz="2000" b="1" spc="191" dirty="0">
                <a:solidFill>
                  <a:srgbClr val="231F20"/>
                </a:solidFill>
                <a:latin typeface="DM Sans"/>
              </a:rPr>
              <a:t>	</a:t>
            </a:r>
            <a:r>
              <a:rPr lang="en-US" sz="2000" b="1" spc="191" dirty="0" err="1">
                <a:solidFill>
                  <a:srgbClr val="231F20"/>
                </a:solidFill>
                <a:latin typeface="DM Sans"/>
              </a:rPr>
              <a:t>button.textContent</a:t>
            </a:r>
            <a:r>
              <a:rPr lang="en-US" sz="2000" b="1" spc="191" dirty="0">
                <a:solidFill>
                  <a:srgbClr val="231F20"/>
                </a:solidFill>
                <a:latin typeface="DM Sans"/>
              </a:rPr>
              <a:t> = "Click me";</a:t>
            </a:r>
          </a:p>
          <a:p>
            <a:pPr marL="210821" lvl="1">
              <a:lnSpc>
                <a:spcPts val="2695"/>
              </a:lnSpc>
            </a:pPr>
            <a:r>
              <a:rPr lang="en-US" sz="2000" b="1" spc="191" dirty="0">
                <a:solidFill>
                  <a:srgbClr val="231F20"/>
                </a:solidFill>
                <a:latin typeface="DM Sans"/>
              </a:rPr>
              <a:t>	</a:t>
            </a:r>
            <a:r>
              <a:rPr lang="en-US" sz="2000" b="1" spc="191" dirty="0" err="1">
                <a:solidFill>
                  <a:srgbClr val="231F20"/>
                </a:solidFill>
                <a:latin typeface="DM Sans"/>
              </a:rPr>
              <a:t>button.addEventListener</a:t>
            </a:r>
            <a:r>
              <a:rPr lang="en-US" sz="2000" b="1" spc="191" dirty="0">
                <a:solidFill>
                  <a:srgbClr val="231F20"/>
                </a:solidFill>
                <a:latin typeface="DM Sans"/>
              </a:rPr>
              <a:t>("click", () =&gt; {</a:t>
            </a:r>
          </a:p>
          <a:p>
            <a:pPr marL="210821" lvl="1">
              <a:lnSpc>
                <a:spcPts val="2695"/>
              </a:lnSpc>
            </a:pPr>
            <a:r>
              <a:rPr lang="en-US" sz="2000" b="1" spc="191" dirty="0">
                <a:solidFill>
                  <a:srgbClr val="231F20"/>
                </a:solidFill>
                <a:latin typeface="DM Sans"/>
              </a:rPr>
              <a:t>  	console.log("Button clicked!");</a:t>
            </a:r>
          </a:p>
          <a:p>
            <a:pPr marL="210821" lvl="1">
              <a:lnSpc>
                <a:spcPts val="2695"/>
              </a:lnSpc>
            </a:pPr>
            <a:r>
              <a:rPr lang="en-US" sz="2000" b="1" spc="191" dirty="0">
                <a:solidFill>
                  <a:srgbClr val="231F20"/>
                </a:solidFill>
                <a:latin typeface="DM Sans"/>
              </a:rPr>
              <a:t>	});</a:t>
            </a:r>
          </a:p>
          <a:p>
            <a:pPr marL="210821" lvl="1">
              <a:lnSpc>
                <a:spcPts val="2695"/>
              </a:lnSpc>
            </a:pPr>
            <a:r>
              <a:rPr lang="en-US" sz="2000" b="1" spc="191" dirty="0" err="1">
                <a:solidFill>
                  <a:srgbClr val="231F20"/>
                </a:solidFill>
                <a:latin typeface="DM Sans"/>
              </a:rPr>
              <a:t>document.body.appendChild</a:t>
            </a:r>
            <a:r>
              <a:rPr lang="en-US" sz="2000" b="1" spc="191" dirty="0">
                <a:solidFill>
                  <a:srgbClr val="231F20"/>
                </a:solidFill>
                <a:latin typeface="DM Sans"/>
              </a:rPr>
              <a:t>(button);</a:t>
            </a:r>
            <a:endParaRPr lang="en-US" sz="2000" b="1" spc="191" dirty="0">
              <a:solidFill>
                <a:srgbClr val="231F20"/>
              </a:solidFill>
              <a:latin typeface="DM Sans"/>
            </a:endParaRPr>
          </a:p>
        </p:txBody>
      </p:sp>
    </p:spTree>
    <p:extLst>
      <p:ext uri="{BB962C8B-B14F-4D97-AF65-F5344CB8AC3E}">
        <p14:creationId xmlns:p14="http://schemas.microsoft.com/office/powerpoint/2010/main" val="21291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2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381000" y="1920647"/>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2035253">
            <a:off x="15256355" y="4819244"/>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AutoShape 5"/>
          <p:cNvSpPr/>
          <p:nvPr/>
        </p:nvSpPr>
        <p:spPr>
          <a:xfrm>
            <a:off x="381000" y="5472067"/>
            <a:ext cx="17526000"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1144231" y="5233710"/>
            <a:ext cx="501082" cy="503067"/>
            <a:chOff x="-74361" y="-79419"/>
            <a:chExt cx="812800" cy="816019"/>
          </a:xfrm>
        </p:grpSpPr>
        <p:sp>
          <p:nvSpPr>
            <p:cNvPr id="7" name="Freeform 7"/>
            <p:cNvSpPr/>
            <p:nvPr/>
          </p:nvSpPr>
          <p:spPr>
            <a:xfrm>
              <a:off x="-74361" y="-79419"/>
              <a:ext cx="812800" cy="8127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457944" y="5942960"/>
            <a:ext cx="2298798" cy="1051570"/>
          </a:xfrm>
          <a:prstGeom prst="rect">
            <a:avLst/>
          </a:prstGeom>
        </p:spPr>
        <p:txBody>
          <a:bodyPr wrap="square" lIns="0" tIns="0" rIns="0" bIns="0" rtlCol="0" anchor="t">
            <a:spAutoFit/>
          </a:bodyPr>
          <a:lstStyle/>
          <a:p>
            <a:pPr algn="ctr">
              <a:lnSpc>
                <a:spcPts val="4073"/>
              </a:lnSpc>
            </a:pPr>
            <a:r>
              <a:rPr lang="en-IN" sz="3200" b="1" dirty="0"/>
              <a:t>Built-in </a:t>
            </a:r>
            <a:r>
              <a:rPr lang="en-IN" sz="3200" b="1" dirty="0" smtClean="0"/>
              <a:t>Objects</a:t>
            </a:r>
            <a:endParaRPr lang="en-US" sz="2951" spc="289" dirty="0">
              <a:solidFill>
                <a:srgbClr val="231F20"/>
              </a:solidFill>
              <a:latin typeface="DM Sans Bold"/>
            </a:endParaRPr>
          </a:p>
        </p:txBody>
      </p:sp>
      <p:sp>
        <p:nvSpPr>
          <p:cNvPr id="11" name="Freeform 11"/>
          <p:cNvSpPr/>
          <p:nvPr/>
        </p:nvSpPr>
        <p:spPr>
          <a:xfrm>
            <a:off x="6651930"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12" name="Group 12"/>
          <p:cNvGrpSpPr/>
          <p:nvPr/>
        </p:nvGrpSpPr>
        <p:grpSpPr>
          <a:xfrm>
            <a:off x="7374719" y="5240576"/>
            <a:ext cx="501082" cy="501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697632" y="2339199"/>
            <a:ext cx="2027545" cy="1166986"/>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03</a:t>
            </a:r>
            <a:endParaRPr lang="en-US" sz="6624" spc="649" dirty="0">
              <a:solidFill>
                <a:srgbClr val="FFFBFB"/>
              </a:solidFill>
              <a:latin typeface="DM Sans Bold"/>
            </a:endParaRPr>
          </a:p>
        </p:txBody>
      </p:sp>
      <p:sp>
        <p:nvSpPr>
          <p:cNvPr id="16" name="Freeform 16"/>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17" name="Group 17"/>
          <p:cNvGrpSpPr/>
          <p:nvPr/>
        </p:nvGrpSpPr>
        <p:grpSpPr>
          <a:xfrm>
            <a:off x="10521294" y="5240576"/>
            <a:ext cx="501082" cy="50108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9758062" y="2339199"/>
            <a:ext cx="2027545" cy="1166986"/>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04</a:t>
            </a:r>
            <a:endParaRPr lang="en-US" sz="6624" spc="649" dirty="0">
              <a:solidFill>
                <a:srgbClr val="FFFBFB"/>
              </a:solidFill>
              <a:latin typeface="DM Sans Bold"/>
            </a:endParaRPr>
          </a:p>
        </p:txBody>
      </p:sp>
      <p:sp>
        <p:nvSpPr>
          <p:cNvPr id="21" name="Freeform 21"/>
          <p:cNvSpPr/>
          <p:nvPr/>
        </p:nvSpPr>
        <p:spPr>
          <a:xfrm>
            <a:off x="15580669" y="1913026"/>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22" name="Group 22"/>
          <p:cNvGrpSpPr/>
          <p:nvPr/>
        </p:nvGrpSpPr>
        <p:grpSpPr>
          <a:xfrm>
            <a:off x="16343900" y="5275808"/>
            <a:ext cx="501082" cy="50108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15580669" y="2359034"/>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06</a:t>
            </a:r>
            <a:endParaRPr lang="en-US" sz="6624" spc="649" dirty="0">
              <a:solidFill>
                <a:srgbClr val="FFFBFB"/>
              </a:solidFill>
              <a:latin typeface="DM Sans Bold"/>
            </a:endParaRPr>
          </a:p>
        </p:txBody>
      </p:sp>
      <p:sp>
        <p:nvSpPr>
          <p:cNvPr id="26" name="TextBox 26"/>
          <p:cNvSpPr txBox="1"/>
          <p:nvPr/>
        </p:nvSpPr>
        <p:spPr>
          <a:xfrm>
            <a:off x="5998121" y="5912897"/>
            <a:ext cx="3254278" cy="1051570"/>
          </a:xfrm>
          <a:prstGeom prst="rect">
            <a:avLst/>
          </a:prstGeom>
        </p:spPr>
        <p:txBody>
          <a:bodyPr lIns="0" tIns="0" rIns="0" bIns="0" rtlCol="0" anchor="t">
            <a:spAutoFit/>
          </a:bodyPr>
          <a:lstStyle/>
          <a:p>
            <a:pPr algn="ctr">
              <a:lnSpc>
                <a:spcPts val="4073"/>
              </a:lnSpc>
            </a:pPr>
            <a:r>
              <a:rPr lang="en-IN" sz="3200" b="1" dirty="0"/>
              <a:t>Constructor </a:t>
            </a:r>
            <a:r>
              <a:rPr lang="en-IN" sz="3200" b="1" dirty="0" smtClean="0"/>
              <a:t>Functions</a:t>
            </a:r>
            <a:endParaRPr lang="en-US" sz="2951" spc="289" dirty="0">
              <a:solidFill>
                <a:srgbClr val="231F20"/>
              </a:solidFill>
              <a:latin typeface="DM Sans Bold"/>
            </a:endParaRPr>
          </a:p>
        </p:txBody>
      </p:sp>
      <p:sp>
        <p:nvSpPr>
          <p:cNvPr id="27" name="TextBox 27"/>
          <p:cNvSpPr txBox="1"/>
          <p:nvPr/>
        </p:nvSpPr>
        <p:spPr>
          <a:xfrm>
            <a:off x="9416918" y="6038425"/>
            <a:ext cx="2709833" cy="509498"/>
          </a:xfrm>
          <a:prstGeom prst="rect">
            <a:avLst/>
          </a:prstGeom>
        </p:spPr>
        <p:txBody>
          <a:bodyPr lIns="0" tIns="0" rIns="0" bIns="0" rtlCol="0" anchor="t">
            <a:spAutoFit/>
          </a:bodyPr>
          <a:lstStyle/>
          <a:p>
            <a:pPr algn="ctr">
              <a:lnSpc>
                <a:spcPts val="4073"/>
              </a:lnSpc>
            </a:pPr>
            <a:r>
              <a:rPr lang="en-IN" sz="3200" b="1" dirty="0"/>
              <a:t>Classes (ES6</a:t>
            </a:r>
            <a:r>
              <a:rPr lang="en-IN" sz="3200" b="1" dirty="0" smtClean="0"/>
              <a:t>+)</a:t>
            </a:r>
            <a:endParaRPr lang="en-US" sz="2951" spc="289" dirty="0">
              <a:solidFill>
                <a:srgbClr val="231F20"/>
              </a:solidFill>
              <a:latin typeface="DM Sans Bold"/>
            </a:endParaRPr>
          </a:p>
        </p:txBody>
      </p:sp>
      <p:sp>
        <p:nvSpPr>
          <p:cNvPr id="28" name="TextBox 28"/>
          <p:cNvSpPr txBox="1"/>
          <p:nvPr/>
        </p:nvSpPr>
        <p:spPr>
          <a:xfrm>
            <a:off x="12543010" y="5959247"/>
            <a:ext cx="2709833" cy="1035283"/>
          </a:xfrm>
          <a:prstGeom prst="rect">
            <a:avLst/>
          </a:prstGeom>
        </p:spPr>
        <p:txBody>
          <a:bodyPr lIns="0" tIns="0" rIns="0" bIns="0" rtlCol="0" anchor="t">
            <a:spAutoFit/>
          </a:bodyPr>
          <a:lstStyle/>
          <a:p>
            <a:pPr algn="ctr">
              <a:lnSpc>
                <a:spcPts val="4073"/>
              </a:lnSpc>
            </a:pPr>
            <a:r>
              <a:rPr lang="en-IN" sz="3200" b="1" dirty="0"/>
              <a:t>Factory </a:t>
            </a:r>
            <a:r>
              <a:rPr lang="en-IN" sz="3200" b="1" dirty="0" smtClean="0"/>
              <a:t>Functions</a:t>
            </a:r>
            <a:endParaRPr lang="en-US" sz="2951" spc="289" dirty="0">
              <a:solidFill>
                <a:srgbClr val="231F20"/>
              </a:solidFill>
              <a:latin typeface="DM Sans Bold"/>
            </a:endParaRPr>
          </a:p>
        </p:txBody>
      </p:sp>
      <p:sp>
        <p:nvSpPr>
          <p:cNvPr id="29" name="Freeform 29"/>
          <p:cNvSpPr/>
          <p:nvPr/>
        </p:nvSpPr>
        <p:spPr>
          <a:xfrm rot="-10799999">
            <a:off x="-1828799" y="-7034694"/>
            <a:ext cx="7010400" cy="9957387"/>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30" name="TextBox 30"/>
          <p:cNvSpPr txBox="1"/>
          <p:nvPr/>
        </p:nvSpPr>
        <p:spPr>
          <a:xfrm>
            <a:off x="2779206" y="94453"/>
            <a:ext cx="11854980" cy="1423467"/>
          </a:xfrm>
          <a:prstGeom prst="rect">
            <a:avLst/>
          </a:prstGeom>
        </p:spPr>
        <p:txBody>
          <a:bodyPr lIns="0" tIns="0" rIns="0" bIns="0" rtlCol="0" anchor="t">
            <a:spAutoFit/>
          </a:bodyPr>
          <a:lstStyle/>
          <a:p>
            <a:pPr algn="ctr">
              <a:lnSpc>
                <a:spcPts val="11082"/>
              </a:lnSpc>
            </a:pPr>
            <a:r>
              <a:rPr lang="en-US" sz="8030" spc="786" dirty="0">
                <a:solidFill>
                  <a:srgbClr val="000000"/>
                </a:solidFill>
                <a:latin typeface="Oswald Bold"/>
              </a:rPr>
              <a:t>TYPES OF </a:t>
            </a:r>
            <a:r>
              <a:rPr lang="en-US" sz="8030" spc="786" dirty="0" smtClean="0">
                <a:solidFill>
                  <a:srgbClr val="000000"/>
                </a:solidFill>
                <a:latin typeface="Oswald Bold"/>
              </a:rPr>
              <a:t>OBJECT</a:t>
            </a:r>
            <a:endParaRPr lang="en-US" sz="8030" spc="786" dirty="0">
              <a:solidFill>
                <a:srgbClr val="000000"/>
              </a:solidFill>
              <a:latin typeface="Oswald Bold"/>
            </a:endParaRPr>
          </a:p>
        </p:txBody>
      </p:sp>
      <p:grpSp>
        <p:nvGrpSpPr>
          <p:cNvPr id="31" name="Group 6"/>
          <p:cNvGrpSpPr/>
          <p:nvPr/>
        </p:nvGrpSpPr>
        <p:grpSpPr>
          <a:xfrm>
            <a:off x="4356802" y="5176288"/>
            <a:ext cx="501082" cy="503067"/>
            <a:chOff x="-74361" y="-79419"/>
            <a:chExt cx="812800" cy="816019"/>
          </a:xfrm>
        </p:grpSpPr>
        <p:sp>
          <p:nvSpPr>
            <p:cNvPr id="32" name="Freeform 7"/>
            <p:cNvSpPr/>
            <p:nvPr/>
          </p:nvSpPr>
          <p:spPr>
            <a:xfrm>
              <a:off x="-74361" y="-79419"/>
              <a:ext cx="812800" cy="8127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33"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4" name="TextBox 9"/>
          <p:cNvSpPr txBox="1"/>
          <p:nvPr/>
        </p:nvSpPr>
        <p:spPr>
          <a:xfrm>
            <a:off x="442585" y="2339199"/>
            <a:ext cx="2027545" cy="1121713"/>
          </a:xfrm>
          <a:prstGeom prst="rect">
            <a:avLst/>
          </a:prstGeom>
        </p:spPr>
        <p:txBody>
          <a:bodyPr lIns="0" tIns="0" rIns="0" bIns="0" rtlCol="0" anchor="t">
            <a:spAutoFit/>
          </a:bodyPr>
          <a:lstStyle/>
          <a:p>
            <a:pPr algn="ctr">
              <a:lnSpc>
                <a:spcPts val="9141"/>
              </a:lnSpc>
            </a:pPr>
            <a:r>
              <a:rPr lang="en-US" sz="6624" spc="649" dirty="0">
                <a:solidFill>
                  <a:srgbClr val="FFFBFB"/>
                </a:solidFill>
                <a:latin typeface="DM Sans Bold"/>
              </a:rPr>
              <a:t>01</a:t>
            </a:r>
          </a:p>
        </p:txBody>
      </p:sp>
      <p:sp>
        <p:nvSpPr>
          <p:cNvPr id="35" name="Freeform 3"/>
          <p:cNvSpPr/>
          <p:nvPr/>
        </p:nvSpPr>
        <p:spPr>
          <a:xfrm>
            <a:off x="3627745"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6" name="TextBox 9"/>
          <p:cNvSpPr txBox="1"/>
          <p:nvPr/>
        </p:nvSpPr>
        <p:spPr>
          <a:xfrm>
            <a:off x="3624053" y="2339199"/>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02</a:t>
            </a:r>
            <a:endParaRPr lang="en-US" sz="6624" spc="649" dirty="0">
              <a:solidFill>
                <a:srgbClr val="FFFBFB"/>
              </a:solidFill>
              <a:latin typeface="DM Sans Bold"/>
            </a:endParaRPr>
          </a:p>
        </p:txBody>
      </p:sp>
      <p:sp>
        <p:nvSpPr>
          <p:cNvPr id="37" name="Freeform 21"/>
          <p:cNvSpPr/>
          <p:nvPr/>
        </p:nvSpPr>
        <p:spPr>
          <a:xfrm>
            <a:off x="12945598"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38" name="Group 22"/>
          <p:cNvGrpSpPr/>
          <p:nvPr/>
        </p:nvGrpSpPr>
        <p:grpSpPr>
          <a:xfrm>
            <a:off x="13647386" y="5169955"/>
            <a:ext cx="501082" cy="501082"/>
            <a:chOff x="0" y="0"/>
            <a:chExt cx="812800" cy="812800"/>
          </a:xfrm>
        </p:grpSpPr>
        <p:sp>
          <p:nvSpPr>
            <p:cNvPr id="39"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40"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41" name="TextBox 25"/>
          <p:cNvSpPr txBox="1"/>
          <p:nvPr/>
        </p:nvSpPr>
        <p:spPr>
          <a:xfrm>
            <a:off x="12938233" y="2339199"/>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05</a:t>
            </a:r>
            <a:endParaRPr lang="en-US" sz="6624" spc="649" dirty="0">
              <a:solidFill>
                <a:srgbClr val="FFFBFB"/>
              </a:solidFill>
              <a:latin typeface="DM Sans Bold"/>
            </a:endParaRPr>
          </a:p>
        </p:txBody>
      </p:sp>
      <p:sp>
        <p:nvSpPr>
          <p:cNvPr id="42" name="TextBox 28"/>
          <p:cNvSpPr txBox="1"/>
          <p:nvPr/>
        </p:nvSpPr>
        <p:spPr>
          <a:xfrm>
            <a:off x="15239523" y="6087654"/>
            <a:ext cx="2709833" cy="1035283"/>
          </a:xfrm>
          <a:prstGeom prst="rect">
            <a:avLst/>
          </a:prstGeom>
        </p:spPr>
        <p:txBody>
          <a:bodyPr lIns="0" tIns="0" rIns="0" bIns="0" rtlCol="0" anchor="t">
            <a:spAutoFit/>
          </a:bodyPr>
          <a:lstStyle/>
          <a:p>
            <a:pPr algn="ctr">
              <a:lnSpc>
                <a:spcPts val="4073"/>
              </a:lnSpc>
            </a:pPr>
            <a:r>
              <a:rPr lang="en-IN" sz="3200" b="1" dirty="0"/>
              <a:t>Prototype </a:t>
            </a:r>
            <a:r>
              <a:rPr lang="en-IN" sz="3200" b="1" dirty="0" smtClean="0"/>
              <a:t>Objects</a:t>
            </a:r>
            <a:endParaRPr lang="en-US" sz="2951" spc="289" dirty="0">
              <a:solidFill>
                <a:srgbClr val="231F20"/>
              </a:solidFill>
              <a:latin typeface="DM Sans Bold"/>
            </a:endParaRPr>
          </a:p>
        </p:txBody>
      </p:sp>
      <p:sp>
        <p:nvSpPr>
          <p:cNvPr id="43" name="TextBox 10"/>
          <p:cNvSpPr txBox="1"/>
          <p:nvPr/>
        </p:nvSpPr>
        <p:spPr>
          <a:xfrm>
            <a:off x="245373" y="6038425"/>
            <a:ext cx="2298798" cy="509498"/>
          </a:xfrm>
          <a:prstGeom prst="rect">
            <a:avLst/>
          </a:prstGeom>
        </p:spPr>
        <p:txBody>
          <a:bodyPr wrap="square" lIns="0" tIns="0" rIns="0" bIns="0" rtlCol="0" anchor="t">
            <a:spAutoFit/>
          </a:bodyPr>
          <a:lstStyle/>
          <a:p>
            <a:pPr algn="ctr">
              <a:lnSpc>
                <a:spcPts val="4073"/>
              </a:lnSpc>
            </a:pPr>
            <a:r>
              <a:rPr lang="en-IN" sz="3200" b="1" dirty="0"/>
              <a:t>Object </a:t>
            </a:r>
            <a:r>
              <a:rPr lang="en-IN" sz="3200" b="1" dirty="0" smtClean="0"/>
              <a:t>Literal</a:t>
            </a:r>
            <a:endParaRPr lang="en-US" sz="2951" spc="289" dirty="0">
              <a:solidFill>
                <a:srgbClr val="231F20"/>
              </a:solidFill>
              <a:latin typeface="DM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4" y="535419"/>
            <a:ext cx="18288000" cy="948978"/>
          </a:xfrm>
          <a:prstGeom prst="rect">
            <a:avLst/>
          </a:prstGeom>
        </p:spPr>
        <p:txBody>
          <a:bodyPr lIns="0" tIns="0" rIns="0" bIns="0" rtlCol="0" anchor="t">
            <a:spAutoFit/>
          </a:bodyPr>
          <a:lstStyle/>
          <a:p>
            <a:pPr algn="ctr">
              <a:lnSpc>
                <a:spcPts val="7356"/>
              </a:lnSpc>
            </a:pPr>
            <a:r>
              <a:rPr lang="en-US" sz="5330" spc="522" dirty="0" smtClean="0">
                <a:solidFill>
                  <a:srgbClr val="FFFFFF"/>
                </a:solidFill>
                <a:latin typeface="Oswald Bold"/>
              </a:rPr>
              <a:t>1) </a:t>
            </a:r>
            <a:r>
              <a:rPr lang="en-IN" sz="6000" b="1" dirty="0" smtClean="0">
                <a:solidFill>
                  <a:schemeClr val="bg1"/>
                </a:solidFill>
              </a:rPr>
              <a:t>Object Literal</a:t>
            </a:r>
            <a:endParaRPr lang="en-US" sz="5330" spc="522" dirty="0">
              <a:solidFill>
                <a:schemeClr val="bg1"/>
              </a:solidFill>
              <a:latin typeface="Oswald Bold"/>
            </a:endParaRPr>
          </a:p>
        </p:txBody>
      </p:sp>
      <p:grpSp>
        <p:nvGrpSpPr>
          <p:cNvPr id="9" name="Group 9"/>
          <p:cNvGrpSpPr/>
          <p:nvPr/>
        </p:nvGrpSpPr>
        <p:grpSpPr>
          <a:xfrm>
            <a:off x="1488623" y="2671212"/>
            <a:ext cx="14753942" cy="5500713"/>
            <a:chOff x="0" y="0"/>
            <a:chExt cx="2849226" cy="1062277"/>
          </a:xfrm>
        </p:grpSpPr>
        <p:sp>
          <p:nvSpPr>
            <p:cNvPr id="10" name="Freeform 10"/>
            <p:cNvSpPr/>
            <p:nvPr/>
          </p:nvSpPr>
          <p:spPr>
            <a:xfrm>
              <a:off x="0" y="0"/>
              <a:ext cx="2849226" cy="1062277"/>
            </a:xfrm>
            <a:custGeom>
              <a:avLst/>
              <a:gdLst/>
              <a:ahLst/>
              <a:cxnLst/>
              <a:rect l="l" t="t" r="r" b="b"/>
              <a:pathLst>
                <a:path w="2849226" h="1062277">
                  <a:moveTo>
                    <a:pt x="0" y="0"/>
                  </a:moveTo>
                  <a:lnTo>
                    <a:pt x="2849226" y="0"/>
                  </a:lnTo>
                  <a:lnTo>
                    <a:pt x="2849226" y="1062277"/>
                  </a:lnTo>
                  <a:lnTo>
                    <a:pt x="0" y="1062277"/>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3" y="2739003"/>
            <a:ext cx="14472436" cy="908647"/>
          </a:xfrm>
          <a:prstGeom prst="rect">
            <a:avLst/>
          </a:prstGeom>
        </p:spPr>
        <p:txBody>
          <a:bodyPr lIns="0" tIns="0" rIns="0" bIns="0" rtlCol="0" anchor="t">
            <a:spAutoFit/>
          </a:bodyPr>
          <a:lstStyle/>
          <a:p>
            <a:pPr marL="556585" lvl="1" indent="-278292" algn="ctr">
              <a:lnSpc>
                <a:spcPts val="3557"/>
              </a:lnSpc>
              <a:buFont typeface="Arial"/>
              <a:buChar char="•"/>
            </a:pPr>
            <a:r>
              <a:rPr lang="en-GB" sz="2800" dirty="0"/>
              <a:t>An object literal is the simplest way to create an object. It involves defining properties and their values directly within curly braces </a:t>
            </a:r>
            <a:r>
              <a:rPr lang="en-GB" sz="2800" dirty="0"/>
              <a:t>{}</a:t>
            </a:r>
            <a:r>
              <a:rPr lang="en-GB" sz="2800" dirty="0"/>
              <a:t>.</a:t>
            </a:r>
            <a:endParaRPr lang="en-US" sz="2577" spc="252" dirty="0">
              <a:solidFill>
                <a:srgbClr val="231F20"/>
              </a:solidFill>
              <a:latin typeface="DM Sans"/>
            </a:endParaRPr>
          </a:p>
        </p:txBody>
      </p:sp>
      <p:sp>
        <p:nvSpPr>
          <p:cNvPr id="13" name="TextBox 13"/>
          <p:cNvSpPr txBox="1"/>
          <p:nvPr/>
        </p:nvSpPr>
        <p:spPr>
          <a:xfrm>
            <a:off x="4080974" y="4224888"/>
            <a:ext cx="11049308" cy="2225674"/>
          </a:xfrm>
          <a:prstGeom prst="rect">
            <a:avLst/>
          </a:prstGeom>
        </p:spPr>
        <p:txBody>
          <a:bodyPr lIns="0" tIns="0" rIns="0" bIns="0" rtlCol="0" anchor="t">
            <a:spAutoFit/>
          </a:bodyPr>
          <a:lstStyle/>
          <a:p>
            <a:pPr>
              <a:lnSpc>
                <a:spcPts val="3529"/>
              </a:lnSpc>
            </a:pPr>
            <a:r>
              <a:rPr lang="en-GB" sz="2557" b="1" spc="250" dirty="0" err="1">
                <a:solidFill>
                  <a:srgbClr val="231F20"/>
                </a:solidFill>
                <a:latin typeface="DM Sans"/>
              </a:rPr>
              <a:t>const</a:t>
            </a:r>
            <a:r>
              <a:rPr lang="en-GB" sz="2557" b="1" spc="250" dirty="0">
                <a:solidFill>
                  <a:srgbClr val="231F20"/>
                </a:solidFill>
                <a:latin typeface="DM Sans"/>
              </a:rPr>
              <a:t> person = {</a:t>
            </a:r>
          </a:p>
          <a:p>
            <a:pPr>
              <a:lnSpc>
                <a:spcPts val="3529"/>
              </a:lnSpc>
            </a:pPr>
            <a:r>
              <a:rPr lang="en-GB" sz="2557" b="1" spc="250" dirty="0">
                <a:solidFill>
                  <a:srgbClr val="231F20"/>
                </a:solidFill>
                <a:latin typeface="DM Sans"/>
              </a:rPr>
              <a:t>  </a:t>
            </a:r>
            <a:r>
              <a:rPr lang="en-GB" sz="2557" b="1" spc="250" dirty="0" err="1">
                <a:solidFill>
                  <a:srgbClr val="231F20"/>
                </a:solidFill>
                <a:latin typeface="DM Sans"/>
              </a:rPr>
              <a:t>firstName</a:t>
            </a:r>
            <a:r>
              <a:rPr lang="en-GB" sz="2557" b="1" spc="250" dirty="0">
                <a:solidFill>
                  <a:srgbClr val="231F20"/>
                </a:solidFill>
                <a:latin typeface="DM Sans"/>
              </a:rPr>
              <a:t>: "John",</a:t>
            </a:r>
          </a:p>
          <a:p>
            <a:pPr>
              <a:lnSpc>
                <a:spcPts val="3529"/>
              </a:lnSpc>
            </a:pPr>
            <a:r>
              <a:rPr lang="en-GB" sz="2557" b="1" spc="250" dirty="0">
                <a:solidFill>
                  <a:srgbClr val="231F20"/>
                </a:solidFill>
                <a:latin typeface="DM Sans"/>
              </a:rPr>
              <a:t>  </a:t>
            </a:r>
            <a:r>
              <a:rPr lang="en-GB" sz="2557" b="1" spc="250" dirty="0" err="1">
                <a:solidFill>
                  <a:srgbClr val="231F20"/>
                </a:solidFill>
                <a:latin typeface="DM Sans"/>
              </a:rPr>
              <a:t>lastName</a:t>
            </a:r>
            <a:r>
              <a:rPr lang="en-GB" sz="2557" b="1" spc="250" dirty="0">
                <a:solidFill>
                  <a:srgbClr val="231F20"/>
                </a:solidFill>
                <a:latin typeface="DM Sans"/>
              </a:rPr>
              <a:t>: "Doe",</a:t>
            </a:r>
          </a:p>
          <a:p>
            <a:pPr>
              <a:lnSpc>
                <a:spcPts val="3529"/>
              </a:lnSpc>
            </a:pPr>
            <a:r>
              <a:rPr lang="en-GB" sz="2557" b="1" spc="250" dirty="0">
                <a:solidFill>
                  <a:srgbClr val="231F20"/>
                </a:solidFill>
                <a:latin typeface="DM Sans"/>
              </a:rPr>
              <a:t>  age: 30</a:t>
            </a:r>
          </a:p>
          <a:p>
            <a:pPr>
              <a:lnSpc>
                <a:spcPts val="3529"/>
              </a:lnSpc>
            </a:pPr>
            <a:r>
              <a:rPr lang="en-GB" sz="2557" b="1" spc="250" dirty="0">
                <a:solidFill>
                  <a:srgbClr val="231F20"/>
                </a:solidFill>
                <a:latin typeface="DM Sans"/>
              </a:rPr>
              <a:t>};</a:t>
            </a:r>
            <a:endParaRPr lang="en-GB" sz="2557" b="1" spc="250" dirty="0">
              <a:solidFill>
                <a:srgbClr val="231F20"/>
              </a:solidFill>
              <a:latin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725400" y="-39189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920087" y="589359"/>
            <a:ext cx="13891013" cy="820738"/>
          </a:xfrm>
          <a:prstGeom prst="rect">
            <a:avLst/>
          </a:prstGeom>
        </p:spPr>
        <p:txBody>
          <a:bodyPr lIns="0" tIns="0" rIns="0" bIns="0" rtlCol="0" anchor="t">
            <a:spAutoFit/>
          </a:bodyPr>
          <a:lstStyle/>
          <a:p>
            <a:pPr algn="ctr">
              <a:lnSpc>
                <a:spcPts val="6410"/>
              </a:lnSpc>
            </a:pPr>
            <a:r>
              <a:rPr lang="en-US" sz="4645" spc="455" dirty="0">
                <a:solidFill>
                  <a:schemeClr val="bg1"/>
                </a:solidFill>
                <a:latin typeface="Oswald Bold"/>
              </a:rPr>
              <a:t>2) </a:t>
            </a:r>
            <a:r>
              <a:rPr lang="en-IN" sz="6000" b="1" dirty="0">
                <a:solidFill>
                  <a:schemeClr val="bg1"/>
                </a:solidFill>
              </a:rPr>
              <a:t>Built-in </a:t>
            </a:r>
            <a:r>
              <a:rPr lang="en-IN" sz="6000" b="1" dirty="0" smtClean="0">
                <a:solidFill>
                  <a:schemeClr val="bg1"/>
                </a:solidFill>
              </a:rPr>
              <a:t>Objects</a:t>
            </a:r>
            <a:endParaRPr lang="en-US" sz="4645" spc="455" dirty="0">
              <a:solidFill>
                <a:schemeClr val="bg1"/>
              </a:solidFill>
              <a:latin typeface="Oswald Bold"/>
            </a:endParaRP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763486" y="2819349"/>
            <a:ext cx="15220949" cy="2154436"/>
          </a:xfrm>
          <a:prstGeom prst="rect">
            <a:avLst/>
          </a:prstGeom>
        </p:spPr>
        <p:txBody>
          <a:bodyPr wrap="square" lIns="0" tIns="0" rIns="0" bIns="0" rtlCol="0" anchor="t">
            <a:spAutoFit/>
          </a:bodyPr>
          <a:lstStyle/>
          <a:p>
            <a:r>
              <a:rPr lang="en-GB" sz="2800" dirty="0"/>
              <a:t>JavaScript provides a range of built-in objects that offer specialized functionality. Examples include:</a:t>
            </a:r>
          </a:p>
          <a:p>
            <a:pPr marL="914400" lvl="1" indent="-457200">
              <a:buFont typeface="Arial" pitchFamily="34" charset="0"/>
              <a:buChar char="•"/>
            </a:pPr>
            <a:r>
              <a:rPr lang="en-GB" sz="2800" b="1" dirty="0"/>
              <a:t>Array</a:t>
            </a:r>
            <a:r>
              <a:rPr lang="en-GB" sz="2800" dirty="0"/>
              <a:t>: Used for creating and manipulating arrays of </a:t>
            </a:r>
            <a:r>
              <a:rPr lang="en-GB" sz="2800" dirty="0" smtClean="0"/>
              <a:t>values.</a:t>
            </a:r>
          </a:p>
          <a:p>
            <a:pPr marL="914400" lvl="1" indent="-457200">
              <a:buFont typeface="Arial" pitchFamily="34" charset="0"/>
              <a:buChar char="•"/>
            </a:pPr>
            <a:r>
              <a:rPr lang="en-GB" sz="2800" b="1" dirty="0" smtClean="0"/>
              <a:t>Date</a:t>
            </a:r>
            <a:r>
              <a:rPr lang="en-GB" sz="2800" dirty="0"/>
              <a:t>: Used for working with dates and </a:t>
            </a:r>
            <a:r>
              <a:rPr lang="en-GB" sz="2800" dirty="0" smtClean="0"/>
              <a:t>times.</a:t>
            </a:r>
          </a:p>
          <a:p>
            <a:pPr marL="914400" lvl="1" indent="-457200">
              <a:buFont typeface="Arial" pitchFamily="34" charset="0"/>
              <a:buChar char="•"/>
            </a:pPr>
            <a:r>
              <a:rPr lang="en-GB" sz="2800" b="1" dirty="0" smtClean="0"/>
              <a:t>Math</a:t>
            </a:r>
            <a:r>
              <a:rPr lang="en-GB" sz="2800" dirty="0"/>
              <a:t>: Provides mathematical operations and </a:t>
            </a:r>
            <a:r>
              <a:rPr lang="en-GB" sz="2800" dirty="0" smtClean="0"/>
              <a:t>constants.</a:t>
            </a:r>
          </a:p>
          <a:p>
            <a:pPr marL="914400" lvl="1" indent="-457200">
              <a:buFont typeface="Arial" pitchFamily="34" charset="0"/>
              <a:buChar char="•"/>
            </a:pPr>
            <a:r>
              <a:rPr lang="en-GB" sz="2800" b="1" dirty="0" err="1" smtClean="0"/>
              <a:t>RegExp</a:t>
            </a:r>
            <a:r>
              <a:rPr lang="en-GB" sz="2800" dirty="0"/>
              <a:t>: Used for working with regular expressions.</a:t>
            </a:r>
          </a:p>
        </p:txBody>
      </p:sp>
      <p:sp>
        <p:nvSpPr>
          <p:cNvPr id="13" name="TextBox 13"/>
          <p:cNvSpPr txBox="1"/>
          <p:nvPr/>
        </p:nvSpPr>
        <p:spPr>
          <a:xfrm>
            <a:off x="5678360" y="5676900"/>
            <a:ext cx="7391200" cy="1795363"/>
          </a:xfrm>
          <a:prstGeom prst="rect">
            <a:avLst/>
          </a:prstGeom>
        </p:spPr>
        <p:txBody>
          <a:bodyPr wrap="square" lIns="0" tIns="0" rIns="0" bIns="0" rtlCol="0" anchor="t">
            <a:spAutoFit/>
          </a:bodyPr>
          <a:lstStyle/>
          <a:p>
            <a:pPr marL="457200" indent="-457200">
              <a:lnSpc>
                <a:spcPts val="3529"/>
              </a:lnSpc>
              <a:buFont typeface="Arial" pitchFamily="34" charset="0"/>
              <a:buChar char="•"/>
            </a:pPr>
            <a:r>
              <a:rPr lang="en-GB" sz="2557" b="1" spc="250" dirty="0" err="1">
                <a:solidFill>
                  <a:srgbClr val="231F20"/>
                </a:solidFill>
                <a:latin typeface="DM Sans"/>
              </a:rPr>
              <a:t>const</a:t>
            </a:r>
            <a:r>
              <a:rPr lang="en-GB" sz="2557" b="1" spc="250" dirty="0">
                <a:solidFill>
                  <a:srgbClr val="231F20"/>
                </a:solidFill>
                <a:latin typeface="DM Sans"/>
              </a:rPr>
              <a:t> numbers = [1, 2, 3, 4</a:t>
            </a:r>
            <a:r>
              <a:rPr lang="en-GB" sz="2557" b="1" spc="250" dirty="0" smtClean="0">
                <a:solidFill>
                  <a:srgbClr val="231F20"/>
                </a:solidFill>
                <a:latin typeface="DM Sans"/>
              </a:rPr>
              <a:t>];</a:t>
            </a:r>
          </a:p>
          <a:p>
            <a:pPr marL="457200" indent="-457200">
              <a:lnSpc>
                <a:spcPts val="3529"/>
              </a:lnSpc>
              <a:buFont typeface="Arial" pitchFamily="34" charset="0"/>
              <a:buChar char="•"/>
            </a:pPr>
            <a:r>
              <a:rPr lang="en-GB" sz="2557" b="1" spc="250" dirty="0" err="1" smtClean="0">
                <a:solidFill>
                  <a:srgbClr val="231F20"/>
                </a:solidFill>
                <a:latin typeface="DM Sans"/>
              </a:rPr>
              <a:t>const</a:t>
            </a:r>
            <a:r>
              <a:rPr lang="en-GB" sz="2557" b="1" spc="250" dirty="0" smtClean="0">
                <a:solidFill>
                  <a:srgbClr val="231F20"/>
                </a:solidFill>
                <a:latin typeface="DM Sans"/>
              </a:rPr>
              <a:t> </a:t>
            </a:r>
            <a:r>
              <a:rPr lang="en-GB" sz="2557" b="1" spc="250" dirty="0" err="1">
                <a:solidFill>
                  <a:srgbClr val="231F20"/>
                </a:solidFill>
                <a:latin typeface="DM Sans"/>
              </a:rPr>
              <a:t>currentDate</a:t>
            </a:r>
            <a:r>
              <a:rPr lang="en-GB" sz="2557" b="1" spc="250" dirty="0">
                <a:solidFill>
                  <a:srgbClr val="231F20"/>
                </a:solidFill>
                <a:latin typeface="DM Sans"/>
              </a:rPr>
              <a:t> = new Date</a:t>
            </a:r>
            <a:r>
              <a:rPr lang="en-GB" sz="2557" b="1" spc="250" dirty="0" smtClean="0">
                <a:solidFill>
                  <a:srgbClr val="231F20"/>
                </a:solidFill>
                <a:latin typeface="DM Sans"/>
              </a:rPr>
              <a:t>();</a:t>
            </a:r>
          </a:p>
          <a:p>
            <a:pPr marL="457200" indent="-457200">
              <a:lnSpc>
                <a:spcPts val="3529"/>
              </a:lnSpc>
              <a:buFont typeface="Arial" pitchFamily="34" charset="0"/>
              <a:buChar char="•"/>
            </a:pPr>
            <a:r>
              <a:rPr lang="en-GB" sz="2557" b="1" spc="250" dirty="0" err="1" smtClean="0">
                <a:solidFill>
                  <a:srgbClr val="231F20"/>
                </a:solidFill>
                <a:latin typeface="DM Sans"/>
              </a:rPr>
              <a:t>const</a:t>
            </a:r>
            <a:r>
              <a:rPr lang="en-GB" sz="2557" b="1" spc="250" dirty="0" smtClean="0">
                <a:solidFill>
                  <a:srgbClr val="231F20"/>
                </a:solidFill>
                <a:latin typeface="DM Sans"/>
              </a:rPr>
              <a:t> </a:t>
            </a:r>
            <a:r>
              <a:rPr lang="en-GB" sz="2557" b="1" spc="250" dirty="0" err="1">
                <a:solidFill>
                  <a:srgbClr val="231F20"/>
                </a:solidFill>
                <a:latin typeface="DM Sans"/>
              </a:rPr>
              <a:t>randomValue</a:t>
            </a:r>
            <a:r>
              <a:rPr lang="en-GB" sz="2557" b="1" spc="250" dirty="0">
                <a:solidFill>
                  <a:srgbClr val="231F20"/>
                </a:solidFill>
                <a:latin typeface="DM Sans"/>
              </a:rPr>
              <a:t> = </a:t>
            </a:r>
            <a:r>
              <a:rPr lang="en-GB" sz="2557" b="1" spc="250" dirty="0" err="1">
                <a:solidFill>
                  <a:srgbClr val="231F20"/>
                </a:solidFill>
                <a:latin typeface="DM Sans"/>
              </a:rPr>
              <a:t>Math.random</a:t>
            </a:r>
            <a:r>
              <a:rPr lang="en-GB" sz="2557" b="1" spc="250" dirty="0" smtClean="0">
                <a:solidFill>
                  <a:srgbClr val="231F20"/>
                </a:solidFill>
                <a:latin typeface="DM Sans"/>
              </a:rPr>
              <a:t>();</a:t>
            </a:r>
          </a:p>
          <a:p>
            <a:pPr marL="457200" indent="-457200">
              <a:lnSpc>
                <a:spcPts val="3529"/>
              </a:lnSpc>
              <a:buFont typeface="Arial" pitchFamily="34" charset="0"/>
              <a:buChar char="•"/>
            </a:pPr>
            <a:r>
              <a:rPr lang="en-GB" sz="2557" b="1" spc="250" dirty="0" err="1" smtClean="0">
                <a:solidFill>
                  <a:srgbClr val="231F20"/>
                </a:solidFill>
                <a:latin typeface="DM Sans"/>
              </a:rPr>
              <a:t>const</a:t>
            </a:r>
            <a:r>
              <a:rPr lang="en-GB" sz="2557" b="1" spc="250" dirty="0" smtClean="0">
                <a:solidFill>
                  <a:srgbClr val="231F20"/>
                </a:solidFill>
                <a:latin typeface="DM Sans"/>
              </a:rPr>
              <a:t> </a:t>
            </a:r>
            <a:r>
              <a:rPr lang="en-GB" sz="2557" b="1" spc="250" dirty="0">
                <a:solidFill>
                  <a:srgbClr val="231F20"/>
                </a:solidFill>
                <a:latin typeface="DM Sans"/>
              </a:rPr>
              <a:t>pattern = /[a-z]+/;</a:t>
            </a:r>
            <a:endParaRPr lang="en-GB" sz="2557" b="1" spc="250" dirty="0">
              <a:solidFill>
                <a:srgbClr val="231F20"/>
              </a:solidFill>
              <a:latin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920087" y="589359"/>
            <a:ext cx="13891013" cy="820738"/>
          </a:xfrm>
          <a:prstGeom prst="rect">
            <a:avLst/>
          </a:prstGeom>
        </p:spPr>
        <p:txBody>
          <a:bodyPr lIns="0" tIns="0" rIns="0" bIns="0" rtlCol="0" anchor="t">
            <a:spAutoFit/>
          </a:bodyPr>
          <a:lstStyle/>
          <a:p>
            <a:pPr algn="ctr">
              <a:lnSpc>
                <a:spcPts val="6410"/>
              </a:lnSpc>
            </a:pPr>
            <a:r>
              <a:rPr lang="en-US" sz="4645" spc="455" dirty="0">
                <a:solidFill>
                  <a:srgbClr val="FFFFFF"/>
                </a:solidFill>
                <a:latin typeface="Oswald Bold"/>
              </a:rPr>
              <a:t>3) </a:t>
            </a:r>
            <a:r>
              <a:rPr lang="en-IN" sz="6000" b="1" dirty="0">
                <a:solidFill>
                  <a:schemeClr val="bg1"/>
                </a:solidFill>
              </a:rPr>
              <a:t>Constructor </a:t>
            </a:r>
            <a:r>
              <a:rPr lang="en-IN" sz="6000" b="1" dirty="0" smtClean="0">
                <a:solidFill>
                  <a:schemeClr val="bg1"/>
                </a:solidFill>
              </a:rPr>
              <a:t>Functions</a:t>
            </a:r>
            <a:endParaRPr lang="en-US" sz="4645" spc="455" dirty="0">
              <a:solidFill>
                <a:schemeClr val="bg1"/>
              </a:solidFill>
              <a:latin typeface="Oswald Bold"/>
            </a:endParaRP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2" y="2739003"/>
            <a:ext cx="15770678" cy="923330"/>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Constructor functions are used to create multiple instances of objects with the same structure and </a:t>
            </a:r>
            <a:r>
              <a:rPr lang="en-GB" sz="2800" dirty="0" err="1"/>
              <a:t>behavior</a:t>
            </a:r>
            <a:r>
              <a:rPr lang="en-GB" sz="2800" dirty="0"/>
              <a:t>. They are used in object-oriented programming to define classes.</a:t>
            </a:r>
            <a:endParaRPr lang="en-US" sz="2577" spc="252" dirty="0">
              <a:solidFill>
                <a:srgbClr val="231F20"/>
              </a:solidFill>
              <a:latin typeface="DM Sans"/>
            </a:endParaRPr>
          </a:p>
        </p:txBody>
      </p:sp>
      <p:sp>
        <p:nvSpPr>
          <p:cNvPr id="13" name="TextBox 13"/>
          <p:cNvSpPr txBox="1"/>
          <p:nvPr/>
        </p:nvSpPr>
        <p:spPr>
          <a:xfrm>
            <a:off x="4343400" y="4991100"/>
            <a:ext cx="9762324" cy="3123356"/>
          </a:xfrm>
          <a:prstGeom prst="rect">
            <a:avLst/>
          </a:prstGeom>
        </p:spPr>
        <p:txBody>
          <a:bodyPr wrap="square" lIns="0" tIns="0" rIns="0" bIns="0" rtlCol="0" anchor="t">
            <a:spAutoFit/>
          </a:bodyPr>
          <a:lstStyle/>
          <a:p>
            <a:pPr>
              <a:lnSpc>
                <a:spcPts val="3529"/>
              </a:lnSpc>
            </a:pPr>
            <a:r>
              <a:rPr lang="en-US" sz="2557" b="1" spc="250" dirty="0">
                <a:solidFill>
                  <a:srgbClr val="231F20"/>
                </a:solidFill>
                <a:latin typeface="DM Sans"/>
              </a:rPr>
              <a:t>function Person(</a:t>
            </a:r>
            <a:r>
              <a:rPr lang="en-US" sz="2557" b="1" spc="250" dirty="0" err="1">
                <a:solidFill>
                  <a:srgbClr val="231F20"/>
                </a:solidFill>
                <a:latin typeface="DM Sans"/>
              </a:rPr>
              <a:t>firstName</a:t>
            </a:r>
            <a:r>
              <a:rPr lang="en-US" sz="2557" b="1" spc="250" dirty="0">
                <a:solidFill>
                  <a:srgbClr val="231F20"/>
                </a:solidFill>
                <a:latin typeface="DM Sans"/>
              </a:rPr>
              <a:t>, </a:t>
            </a:r>
            <a:r>
              <a:rPr lang="en-US" sz="2557" b="1" spc="250" dirty="0" err="1">
                <a:solidFill>
                  <a:srgbClr val="231F20"/>
                </a:solidFill>
                <a:latin typeface="DM Sans"/>
              </a:rPr>
              <a:t>lastName</a:t>
            </a:r>
            <a:r>
              <a:rPr lang="en-US" sz="2557" b="1" spc="250" dirty="0">
                <a:solidFill>
                  <a:srgbClr val="231F20"/>
                </a:solidFill>
                <a:latin typeface="DM Sans"/>
              </a:rPr>
              <a:t>) {</a:t>
            </a:r>
          </a:p>
          <a:p>
            <a:pPr>
              <a:lnSpc>
                <a:spcPts val="3529"/>
              </a:lnSpc>
            </a:pPr>
            <a:r>
              <a:rPr lang="en-US" sz="2557" b="1" spc="250" dirty="0">
                <a:solidFill>
                  <a:srgbClr val="231F20"/>
                </a:solidFill>
                <a:latin typeface="DM Sans"/>
              </a:rPr>
              <a:t>  </a:t>
            </a:r>
            <a:r>
              <a:rPr lang="en-US" sz="2557" b="1" spc="250" dirty="0" err="1">
                <a:solidFill>
                  <a:srgbClr val="231F20"/>
                </a:solidFill>
                <a:latin typeface="DM Sans"/>
              </a:rPr>
              <a:t>this.firstName</a:t>
            </a:r>
            <a:r>
              <a:rPr lang="en-US" sz="2557" b="1" spc="250" dirty="0">
                <a:solidFill>
                  <a:srgbClr val="231F20"/>
                </a:solidFill>
                <a:latin typeface="DM Sans"/>
              </a:rPr>
              <a:t> = </a:t>
            </a:r>
            <a:r>
              <a:rPr lang="en-US" sz="2557" b="1" spc="250" dirty="0" err="1">
                <a:solidFill>
                  <a:srgbClr val="231F20"/>
                </a:solidFill>
                <a:latin typeface="DM Sans"/>
              </a:rPr>
              <a:t>firstName</a:t>
            </a:r>
            <a:r>
              <a:rPr lang="en-US" sz="2557" b="1" spc="250" dirty="0">
                <a:solidFill>
                  <a:srgbClr val="231F20"/>
                </a:solidFill>
                <a:latin typeface="DM Sans"/>
              </a:rPr>
              <a:t>;</a:t>
            </a:r>
          </a:p>
          <a:p>
            <a:pPr>
              <a:lnSpc>
                <a:spcPts val="3529"/>
              </a:lnSpc>
            </a:pPr>
            <a:r>
              <a:rPr lang="en-US" sz="2557" b="1" spc="250" dirty="0">
                <a:solidFill>
                  <a:srgbClr val="231F20"/>
                </a:solidFill>
                <a:latin typeface="DM Sans"/>
              </a:rPr>
              <a:t>  </a:t>
            </a:r>
            <a:r>
              <a:rPr lang="en-US" sz="2557" b="1" spc="250" dirty="0" err="1">
                <a:solidFill>
                  <a:srgbClr val="231F20"/>
                </a:solidFill>
                <a:latin typeface="DM Sans"/>
              </a:rPr>
              <a:t>this.lastName</a:t>
            </a:r>
            <a:r>
              <a:rPr lang="en-US" sz="2557" b="1" spc="250" dirty="0">
                <a:solidFill>
                  <a:srgbClr val="231F20"/>
                </a:solidFill>
                <a:latin typeface="DM Sans"/>
              </a:rPr>
              <a:t> = </a:t>
            </a:r>
            <a:r>
              <a:rPr lang="en-US" sz="2557" b="1" spc="250" dirty="0" err="1">
                <a:solidFill>
                  <a:srgbClr val="231F20"/>
                </a:solidFill>
                <a:latin typeface="DM Sans"/>
              </a:rPr>
              <a:t>lastName</a:t>
            </a:r>
            <a:r>
              <a:rPr lang="en-US" sz="2557" b="1" spc="250" dirty="0">
                <a:solidFill>
                  <a:srgbClr val="231F20"/>
                </a:solidFill>
                <a:latin typeface="DM Sans"/>
              </a:rPr>
              <a:t>;</a:t>
            </a:r>
          </a:p>
          <a:p>
            <a:pPr>
              <a:lnSpc>
                <a:spcPts val="3529"/>
              </a:lnSpc>
            </a:pPr>
            <a:r>
              <a:rPr lang="en-US" sz="2557" b="1" spc="250" dirty="0">
                <a:solidFill>
                  <a:srgbClr val="231F20"/>
                </a:solidFill>
                <a:latin typeface="DM Sans"/>
              </a:rPr>
              <a:t>}</a:t>
            </a:r>
          </a:p>
          <a:p>
            <a:pPr>
              <a:lnSpc>
                <a:spcPts val="3529"/>
              </a:lnSpc>
            </a:pPr>
            <a:endParaRPr lang="en-US" sz="2557" b="1" spc="250" dirty="0">
              <a:solidFill>
                <a:srgbClr val="231F20"/>
              </a:solidFill>
              <a:latin typeface="DM Sans"/>
            </a:endParaRPr>
          </a:p>
          <a:p>
            <a:pPr>
              <a:lnSpc>
                <a:spcPts val="3529"/>
              </a:lnSpc>
            </a:pPr>
            <a:r>
              <a:rPr lang="en-US" sz="2557" b="1" spc="250" dirty="0" err="1">
                <a:solidFill>
                  <a:srgbClr val="231F20"/>
                </a:solidFill>
                <a:latin typeface="DM Sans"/>
              </a:rPr>
              <a:t>const</a:t>
            </a:r>
            <a:r>
              <a:rPr lang="en-US" sz="2557" b="1" spc="250" dirty="0">
                <a:solidFill>
                  <a:srgbClr val="231F20"/>
                </a:solidFill>
                <a:latin typeface="DM Sans"/>
              </a:rPr>
              <a:t> person1 = new Person("John", "Doe");</a:t>
            </a:r>
          </a:p>
          <a:p>
            <a:pPr>
              <a:lnSpc>
                <a:spcPts val="3529"/>
              </a:lnSpc>
            </a:pPr>
            <a:r>
              <a:rPr lang="en-US" sz="2557" b="1" spc="250" dirty="0" err="1">
                <a:solidFill>
                  <a:srgbClr val="231F20"/>
                </a:solidFill>
                <a:latin typeface="DM Sans"/>
              </a:rPr>
              <a:t>const</a:t>
            </a:r>
            <a:r>
              <a:rPr lang="en-US" sz="2557" b="1" spc="250" dirty="0">
                <a:solidFill>
                  <a:srgbClr val="231F20"/>
                </a:solidFill>
                <a:latin typeface="DM Sans"/>
              </a:rPr>
              <a:t> person2 = new Person("Jane", "Smith");</a:t>
            </a:r>
            <a:endParaRPr lang="en-US" sz="2557" b="1" spc="250" dirty="0">
              <a:solidFill>
                <a:srgbClr val="231F20"/>
              </a:solidFill>
              <a:latin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920087" y="589359"/>
            <a:ext cx="13891013" cy="820738"/>
          </a:xfrm>
          <a:prstGeom prst="rect">
            <a:avLst/>
          </a:prstGeom>
        </p:spPr>
        <p:txBody>
          <a:bodyPr lIns="0" tIns="0" rIns="0" bIns="0" rtlCol="0" anchor="t">
            <a:spAutoFit/>
          </a:bodyPr>
          <a:lstStyle/>
          <a:p>
            <a:pPr algn="ctr">
              <a:lnSpc>
                <a:spcPts val="6410"/>
              </a:lnSpc>
            </a:pPr>
            <a:r>
              <a:rPr lang="en-US" sz="4645" spc="455" dirty="0">
                <a:solidFill>
                  <a:srgbClr val="FFFFFF"/>
                </a:solidFill>
                <a:latin typeface="Oswald Bold"/>
              </a:rPr>
              <a:t>4) </a:t>
            </a:r>
            <a:r>
              <a:rPr lang="en-IN" sz="6000" b="1" dirty="0">
                <a:solidFill>
                  <a:schemeClr val="bg1"/>
                </a:solidFill>
              </a:rPr>
              <a:t>Classes (ES6</a:t>
            </a:r>
            <a:r>
              <a:rPr lang="en-IN" sz="6000" b="1" dirty="0" smtClean="0">
                <a:solidFill>
                  <a:schemeClr val="bg1"/>
                </a:solidFill>
              </a:rPr>
              <a:t>+)</a:t>
            </a:r>
            <a:endParaRPr lang="en-US" sz="4645" spc="455" dirty="0">
              <a:solidFill>
                <a:schemeClr val="bg1"/>
              </a:solidFill>
              <a:latin typeface="Oswald Bold"/>
            </a:endParaRP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2" y="2739003"/>
            <a:ext cx="15770677" cy="923330"/>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Classes are a modern way to create constructor functions and work with object-oriented programming concepts. They provide a clearer syntax for creating and managing objects.</a:t>
            </a:r>
            <a:endParaRPr lang="en-US" sz="2577" spc="252" dirty="0">
              <a:solidFill>
                <a:srgbClr val="231F20"/>
              </a:solidFill>
              <a:latin typeface="DM Sans"/>
            </a:endParaRPr>
          </a:p>
        </p:txBody>
      </p:sp>
      <p:sp>
        <p:nvSpPr>
          <p:cNvPr id="13" name="TextBox 13"/>
          <p:cNvSpPr txBox="1"/>
          <p:nvPr/>
        </p:nvSpPr>
        <p:spPr>
          <a:xfrm>
            <a:off x="5064298" y="4869557"/>
            <a:ext cx="8619324" cy="4021037"/>
          </a:xfrm>
          <a:prstGeom prst="rect">
            <a:avLst/>
          </a:prstGeom>
        </p:spPr>
        <p:txBody>
          <a:bodyPr wrap="square" lIns="0" tIns="0" rIns="0" bIns="0" rtlCol="0" anchor="t">
            <a:spAutoFit/>
          </a:bodyPr>
          <a:lstStyle/>
          <a:p>
            <a:pPr>
              <a:lnSpc>
                <a:spcPts val="3529"/>
              </a:lnSpc>
            </a:pPr>
            <a:r>
              <a:rPr lang="en-US" sz="2557" b="1" spc="250" dirty="0">
                <a:solidFill>
                  <a:srgbClr val="231F20"/>
                </a:solidFill>
                <a:latin typeface="DM Sans"/>
              </a:rPr>
              <a:t>class Person {</a:t>
            </a:r>
          </a:p>
          <a:p>
            <a:pPr>
              <a:lnSpc>
                <a:spcPts val="3529"/>
              </a:lnSpc>
            </a:pPr>
            <a:r>
              <a:rPr lang="en-US" sz="2557" b="1" spc="250" dirty="0">
                <a:solidFill>
                  <a:srgbClr val="231F20"/>
                </a:solidFill>
                <a:latin typeface="DM Sans"/>
              </a:rPr>
              <a:t>  constructor(</a:t>
            </a:r>
            <a:r>
              <a:rPr lang="en-US" sz="2557" b="1" spc="250" dirty="0" err="1">
                <a:solidFill>
                  <a:srgbClr val="231F20"/>
                </a:solidFill>
                <a:latin typeface="DM Sans"/>
              </a:rPr>
              <a:t>firstName</a:t>
            </a:r>
            <a:r>
              <a:rPr lang="en-US" sz="2557" b="1" spc="250" dirty="0">
                <a:solidFill>
                  <a:srgbClr val="231F20"/>
                </a:solidFill>
                <a:latin typeface="DM Sans"/>
              </a:rPr>
              <a:t>, </a:t>
            </a:r>
            <a:r>
              <a:rPr lang="en-US" sz="2557" b="1" spc="250" dirty="0" err="1">
                <a:solidFill>
                  <a:srgbClr val="231F20"/>
                </a:solidFill>
                <a:latin typeface="DM Sans"/>
              </a:rPr>
              <a:t>lastName</a:t>
            </a:r>
            <a:r>
              <a:rPr lang="en-US" sz="2557" b="1" spc="250" dirty="0">
                <a:solidFill>
                  <a:srgbClr val="231F20"/>
                </a:solidFill>
                <a:latin typeface="DM Sans"/>
              </a:rPr>
              <a:t>) {</a:t>
            </a:r>
          </a:p>
          <a:p>
            <a:pPr>
              <a:lnSpc>
                <a:spcPts val="3529"/>
              </a:lnSpc>
            </a:pPr>
            <a:r>
              <a:rPr lang="en-US" sz="2557" b="1" spc="250" dirty="0">
                <a:solidFill>
                  <a:srgbClr val="231F20"/>
                </a:solidFill>
                <a:latin typeface="DM Sans"/>
              </a:rPr>
              <a:t>    </a:t>
            </a:r>
            <a:r>
              <a:rPr lang="en-US" sz="2557" b="1" spc="250" dirty="0" err="1">
                <a:solidFill>
                  <a:srgbClr val="231F20"/>
                </a:solidFill>
                <a:latin typeface="DM Sans"/>
              </a:rPr>
              <a:t>this.firstName</a:t>
            </a:r>
            <a:r>
              <a:rPr lang="en-US" sz="2557" b="1" spc="250" dirty="0">
                <a:solidFill>
                  <a:srgbClr val="231F20"/>
                </a:solidFill>
                <a:latin typeface="DM Sans"/>
              </a:rPr>
              <a:t> = </a:t>
            </a:r>
            <a:r>
              <a:rPr lang="en-US" sz="2557" b="1" spc="250" dirty="0" err="1">
                <a:solidFill>
                  <a:srgbClr val="231F20"/>
                </a:solidFill>
                <a:latin typeface="DM Sans"/>
              </a:rPr>
              <a:t>firstName</a:t>
            </a:r>
            <a:r>
              <a:rPr lang="en-US" sz="2557" b="1" spc="250" dirty="0">
                <a:solidFill>
                  <a:srgbClr val="231F20"/>
                </a:solidFill>
                <a:latin typeface="DM Sans"/>
              </a:rPr>
              <a:t>;</a:t>
            </a:r>
          </a:p>
          <a:p>
            <a:pPr>
              <a:lnSpc>
                <a:spcPts val="3529"/>
              </a:lnSpc>
            </a:pPr>
            <a:r>
              <a:rPr lang="en-US" sz="2557" b="1" spc="250" dirty="0">
                <a:solidFill>
                  <a:srgbClr val="231F20"/>
                </a:solidFill>
                <a:latin typeface="DM Sans"/>
              </a:rPr>
              <a:t>    </a:t>
            </a:r>
            <a:r>
              <a:rPr lang="en-US" sz="2557" b="1" spc="250" dirty="0" err="1">
                <a:solidFill>
                  <a:srgbClr val="231F20"/>
                </a:solidFill>
                <a:latin typeface="DM Sans"/>
              </a:rPr>
              <a:t>this.lastName</a:t>
            </a:r>
            <a:r>
              <a:rPr lang="en-US" sz="2557" b="1" spc="250" dirty="0">
                <a:solidFill>
                  <a:srgbClr val="231F20"/>
                </a:solidFill>
                <a:latin typeface="DM Sans"/>
              </a:rPr>
              <a:t> = </a:t>
            </a:r>
            <a:r>
              <a:rPr lang="en-US" sz="2557" b="1" spc="250" dirty="0" err="1">
                <a:solidFill>
                  <a:srgbClr val="231F20"/>
                </a:solidFill>
                <a:latin typeface="DM Sans"/>
              </a:rPr>
              <a:t>lastName</a:t>
            </a:r>
            <a:r>
              <a:rPr lang="en-US" sz="2557" b="1" spc="250" dirty="0">
                <a:solidFill>
                  <a:srgbClr val="231F20"/>
                </a:solidFill>
                <a:latin typeface="DM Sans"/>
              </a:rPr>
              <a:t>;</a:t>
            </a:r>
          </a:p>
          <a:p>
            <a:pPr>
              <a:lnSpc>
                <a:spcPts val="3529"/>
              </a:lnSpc>
            </a:pPr>
            <a:r>
              <a:rPr lang="en-US" sz="2557" b="1" spc="250" dirty="0">
                <a:solidFill>
                  <a:srgbClr val="231F20"/>
                </a:solidFill>
                <a:latin typeface="DM Sans"/>
              </a:rPr>
              <a:t>  }</a:t>
            </a:r>
          </a:p>
          <a:p>
            <a:pPr>
              <a:lnSpc>
                <a:spcPts val="3529"/>
              </a:lnSpc>
            </a:pPr>
            <a:r>
              <a:rPr lang="en-US" sz="2557" b="1" spc="250" dirty="0">
                <a:solidFill>
                  <a:srgbClr val="231F20"/>
                </a:solidFill>
                <a:latin typeface="DM Sans"/>
              </a:rPr>
              <a:t>}</a:t>
            </a:r>
          </a:p>
          <a:p>
            <a:pPr>
              <a:lnSpc>
                <a:spcPts val="3529"/>
              </a:lnSpc>
            </a:pPr>
            <a:endParaRPr lang="en-US" sz="2557" b="1" spc="250" dirty="0">
              <a:solidFill>
                <a:srgbClr val="231F20"/>
              </a:solidFill>
              <a:latin typeface="DM Sans"/>
            </a:endParaRPr>
          </a:p>
          <a:p>
            <a:pPr>
              <a:lnSpc>
                <a:spcPts val="3529"/>
              </a:lnSpc>
            </a:pPr>
            <a:r>
              <a:rPr lang="en-US" sz="2557" b="1" spc="250" dirty="0" err="1">
                <a:solidFill>
                  <a:srgbClr val="231F20"/>
                </a:solidFill>
                <a:latin typeface="DM Sans"/>
              </a:rPr>
              <a:t>const</a:t>
            </a:r>
            <a:r>
              <a:rPr lang="en-US" sz="2557" b="1" spc="250" dirty="0">
                <a:solidFill>
                  <a:srgbClr val="231F20"/>
                </a:solidFill>
                <a:latin typeface="DM Sans"/>
              </a:rPr>
              <a:t> person1 = new Person("John", "Doe");</a:t>
            </a:r>
          </a:p>
          <a:p>
            <a:pPr>
              <a:lnSpc>
                <a:spcPts val="3529"/>
              </a:lnSpc>
            </a:pPr>
            <a:r>
              <a:rPr lang="en-US" sz="2557" b="1" spc="250" dirty="0" err="1">
                <a:solidFill>
                  <a:srgbClr val="231F20"/>
                </a:solidFill>
                <a:latin typeface="DM Sans"/>
              </a:rPr>
              <a:t>const</a:t>
            </a:r>
            <a:r>
              <a:rPr lang="en-US" sz="2557" b="1" spc="250" dirty="0">
                <a:solidFill>
                  <a:srgbClr val="231F20"/>
                </a:solidFill>
                <a:latin typeface="DM Sans"/>
              </a:rPr>
              <a:t> person2 = new Person("Jane", "Smith");</a:t>
            </a:r>
            <a:endParaRPr lang="en-US" sz="2557" b="1" spc="250" dirty="0">
              <a:solidFill>
                <a:srgbClr val="231F20"/>
              </a:solidFill>
              <a:latin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5" y="679745"/>
            <a:ext cx="13891013" cy="820738"/>
          </a:xfrm>
          <a:prstGeom prst="rect">
            <a:avLst/>
          </a:prstGeom>
        </p:spPr>
        <p:txBody>
          <a:bodyPr lIns="0" tIns="0" rIns="0" bIns="0" rtlCol="0" anchor="t">
            <a:spAutoFit/>
          </a:bodyPr>
          <a:lstStyle/>
          <a:p>
            <a:pPr algn="ctr">
              <a:lnSpc>
                <a:spcPts val="6410"/>
              </a:lnSpc>
            </a:pPr>
            <a:r>
              <a:rPr lang="en-IN" sz="6000" b="1" dirty="0" smtClean="0">
                <a:solidFill>
                  <a:schemeClr val="bg1"/>
                </a:solidFill>
              </a:rPr>
              <a:t>5) Factory Functions</a:t>
            </a:r>
            <a:endParaRPr lang="en-US" sz="5400" spc="455" dirty="0">
              <a:solidFill>
                <a:schemeClr val="bg1"/>
              </a:solidFill>
              <a:latin typeface="Oswald Bold"/>
            </a:endParaRPr>
          </a:p>
        </p:txBody>
      </p:sp>
      <p:grpSp>
        <p:nvGrpSpPr>
          <p:cNvPr id="9" name="Group 9"/>
          <p:cNvGrpSpPr/>
          <p:nvPr/>
        </p:nvGrpSpPr>
        <p:grpSpPr>
          <a:xfrm>
            <a:off x="1488623" y="2786628"/>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676400" y="3046183"/>
            <a:ext cx="15468600" cy="923330"/>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Factory functions are functions that return objects. They allow you to encapsulate object creation logic, making it customizable and maintainable.</a:t>
            </a:r>
            <a:endParaRPr lang="en-US" sz="2577" spc="252" dirty="0">
              <a:solidFill>
                <a:srgbClr val="231F20"/>
              </a:solidFill>
              <a:latin typeface="DM Sans"/>
            </a:endParaRPr>
          </a:p>
        </p:txBody>
      </p:sp>
      <p:sp>
        <p:nvSpPr>
          <p:cNvPr id="13" name="TextBox 13"/>
          <p:cNvSpPr txBox="1"/>
          <p:nvPr/>
        </p:nvSpPr>
        <p:spPr>
          <a:xfrm>
            <a:off x="4953000" y="4986374"/>
            <a:ext cx="9649386" cy="4018235"/>
          </a:xfrm>
          <a:prstGeom prst="rect">
            <a:avLst/>
          </a:prstGeom>
        </p:spPr>
        <p:txBody>
          <a:bodyPr wrap="square" lIns="0" tIns="0" rIns="0" bIns="0" rtlCol="0" anchor="t">
            <a:spAutoFit/>
          </a:bodyPr>
          <a:lstStyle/>
          <a:p>
            <a:pPr>
              <a:lnSpc>
                <a:spcPts val="3529"/>
              </a:lnSpc>
            </a:pPr>
            <a:r>
              <a:rPr lang="en-US" sz="2557" spc="250" dirty="0">
                <a:solidFill>
                  <a:srgbClr val="231F20"/>
                </a:solidFill>
                <a:latin typeface="DM Sans Bold"/>
              </a:rPr>
              <a:t>function </a:t>
            </a:r>
            <a:r>
              <a:rPr lang="en-US" sz="2557" spc="250" dirty="0" err="1">
                <a:solidFill>
                  <a:srgbClr val="231F20"/>
                </a:solidFill>
                <a:latin typeface="DM Sans Bold"/>
              </a:rPr>
              <a:t>createPerson</a:t>
            </a:r>
            <a:r>
              <a:rPr lang="en-US" sz="2557" spc="250" dirty="0">
                <a:solidFill>
                  <a:srgbClr val="231F20"/>
                </a:solidFill>
                <a:latin typeface="DM Sans Bold"/>
              </a:rPr>
              <a:t>(</a:t>
            </a:r>
            <a:r>
              <a:rPr lang="en-US" sz="2557" spc="250" dirty="0" err="1">
                <a:solidFill>
                  <a:srgbClr val="231F20"/>
                </a:solidFill>
                <a:latin typeface="DM Sans Bold"/>
              </a:rPr>
              <a:t>firstName</a:t>
            </a:r>
            <a:r>
              <a:rPr lang="en-US" sz="2557" spc="250" dirty="0">
                <a:solidFill>
                  <a:srgbClr val="231F20"/>
                </a:solidFill>
                <a:latin typeface="DM Sans Bold"/>
              </a:rPr>
              <a:t>, </a:t>
            </a:r>
            <a:r>
              <a:rPr lang="en-US" sz="2557" spc="250" dirty="0" err="1">
                <a:solidFill>
                  <a:srgbClr val="231F20"/>
                </a:solidFill>
                <a:latin typeface="DM Sans Bold"/>
              </a:rPr>
              <a:t>lastName</a:t>
            </a:r>
            <a:r>
              <a:rPr lang="en-US" sz="2557" spc="250" dirty="0">
                <a:solidFill>
                  <a:srgbClr val="231F20"/>
                </a:solidFill>
                <a:latin typeface="DM Sans Bold"/>
              </a:rPr>
              <a:t>) {</a:t>
            </a:r>
          </a:p>
          <a:p>
            <a:pPr>
              <a:lnSpc>
                <a:spcPts val="3529"/>
              </a:lnSpc>
            </a:pPr>
            <a:r>
              <a:rPr lang="en-US" sz="2557" spc="250" dirty="0">
                <a:solidFill>
                  <a:srgbClr val="231F20"/>
                </a:solidFill>
                <a:latin typeface="DM Sans Bold"/>
              </a:rPr>
              <a:t>  return {</a:t>
            </a:r>
          </a:p>
          <a:p>
            <a:pPr>
              <a:lnSpc>
                <a:spcPts val="3529"/>
              </a:lnSpc>
            </a:pPr>
            <a:r>
              <a:rPr lang="en-US" sz="2557" spc="250" dirty="0">
                <a:solidFill>
                  <a:srgbClr val="231F20"/>
                </a:solidFill>
                <a:latin typeface="DM Sans Bold"/>
              </a:rPr>
              <a:t>    </a:t>
            </a:r>
            <a:r>
              <a:rPr lang="en-US" sz="2557" spc="250" dirty="0" err="1">
                <a:solidFill>
                  <a:srgbClr val="231F20"/>
                </a:solidFill>
                <a:latin typeface="DM Sans Bold"/>
              </a:rPr>
              <a:t>firstName</a:t>
            </a:r>
            <a:r>
              <a:rPr lang="en-US" sz="2557" spc="250" dirty="0">
                <a:solidFill>
                  <a:srgbClr val="231F20"/>
                </a:solidFill>
                <a:latin typeface="DM Sans Bold"/>
              </a:rPr>
              <a:t>: </a:t>
            </a:r>
            <a:r>
              <a:rPr lang="en-US" sz="2557" spc="250" dirty="0" err="1">
                <a:solidFill>
                  <a:srgbClr val="231F20"/>
                </a:solidFill>
                <a:latin typeface="DM Sans Bold"/>
              </a:rPr>
              <a:t>firstName</a:t>
            </a:r>
            <a:r>
              <a:rPr lang="en-US" sz="2557" spc="250" dirty="0">
                <a:solidFill>
                  <a:srgbClr val="231F20"/>
                </a:solidFill>
                <a:latin typeface="DM Sans Bold"/>
              </a:rPr>
              <a:t>,</a:t>
            </a:r>
          </a:p>
          <a:p>
            <a:pPr>
              <a:lnSpc>
                <a:spcPts val="3529"/>
              </a:lnSpc>
            </a:pPr>
            <a:r>
              <a:rPr lang="en-US" sz="2557" spc="250" dirty="0">
                <a:solidFill>
                  <a:srgbClr val="231F20"/>
                </a:solidFill>
                <a:latin typeface="DM Sans Bold"/>
              </a:rPr>
              <a:t>    </a:t>
            </a:r>
            <a:r>
              <a:rPr lang="en-US" sz="2557" spc="250" dirty="0" err="1">
                <a:solidFill>
                  <a:srgbClr val="231F20"/>
                </a:solidFill>
                <a:latin typeface="DM Sans Bold"/>
              </a:rPr>
              <a:t>lastName</a:t>
            </a:r>
            <a:r>
              <a:rPr lang="en-US" sz="2557" spc="250" dirty="0">
                <a:solidFill>
                  <a:srgbClr val="231F20"/>
                </a:solidFill>
                <a:latin typeface="DM Sans Bold"/>
              </a:rPr>
              <a:t>: </a:t>
            </a:r>
            <a:r>
              <a:rPr lang="en-US" sz="2557" spc="250" dirty="0" err="1">
                <a:solidFill>
                  <a:srgbClr val="231F20"/>
                </a:solidFill>
                <a:latin typeface="DM Sans Bold"/>
              </a:rPr>
              <a:t>lastName</a:t>
            </a:r>
            <a:endParaRPr lang="en-US" sz="2557" spc="250" dirty="0">
              <a:solidFill>
                <a:srgbClr val="231F20"/>
              </a:solidFill>
              <a:latin typeface="DM Sans Bold"/>
            </a:endParaRPr>
          </a:p>
          <a:p>
            <a:pPr>
              <a:lnSpc>
                <a:spcPts val="3529"/>
              </a:lnSpc>
            </a:pPr>
            <a:r>
              <a:rPr lang="en-US" sz="2557" spc="250" dirty="0">
                <a:solidFill>
                  <a:srgbClr val="231F20"/>
                </a:solidFill>
                <a:latin typeface="DM Sans Bold"/>
              </a:rPr>
              <a:t>  };</a:t>
            </a:r>
          </a:p>
          <a:p>
            <a:pPr>
              <a:lnSpc>
                <a:spcPts val="3529"/>
              </a:lnSpc>
            </a:pPr>
            <a:r>
              <a:rPr lang="en-US" sz="2557" spc="250" dirty="0">
                <a:solidFill>
                  <a:srgbClr val="231F20"/>
                </a:solidFill>
                <a:latin typeface="DM Sans Bold"/>
              </a:rPr>
              <a:t>}</a:t>
            </a:r>
          </a:p>
          <a:p>
            <a:pPr>
              <a:lnSpc>
                <a:spcPts val="3529"/>
              </a:lnSpc>
            </a:pPr>
            <a:endParaRPr lang="en-US" sz="2557" spc="250" dirty="0">
              <a:solidFill>
                <a:srgbClr val="231F20"/>
              </a:solidFill>
              <a:latin typeface="DM Sans Bold"/>
            </a:endParaRPr>
          </a:p>
          <a:p>
            <a:pPr>
              <a:lnSpc>
                <a:spcPts val="3529"/>
              </a:lnSpc>
            </a:pPr>
            <a:r>
              <a:rPr lang="en-US" sz="2557" spc="250" dirty="0" err="1">
                <a:solidFill>
                  <a:srgbClr val="231F20"/>
                </a:solidFill>
                <a:latin typeface="DM Sans Bold"/>
              </a:rPr>
              <a:t>const</a:t>
            </a:r>
            <a:r>
              <a:rPr lang="en-US" sz="2557" spc="250" dirty="0">
                <a:solidFill>
                  <a:srgbClr val="231F20"/>
                </a:solidFill>
                <a:latin typeface="DM Sans Bold"/>
              </a:rPr>
              <a:t> person1 = </a:t>
            </a:r>
            <a:r>
              <a:rPr lang="en-US" sz="2557" spc="250" dirty="0" err="1">
                <a:solidFill>
                  <a:srgbClr val="231F20"/>
                </a:solidFill>
                <a:latin typeface="DM Sans Bold"/>
              </a:rPr>
              <a:t>createPerson</a:t>
            </a:r>
            <a:r>
              <a:rPr lang="en-US" sz="2557" spc="250" dirty="0">
                <a:solidFill>
                  <a:srgbClr val="231F20"/>
                </a:solidFill>
                <a:latin typeface="DM Sans Bold"/>
              </a:rPr>
              <a:t>("John", "Doe");</a:t>
            </a:r>
          </a:p>
          <a:p>
            <a:pPr>
              <a:lnSpc>
                <a:spcPts val="3529"/>
              </a:lnSpc>
            </a:pPr>
            <a:r>
              <a:rPr lang="en-US" sz="2557" spc="250" dirty="0" err="1">
                <a:solidFill>
                  <a:srgbClr val="231F20"/>
                </a:solidFill>
                <a:latin typeface="DM Sans Bold"/>
              </a:rPr>
              <a:t>const</a:t>
            </a:r>
            <a:r>
              <a:rPr lang="en-US" sz="2557" spc="250" dirty="0">
                <a:solidFill>
                  <a:srgbClr val="231F20"/>
                </a:solidFill>
                <a:latin typeface="DM Sans Bold"/>
              </a:rPr>
              <a:t> person2 = </a:t>
            </a:r>
            <a:r>
              <a:rPr lang="en-US" sz="2557" spc="250" dirty="0" err="1">
                <a:solidFill>
                  <a:srgbClr val="231F20"/>
                </a:solidFill>
                <a:latin typeface="DM Sans Bold"/>
              </a:rPr>
              <a:t>createPerson</a:t>
            </a:r>
            <a:r>
              <a:rPr lang="en-US" sz="2557" spc="250" dirty="0">
                <a:solidFill>
                  <a:srgbClr val="231F20"/>
                </a:solidFill>
                <a:latin typeface="DM Sans Bold"/>
              </a:rPr>
              <a:t>("Jane", "Smith");</a:t>
            </a:r>
            <a:endParaRPr lang="en-US" sz="2557" spc="250" dirty="0">
              <a:solidFill>
                <a:srgbClr val="231F20"/>
              </a:solidFill>
              <a:latin typeface="DM Sans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5" y="691105"/>
            <a:ext cx="13891013" cy="820738"/>
          </a:xfrm>
          <a:prstGeom prst="rect">
            <a:avLst/>
          </a:prstGeom>
        </p:spPr>
        <p:txBody>
          <a:bodyPr lIns="0" tIns="0" rIns="0" bIns="0" rtlCol="0" anchor="t">
            <a:spAutoFit/>
          </a:bodyPr>
          <a:lstStyle/>
          <a:p>
            <a:pPr algn="ctr">
              <a:lnSpc>
                <a:spcPts val="6410"/>
              </a:lnSpc>
            </a:pPr>
            <a:r>
              <a:rPr lang="en-IN" sz="6000" b="1" dirty="0" smtClean="0">
                <a:solidFill>
                  <a:schemeClr val="bg1"/>
                </a:solidFill>
              </a:rPr>
              <a:t>6) Prototype Objects</a:t>
            </a:r>
            <a:endParaRPr lang="en-US" sz="5400" spc="455" dirty="0">
              <a:solidFill>
                <a:schemeClr val="bg1"/>
              </a:solidFill>
              <a:latin typeface="Oswald Bold"/>
            </a:endParaRPr>
          </a:p>
        </p:txBody>
      </p:sp>
      <p:grpSp>
        <p:nvGrpSpPr>
          <p:cNvPr id="9" name="Group 9"/>
          <p:cNvGrpSpPr/>
          <p:nvPr/>
        </p:nvGrpSpPr>
        <p:grpSpPr>
          <a:xfrm>
            <a:off x="1515836" y="2896266"/>
            <a:ext cx="15325855" cy="5629708"/>
            <a:chOff x="0" y="0"/>
            <a:chExt cx="2959672" cy="1087188"/>
          </a:xfrm>
        </p:grpSpPr>
        <p:sp>
          <p:nvSpPr>
            <p:cNvPr id="10" name="Freeform 10"/>
            <p:cNvSpPr/>
            <p:nvPr/>
          </p:nvSpPr>
          <p:spPr>
            <a:xfrm>
              <a:off x="0" y="0"/>
              <a:ext cx="2959672" cy="1087188"/>
            </a:xfrm>
            <a:custGeom>
              <a:avLst/>
              <a:gdLst/>
              <a:ahLst/>
              <a:cxnLst/>
              <a:rect l="l" t="t" r="r" b="b"/>
              <a:pathLst>
                <a:path w="2959672" h="1087188">
                  <a:moveTo>
                    <a:pt x="0" y="0"/>
                  </a:moveTo>
                  <a:lnTo>
                    <a:pt x="2959672" y="0"/>
                  </a:lnTo>
                  <a:lnTo>
                    <a:pt x="2959672" y="1087188"/>
                  </a:lnTo>
                  <a:lnTo>
                    <a:pt x="0" y="1087188"/>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43050" y="2980930"/>
            <a:ext cx="15271428" cy="923330"/>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Prototype objects serve as templates for other objects to inherit properties and methods from. They are essential for prototypal inheritance.</a:t>
            </a:r>
            <a:endParaRPr lang="en-US" sz="2577" spc="252" dirty="0">
              <a:solidFill>
                <a:srgbClr val="231F20"/>
              </a:solidFill>
              <a:latin typeface="DM Sans"/>
            </a:endParaRPr>
          </a:p>
        </p:txBody>
      </p:sp>
      <p:sp>
        <p:nvSpPr>
          <p:cNvPr id="13" name="TextBox 13"/>
          <p:cNvSpPr txBox="1"/>
          <p:nvPr/>
        </p:nvSpPr>
        <p:spPr>
          <a:xfrm>
            <a:off x="4713606" y="4838700"/>
            <a:ext cx="8991600" cy="3123356"/>
          </a:xfrm>
          <a:prstGeom prst="rect">
            <a:avLst/>
          </a:prstGeom>
        </p:spPr>
        <p:txBody>
          <a:bodyPr wrap="square" lIns="0" tIns="0" rIns="0" bIns="0" rtlCol="0" anchor="t">
            <a:spAutoFit/>
          </a:bodyPr>
          <a:lstStyle/>
          <a:p>
            <a:pPr>
              <a:lnSpc>
                <a:spcPts val="3529"/>
              </a:lnSpc>
            </a:pPr>
            <a:r>
              <a:rPr lang="en-US" sz="2557" spc="250" dirty="0" err="1">
                <a:solidFill>
                  <a:srgbClr val="231F20"/>
                </a:solidFill>
                <a:latin typeface="DM Sans Bold"/>
              </a:rPr>
              <a:t>const</a:t>
            </a:r>
            <a:r>
              <a:rPr lang="en-US" sz="2557" spc="250" dirty="0">
                <a:solidFill>
                  <a:srgbClr val="231F20"/>
                </a:solidFill>
                <a:latin typeface="DM Sans Bold"/>
              </a:rPr>
              <a:t> </a:t>
            </a:r>
            <a:r>
              <a:rPr lang="en-US" sz="2557" spc="250" dirty="0" err="1">
                <a:solidFill>
                  <a:srgbClr val="231F20"/>
                </a:solidFill>
                <a:latin typeface="DM Sans Bold"/>
              </a:rPr>
              <a:t>animalPrototype</a:t>
            </a:r>
            <a:r>
              <a:rPr lang="en-US" sz="2557" spc="250" dirty="0">
                <a:solidFill>
                  <a:srgbClr val="231F20"/>
                </a:solidFill>
                <a:latin typeface="DM Sans Bold"/>
              </a:rPr>
              <a:t> = {</a:t>
            </a:r>
          </a:p>
          <a:p>
            <a:pPr>
              <a:lnSpc>
                <a:spcPts val="3529"/>
              </a:lnSpc>
            </a:pPr>
            <a:r>
              <a:rPr lang="en-US" sz="2557" spc="250" dirty="0">
                <a:solidFill>
                  <a:srgbClr val="231F20"/>
                </a:solidFill>
                <a:latin typeface="DM Sans Bold"/>
              </a:rPr>
              <a:t>  sound: "Unknown"</a:t>
            </a:r>
          </a:p>
          <a:p>
            <a:pPr>
              <a:lnSpc>
                <a:spcPts val="3529"/>
              </a:lnSpc>
            </a:pPr>
            <a:r>
              <a:rPr lang="en-US" sz="2557" spc="250" dirty="0">
                <a:solidFill>
                  <a:srgbClr val="231F20"/>
                </a:solidFill>
                <a:latin typeface="DM Sans Bold"/>
              </a:rPr>
              <a:t>};</a:t>
            </a:r>
          </a:p>
          <a:p>
            <a:pPr>
              <a:lnSpc>
                <a:spcPts val="3529"/>
              </a:lnSpc>
            </a:pPr>
            <a:endParaRPr lang="en-US" sz="2557" spc="250" dirty="0">
              <a:solidFill>
                <a:srgbClr val="231F20"/>
              </a:solidFill>
              <a:latin typeface="DM Sans Bold"/>
            </a:endParaRPr>
          </a:p>
          <a:p>
            <a:pPr>
              <a:lnSpc>
                <a:spcPts val="3529"/>
              </a:lnSpc>
            </a:pPr>
            <a:r>
              <a:rPr lang="en-US" sz="2557" spc="250" dirty="0" err="1">
                <a:solidFill>
                  <a:srgbClr val="231F20"/>
                </a:solidFill>
                <a:latin typeface="DM Sans Bold"/>
              </a:rPr>
              <a:t>const</a:t>
            </a:r>
            <a:r>
              <a:rPr lang="en-US" sz="2557" spc="250" dirty="0">
                <a:solidFill>
                  <a:srgbClr val="231F20"/>
                </a:solidFill>
                <a:latin typeface="DM Sans Bold"/>
              </a:rPr>
              <a:t> dog = </a:t>
            </a:r>
            <a:r>
              <a:rPr lang="en-US" sz="2557" spc="250" dirty="0" err="1">
                <a:solidFill>
                  <a:srgbClr val="231F20"/>
                </a:solidFill>
                <a:latin typeface="DM Sans Bold"/>
              </a:rPr>
              <a:t>Object.create</a:t>
            </a:r>
            <a:r>
              <a:rPr lang="en-US" sz="2557" spc="250" dirty="0">
                <a:solidFill>
                  <a:srgbClr val="231F20"/>
                </a:solidFill>
                <a:latin typeface="DM Sans Bold"/>
              </a:rPr>
              <a:t>(</a:t>
            </a:r>
            <a:r>
              <a:rPr lang="en-US" sz="2557" spc="250" dirty="0" err="1">
                <a:solidFill>
                  <a:srgbClr val="231F20"/>
                </a:solidFill>
                <a:latin typeface="DM Sans Bold"/>
              </a:rPr>
              <a:t>animalPrototype</a:t>
            </a:r>
            <a:r>
              <a:rPr lang="en-US" sz="2557" spc="250" dirty="0">
                <a:solidFill>
                  <a:srgbClr val="231F20"/>
                </a:solidFill>
                <a:latin typeface="DM Sans Bold"/>
              </a:rPr>
              <a:t>);</a:t>
            </a:r>
          </a:p>
          <a:p>
            <a:pPr>
              <a:lnSpc>
                <a:spcPts val="3529"/>
              </a:lnSpc>
            </a:pPr>
            <a:r>
              <a:rPr lang="en-US" sz="2557" spc="250" dirty="0" err="1">
                <a:solidFill>
                  <a:srgbClr val="231F20"/>
                </a:solidFill>
                <a:latin typeface="DM Sans Bold"/>
              </a:rPr>
              <a:t>dog.sound</a:t>
            </a:r>
            <a:r>
              <a:rPr lang="en-US" sz="2557" spc="250" dirty="0">
                <a:solidFill>
                  <a:srgbClr val="231F20"/>
                </a:solidFill>
                <a:latin typeface="DM Sans Bold"/>
              </a:rPr>
              <a:t> = "Woof";</a:t>
            </a:r>
          </a:p>
          <a:p>
            <a:pPr>
              <a:lnSpc>
                <a:spcPts val="3529"/>
              </a:lnSpc>
            </a:pPr>
            <a:r>
              <a:rPr lang="en-US" sz="2557" spc="250" dirty="0">
                <a:solidFill>
                  <a:srgbClr val="231F20"/>
                </a:solidFill>
                <a:latin typeface="DM Sans Bold"/>
              </a:rPr>
              <a:t>console.log(</a:t>
            </a:r>
            <a:r>
              <a:rPr lang="en-US" sz="2557" spc="250" dirty="0" err="1">
                <a:solidFill>
                  <a:srgbClr val="231F20"/>
                </a:solidFill>
                <a:latin typeface="DM Sans Bold"/>
              </a:rPr>
              <a:t>dog.sound</a:t>
            </a:r>
            <a:r>
              <a:rPr lang="en-US" sz="2557" spc="250" dirty="0">
                <a:solidFill>
                  <a:srgbClr val="231F20"/>
                </a:solidFill>
                <a:latin typeface="DM Sans Bold"/>
              </a:rPr>
              <a:t>); // Output: Woof</a:t>
            </a:r>
            <a:endParaRPr lang="en-US" sz="2557" spc="250" dirty="0">
              <a:solidFill>
                <a:srgbClr val="231F20"/>
              </a:solidFill>
              <a:latin typeface="DM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776246"/>
            <a:ext cx="13891013" cy="754950"/>
          </a:xfrm>
          <a:prstGeom prst="rect">
            <a:avLst/>
          </a:prstGeom>
        </p:spPr>
        <p:txBody>
          <a:bodyPr lIns="0" tIns="0" rIns="0" bIns="0" rtlCol="0" anchor="t">
            <a:spAutoFit/>
          </a:bodyPr>
          <a:lstStyle/>
          <a:p>
            <a:pPr algn="ctr">
              <a:lnSpc>
                <a:spcPts val="6410"/>
              </a:lnSpc>
            </a:pPr>
            <a:r>
              <a:rPr lang="en-US" sz="4645" spc="455" dirty="0" smtClean="0">
                <a:solidFill>
                  <a:srgbClr val="FFFFFF"/>
                </a:solidFill>
                <a:latin typeface="Oswald Bold"/>
              </a:rPr>
              <a:t>ADVANTAGES OF OBJECTS</a:t>
            </a:r>
            <a:endParaRPr lang="en-US" sz="3245" spc="318" dirty="0">
              <a:solidFill>
                <a:srgbClr val="FFFFFF"/>
              </a:solidFill>
              <a:latin typeface="Oswald Bold"/>
            </a:endParaRPr>
          </a:p>
        </p:txBody>
      </p:sp>
      <p:grpSp>
        <p:nvGrpSpPr>
          <p:cNvPr id="9" name="Group 9"/>
          <p:cNvGrpSpPr/>
          <p:nvPr/>
        </p:nvGrpSpPr>
        <p:grpSpPr>
          <a:xfrm>
            <a:off x="1226888" y="2803146"/>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04412" y="3072072"/>
            <a:ext cx="15869188" cy="6463308"/>
          </a:xfrm>
          <a:prstGeom prst="rect">
            <a:avLst/>
          </a:prstGeom>
        </p:spPr>
        <p:txBody>
          <a:bodyPr wrap="square" lIns="0" tIns="0" rIns="0" bIns="0" rtlCol="0" anchor="t">
            <a:spAutoFit/>
          </a:bodyPr>
          <a:lstStyle/>
          <a:p>
            <a:pPr marL="457200" indent="-457200" algn="just">
              <a:buFont typeface="Arial" pitchFamily="34" charset="0"/>
              <a:buChar char="•"/>
            </a:pPr>
            <a:r>
              <a:rPr lang="en-GB" sz="2800" b="1" dirty="0"/>
              <a:t>Organization and Structure:</a:t>
            </a:r>
            <a:r>
              <a:rPr lang="en-GB" sz="2800" dirty="0"/>
              <a:t> Objects provide a structured way to organize data and </a:t>
            </a:r>
            <a:r>
              <a:rPr lang="en-GB" sz="2800" dirty="0" err="1"/>
              <a:t>behavior</a:t>
            </a:r>
            <a:r>
              <a:rPr lang="en-GB" sz="2800" dirty="0"/>
              <a:t>, making code more understandable and </a:t>
            </a:r>
            <a:r>
              <a:rPr lang="en-GB" sz="2800" dirty="0" smtClean="0"/>
              <a:t>maintainable.</a:t>
            </a:r>
          </a:p>
          <a:p>
            <a:pPr marL="457200" indent="-457200" algn="just">
              <a:buFont typeface="Arial" pitchFamily="34" charset="0"/>
              <a:buChar char="•"/>
            </a:pPr>
            <a:r>
              <a:rPr lang="en-GB" sz="2800" b="1" dirty="0" smtClean="0"/>
              <a:t>Code </a:t>
            </a:r>
            <a:r>
              <a:rPr lang="en-GB" sz="2800" b="1" dirty="0"/>
              <a:t>Reusability:</a:t>
            </a:r>
            <a:r>
              <a:rPr lang="en-GB" sz="2800" dirty="0"/>
              <a:t> Objects can be used as templates to create multiple instances with the same properties and methods, promoting code reuse and reducing </a:t>
            </a:r>
            <a:r>
              <a:rPr lang="en-GB" sz="2800" dirty="0" smtClean="0"/>
              <a:t>redundancy.</a:t>
            </a:r>
          </a:p>
          <a:p>
            <a:pPr marL="457200" indent="-457200" algn="just">
              <a:buFont typeface="Arial" pitchFamily="34" charset="0"/>
              <a:buChar char="•"/>
            </a:pPr>
            <a:r>
              <a:rPr lang="en-GB" sz="2800" b="1" dirty="0" smtClean="0"/>
              <a:t>Abstraction</a:t>
            </a:r>
            <a:r>
              <a:rPr lang="en-GB" sz="2800" b="1" dirty="0"/>
              <a:t>:</a:t>
            </a:r>
            <a:r>
              <a:rPr lang="en-GB" sz="2800" dirty="0"/>
              <a:t> Objects allow you to abstract complex functionalities into easily usable interfaces, hiding implementation </a:t>
            </a:r>
            <a:r>
              <a:rPr lang="en-GB" sz="2800" dirty="0" smtClean="0"/>
              <a:t>details.</a:t>
            </a:r>
          </a:p>
          <a:p>
            <a:pPr marL="457200" indent="-457200" algn="just">
              <a:buFont typeface="Arial" pitchFamily="34" charset="0"/>
              <a:buChar char="•"/>
            </a:pPr>
            <a:r>
              <a:rPr lang="en-GB" sz="2800" b="1" dirty="0" smtClean="0"/>
              <a:t>Encapsulation</a:t>
            </a:r>
            <a:r>
              <a:rPr lang="en-GB" sz="2800" b="1" dirty="0"/>
              <a:t>:</a:t>
            </a:r>
            <a:r>
              <a:rPr lang="en-GB" sz="2800" dirty="0"/>
              <a:t> Objects encapsulate properties and methods, controlling access to data and providing controlled interfaces for interacting with the </a:t>
            </a:r>
            <a:r>
              <a:rPr lang="en-GB" sz="2800" dirty="0" smtClean="0"/>
              <a:t>object.</a:t>
            </a:r>
          </a:p>
          <a:p>
            <a:pPr marL="457200" indent="-457200" algn="just">
              <a:buFont typeface="Arial" pitchFamily="34" charset="0"/>
              <a:buChar char="•"/>
            </a:pPr>
            <a:r>
              <a:rPr lang="en-GB" sz="2800" b="1" dirty="0" smtClean="0"/>
              <a:t>Modularity</a:t>
            </a:r>
            <a:r>
              <a:rPr lang="en-GB" sz="2800" b="1" dirty="0"/>
              <a:t>:</a:t>
            </a:r>
            <a:r>
              <a:rPr lang="en-GB" sz="2800" dirty="0"/>
              <a:t> Objects encourage modular programming, where different components of a system can be developed and tested </a:t>
            </a:r>
            <a:r>
              <a:rPr lang="en-GB" sz="2800" dirty="0" smtClean="0"/>
              <a:t>independently.</a:t>
            </a:r>
          </a:p>
          <a:p>
            <a:pPr marL="457200" indent="-457200" algn="just">
              <a:buFont typeface="Arial" pitchFamily="34" charset="0"/>
              <a:buChar char="•"/>
            </a:pPr>
            <a:r>
              <a:rPr lang="en-GB" sz="2800" b="1" dirty="0" smtClean="0"/>
              <a:t>Dynamic </a:t>
            </a:r>
            <a:r>
              <a:rPr lang="en-GB" sz="2800" b="1" dirty="0"/>
              <a:t>Nature:</a:t>
            </a:r>
            <a:r>
              <a:rPr lang="en-GB" sz="2800" dirty="0"/>
              <a:t> Objects can be modified at runtime, making them flexible for adapting to changing </a:t>
            </a:r>
            <a:r>
              <a:rPr lang="en-GB" sz="2800" dirty="0" smtClean="0"/>
              <a:t>requirements.</a:t>
            </a:r>
          </a:p>
          <a:p>
            <a:pPr marL="457200" indent="-457200" algn="just">
              <a:buFont typeface="Arial" pitchFamily="34" charset="0"/>
              <a:buChar char="•"/>
            </a:pPr>
            <a:r>
              <a:rPr lang="en-GB" sz="2800" b="1" dirty="0" smtClean="0"/>
              <a:t>Interaction </a:t>
            </a:r>
            <a:r>
              <a:rPr lang="en-GB" sz="2800" b="1" dirty="0"/>
              <a:t>with DOM:</a:t>
            </a:r>
            <a:r>
              <a:rPr lang="en-GB" sz="2800" dirty="0"/>
              <a:t> Objects are used to represent HTML elements in the DOM, allowing dynamic manipulation of web content.</a:t>
            </a:r>
          </a:p>
          <a:p>
            <a:pPr algn="just"/>
            <a:endParaRPr lang="en-GB"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28448" y="32259"/>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22910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67100"/>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3" y="784194"/>
            <a:ext cx="13891013" cy="759567"/>
          </a:xfrm>
          <a:prstGeom prst="rect">
            <a:avLst/>
          </a:prstGeom>
        </p:spPr>
        <p:txBody>
          <a:bodyPr lIns="0" tIns="0" rIns="0" bIns="0" rtlCol="0" anchor="t">
            <a:spAutoFit/>
          </a:bodyPr>
          <a:lstStyle/>
          <a:p>
            <a:pPr algn="ctr">
              <a:lnSpc>
                <a:spcPts val="6410"/>
              </a:lnSpc>
            </a:pPr>
            <a:r>
              <a:rPr lang="en-US" sz="4600" spc="455" dirty="0" smtClean="0">
                <a:solidFill>
                  <a:srgbClr val="FFFFFF"/>
                </a:solidFill>
                <a:latin typeface="Oswald Bold"/>
              </a:rPr>
              <a:t>DISSADVANTAGES OF OBJECTS</a:t>
            </a:r>
            <a:endParaRPr lang="en-US" sz="4600" spc="318" dirty="0">
              <a:solidFill>
                <a:srgbClr val="FFFFFF"/>
              </a:solidFill>
              <a:latin typeface="Oswald Bold"/>
            </a:endParaRPr>
          </a:p>
        </p:txBody>
      </p:sp>
      <p:grpSp>
        <p:nvGrpSpPr>
          <p:cNvPr id="9" name="Group 9"/>
          <p:cNvGrpSpPr/>
          <p:nvPr/>
        </p:nvGrpSpPr>
        <p:grpSpPr>
          <a:xfrm>
            <a:off x="1226887" y="2764620"/>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14602" y="3056568"/>
            <a:ext cx="15806598" cy="5601533"/>
          </a:xfrm>
          <a:prstGeom prst="rect">
            <a:avLst/>
          </a:prstGeom>
        </p:spPr>
        <p:txBody>
          <a:bodyPr wrap="square" lIns="0" tIns="0" rIns="0" bIns="0" rtlCol="0" anchor="t">
            <a:spAutoFit/>
          </a:bodyPr>
          <a:lstStyle/>
          <a:p>
            <a:pPr marL="457200" indent="-457200" algn="just">
              <a:buFont typeface="Arial" pitchFamily="34" charset="0"/>
              <a:buChar char="•"/>
            </a:pPr>
            <a:r>
              <a:rPr lang="en-GB" sz="2800" b="1" dirty="0"/>
              <a:t>Complexity:</a:t>
            </a:r>
            <a:r>
              <a:rPr lang="en-GB" sz="2800" dirty="0"/>
              <a:t> Objects can become complex as properties and methods are added. Overuse of objects might lead to overly intricate </a:t>
            </a:r>
            <a:r>
              <a:rPr lang="en-GB" sz="2800" dirty="0" smtClean="0"/>
              <a:t>systems.</a:t>
            </a:r>
          </a:p>
          <a:p>
            <a:pPr marL="457200" indent="-457200" algn="just">
              <a:buFont typeface="Arial" pitchFamily="34" charset="0"/>
              <a:buChar char="•"/>
            </a:pPr>
            <a:r>
              <a:rPr lang="en-GB" sz="2800" b="1" dirty="0" smtClean="0"/>
              <a:t>Memory </a:t>
            </a:r>
            <a:r>
              <a:rPr lang="en-GB" sz="2800" b="1" dirty="0"/>
              <a:t>Consumption:</a:t>
            </a:r>
            <a:r>
              <a:rPr lang="en-GB" sz="2800" dirty="0"/>
              <a:t> Objects can consume more memory compared to simple data types, which can impact performance in resource-intensive </a:t>
            </a:r>
            <a:r>
              <a:rPr lang="en-GB" sz="2800" dirty="0" smtClean="0"/>
              <a:t>applications.</a:t>
            </a:r>
          </a:p>
          <a:p>
            <a:pPr marL="457200" indent="-457200" algn="just">
              <a:buFont typeface="Arial" pitchFamily="34" charset="0"/>
              <a:buChar char="•"/>
            </a:pPr>
            <a:r>
              <a:rPr lang="en-GB" sz="2800" b="1" dirty="0" smtClean="0"/>
              <a:t>Inefficiency </a:t>
            </a:r>
            <a:r>
              <a:rPr lang="en-GB" sz="2800" b="1" dirty="0"/>
              <a:t>in Memory Use:</a:t>
            </a:r>
            <a:r>
              <a:rPr lang="en-GB" sz="2800" dirty="0"/>
              <a:t> JavaScript engines allocate memory separately for each instance of an object, potentially causing memory </a:t>
            </a:r>
            <a:r>
              <a:rPr lang="en-GB" sz="2800" dirty="0" smtClean="0"/>
              <a:t>fragmentation.</a:t>
            </a:r>
          </a:p>
          <a:p>
            <a:pPr marL="457200" indent="-457200" algn="just">
              <a:buFont typeface="Arial" pitchFamily="34" charset="0"/>
              <a:buChar char="•"/>
            </a:pPr>
            <a:r>
              <a:rPr lang="en-GB" sz="2800" b="1" dirty="0" smtClean="0"/>
              <a:t>Inheritance </a:t>
            </a:r>
            <a:r>
              <a:rPr lang="en-GB" sz="2800" b="1" dirty="0"/>
              <a:t>Complexity:</a:t>
            </a:r>
            <a:r>
              <a:rPr lang="en-GB" sz="2800" dirty="0"/>
              <a:t> Inheritance hierarchies can become complex, making it challenging to understand relationships between </a:t>
            </a:r>
            <a:r>
              <a:rPr lang="en-GB" sz="2800" dirty="0" smtClean="0"/>
              <a:t>objects.</a:t>
            </a:r>
          </a:p>
          <a:p>
            <a:pPr marL="457200" indent="-457200" algn="just">
              <a:buFont typeface="Arial" pitchFamily="34" charset="0"/>
              <a:buChar char="•"/>
            </a:pPr>
            <a:r>
              <a:rPr lang="en-GB" sz="2800" b="1" dirty="0" smtClean="0"/>
              <a:t>Learning </a:t>
            </a:r>
            <a:r>
              <a:rPr lang="en-GB" sz="2800" b="1" dirty="0"/>
              <a:t>Curve:</a:t>
            </a:r>
            <a:r>
              <a:rPr lang="en-GB" sz="2800" dirty="0"/>
              <a:t> Understanding and mastering object-oriented concepts, including prototypes and inheritance, can pose a learning curve for new </a:t>
            </a:r>
            <a:r>
              <a:rPr lang="en-GB" sz="2800" dirty="0" smtClean="0"/>
              <a:t>developers.</a:t>
            </a:r>
          </a:p>
          <a:p>
            <a:pPr marL="457200" indent="-457200" algn="just">
              <a:buFont typeface="Arial" pitchFamily="34" charset="0"/>
              <a:buChar char="•"/>
            </a:pPr>
            <a:r>
              <a:rPr lang="en-GB" sz="2800" b="1" dirty="0" smtClean="0"/>
              <a:t>Debugging </a:t>
            </a:r>
            <a:r>
              <a:rPr lang="en-GB" sz="2800" b="1" dirty="0"/>
              <a:t>Complexity:</a:t>
            </a:r>
            <a:r>
              <a:rPr lang="en-GB" sz="2800" dirty="0"/>
              <a:t> Debugging can become complex in deeply nested objects or complex inheritance chains.</a:t>
            </a:r>
          </a:p>
          <a:p>
            <a:pPr algn="just"/>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lnTo>
                    <a:pt x="0" y="0"/>
                  </a:lnTo>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1" y="3333137"/>
            <a:ext cx="3222370" cy="448841"/>
          </a:xfrm>
          <a:prstGeom prst="rect">
            <a:avLst/>
          </a:prstGeom>
        </p:spPr>
        <p:txBody>
          <a:bodyPr wrap="square" lIns="0" tIns="0" rIns="0" bIns="0" rtlCol="0" anchor="t">
            <a:spAutoFit/>
          </a:bodyPr>
          <a:lstStyle/>
          <a:p>
            <a:pPr>
              <a:lnSpc>
                <a:spcPts val="3483"/>
              </a:lnSpc>
            </a:pPr>
            <a:r>
              <a:rPr lang="en-US" sz="2524" spc="247" dirty="0">
                <a:solidFill>
                  <a:srgbClr val="231F20"/>
                </a:solidFill>
                <a:latin typeface="DM Sans"/>
              </a:rPr>
              <a:t>INTRODUCTION</a:t>
            </a:r>
          </a:p>
        </p:txBody>
      </p:sp>
      <p:sp>
        <p:nvSpPr>
          <p:cNvPr id="16" name="TextBox 16"/>
          <p:cNvSpPr txBox="1"/>
          <p:nvPr/>
        </p:nvSpPr>
        <p:spPr>
          <a:xfrm>
            <a:off x="6607430" y="4127355"/>
            <a:ext cx="3222371" cy="448841"/>
          </a:xfrm>
          <a:prstGeom prst="rect">
            <a:avLst/>
          </a:prstGeom>
        </p:spPr>
        <p:txBody>
          <a:bodyPr wrap="square" lIns="0" tIns="0" rIns="0" bIns="0" rtlCol="0" anchor="t">
            <a:spAutoFit/>
          </a:bodyPr>
          <a:lstStyle/>
          <a:p>
            <a:pPr>
              <a:lnSpc>
                <a:spcPts val="3483"/>
              </a:lnSpc>
            </a:pPr>
            <a:r>
              <a:rPr lang="en-US" sz="2524" spc="247" dirty="0">
                <a:solidFill>
                  <a:srgbClr val="231F20"/>
                </a:solidFill>
                <a:latin typeface="DM Sans"/>
              </a:rPr>
              <a:t>WHAT IS </a:t>
            </a:r>
            <a:r>
              <a:rPr lang="en-US" sz="2524" spc="247" dirty="0" smtClean="0">
                <a:solidFill>
                  <a:srgbClr val="231F20"/>
                </a:solidFill>
                <a:latin typeface="DM Sans"/>
              </a:rPr>
              <a:t>OBJECT?</a:t>
            </a:r>
            <a:endParaRPr lang="en-US" sz="2524" spc="247" dirty="0">
              <a:solidFill>
                <a:srgbClr val="231F20"/>
              </a:solidFill>
              <a:latin typeface="DM Sans"/>
            </a:endParaRPr>
          </a:p>
        </p:txBody>
      </p:sp>
      <p:sp>
        <p:nvSpPr>
          <p:cNvPr id="17" name="TextBox 17"/>
          <p:cNvSpPr txBox="1"/>
          <p:nvPr/>
        </p:nvSpPr>
        <p:spPr>
          <a:xfrm>
            <a:off x="6607430" y="5047445"/>
            <a:ext cx="2895251"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USE OF </a:t>
            </a:r>
            <a:r>
              <a:rPr lang="en-US" sz="2524" spc="247" dirty="0" smtClean="0">
                <a:solidFill>
                  <a:srgbClr val="231F20"/>
                </a:solidFill>
                <a:latin typeface="DM Sans"/>
              </a:rPr>
              <a:t>OBJECT</a:t>
            </a:r>
            <a:endParaRPr lang="en-US" sz="2524" spc="247" dirty="0">
              <a:solidFill>
                <a:srgbClr val="231F20"/>
              </a:solidFill>
              <a:latin typeface="DM Sans"/>
            </a:endParaRPr>
          </a:p>
        </p:txBody>
      </p:sp>
      <p:sp>
        <p:nvSpPr>
          <p:cNvPr id="18" name="TextBox 18"/>
          <p:cNvSpPr txBox="1"/>
          <p:nvPr/>
        </p:nvSpPr>
        <p:spPr>
          <a:xfrm>
            <a:off x="6607431" y="5841663"/>
            <a:ext cx="3984370"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ANATOMY OF </a:t>
            </a:r>
            <a:r>
              <a:rPr lang="en-US" sz="2524" spc="247" dirty="0" smtClean="0">
                <a:solidFill>
                  <a:srgbClr val="231F20"/>
                </a:solidFill>
                <a:latin typeface="DM Sans"/>
              </a:rPr>
              <a:t>OBJECT</a:t>
            </a:r>
            <a:endParaRPr lang="en-US" sz="2524" spc="247" dirty="0">
              <a:solidFill>
                <a:srgbClr val="231F20"/>
              </a:solidFill>
              <a:latin typeface="DM Sans"/>
            </a:endParaRPr>
          </a:p>
        </p:txBody>
      </p:sp>
      <p:sp>
        <p:nvSpPr>
          <p:cNvPr id="19" name="TextBox 19"/>
          <p:cNvSpPr txBox="1"/>
          <p:nvPr/>
        </p:nvSpPr>
        <p:spPr>
          <a:xfrm>
            <a:off x="6607430" y="6642507"/>
            <a:ext cx="3222371"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TYPES OF </a:t>
            </a:r>
            <a:r>
              <a:rPr lang="en-US" sz="2524" spc="247" dirty="0" smtClean="0">
                <a:solidFill>
                  <a:srgbClr val="231F20"/>
                </a:solidFill>
                <a:latin typeface="DM Sans"/>
              </a:rPr>
              <a:t>OBJECT</a:t>
            </a:r>
            <a:endParaRPr lang="en-US" sz="2524" spc="247" dirty="0">
              <a:solidFill>
                <a:srgbClr val="231F20"/>
              </a:solidFill>
              <a:latin typeface="DM Sans"/>
            </a:endParaRPr>
          </a:p>
        </p:txBody>
      </p:sp>
      <p:sp>
        <p:nvSpPr>
          <p:cNvPr id="20" name="TextBox 20"/>
          <p:cNvSpPr txBox="1"/>
          <p:nvPr/>
        </p:nvSpPr>
        <p:spPr>
          <a:xfrm>
            <a:off x="6607430" y="7434884"/>
            <a:ext cx="6270370"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smtClean="0">
                <a:solidFill>
                  <a:srgbClr val="231F20"/>
                </a:solidFill>
                <a:latin typeface="DM Sans"/>
              </a:rPr>
              <a:t>ADVANTAGES &amp; DISSADVANTAGES</a:t>
            </a:r>
            <a:endParaRPr lang="en-US" sz="2524" spc="247" dirty="0">
              <a:solidFill>
                <a:srgbClr val="231F20"/>
              </a:solidFill>
              <a:latin typeface="DM Sans"/>
            </a:endParaRPr>
          </a:p>
        </p:txBody>
      </p:sp>
      <p:sp>
        <p:nvSpPr>
          <p:cNvPr id="21" name="TextBox 21"/>
          <p:cNvSpPr txBox="1"/>
          <p:nvPr/>
        </p:nvSpPr>
        <p:spPr>
          <a:xfrm>
            <a:off x="6607430" y="8279265"/>
            <a:ext cx="2536569"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19"/>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76200" y="-72331"/>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3497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6279144" y="645395"/>
            <a:ext cx="4860368" cy="820738"/>
          </a:xfrm>
          <a:prstGeom prst="rect">
            <a:avLst/>
          </a:prstGeom>
        </p:spPr>
        <p:txBody>
          <a:bodyPr lIns="0" tIns="0" rIns="0" bIns="0" rtlCol="0" anchor="t">
            <a:spAutoFit/>
          </a:bodyPr>
          <a:lstStyle/>
          <a:p>
            <a:pPr algn="ctr">
              <a:lnSpc>
                <a:spcPts val="6410"/>
              </a:lnSpc>
            </a:pPr>
            <a:r>
              <a:rPr lang="en-US" sz="6000" spc="455" dirty="0">
                <a:solidFill>
                  <a:srgbClr val="FFFFFF"/>
                </a:solidFill>
                <a:latin typeface="Oswald Bold"/>
              </a:rPr>
              <a:t>CONCLUSION</a:t>
            </a:r>
          </a:p>
        </p:txBody>
      </p:sp>
      <p:sp>
        <p:nvSpPr>
          <p:cNvPr id="9" name="TextBox 9"/>
          <p:cNvSpPr txBox="1"/>
          <p:nvPr/>
        </p:nvSpPr>
        <p:spPr>
          <a:xfrm>
            <a:off x="838200" y="3258494"/>
            <a:ext cx="16459200" cy="3623813"/>
          </a:xfrm>
          <a:prstGeom prst="rect">
            <a:avLst/>
          </a:prstGeom>
        </p:spPr>
        <p:txBody>
          <a:bodyPr wrap="square" lIns="0" tIns="0" rIns="0" bIns="0" rtlCol="0" anchor="t">
            <a:spAutoFit/>
          </a:bodyPr>
          <a:lstStyle/>
          <a:p>
            <a:pPr marL="563134" lvl="1" indent="-281567" algn="just">
              <a:lnSpc>
                <a:spcPct val="150000"/>
              </a:lnSpc>
              <a:buFont typeface="Arial"/>
              <a:buChar char="•"/>
            </a:pPr>
            <a:r>
              <a:rPr lang="en-GB" sz="3200" dirty="0"/>
              <a:t>To sum it up, objects in JavaScript are like organized toolboxes for your code. They group together information and actions, making your programs clearer and more reusable. Think of them as a way to package up related stuff neatly, so you can use it again and again without having to start from scratch. Objects help you build smarter and more interactive programs by putting everything you need in one place.</a:t>
            </a:r>
            <a:endParaRPr lang="en-US" sz="2800" spc="255" dirty="0">
              <a:solidFill>
                <a:srgbClr val="231F20"/>
              </a:solidFill>
              <a:latin typeface="DM Sans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02878" y="-3988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6096000" y="677846"/>
            <a:ext cx="4860368" cy="820738"/>
          </a:xfrm>
          <a:prstGeom prst="rect">
            <a:avLst/>
          </a:prstGeom>
        </p:spPr>
        <p:txBody>
          <a:bodyPr lIns="0" tIns="0" rIns="0" bIns="0" rtlCol="0" anchor="t">
            <a:spAutoFit/>
          </a:bodyPr>
          <a:lstStyle/>
          <a:p>
            <a:pPr algn="ctr">
              <a:lnSpc>
                <a:spcPts val="6410"/>
              </a:lnSpc>
            </a:pPr>
            <a:r>
              <a:rPr lang="en-US" sz="6000" spc="455" dirty="0">
                <a:solidFill>
                  <a:srgbClr val="FFFFFF"/>
                </a:solidFill>
                <a:latin typeface="Oswald Bold"/>
              </a:rPr>
              <a:t>QUESTION'S</a:t>
            </a:r>
          </a:p>
        </p:txBody>
      </p:sp>
      <p:sp>
        <p:nvSpPr>
          <p:cNvPr id="9" name="TextBox 9"/>
          <p:cNvSpPr txBox="1"/>
          <p:nvPr/>
        </p:nvSpPr>
        <p:spPr>
          <a:xfrm>
            <a:off x="1066800" y="2400300"/>
            <a:ext cx="16802100" cy="6647974"/>
          </a:xfrm>
          <a:prstGeom prst="rect">
            <a:avLst/>
          </a:prstGeom>
        </p:spPr>
        <p:txBody>
          <a:bodyPr wrap="square" lIns="0" tIns="0" rIns="0" bIns="0" rtlCol="0" anchor="t">
            <a:spAutoFit/>
          </a:bodyPr>
          <a:lstStyle/>
          <a:p>
            <a:pPr marL="285750" indent="-285750" algn="just">
              <a:lnSpc>
                <a:spcPct val="150000"/>
              </a:lnSpc>
              <a:buFont typeface="Arial" pitchFamily="34" charset="0"/>
              <a:buChar char="•"/>
            </a:pPr>
            <a:r>
              <a:rPr lang="en-GB" sz="3200" b="1" dirty="0"/>
              <a:t>What is an object in JavaScript, and how does it work?</a:t>
            </a:r>
          </a:p>
          <a:p>
            <a:pPr marL="285750" indent="-285750" algn="just">
              <a:lnSpc>
                <a:spcPct val="150000"/>
              </a:lnSpc>
              <a:buFont typeface="Arial" pitchFamily="34" charset="0"/>
              <a:buChar char="•"/>
            </a:pPr>
            <a:r>
              <a:rPr lang="en-GB" sz="3200" b="1" dirty="0"/>
              <a:t>How do you create an object using object literal notation?</a:t>
            </a:r>
          </a:p>
          <a:p>
            <a:pPr marL="285750" indent="-285750" algn="just">
              <a:lnSpc>
                <a:spcPct val="150000"/>
              </a:lnSpc>
              <a:buFont typeface="Arial" pitchFamily="34" charset="0"/>
              <a:buChar char="•"/>
            </a:pPr>
            <a:r>
              <a:rPr lang="en-GB" sz="3200" b="1" dirty="0"/>
              <a:t>What are properties and methods within an object? Give examples of each.</a:t>
            </a:r>
          </a:p>
          <a:p>
            <a:pPr marL="285750" indent="-285750" algn="just">
              <a:lnSpc>
                <a:spcPct val="150000"/>
              </a:lnSpc>
              <a:buFont typeface="Arial" pitchFamily="34" charset="0"/>
              <a:buChar char="•"/>
            </a:pPr>
            <a:r>
              <a:rPr lang="en-GB" sz="3200" b="1" dirty="0"/>
              <a:t>Explain the difference between dot notation and bracket notation for accessing object properties.</a:t>
            </a:r>
          </a:p>
          <a:p>
            <a:pPr marL="285750" indent="-285750" algn="just">
              <a:lnSpc>
                <a:spcPct val="150000"/>
              </a:lnSpc>
              <a:buFont typeface="Arial" pitchFamily="34" charset="0"/>
              <a:buChar char="•"/>
            </a:pPr>
            <a:r>
              <a:rPr lang="en-GB" sz="3200" b="1" dirty="0"/>
              <a:t>What is the purpose of the this keyword in object methods?</a:t>
            </a:r>
          </a:p>
          <a:p>
            <a:pPr marL="285750" indent="-285750" algn="just">
              <a:lnSpc>
                <a:spcPct val="150000"/>
              </a:lnSpc>
              <a:buFont typeface="Arial" pitchFamily="34" charset="0"/>
              <a:buChar char="•"/>
            </a:pPr>
            <a:r>
              <a:rPr lang="en-GB" sz="3200" b="1" dirty="0"/>
              <a:t>How do you create objects using constructor functions in JavaScript?</a:t>
            </a:r>
          </a:p>
          <a:p>
            <a:pPr marL="285750" indent="-285750" algn="just">
              <a:lnSpc>
                <a:spcPct val="150000"/>
              </a:lnSpc>
              <a:buFont typeface="Arial" pitchFamily="34" charset="0"/>
              <a:buChar char="•"/>
            </a:pPr>
            <a:r>
              <a:rPr lang="en-GB" sz="3200" b="1" dirty="0"/>
              <a:t>What are ES6+ classes, and how do they relate to constructor functions?</a:t>
            </a:r>
          </a:p>
          <a:p>
            <a:pPr marL="285750" indent="-285750" algn="just">
              <a:lnSpc>
                <a:spcPct val="150000"/>
              </a:lnSpc>
              <a:buFont typeface="Arial" pitchFamily="34" charset="0"/>
              <a:buChar char="•"/>
            </a:pPr>
            <a:r>
              <a:rPr lang="en-GB" sz="3200" b="1" dirty="0" smtClean="0"/>
              <a:t>What </a:t>
            </a:r>
            <a:r>
              <a:rPr lang="en-GB" sz="3200" b="1" dirty="0"/>
              <a:t>is encapsulation in object-oriented programming, and why is it important?</a:t>
            </a:r>
          </a:p>
          <a:p>
            <a:pPr marL="285750" indent="-285750" algn="just">
              <a:lnSpc>
                <a:spcPct val="150000"/>
              </a:lnSpc>
              <a:buFont typeface="Arial" pitchFamily="34" charset="0"/>
              <a:buChar char="•"/>
            </a:pPr>
            <a:r>
              <a:rPr lang="en-GB" sz="3200" b="1" dirty="0"/>
              <a:t>Could you provide an example of using objects to model a real-world scenario or solve a 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536893" y="-526501"/>
            <a:ext cx="18672647" cy="11562741"/>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4953000" y="4914900"/>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dirty="0">
                <a:solidFill>
                  <a:srgbClr val="231F20"/>
                </a:solidFill>
                <a:latin typeface="Oswald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751744" y="99804"/>
            <a:ext cx="16784512" cy="1686342"/>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INTRODUCTION</a:t>
            </a:r>
          </a:p>
        </p:txBody>
      </p:sp>
      <p:sp>
        <p:nvSpPr>
          <p:cNvPr id="5" name="TextBox 5"/>
          <p:cNvSpPr txBox="1"/>
          <p:nvPr/>
        </p:nvSpPr>
        <p:spPr>
          <a:xfrm>
            <a:off x="1447800" y="2065734"/>
            <a:ext cx="15800048" cy="6142451"/>
          </a:xfrm>
          <a:prstGeom prst="rect">
            <a:avLst/>
          </a:prstGeom>
        </p:spPr>
        <p:txBody>
          <a:bodyPr lIns="0" tIns="0" rIns="0" bIns="0" rtlCol="0" anchor="t">
            <a:spAutoFit/>
          </a:bodyPr>
          <a:lstStyle/>
          <a:p>
            <a:pPr lvl="0" algn="just">
              <a:lnSpc>
                <a:spcPts val="3982"/>
              </a:lnSpc>
              <a:spcBef>
                <a:spcPct val="0"/>
              </a:spcBef>
            </a:pPr>
            <a:r>
              <a:rPr lang="en-GB" sz="3200" dirty="0" smtClean="0"/>
              <a:t>	Objects </a:t>
            </a:r>
            <a:r>
              <a:rPr lang="en-GB" sz="3200" dirty="0"/>
              <a:t>are </a:t>
            </a:r>
            <a:r>
              <a:rPr lang="en-GB" sz="3200" b="1" dirty="0"/>
              <a:t>fundamental constructs </a:t>
            </a:r>
            <a:r>
              <a:rPr lang="en-GB" sz="3200" dirty="0"/>
              <a:t>that enable you to organize and manage data and </a:t>
            </a:r>
            <a:r>
              <a:rPr lang="en-GB" sz="3200" dirty="0" smtClean="0"/>
              <a:t>behaviour </a:t>
            </a:r>
            <a:r>
              <a:rPr lang="en-GB" sz="3200" dirty="0"/>
              <a:t>in a structured and efficient way. They serve as containers for storing related information, making it easier to represent </a:t>
            </a:r>
            <a:r>
              <a:rPr lang="en-GB" sz="3200" b="1" dirty="0"/>
              <a:t>real-world entities</a:t>
            </a:r>
            <a:r>
              <a:rPr lang="en-GB" sz="3200" dirty="0"/>
              <a:t>, concepts, and relationships within your code. Objects in JavaScript consist of </a:t>
            </a:r>
            <a:r>
              <a:rPr lang="en-GB" sz="3200" u="sng" dirty="0"/>
              <a:t>properties</a:t>
            </a:r>
            <a:r>
              <a:rPr lang="en-GB" sz="3200" dirty="0"/>
              <a:t>, which store data values, and </a:t>
            </a:r>
            <a:r>
              <a:rPr lang="en-GB" sz="3200" u="sng" dirty="0"/>
              <a:t>methods</a:t>
            </a:r>
            <a:r>
              <a:rPr lang="en-GB" sz="3200" dirty="0"/>
              <a:t>, which define actions that can be performed on those values. This key concept of encapsulating data and </a:t>
            </a:r>
            <a:r>
              <a:rPr lang="en-GB" sz="3200" dirty="0" smtClean="0"/>
              <a:t>behaviour </a:t>
            </a:r>
            <a:r>
              <a:rPr lang="en-GB" sz="3200" dirty="0"/>
              <a:t>within a </a:t>
            </a:r>
            <a:r>
              <a:rPr lang="en-GB" sz="3200" b="1" dirty="0"/>
              <a:t>single unit </a:t>
            </a:r>
            <a:r>
              <a:rPr lang="en-GB" sz="3200" dirty="0"/>
              <a:t>lays the foundation for object-oriented programming (OOP) in JavaScript</a:t>
            </a:r>
            <a:r>
              <a:rPr lang="en-GB" sz="3200" dirty="0" smtClean="0"/>
              <a:t>.</a:t>
            </a:r>
          </a:p>
          <a:p>
            <a:pPr lvl="0" algn="just">
              <a:lnSpc>
                <a:spcPts val="3982"/>
              </a:lnSpc>
              <a:spcBef>
                <a:spcPct val="0"/>
              </a:spcBef>
            </a:pPr>
            <a:r>
              <a:rPr lang="en-GB" sz="3200" spc="282" dirty="0">
                <a:solidFill>
                  <a:srgbClr val="231F20"/>
                </a:solidFill>
                <a:latin typeface="DM Sans"/>
              </a:rPr>
              <a:t>	</a:t>
            </a:r>
            <a:r>
              <a:rPr lang="en-GB" sz="3200" dirty="0"/>
              <a:t>Objects offer powerful capabilities such as grouping properties and methods together, supporting code reusability, and facilitating the creation of modular, maintainable applications. Whether you're building web applications, working with APIs, or solving algorithmic problems, </a:t>
            </a:r>
            <a:r>
              <a:rPr lang="en-GB" sz="3200" b="1" dirty="0"/>
              <a:t>a solid understanding </a:t>
            </a:r>
            <a:r>
              <a:rPr lang="en-GB" sz="3200" dirty="0"/>
              <a:t>of objects in JavaScript is essential for effective and versatile programming.</a:t>
            </a:r>
            <a:endParaRPr lang="en-US" sz="3200" spc="282" dirty="0">
              <a:solidFill>
                <a:srgbClr val="231F20"/>
              </a:solidFill>
              <a:latin typeface="DM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42900"/>
            <a:ext cx="18288000" cy="108204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310764"/>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3462379" y="557312"/>
            <a:ext cx="1090604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WHAT IS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sp>
        <p:nvSpPr>
          <p:cNvPr id="9" name="TextBox 9"/>
          <p:cNvSpPr txBox="1"/>
          <p:nvPr/>
        </p:nvSpPr>
        <p:spPr>
          <a:xfrm>
            <a:off x="838200" y="3048000"/>
            <a:ext cx="16078200" cy="3116238"/>
          </a:xfrm>
          <a:prstGeom prst="rect">
            <a:avLst/>
          </a:prstGeom>
        </p:spPr>
        <p:txBody>
          <a:bodyPr wrap="square" lIns="0" tIns="0" rIns="0" bIns="0" rtlCol="0" anchor="t">
            <a:spAutoFit/>
          </a:bodyPr>
          <a:lstStyle/>
          <a:p>
            <a:pPr marL="427769" lvl="1" indent="-213884" algn="just">
              <a:lnSpc>
                <a:spcPts val="2734"/>
              </a:lnSpc>
              <a:buFont typeface="Arial"/>
              <a:buChar char="•"/>
            </a:pPr>
            <a:r>
              <a:rPr lang="en-GB" sz="2800" dirty="0"/>
              <a:t>An object in JavaScript is a data structure that combines related information and actions, </a:t>
            </a:r>
            <a:r>
              <a:rPr lang="en-GB" sz="2800" dirty="0" smtClean="0"/>
              <a:t>encapsulating </a:t>
            </a:r>
            <a:r>
              <a:rPr lang="en-GB" sz="2800" dirty="0"/>
              <a:t>properties and methods within a single unit</a:t>
            </a:r>
            <a:r>
              <a:rPr lang="en-GB" sz="2800" dirty="0" smtClean="0"/>
              <a:t>.</a:t>
            </a:r>
          </a:p>
          <a:p>
            <a:pPr marL="213885" lvl="1" algn="just">
              <a:lnSpc>
                <a:spcPts val="2734"/>
              </a:lnSpc>
            </a:pPr>
            <a:endParaRPr lang="en-GB" sz="2400" dirty="0" smtClean="0"/>
          </a:p>
          <a:p>
            <a:pPr marL="427769" lvl="1" indent="-213884" algn="just">
              <a:lnSpc>
                <a:spcPts val="2734"/>
              </a:lnSpc>
              <a:buFont typeface="Arial"/>
              <a:buChar char="•"/>
            </a:pPr>
            <a:r>
              <a:rPr lang="en-GB" sz="2400" b="1" spc="194" dirty="0" smtClean="0">
                <a:solidFill>
                  <a:srgbClr val="231F20"/>
                </a:solidFill>
                <a:latin typeface="DM Sans"/>
              </a:rPr>
              <a:t>Encapsulating: </a:t>
            </a:r>
            <a:r>
              <a:rPr lang="en-GB" sz="2400" dirty="0" smtClean="0"/>
              <a:t>Encapsulation</a:t>
            </a:r>
            <a:r>
              <a:rPr lang="en-GB" sz="2400" dirty="0"/>
              <a:t>, in the context of objects and programming, refers to the practice of bundling data (properties) and the methods (functions) that operate on that data into a single unit, known as an </a:t>
            </a:r>
            <a:r>
              <a:rPr lang="en-GB" sz="2400" dirty="0" smtClean="0"/>
              <a:t>object</a:t>
            </a:r>
            <a:r>
              <a:rPr lang="en-GB" sz="2400" dirty="0" smtClean="0"/>
              <a:t>.</a:t>
            </a:r>
          </a:p>
          <a:p>
            <a:pPr marL="213885" lvl="1" algn="just">
              <a:lnSpc>
                <a:spcPts val="2734"/>
              </a:lnSpc>
            </a:pPr>
            <a:endParaRPr lang="en-US" sz="2400" b="1" spc="194" dirty="0">
              <a:solidFill>
                <a:srgbClr val="231F20"/>
              </a:solidFill>
              <a:latin typeface="DM Sans"/>
            </a:endParaRPr>
          </a:p>
          <a:p>
            <a:pPr marL="427769" lvl="1" indent="-213884" algn="just">
              <a:lnSpc>
                <a:spcPts val="2734"/>
              </a:lnSpc>
              <a:buFont typeface="Arial"/>
              <a:buChar char="•"/>
            </a:pPr>
            <a:r>
              <a:rPr lang="en-GB" sz="2800" b="1" dirty="0"/>
              <a:t>Example:</a:t>
            </a:r>
            <a:r>
              <a:rPr lang="en-GB" sz="2800" dirty="0"/>
              <a:t> </a:t>
            </a:r>
            <a:r>
              <a:rPr lang="en-GB" sz="2400" dirty="0"/>
              <a:t>Imagine you're </a:t>
            </a:r>
            <a:r>
              <a:rPr lang="en-GB" sz="2400" dirty="0" smtClean="0"/>
              <a:t>modelling </a:t>
            </a:r>
            <a:r>
              <a:rPr lang="en-GB" sz="2400" dirty="0"/>
              <a:t>a car. An object representing this car could have properties like "make," "model," and "year," along with methods like "startEngine" and "stopEngine." This object effectively bundles data and </a:t>
            </a:r>
            <a:r>
              <a:rPr lang="en-GB" sz="2400" dirty="0" smtClean="0"/>
              <a:t>behaviour </a:t>
            </a:r>
            <a:r>
              <a:rPr lang="en-GB" sz="2400" dirty="0"/>
              <a:t>associated with a car into a cohesive unit.</a:t>
            </a:r>
            <a:endParaRPr lang="en-US" sz="2400" spc="194" dirty="0">
              <a:solidFill>
                <a:srgbClr val="231F20"/>
              </a:solidFill>
              <a:latin typeface="DM Sans"/>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0980" y="6283955"/>
            <a:ext cx="11280881" cy="419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6921133" cy="2012594"/>
            <a:chOff x="0" y="0"/>
            <a:chExt cx="4456595" cy="530066"/>
          </a:xfrm>
        </p:grpSpPr>
        <p:sp>
          <p:nvSpPr>
            <p:cNvPr id="4" name="Freeform 4"/>
            <p:cNvSpPr/>
            <p:nvPr/>
          </p:nvSpPr>
          <p:spPr>
            <a:xfrm>
              <a:off x="0" y="0"/>
              <a:ext cx="4456595" cy="530066"/>
            </a:xfrm>
            <a:custGeom>
              <a:avLst/>
              <a:gdLst/>
              <a:ahLst/>
              <a:cxnLst/>
              <a:rect l="l" t="t" r="r" b="b"/>
              <a:pathLst>
                <a:path w="4456595" h="530066">
                  <a:moveTo>
                    <a:pt x="0" y="0"/>
                  </a:moveTo>
                  <a:lnTo>
                    <a:pt x="4456595" y="0"/>
                  </a:lnTo>
                  <a:lnTo>
                    <a:pt x="4456595" y="530066"/>
                  </a:lnTo>
                  <a:lnTo>
                    <a:pt x="0" y="530066"/>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028700" y="2347930"/>
            <a:ext cx="4880820" cy="1154831"/>
            <a:chOff x="0" y="0"/>
            <a:chExt cx="1285483" cy="304153"/>
          </a:xfrm>
        </p:grpSpPr>
        <p:sp>
          <p:nvSpPr>
            <p:cNvPr id="9" name="Freeform 9"/>
            <p:cNvSpPr/>
            <p:nvPr/>
          </p:nvSpPr>
          <p:spPr>
            <a:xfrm>
              <a:off x="0" y="0"/>
              <a:ext cx="1285483" cy="304153"/>
            </a:xfrm>
            <a:custGeom>
              <a:avLst/>
              <a:gdLst/>
              <a:ahLst/>
              <a:cxnLst/>
              <a:rect l="l" t="t" r="r" b="b"/>
              <a:pathLst>
                <a:path w="1285483" h="304153">
                  <a:moveTo>
                    <a:pt x="0" y="0"/>
                  </a:moveTo>
                  <a:lnTo>
                    <a:pt x="1285483" y="0"/>
                  </a:lnTo>
                  <a:lnTo>
                    <a:pt x="1285483" y="304153"/>
                  </a:lnTo>
                  <a:lnTo>
                    <a:pt x="0" y="304153"/>
                  </a:lnTo>
                  <a:lnTo>
                    <a:pt x="0" y="0"/>
                  </a:lnTo>
                </a:path>
              </a:pathLst>
            </a:custGeom>
            <a:solidFill>
              <a:srgbClr val="1A1A1A"/>
            </a:solidFill>
          </p:spPr>
        </p:sp>
        <p:sp>
          <p:nvSpPr>
            <p:cNvPr id="10" name="TextBox 10"/>
            <p:cNvSpPr txBox="1"/>
            <p:nvPr/>
          </p:nvSpPr>
          <p:spPr>
            <a:xfrm>
              <a:off x="0" y="0"/>
              <a:ext cx="1285483" cy="304153"/>
            </a:xfrm>
            <a:prstGeom prst="rect">
              <a:avLst/>
            </a:prstGeom>
          </p:spPr>
          <p:txBody>
            <a:bodyPr lIns="50800" tIns="50800" rIns="50800" bIns="50800" rtlCol="0" anchor="ctr"/>
            <a:lstStyle/>
            <a:p>
              <a:pPr marL="0" lvl="0" indent="0" algn="ctr">
                <a:lnSpc>
                  <a:spcPts val="7840"/>
                </a:lnSpc>
                <a:spcBef>
                  <a:spcPct val="0"/>
                </a:spcBef>
              </a:pPr>
              <a:r>
                <a:rPr lang="en-US" sz="5681" spc="56" dirty="0">
                  <a:solidFill>
                    <a:srgbClr val="FFFFFF"/>
                  </a:solidFill>
                  <a:latin typeface="DM Sans Italics"/>
                </a:rPr>
                <a:t>WHY?</a:t>
              </a:r>
            </a:p>
          </p:txBody>
        </p:sp>
      </p:grpSp>
      <p:sp>
        <p:nvSpPr>
          <p:cNvPr id="11" name="TextBox 11"/>
          <p:cNvSpPr txBox="1"/>
          <p:nvPr/>
        </p:nvSpPr>
        <p:spPr>
          <a:xfrm>
            <a:off x="3465535" y="107239"/>
            <a:ext cx="1090604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USE OF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grpSp>
        <p:nvGrpSpPr>
          <p:cNvPr id="12" name="Group 12"/>
          <p:cNvGrpSpPr/>
          <p:nvPr/>
        </p:nvGrpSpPr>
        <p:grpSpPr>
          <a:xfrm>
            <a:off x="1028700" y="3502761"/>
            <a:ext cx="16512894" cy="6559246"/>
            <a:chOff x="0" y="0"/>
            <a:chExt cx="3188908" cy="1266697"/>
          </a:xfrm>
        </p:grpSpPr>
        <p:sp>
          <p:nvSpPr>
            <p:cNvPr id="13" name="Freeform 13"/>
            <p:cNvSpPr/>
            <p:nvPr/>
          </p:nvSpPr>
          <p:spPr>
            <a:xfrm>
              <a:off x="0" y="0"/>
              <a:ext cx="3188908" cy="1266697"/>
            </a:xfrm>
            <a:custGeom>
              <a:avLst/>
              <a:gdLst/>
              <a:ahLst/>
              <a:cxnLst/>
              <a:rect l="l" t="t" r="r" b="b"/>
              <a:pathLst>
                <a:path w="3188908" h="1266697">
                  <a:moveTo>
                    <a:pt x="0" y="0"/>
                  </a:moveTo>
                  <a:lnTo>
                    <a:pt x="3188908" y="0"/>
                  </a:lnTo>
                  <a:lnTo>
                    <a:pt x="3188908" y="1266697"/>
                  </a:lnTo>
                  <a:lnTo>
                    <a:pt x="0" y="1266697"/>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348280" y="4022678"/>
            <a:ext cx="15911020" cy="5596404"/>
          </a:xfrm>
          <a:prstGeom prst="rect">
            <a:avLst/>
          </a:prstGeom>
        </p:spPr>
        <p:txBody>
          <a:bodyPr lIns="0" tIns="0" rIns="0" bIns="0" rtlCol="0" anchor="t">
            <a:spAutoFit/>
          </a:bodyPr>
          <a:lstStyle/>
          <a:p>
            <a:pPr marL="445780" lvl="1" indent="-222890" algn="just">
              <a:lnSpc>
                <a:spcPts val="3117"/>
              </a:lnSpc>
              <a:buFont typeface="Arial"/>
              <a:buChar char="•"/>
            </a:pPr>
            <a:r>
              <a:rPr lang="en-GB" sz="2400" b="1" dirty="0"/>
              <a:t>Data Organization:</a:t>
            </a:r>
            <a:r>
              <a:rPr lang="en-GB" sz="2400" dirty="0"/>
              <a:t> Objects allow you to group related data together. Instead of dealing with separate variables for each piece of information, you can organize them into an object, making your code more readable and maintainable</a:t>
            </a:r>
            <a:r>
              <a:rPr lang="en-GB" sz="2400" dirty="0" smtClean="0"/>
              <a:t>.</a:t>
            </a:r>
          </a:p>
          <a:p>
            <a:pPr marL="342900" indent="-342900" algn="just">
              <a:buFont typeface="Arial" pitchFamily="34" charset="0"/>
              <a:buChar char="•"/>
            </a:pPr>
            <a:r>
              <a:rPr lang="en-GB" sz="2400" b="1" dirty="0" smtClean="0"/>
              <a:t>Abstraction </a:t>
            </a:r>
            <a:r>
              <a:rPr lang="en-GB" sz="2400" b="1" dirty="0"/>
              <a:t>and </a:t>
            </a:r>
            <a:r>
              <a:rPr lang="en-GB" sz="2400" b="1" dirty="0" smtClean="0"/>
              <a:t>Modelling:</a:t>
            </a:r>
            <a:r>
              <a:rPr lang="en-GB" sz="2400" dirty="0" smtClean="0"/>
              <a:t> </a:t>
            </a:r>
            <a:r>
              <a:rPr lang="en-GB" sz="2400" dirty="0"/>
              <a:t>Objects help model real-world entities or abstract concepts in your code. For example, you can represent a user, a product, or any other entity as an object with properties representing attributes and methods representing </a:t>
            </a:r>
            <a:r>
              <a:rPr lang="en-GB" sz="2400" dirty="0" smtClean="0"/>
              <a:t>behaviours.</a:t>
            </a:r>
          </a:p>
          <a:p>
            <a:pPr marL="342900" indent="-342900" algn="just">
              <a:buFont typeface="Arial" pitchFamily="34" charset="0"/>
              <a:buChar char="•"/>
            </a:pPr>
            <a:r>
              <a:rPr lang="en-GB" sz="2400" b="1" dirty="0" smtClean="0"/>
              <a:t>Encapsulation</a:t>
            </a:r>
            <a:r>
              <a:rPr lang="en-GB" sz="2400" b="1" dirty="0"/>
              <a:t>:</a:t>
            </a:r>
            <a:r>
              <a:rPr lang="en-GB" sz="2400" dirty="0"/>
              <a:t> Objects allow you to encapsulate data and </a:t>
            </a:r>
            <a:r>
              <a:rPr lang="en-GB" sz="2400" dirty="0" smtClean="0"/>
              <a:t>behaviour. </a:t>
            </a:r>
            <a:r>
              <a:rPr lang="en-GB" sz="2400" dirty="0"/>
              <a:t>This means that the inner workings of an object can be hidden from the outside world, revealing only the necessary interface. This concept is crucial for building modular and maintainable </a:t>
            </a:r>
            <a:r>
              <a:rPr lang="en-GB" sz="2400" dirty="0" smtClean="0"/>
              <a:t>code.</a:t>
            </a:r>
          </a:p>
          <a:p>
            <a:pPr marL="342900" indent="-342900" algn="just">
              <a:buFont typeface="Arial" pitchFamily="34" charset="0"/>
              <a:buChar char="•"/>
            </a:pPr>
            <a:r>
              <a:rPr lang="en-GB" sz="2400" b="1" dirty="0" smtClean="0"/>
              <a:t>Code </a:t>
            </a:r>
            <a:r>
              <a:rPr lang="en-GB" sz="2400" b="1" dirty="0"/>
              <a:t>Reusability:</a:t>
            </a:r>
            <a:r>
              <a:rPr lang="en-GB" sz="2400" dirty="0"/>
              <a:t> Objects can serve as templates. You can create a blueprint (constructor function or class) for an object and then create multiple instances of that object with the same structure and </a:t>
            </a:r>
            <a:r>
              <a:rPr lang="en-GB" sz="2400" dirty="0" smtClean="0"/>
              <a:t>behaviour. </a:t>
            </a:r>
            <a:r>
              <a:rPr lang="en-GB" sz="2400" dirty="0"/>
              <a:t>This reusability reduces redundancy and makes your code more </a:t>
            </a:r>
            <a:r>
              <a:rPr lang="en-GB" sz="2400" dirty="0" smtClean="0"/>
              <a:t>efficient.</a:t>
            </a:r>
          </a:p>
          <a:p>
            <a:pPr marL="342900" indent="-342900" algn="just">
              <a:buFont typeface="Arial" pitchFamily="34" charset="0"/>
              <a:buChar char="•"/>
            </a:pPr>
            <a:r>
              <a:rPr lang="en-GB" sz="2400" b="1" dirty="0" err="1" smtClean="0"/>
              <a:t>Namespacing</a:t>
            </a:r>
            <a:r>
              <a:rPr lang="en-GB" sz="2400" b="1" dirty="0"/>
              <a:t>:</a:t>
            </a:r>
            <a:r>
              <a:rPr lang="en-GB" sz="2400" dirty="0"/>
              <a:t> Objects help avoid naming collisions in your code. By grouping related properties and methods within an object, you can avoid polluting the global namespace with potentially conflicting variable and function names</a:t>
            </a:r>
            <a:r>
              <a:rPr lang="en-GB" sz="2400" dirty="0" smtClean="0"/>
              <a:t>.</a:t>
            </a:r>
          </a:p>
          <a:p>
            <a:pPr marL="342900" indent="-342900" algn="just">
              <a:buFont typeface="Arial" pitchFamily="34" charset="0"/>
              <a:buChar char="•"/>
            </a:pPr>
            <a:r>
              <a:rPr lang="en-GB" sz="2400" b="1" dirty="0"/>
              <a:t>JSON (JavaScript Object Notation):</a:t>
            </a:r>
            <a:r>
              <a:rPr lang="en-GB" sz="2400" dirty="0"/>
              <a:t> JSON is a widely used data format that closely resembles JavaScript objects. This format is used for data exchange between a server and a client, making objects essential for web development.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6921133" cy="2012594"/>
            <a:chOff x="0" y="0"/>
            <a:chExt cx="4456595" cy="530066"/>
          </a:xfrm>
        </p:grpSpPr>
        <p:sp>
          <p:nvSpPr>
            <p:cNvPr id="4" name="Freeform 4"/>
            <p:cNvSpPr/>
            <p:nvPr/>
          </p:nvSpPr>
          <p:spPr>
            <a:xfrm>
              <a:off x="0" y="0"/>
              <a:ext cx="4456595" cy="530066"/>
            </a:xfrm>
            <a:custGeom>
              <a:avLst/>
              <a:gdLst/>
              <a:ahLst/>
              <a:cxnLst/>
              <a:rect l="l" t="t" r="r" b="b"/>
              <a:pathLst>
                <a:path w="4456595" h="530066">
                  <a:moveTo>
                    <a:pt x="0" y="0"/>
                  </a:moveTo>
                  <a:lnTo>
                    <a:pt x="4456595" y="0"/>
                  </a:lnTo>
                  <a:lnTo>
                    <a:pt x="4456595" y="530066"/>
                  </a:lnTo>
                  <a:lnTo>
                    <a:pt x="0" y="530066"/>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025125" y="2347930"/>
            <a:ext cx="4880820" cy="1154831"/>
            <a:chOff x="0" y="0"/>
            <a:chExt cx="1285483" cy="304153"/>
          </a:xfrm>
        </p:grpSpPr>
        <p:sp>
          <p:nvSpPr>
            <p:cNvPr id="9" name="Freeform 9"/>
            <p:cNvSpPr/>
            <p:nvPr/>
          </p:nvSpPr>
          <p:spPr>
            <a:xfrm>
              <a:off x="0" y="0"/>
              <a:ext cx="1285483" cy="304153"/>
            </a:xfrm>
            <a:custGeom>
              <a:avLst/>
              <a:gdLst/>
              <a:ahLst/>
              <a:cxnLst/>
              <a:rect l="l" t="t" r="r" b="b"/>
              <a:pathLst>
                <a:path w="1285483" h="304153">
                  <a:moveTo>
                    <a:pt x="0" y="0"/>
                  </a:moveTo>
                  <a:lnTo>
                    <a:pt x="1285483" y="0"/>
                  </a:lnTo>
                  <a:lnTo>
                    <a:pt x="1285483" y="304153"/>
                  </a:lnTo>
                  <a:lnTo>
                    <a:pt x="0" y="304153"/>
                  </a:lnTo>
                  <a:lnTo>
                    <a:pt x="0" y="0"/>
                  </a:lnTo>
                </a:path>
              </a:pathLst>
            </a:custGeom>
            <a:solidFill>
              <a:srgbClr val="1A1A1A"/>
            </a:solidFill>
          </p:spPr>
        </p:sp>
        <p:sp>
          <p:nvSpPr>
            <p:cNvPr id="10" name="TextBox 10"/>
            <p:cNvSpPr txBox="1"/>
            <p:nvPr/>
          </p:nvSpPr>
          <p:spPr>
            <a:xfrm>
              <a:off x="0" y="0"/>
              <a:ext cx="1285483" cy="304153"/>
            </a:xfrm>
            <a:prstGeom prst="rect">
              <a:avLst/>
            </a:prstGeom>
          </p:spPr>
          <p:txBody>
            <a:bodyPr lIns="50800" tIns="50800" rIns="50800" bIns="50800" rtlCol="0" anchor="ctr"/>
            <a:lstStyle/>
            <a:p>
              <a:pPr marL="0" lvl="0" indent="0" algn="ctr">
                <a:lnSpc>
                  <a:spcPts val="7840"/>
                </a:lnSpc>
                <a:spcBef>
                  <a:spcPct val="0"/>
                </a:spcBef>
              </a:pPr>
              <a:r>
                <a:rPr lang="en-US" sz="5681" spc="56" dirty="0">
                  <a:solidFill>
                    <a:srgbClr val="FFFFFF"/>
                  </a:solidFill>
                  <a:latin typeface="DM Sans Italics"/>
                </a:rPr>
                <a:t>WHERE?</a:t>
              </a:r>
            </a:p>
          </p:txBody>
        </p:sp>
      </p:grpSp>
      <p:sp>
        <p:nvSpPr>
          <p:cNvPr id="11" name="TextBox 11"/>
          <p:cNvSpPr txBox="1"/>
          <p:nvPr/>
        </p:nvSpPr>
        <p:spPr>
          <a:xfrm>
            <a:off x="3465535" y="107239"/>
            <a:ext cx="1090604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USE OF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grpSp>
        <p:nvGrpSpPr>
          <p:cNvPr id="12" name="Group 12"/>
          <p:cNvGrpSpPr/>
          <p:nvPr/>
        </p:nvGrpSpPr>
        <p:grpSpPr>
          <a:xfrm>
            <a:off x="1028700" y="3502761"/>
            <a:ext cx="16512894" cy="6559246"/>
            <a:chOff x="0" y="0"/>
            <a:chExt cx="3188908" cy="1266697"/>
          </a:xfrm>
        </p:grpSpPr>
        <p:sp>
          <p:nvSpPr>
            <p:cNvPr id="13" name="Freeform 13"/>
            <p:cNvSpPr/>
            <p:nvPr/>
          </p:nvSpPr>
          <p:spPr>
            <a:xfrm>
              <a:off x="0" y="0"/>
              <a:ext cx="3188908" cy="1266697"/>
            </a:xfrm>
            <a:custGeom>
              <a:avLst/>
              <a:gdLst/>
              <a:ahLst/>
              <a:cxnLst/>
              <a:rect l="l" t="t" r="r" b="b"/>
              <a:pathLst>
                <a:path w="3188908" h="1266697">
                  <a:moveTo>
                    <a:pt x="0" y="0"/>
                  </a:moveTo>
                  <a:lnTo>
                    <a:pt x="3188908" y="0"/>
                  </a:lnTo>
                  <a:lnTo>
                    <a:pt x="3188908" y="1266697"/>
                  </a:lnTo>
                  <a:lnTo>
                    <a:pt x="0" y="1266697"/>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348280" y="4022678"/>
            <a:ext cx="15911020" cy="5170646"/>
          </a:xfrm>
          <a:prstGeom prst="rect">
            <a:avLst/>
          </a:prstGeom>
        </p:spPr>
        <p:txBody>
          <a:bodyPr lIns="0" tIns="0" rIns="0" bIns="0" rtlCol="0" anchor="t">
            <a:spAutoFit/>
          </a:bodyPr>
          <a:lstStyle/>
          <a:p>
            <a:pPr marL="342900" indent="-342900" algn="just">
              <a:buFont typeface="Arial" pitchFamily="34" charset="0"/>
              <a:buChar char="•"/>
            </a:pPr>
            <a:r>
              <a:rPr lang="en-GB" sz="2400" b="1" dirty="0"/>
              <a:t>Organizing Code:</a:t>
            </a:r>
            <a:r>
              <a:rPr lang="en-GB" sz="2400" dirty="0"/>
              <a:t> Objects can be used to encapsulate related code and data. You can create modules or namespaces by using objects to group functions, variables, and other objects </a:t>
            </a:r>
            <a:r>
              <a:rPr lang="en-GB" sz="2400" dirty="0" smtClean="0"/>
              <a:t>together.</a:t>
            </a:r>
          </a:p>
          <a:p>
            <a:pPr marL="342900" indent="-342900" algn="just">
              <a:buFont typeface="Arial" pitchFamily="34" charset="0"/>
              <a:buChar char="•"/>
            </a:pPr>
            <a:r>
              <a:rPr lang="en-GB" sz="2400" b="1" dirty="0" smtClean="0"/>
              <a:t>Complex </a:t>
            </a:r>
            <a:r>
              <a:rPr lang="en-GB" sz="2400" b="1" dirty="0"/>
              <a:t>Data Structures:</a:t>
            </a:r>
            <a:r>
              <a:rPr lang="en-GB" sz="2400" dirty="0"/>
              <a:t> Objects allow you to create complex data structures like trees, graphs, and maps. These structures are important for solving various algorithmic problems and data manipulation </a:t>
            </a:r>
            <a:r>
              <a:rPr lang="en-GB" sz="2400" dirty="0" smtClean="0"/>
              <a:t>tasks.</a:t>
            </a:r>
          </a:p>
          <a:p>
            <a:pPr marL="342900" indent="-342900" algn="just">
              <a:buFont typeface="Arial" pitchFamily="34" charset="0"/>
              <a:buChar char="•"/>
            </a:pPr>
            <a:r>
              <a:rPr lang="en-GB" sz="2400" b="1" dirty="0" smtClean="0"/>
              <a:t>State </a:t>
            </a:r>
            <a:r>
              <a:rPr lang="en-GB" sz="2400" b="1" dirty="0"/>
              <a:t>Management:</a:t>
            </a:r>
            <a:r>
              <a:rPr lang="en-GB" sz="2400" dirty="0"/>
              <a:t> In modern front-end development, objects are used to manage the state of applications. Frameworks like React and Vue.js use objects to represent the state of components and efficiently update the user </a:t>
            </a:r>
            <a:r>
              <a:rPr lang="en-GB" sz="2400" dirty="0" smtClean="0"/>
              <a:t>interface.</a:t>
            </a:r>
          </a:p>
          <a:p>
            <a:pPr marL="342900" indent="-342900" algn="just">
              <a:buFont typeface="Arial" pitchFamily="34" charset="0"/>
              <a:buChar char="•"/>
            </a:pPr>
            <a:r>
              <a:rPr lang="en-GB" sz="2400" b="1" dirty="0" smtClean="0"/>
              <a:t>Working </a:t>
            </a:r>
            <a:r>
              <a:rPr lang="en-GB" sz="2400" b="1" dirty="0"/>
              <a:t>with APIs:</a:t>
            </a:r>
            <a:r>
              <a:rPr lang="en-GB" sz="2400" dirty="0"/>
              <a:t> Many APIs, including browser APIs like the Document Object Model (DOM) and web APIs like the Fetch API, expose objects to interact with and manipulate data. For example, you use objects to access and modify elements in a web page using the </a:t>
            </a:r>
            <a:r>
              <a:rPr lang="en-GB" sz="2400" dirty="0" smtClean="0"/>
              <a:t>DOM.</a:t>
            </a:r>
          </a:p>
          <a:p>
            <a:pPr marL="342900" indent="-342900" algn="just">
              <a:buFont typeface="Arial" pitchFamily="34" charset="0"/>
              <a:buChar char="•"/>
            </a:pPr>
            <a:r>
              <a:rPr lang="en-GB" sz="2400" b="1" dirty="0" smtClean="0"/>
              <a:t>Data </a:t>
            </a:r>
            <a:r>
              <a:rPr lang="en-GB" sz="2400" b="1" dirty="0"/>
              <a:t>Storage and Organization:</a:t>
            </a:r>
            <a:r>
              <a:rPr lang="en-GB" sz="2400" dirty="0"/>
              <a:t> Objects are useful for storing and organizing data. Instead of having separate variables for related data, you can group them into an object, making the data structure more intuitive and easier to </a:t>
            </a:r>
            <a:r>
              <a:rPr lang="en-GB" sz="2400" dirty="0" smtClean="0"/>
              <a:t>manage.</a:t>
            </a:r>
          </a:p>
          <a:p>
            <a:pPr marL="342900" indent="-342900" algn="just">
              <a:buFont typeface="Arial" pitchFamily="34" charset="0"/>
              <a:buChar char="•"/>
            </a:pPr>
            <a:r>
              <a:rPr lang="en-GB" sz="2400" b="1" dirty="0" smtClean="0"/>
              <a:t>Configurations </a:t>
            </a:r>
            <a:r>
              <a:rPr lang="en-GB" sz="2400" b="1" dirty="0"/>
              <a:t>and Settings:</a:t>
            </a:r>
            <a:r>
              <a:rPr lang="en-GB" sz="2400" dirty="0"/>
              <a:t> Objects are often used to store configurations and settings for applications. This approach allows you to keep all configuration values in one place, making it easier to update and maintain them.</a:t>
            </a:r>
          </a:p>
          <a:p>
            <a:pPr marL="342900" indent="-342900" algn="just">
              <a:buFont typeface="Arial" pitchFamily="34" charset="0"/>
              <a:buChar char="•"/>
            </a:pPr>
            <a:endParaRPr lang="en-GB"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0"/>
              <a:ext cx="1178269" cy="225378"/>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1. Creating </a:t>
              </a:r>
              <a:r>
                <a:rPr lang="en-US" sz="2981" spc="29" dirty="0">
                  <a:solidFill>
                    <a:srgbClr val="FFFFFF"/>
                  </a:solidFill>
                  <a:latin typeface="DM Sans Italics"/>
                </a:rPr>
                <a:t>an Object:</a:t>
              </a:r>
              <a:endParaRPr lang="en-US" sz="2981" spc="29" dirty="0">
                <a:solidFill>
                  <a:srgbClr val="FFFFFF"/>
                </a:solidFill>
                <a:latin typeface="DM Sans Italics"/>
              </a:endParaRP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grpSp>
        <p:nvGrpSpPr>
          <p:cNvPr id="12" name="Group 12"/>
          <p:cNvGrpSpPr/>
          <p:nvPr/>
        </p:nvGrpSpPr>
        <p:grpSpPr>
          <a:xfrm>
            <a:off x="5854853" y="2586862"/>
            <a:ext cx="10451946" cy="3180985"/>
            <a:chOff x="0" y="0"/>
            <a:chExt cx="1744696" cy="542290"/>
          </a:xfrm>
        </p:grpSpPr>
        <p:sp>
          <p:nvSpPr>
            <p:cNvPr id="13" name="Freeform 13"/>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3" y="2739851"/>
            <a:ext cx="10299546" cy="692497"/>
          </a:xfrm>
          <a:prstGeom prst="rect">
            <a:avLst/>
          </a:prstGeom>
        </p:spPr>
        <p:txBody>
          <a:bodyPr wrap="square" lIns="0" tIns="0" rIns="0" bIns="0" rtlCol="0" anchor="t">
            <a:spAutoFit/>
          </a:bodyPr>
          <a:lstStyle/>
          <a:p>
            <a:pPr marL="427768" lvl="1" indent="-213884" algn="just">
              <a:lnSpc>
                <a:spcPts val="2734"/>
              </a:lnSpc>
              <a:buFont typeface="Arial"/>
              <a:buChar char="•"/>
            </a:pPr>
            <a:r>
              <a:rPr lang="en-GB" sz="2400" dirty="0"/>
              <a:t>To create an object, you use curly braces </a:t>
            </a:r>
            <a:r>
              <a:rPr lang="en-GB" sz="2400" dirty="0"/>
              <a:t>{}</a:t>
            </a:r>
            <a:r>
              <a:rPr lang="en-GB" sz="2400" dirty="0"/>
              <a:t>. Inside the braces, you define properties and methods using key-value pairs.</a:t>
            </a:r>
            <a:endParaRPr lang="en-US" sz="2000" spc="194" dirty="0">
              <a:solidFill>
                <a:srgbClr val="231F20"/>
              </a:solidFill>
              <a:latin typeface="DM Sans"/>
            </a:endParaRPr>
          </a:p>
        </p:txBody>
      </p:sp>
      <p:sp>
        <p:nvSpPr>
          <p:cNvPr id="17" name="Freeform 17"/>
          <p:cNvSpPr/>
          <p:nvPr/>
        </p:nvSpPr>
        <p:spPr>
          <a:xfrm>
            <a:off x="5854853" y="6034116"/>
            <a:ext cx="10451946" cy="3909984"/>
          </a:xfrm>
          <a:custGeom>
            <a:avLst/>
            <a:gdLst/>
            <a:ahLst/>
            <a:cxnLst/>
            <a:rect l="l" t="t" r="r" b="b"/>
            <a:pathLst>
              <a:path w="1744696" h="599827">
                <a:moveTo>
                  <a:pt x="0" y="0"/>
                </a:moveTo>
                <a:lnTo>
                  <a:pt x="1744696" y="0"/>
                </a:lnTo>
                <a:lnTo>
                  <a:pt x="1744696" y="599827"/>
                </a:lnTo>
                <a:lnTo>
                  <a:pt x="0" y="599827"/>
                </a:lnTo>
                <a:lnTo>
                  <a:pt x="0" y="0"/>
                </a:lnTo>
              </a:path>
            </a:pathLst>
          </a:custGeom>
          <a:solidFill>
            <a:srgbClr val="000000">
              <a:alpha val="0"/>
            </a:srgbClr>
          </a:solidFill>
          <a:ln w="38100">
            <a:solidFill>
              <a:srgbClr val="000000"/>
            </a:solidFill>
          </a:ln>
        </p:spPr>
      </p:sp>
      <p:sp>
        <p:nvSpPr>
          <p:cNvPr id="19" name="TextBox 19"/>
          <p:cNvSpPr txBox="1"/>
          <p:nvPr/>
        </p:nvSpPr>
        <p:spPr>
          <a:xfrm>
            <a:off x="6146334" y="6136952"/>
            <a:ext cx="10038546" cy="1038746"/>
          </a:xfrm>
          <a:prstGeom prst="rect">
            <a:avLst/>
          </a:prstGeom>
        </p:spPr>
        <p:txBody>
          <a:bodyPr wrap="square" lIns="0" tIns="0" rIns="0" bIns="0" rtlCol="0" anchor="t">
            <a:spAutoFit/>
          </a:bodyPr>
          <a:lstStyle/>
          <a:p>
            <a:pPr marL="427768" lvl="1" indent="-213884" algn="just">
              <a:lnSpc>
                <a:spcPts val="2734"/>
              </a:lnSpc>
              <a:buFont typeface="Arial"/>
              <a:buChar char="•"/>
            </a:pPr>
            <a:r>
              <a:rPr lang="en-GB" sz="1981" spc="194" dirty="0">
                <a:solidFill>
                  <a:srgbClr val="231F20"/>
                </a:solidFill>
                <a:latin typeface="DM Sans"/>
              </a:rPr>
              <a:t>Properties are the key-value pairs that hold the data within an object. The key is a string that acts as the property's name, and the value can be of any data type: primitive, object, function, etc.</a:t>
            </a:r>
            <a:endParaRPr lang="en-US" sz="1981" spc="194" dirty="0">
              <a:solidFill>
                <a:srgbClr val="231F20"/>
              </a:solidFill>
              <a:latin typeface="DM Sans"/>
            </a:endParaRPr>
          </a:p>
        </p:txBody>
      </p:sp>
      <p:sp>
        <p:nvSpPr>
          <p:cNvPr id="20" name="TextBox 20"/>
          <p:cNvSpPr txBox="1"/>
          <p:nvPr/>
        </p:nvSpPr>
        <p:spPr>
          <a:xfrm>
            <a:off x="7202341" y="4102122"/>
            <a:ext cx="7817931" cy="325667"/>
          </a:xfrm>
          <a:prstGeom prst="rect">
            <a:avLst/>
          </a:prstGeom>
        </p:spPr>
        <p:txBody>
          <a:bodyPr wrap="square" lIns="0" tIns="0" rIns="0" bIns="0" rtlCol="0" anchor="t">
            <a:spAutoFit/>
          </a:bodyPr>
          <a:lstStyle/>
          <a:p>
            <a:pPr marL="421641" lvl="1" indent="-210820">
              <a:lnSpc>
                <a:spcPts val="2695"/>
              </a:lnSpc>
              <a:buFont typeface="Arial"/>
              <a:buChar char="•"/>
            </a:pPr>
            <a:r>
              <a:rPr lang="en-GB" b="1" spc="191" dirty="0" err="1">
                <a:solidFill>
                  <a:srgbClr val="231F20"/>
                </a:solidFill>
                <a:latin typeface="DM Sans"/>
              </a:rPr>
              <a:t>const</a:t>
            </a:r>
            <a:r>
              <a:rPr lang="en-GB" b="1" spc="191" dirty="0">
                <a:solidFill>
                  <a:srgbClr val="231F20"/>
                </a:solidFill>
                <a:latin typeface="DM Sans"/>
              </a:rPr>
              <a:t> person = {}; // An empty object</a:t>
            </a:r>
            <a:endParaRPr lang="en-GB" b="1" spc="191" dirty="0">
              <a:solidFill>
                <a:srgbClr val="231F20"/>
              </a:solidFill>
              <a:latin typeface="DM Sans"/>
            </a:endParaRPr>
          </a:p>
        </p:txBody>
      </p:sp>
      <p:grpSp>
        <p:nvGrpSpPr>
          <p:cNvPr id="21" name="Group 21"/>
          <p:cNvGrpSpPr/>
          <p:nvPr/>
        </p:nvGrpSpPr>
        <p:grpSpPr>
          <a:xfrm>
            <a:off x="1381115" y="6053243"/>
            <a:ext cx="4473739" cy="919057"/>
            <a:chOff x="0" y="84903"/>
            <a:chExt cx="1178269" cy="225378"/>
          </a:xfrm>
        </p:grpSpPr>
        <p:sp>
          <p:nvSpPr>
            <p:cNvPr id="22" name="Freeform 22"/>
            <p:cNvSpPr/>
            <p:nvPr/>
          </p:nvSpPr>
          <p:spPr>
            <a:xfrm>
              <a:off x="0" y="84903"/>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23" name="TextBox 23"/>
            <p:cNvSpPr txBox="1"/>
            <p:nvPr/>
          </p:nvSpPr>
          <p:spPr>
            <a:xfrm>
              <a:off x="0" y="84903"/>
              <a:ext cx="1178269" cy="225378"/>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2. </a:t>
              </a:r>
              <a:r>
                <a:rPr lang="en-US" sz="2981" spc="29" dirty="0">
                  <a:solidFill>
                    <a:srgbClr val="FFFFFF"/>
                  </a:solidFill>
                  <a:latin typeface="DM Sans Italics"/>
                </a:rPr>
                <a:t>Properties:</a:t>
              </a:r>
              <a:endParaRPr lang="en-US" sz="2981" spc="29" dirty="0">
                <a:solidFill>
                  <a:srgbClr val="FFFFFF"/>
                </a:solidFill>
                <a:latin typeface="DM Sans Italics"/>
              </a:endParaRPr>
            </a:p>
          </p:txBody>
        </p:sp>
      </p:grpSp>
      <p:sp>
        <p:nvSpPr>
          <p:cNvPr id="24" name="TextBox 24"/>
          <p:cNvSpPr txBox="1"/>
          <p:nvPr/>
        </p:nvSpPr>
        <p:spPr>
          <a:xfrm>
            <a:off x="7010400" y="7886700"/>
            <a:ext cx="5867400" cy="1731243"/>
          </a:xfrm>
          <a:prstGeom prst="rect">
            <a:avLst/>
          </a:prstGeom>
        </p:spPr>
        <p:txBody>
          <a:bodyPr wrap="square" lIns="0" tIns="0" rIns="0" bIns="0" rtlCol="0" anchor="t">
            <a:spAutoFit/>
          </a:bodyPr>
          <a:lstStyle/>
          <a:p>
            <a:pPr marL="421641" lvl="1" indent="-210820">
              <a:lnSpc>
                <a:spcPts val="2695"/>
              </a:lnSpc>
              <a:buFont typeface="Arial"/>
              <a:buChar char="•"/>
            </a:pPr>
            <a:r>
              <a:rPr lang="en-GB" b="1" spc="191" dirty="0" err="1">
                <a:solidFill>
                  <a:srgbClr val="231F20"/>
                </a:solidFill>
                <a:latin typeface="DM Sans"/>
              </a:rPr>
              <a:t>const</a:t>
            </a:r>
            <a:r>
              <a:rPr lang="en-GB" b="1" spc="191" dirty="0">
                <a:solidFill>
                  <a:srgbClr val="231F20"/>
                </a:solidFill>
                <a:latin typeface="DM Sans"/>
              </a:rPr>
              <a:t> person = {</a:t>
            </a:r>
          </a:p>
          <a:p>
            <a:pPr marL="210821" lvl="1">
              <a:lnSpc>
                <a:spcPts val="2695"/>
              </a:lnSpc>
            </a:pPr>
            <a:r>
              <a:rPr lang="en-GB" b="1" spc="191" dirty="0">
                <a:solidFill>
                  <a:srgbClr val="231F20"/>
                </a:solidFill>
                <a:latin typeface="DM Sans"/>
              </a:rPr>
              <a:t>	</a:t>
            </a:r>
            <a:r>
              <a:rPr lang="en-GB" b="1" spc="191" dirty="0" err="1">
                <a:solidFill>
                  <a:srgbClr val="231F20"/>
                </a:solidFill>
                <a:latin typeface="DM Sans"/>
              </a:rPr>
              <a:t>firstName</a:t>
            </a:r>
            <a:r>
              <a:rPr lang="en-GB" b="1" spc="191" dirty="0">
                <a:solidFill>
                  <a:srgbClr val="231F20"/>
                </a:solidFill>
                <a:latin typeface="DM Sans"/>
              </a:rPr>
              <a:t>: "John",</a:t>
            </a:r>
          </a:p>
          <a:p>
            <a:pPr marL="210821" lvl="1">
              <a:lnSpc>
                <a:spcPts val="2695"/>
              </a:lnSpc>
            </a:pPr>
            <a:r>
              <a:rPr lang="en-GB" b="1" spc="191" dirty="0">
                <a:solidFill>
                  <a:srgbClr val="231F20"/>
                </a:solidFill>
                <a:latin typeface="DM Sans"/>
              </a:rPr>
              <a:t>	</a:t>
            </a:r>
            <a:r>
              <a:rPr lang="en-GB" b="1" spc="191" dirty="0" err="1">
                <a:solidFill>
                  <a:srgbClr val="231F20"/>
                </a:solidFill>
                <a:latin typeface="DM Sans"/>
              </a:rPr>
              <a:t>lastName</a:t>
            </a:r>
            <a:r>
              <a:rPr lang="en-GB" b="1" spc="191" dirty="0">
                <a:solidFill>
                  <a:srgbClr val="231F20"/>
                </a:solidFill>
                <a:latin typeface="DM Sans"/>
              </a:rPr>
              <a:t>: "Doe",</a:t>
            </a:r>
          </a:p>
          <a:p>
            <a:pPr marL="210821" lvl="1">
              <a:lnSpc>
                <a:spcPts val="2695"/>
              </a:lnSpc>
            </a:pPr>
            <a:r>
              <a:rPr lang="en-GB" b="1" spc="191" dirty="0">
                <a:solidFill>
                  <a:srgbClr val="231F20"/>
                </a:solidFill>
                <a:latin typeface="DM Sans"/>
              </a:rPr>
              <a:t>	age: 30</a:t>
            </a:r>
          </a:p>
          <a:p>
            <a:pPr marL="210821" lvl="1">
              <a:lnSpc>
                <a:spcPts val="2695"/>
              </a:lnSpc>
            </a:pPr>
            <a:r>
              <a:rPr lang="en-GB" b="1" spc="191" dirty="0">
                <a:solidFill>
                  <a:srgbClr val="231F20"/>
                </a:solidFill>
                <a:latin typeface="DM Sans"/>
              </a:rPr>
              <a:t>};</a:t>
            </a:r>
            <a:endParaRPr lang="en-GB" b="1" spc="191" dirty="0">
              <a:solidFill>
                <a:srgbClr val="231F2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586862"/>
            <a:ext cx="4473739" cy="1108838"/>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0"/>
              <a:ext cx="1178269" cy="225378"/>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3. </a:t>
              </a:r>
              <a:r>
                <a:rPr lang="en-US" sz="2981" spc="29" dirty="0">
                  <a:solidFill>
                    <a:srgbClr val="FFFFFF"/>
                  </a:solidFill>
                  <a:latin typeface="DM Sans Italics"/>
                </a:rPr>
                <a:t>Methods:</a:t>
              </a:r>
              <a:endParaRPr lang="en-US" sz="2981" spc="29" dirty="0">
                <a:solidFill>
                  <a:srgbClr val="FFFFFF"/>
                </a:solidFill>
                <a:latin typeface="DM Sans Italics"/>
              </a:endParaRP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grpSp>
        <p:nvGrpSpPr>
          <p:cNvPr id="12" name="Group 12"/>
          <p:cNvGrpSpPr/>
          <p:nvPr/>
        </p:nvGrpSpPr>
        <p:grpSpPr>
          <a:xfrm>
            <a:off x="5854854" y="2586861"/>
            <a:ext cx="10909146" cy="3547961"/>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632055"/>
            <a:ext cx="10756746" cy="1038746"/>
          </a:xfrm>
          <a:prstGeom prst="rect">
            <a:avLst/>
          </a:prstGeom>
        </p:spPr>
        <p:txBody>
          <a:bodyPr wrap="square" lIns="0" tIns="0" rIns="0" bIns="0" rtlCol="0" anchor="t">
            <a:spAutoFit/>
          </a:bodyPr>
          <a:lstStyle/>
          <a:p>
            <a:pPr marL="427768" lvl="1" indent="-213884" algn="just">
              <a:lnSpc>
                <a:spcPts val="2734"/>
              </a:lnSpc>
              <a:buFont typeface="Arial"/>
              <a:buChar char="•"/>
            </a:pPr>
            <a:r>
              <a:rPr lang="en-GB" spc="194" dirty="0">
                <a:solidFill>
                  <a:srgbClr val="231F20"/>
                </a:solidFill>
                <a:latin typeface="DM Sans"/>
              </a:rPr>
              <a:t>Methods are functions that are attached to an object and can be called to perform actions or computations related to the object's data. They are defined within the object.</a:t>
            </a:r>
            <a:endParaRPr lang="en-US" spc="194" dirty="0">
              <a:solidFill>
                <a:srgbClr val="231F20"/>
              </a:solidFill>
              <a:latin typeface="DM Sans"/>
            </a:endParaRPr>
          </a:p>
        </p:txBody>
      </p:sp>
      <p:grpSp>
        <p:nvGrpSpPr>
          <p:cNvPr id="16" name="Group 16"/>
          <p:cNvGrpSpPr/>
          <p:nvPr/>
        </p:nvGrpSpPr>
        <p:grpSpPr>
          <a:xfrm>
            <a:off x="5854854" y="6515100"/>
            <a:ext cx="10909146" cy="2971800"/>
            <a:chOff x="0" y="0"/>
            <a:chExt cx="1744696" cy="599827"/>
          </a:xfrm>
        </p:grpSpPr>
        <p:sp>
          <p:nvSpPr>
            <p:cNvPr id="17" name="Freeform 17"/>
            <p:cNvSpPr/>
            <p:nvPr/>
          </p:nvSpPr>
          <p:spPr>
            <a:xfrm>
              <a:off x="0" y="0"/>
              <a:ext cx="1744696" cy="599827"/>
            </a:xfrm>
            <a:custGeom>
              <a:avLst/>
              <a:gdLst/>
              <a:ahLst/>
              <a:cxnLst/>
              <a:rect l="l" t="t" r="r" b="b"/>
              <a:pathLst>
                <a:path w="1744696" h="599827">
                  <a:moveTo>
                    <a:pt x="0" y="0"/>
                  </a:moveTo>
                  <a:lnTo>
                    <a:pt x="1744696" y="0"/>
                  </a:lnTo>
                  <a:lnTo>
                    <a:pt x="1744696" y="599827"/>
                  </a:lnTo>
                  <a:lnTo>
                    <a:pt x="0" y="599827"/>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5885334" y="6680082"/>
            <a:ext cx="10909146" cy="692497"/>
          </a:xfrm>
          <a:prstGeom prst="rect">
            <a:avLst/>
          </a:prstGeom>
        </p:spPr>
        <p:txBody>
          <a:bodyPr wrap="square" lIns="0" tIns="0" rIns="0" bIns="0" rtlCol="0" anchor="t">
            <a:spAutoFit/>
          </a:bodyPr>
          <a:lstStyle/>
          <a:p>
            <a:pPr marL="427768" lvl="1" indent="-213884">
              <a:lnSpc>
                <a:spcPts val="2734"/>
              </a:lnSpc>
              <a:buFont typeface="Arial"/>
              <a:buChar char="•"/>
            </a:pPr>
            <a:r>
              <a:rPr lang="en-GB" sz="2000" dirty="0"/>
              <a:t>Dot notation (</a:t>
            </a:r>
            <a:r>
              <a:rPr lang="en-GB" sz="2000" dirty="0" err="1"/>
              <a:t>object.property</a:t>
            </a:r>
            <a:r>
              <a:rPr lang="en-GB" sz="2000" dirty="0"/>
              <a:t>) and bracket notation (object["property"]) are used to access the properties and methods of an object.</a:t>
            </a:r>
            <a:endParaRPr lang="en-US" sz="1981" spc="194" dirty="0">
              <a:solidFill>
                <a:srgbClr val="231F20"/>
              </a:solidFill>
              <a:latin typeface="DM Sans"/>
            </a:endParaRPr>
          </a:p>
        </p:txBody>
      </p:sp>
      <p:sp>
        <p:nvSpPr>
          <p:cNvPr id="20" name="TextBox 20"/>
          <p:cNvSpPr txBox="1"/>
          <p:nvPr/>
        </p:nvSpPr>
        <p:spPr>
          <a:xfrm>
            <a:off x="6283035" y="3711083"/>
            <a:ext cx="10511445" cy="2423740"/>
          </a:xfrm>
          <a:prstGeom prst="rect">
            <a:avLst/>
          </a:prstGeom>
        </p:spPr>
        <p:txBody>
          <a:bodyPr wrap="square" lIns="0" tIns="0" rIns="0" bIns="0" rtlCol="0" anchor="t">
            <a:spAutoFit/>
          </a:bodyPr>
          <a:lstStyle/>
          <a:p>
            <a:pPr marL="427768" lvl="1" indent="-213884">
              <a:lnSpc>
                <a:spcPts val="2734"/>
              </a:lnSpc>
              <a:buFont typeface="Arial"/>
              <a:buChar char="•"/>
            </a:pPr>
            <a:r>
              <a:rPr lang="en-US" sz="2000" b="1" spc="194" dirty="0" err="1">
                <a:solidFill>
                  <a:srgbClr val="231F20"/>
                </a:solidFill>
                <a:latin typeface="DM Sans"/>
              </a:rPr>
              <a:t>const</a:t>
            </a:r>
            <a:r>
              <a:rPr lang="en-US" sz="2000" b="1" spc="194" dirty="0">
                <a:solidFill>
                  <a:srgbClr val="231F20"/>
                </a:solidFill>
                <a:latin typeface="DM Sans"/>
              </a:rPr>
              <a:t> person = {</a:t>
            </a:r>
          </a:p>
          <a:p>
            <a:pPr marL="213884" lvl="1">
              <a:lnSpc>
                <a:spcPts val="2734"/>
              </a:lnSpc>
            </a:pPr>
            <a:r>
              <a:rPr lang="en-US" sz="2000" b="1" spc="194" dirty="0">
                <a:solidFill>
                  <a:srgbClr val="231F20"/>
                </a:solidFill>
                <a:latin typeface="DM Sans"/>
              </a:rPr>
              <a:t>    </a:t>
            </a:r>
            <a:r>
              <a:rPr lang="en-US" sz="2000" b="1" spc="194" dirty="0" err="1">
                <a:solidFill>
                  <a:srgbClr val="231F20"/>
                </a:solidFill>
                <a:latin typeface="DM Sans"/>
              </a:rPr>
              <a:t>firstName</a:t>
            </a:r>
            <a:r>
              <a:rPr lang="en-US" sz="2000" b="1" spc="194" dirty="0">
                <a:solidFill>
                  <a:srgbClr val="231F20"/>
                </a:solidFill>
                <a:latin typeface="DM Sans"/>
              </a:rPr>
              <a:t>: "John",</a:t>
            </a:r>
          </a:p>
          <a:p>
            <a:pPr marL="213884" lvl="1">
              <a:lnSpc>
                <a:spcPts val="2734"/>
              </a:lnSpc>
            </a:pPr>
            <a:r>
              <a:rPr lang="en-US" sz="2000" b="1" spc="194" dirty="0">
                <a:solidFill>
                  <a:srgbClr val="231F20"/>
                </a:solidFill>
                <a:latin typeface="DM Sans"/>
              </a:rPr>
              <a:t>    </a:t>
            </a:r>
            <a:r>
              <a:rPr lang="en-US" sz="2000" b="1" spc="194" dirty="0" err="1">
                <a:solidFill>
                  <a:srgbClr val="231F20"/>
                </a:solidFill>
                <a:latin typeface="DM Sans"/>
              </a:rPr>
              <a:t>lastName</a:t>
            </a:r>
            <a:r>
              <a:rPr lang="en-US" sz="2000" b="1" spc="194" dirty="0">
                <a:solidFill>
                  <a:srgbClr val="231F20"/>
                </a:solidFill>
                <a:latin typeface="DM Sans"/>
              </a:rPr>
              <a:t>: "Doe",</a:t>
            </a:r>
          </a:p>
          <a:p>
            <a:pPr marL="213884" lvl="1">
              <a:lnSpc>
                <a:spcPts val="2734"/>
              </a:lnSpc>
            </a:pPr>
            <a:r>
              <a:rPr lang="en-US" sz="2000" b="1" spc="194" dirty="0">
                <a:solidFill>
                  <a:srgbClr val="231F20"/>
                </a:solidFill>
                <a:latin typeface="DM Sans"/>
              </a:rPr>
              <a:t>    greet: function() {</a:t>
            </a:r>
          </a:p>
          <a:p>
            <a:pPr marL="213884" lvl="1">
              <a:lnSpc>
                <a:spcPts val="2734"/>
              </a:lnSpc>
            </a:pPr>
            <a:r>
              <a:rPr lang="en-US" sz="2000" b="1" spc="194" dirty="0">
                <a:solidFill>
                  <a:srgbClr val="231F20"/>
                </a:solidFill>
                <a:latin typeface="DM Sans"/>
              </a:rPr>
              <a:t>      console.log(`Hello, my name is ${</a:t>
            </a:r>
            <a:r>
              <a:rPr lang="en-US" sz="2000" b="1" spc="194" dirty="0" err="1">
                <a:solidFill>
                  <a:srgbClr val="231F20"/>
                </a:solidFill>
                <a:latin typeface="DM Sans"/>
              </a:rPr>
              <a:t>this.firstName</a:t>
            </a:r>
            <a:r>
              <a:rPr lang="en-US" sz="2000" b="1" spc="194" dirty="0">
                <a:solidFill>
                  <a:srgbClr val="231F20"/>
                </a:solidFill>
                <a:latin typeface="DM Sans"/>
              </a:rPr>
              <a:t>} ${</a:t>
            </a:r>
            <a:r>
              <a:rPr lang="en-US" sz="2000" b="1" spc="194" dirty="0" err="1">
                <a:solidFill>
                  <a:srgbClr val="231F20"/>
                </a:solidFill>
                <a:latin typeface="DM Sans"/>
              </a:rPr>
              <a:t>this.lastName</a:t>
            </a:r>
            <a:r>
              <a:rPr lang="en-US" sz="2000" b="1" spc="194" dirty="0">
                <a:solidFill>
                  <a:srgbClr val="231F20"/>
                </a:solidFill>
                <a:latin typeface="DM Sans"/>
              </a:rPr>
              <a:t>}`);</a:t>
            </a:r>
          </a:p>
          <a:p>
            <a:pPr marL="213884" lvl="1">
              <a:lnSpc>
                <a:spcPts val="2734"/>
              </a:lnSpc>
            </a:pPr>
            <a:r>
              <a:rPr lang="en-US" sz="2000" b="1" spc="194" dirty="0">
                <a:solidFill>
                  <a:srgbClr val="231F20"/>
                </a:solidFill>
                <a:latin typeface="DM Sans"/>
              </a:rPr>
              <a:t>    }</a:t>
            </a:r>
          </a:p>
          <a:p>
            <a:pPr marL="213884" lvl="1">
              <a:lnSpc>
                <a:spcPts val="2734"/>
              </a:lnSpc>
            </a:pPr>
            <a:r>
              <a:rPr lang="en-US" sz="2000" b="1" spc="194" dirty="0">
                <a:solidFill>
                  <a:srgbClr val="231F20"/>
                </a:solidFill>
                <a:latin typeface="DM Sans"/>
              </a:rPr>
              <a:t>  };</a:t>
            </a:r>
            <a:endParaRPr lang="en-US" sz="2000" b="1" spc="194" dirty="0">
              <a:solidFill>
                <a:srgbClr val="231F20"/>
              </a:solidFill>
              <a:latin typeface="DM Sans"/>
            </a:endParaRPr>
          </a:p>
        </p:txBody>
      </p:sp>
      <p:grpSp>
        <p:nvGrpSpPr>
          <p:cNvPr id="21" name="Group 21"/>
          <p:cNvGrpSpPr/>
          <p:nvPr/>
        </p:nvGrpSpPr>
        <p:grpSpPr>
          <a:xfrm>
            <a:off x="1381114" y="6511519"/>
            <a:ext cx="4473739" cy="1228672"/>
            <a:chOff x="0" y="0"/>
            <a:chExt cx="1178269" cy="260439"/>
          </a:xfrm>
        </p:grpSpPr>
        <p:sp>
          <p:nvSpPr>
            <p:cNvPr id="22" name="Freeform 22"/>
            <p:cNvSpPr/>
            <p:nvPr/>
          </p:nvSpPr>
          <p:spPr>
            <a:xfrm>
              <a:off x="0" y="0"/>
              <a:ext cx="1178269" cy="260439"/>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23" name="TextBox 23"/>
            <p:cNvSpPr txBox="1"/>
            <p:nvPr/>
          </p:nvSpPr>
          <p:spPr>
            <a:xfrm>
              <a:off x="0" y="0"/>
              <a:ext cx="1178269" cy="260439"/>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4. </a:t>
              </a:r>
              <a:r>
                <a:rPr lang="en-GB" sz="2981" spc="29" dirty="0">
                  <a:solidFill>
                    <a:srgbClr val="FFFFFF"/>
                  </a:solidFill>
                  <a:latin typeface="DM Sans Italics"/>
                </a:rPr>
                <a:t>Dot Notation and Bracket Notation:</a:t>
              </a:r>
              <a:endParaRPr lang="en-US" sz="2981" spc="29" dirty="0">
                <a:solidFill>
                  <a:srgbClr val="FFFFFF"/>
                </a:solidFill>
                <a:latin typeface="DM Sans Italics"/>
              </a:endParaRPr>
            </a:p>
          </p:txBody>
        </p:sp>
      </p:grpSp>
      <p:sp>
        <p:nvSpPr>
          <p:cNvPr id="24" name="TextBox 24"/>
          <p:cNvSpPr txBox="1"/>
          <p:nvPr/>
        </p:nvSpPr>
        <p:spPr>
          <a:xfrm>
            <a:off x="6222534" y="7634167"/>
            <a:ext cx="10173786" cy="677430"/>
          </a:xfrm>
          <a:prstGeom prst="rect">
            <a:avLst/>
          </a:prstGeom>
        </p:spPr>
        <p:txBody>
          <a:bodyPr wrap="square" lIns="0" tIns="0" rIns="0" bIns="0" rtlCol="0" anchor="t">
            <a:spAutoFit/>
          </a:bodyPr>
          <a:lstStyle/>
          <a:p>
            <a:pPr marL="421641" lvl="1" indent="-210820">
              <a:lnSpc>
                <a:spcPts val="2695"/>
              </a:lnSpc>
              <a:buFont typeface="Arial"/>
              <a:buChar char="•"/>
            </a:pPr>
            <a:r>
              <a:rPr lang="en-US" sz="2000" b="1" spc="191" dirty="0">
                <a:solidFill>
                  <a:srgbClr val="231F20"/>
                </a:solidFill>
                <a:latin typeface="DM Sans"/>
              </a:rPr>
              <a:t>console.log(</a:t>
            </a:r>
            <a:r>
              <a:rPr lang="en-US" sz="2000" b="1" spc="191" dirty="0" err="1">
                <a:solidFill>
                  <a:srgbClr val="231F20"/>
                </a:solidFill>
                <a:latin typeface="DM Sans"/>
              </a:rPr>
              <a:t>person.firstName</a:t>
            </a:r>
            <a:r>
              <a:rPr lang="en-US" sz="2000" b="1" spc="191" dirty="0">
                <a:solidFill>
                  <a:srgbClr val="231F20"/>
                </a:solidFill>
                <a:latin typeface="DM Sans"/>
              </a:rPr>
              <a:t>); // Using dot notation</a:t>
            </a:r>
          </a:p>
          <a:p>
            <a:pPr marL="421641" lvl="1" indent="-210820">
              <a:lnSpc>
                <a:spcPts val="2695"/>
              </a:lnSpc>
              <a:buFont typeface="Arial"/>
              <a:buChar char="•"/>
            </a:pPr>
            <a:r>
              <a:rPr lang="en-US" sz="2000" b="1" spc="191" dirty="0">
                <a:solidFill>
                  <a:srgbClr val="231F20"/>
                </a:solidFill>
                <a:latin typeface="DM Sans"/>
              </a:rPr>
              <a:t>console.log(person["</a:t>
            </a:r>
            <a:r>
              <a:rPr lang="en-US" sz="2000" b="1" spc="191" dirty="0" err="1">
                <a:solidFill>
                  <a:srgbClr val="231F20"/>
                </a:solidFill>
                <a:latin typeface="DM Sans"/>
              </a:rPr>
              <a:t>lastName</a:t>
            </a:r>
            <a:r>
              <a:rPr lang="en-US" sz="2000" b="1" spc="191" dirty="0">
                <a:solidFill>
                  <a:srgbClr val="231F20"/>
                </a:solidFill>
                <a:latin typeface="DM Sans"/>
              </a:rPr>
              <a:t>"]); // Using bracket notation</a:t>
            </a:r>
            <a:endParaRPr lang="en-US" sz="2000" b="1" spc="191" dirty="0">
              <a:solidFill>
                <a:srgbClr val="231F2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611366"/>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5. </a:t>
              </a:r>
              <a:r>
                <a:rPr lang="en-US" sz="2981" spc="29" dirty="0">
                  <a:solidFill>
                    <a:srgbClr val="FFFFFF"/>
                  </a:solidFill>
                  <a:latin typeface="DM Sans Italics"/>
                </a:rPr>
                <a:t>‘this’ Keyword:</a:t>
              </a:r>
              <a:endParaRPr lang="en-US" sz="2981" spc="29" dirty="0">
                <a:solidFill>
                  <a:srgbClr val="FFFFFF"/>
                </a:solidFill>
                <a:latin typeface="DM Sans Italics"/>
              </a:endParaRP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OBJECT</a:t>
            </a:r>
            <a:endParaRPr lang="en-US" sz="8030" spc="786" dirty="0">
              <a:solidFill>
                <a:srgbClr val="FFFFFF"/>
              </a:solidFill>
              <a:latin typeface="Oswald Bold"/>
            </a:endParaRPr>
          </a:p>
        </p:txBody>
      </p:sp>
      <p:grpSp>
        <p:nvGrpSpPr>
          <p:cNvPr id="12" name="Group 12"/>
          <p:cNvGrpSpPr/>
          <p:nvPr/>
        </p:nvGrpSpPr>
        <p:grpSpPr>
          <a:xfrm>
            <a:off x="5854854" y="2639675"/>
            <a:ext cx="10755024" cy="3558932"/>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632055"/>
            <a:ext cx="9034431" cy="677943"/>
          </a:xfrm>
          <a:prstGeom prst="rect">
            <a:avLst/>
          </a:prstGeom>
        </p:spPr>
        <p:txBody>
          <a:bodyPr lIns="0" tIns="0" rIns="0" bIns="0" rtlCol="0" anchor="t">
            <a:spAutoFit/>
          </a:bodyPr>
          <a:lstStyle/>
          <a:p>
            <a:pPr marL="427768" lvl="1" indent="-213884">
              <a:lnSpc>
                <a:spcPts val="2734"/>
              </a:lnSpc>
              <a:buFont typeface="Arial"/>
              <a:buChar char="•"/>
            </a:pPr>
            <a:r>
              <a:rPr lang="en-GB" sz="2000" dirty="0"/>
              <a:t>The this keyword refers to the current object and is used within methods to access its properties and methods.</a:t>
            </a:r>
            <a:endParaRPr lang="en-US" sz="1981" spc="194" dirty="0">
              <a:solidFill>
                <a:srgbClr val="231F20"/>
              </a:solidFill>
              <a:latin typeface="DM Sans"/>
            </a:endParaRPr>
          </a:p>
        </p:txBody>
      </p:sp>
      <p:grpSp>
        <p:nvGrpSpPr>
          <p:cNvPr id="16" name="Group 16"/>
          <p:cNvGrpSpPr/>
          <p:nvPr/>
        </p:nvGrpSpPr>
        <p:grpSpPr>
          <a:xfrm>
            <a:off x="5855344" y="6430010"/>
            <a:ext cx="10755024" cy="3634134"/>
            <a:chOff x="0" y="0"/>
            <a:chExt cx="1744696" cy="777874"/>
          </a:xfrm>
        </p:grpSpPr>
        <p:sp>
          <p:nvSpPr>
            <p:cNvPr id="17" name="Freeform 17"/>
            <p:cNvSpPr/>
            <p:nvPr/>
          </p:nvSpPr>
          <p:spPr>
            <a:xfrm>
              <a:off x="0" y="0"/>
              <a:ext cx="1744696" cy="777874"/>
            </a:xfrm>
            <a:custGeom>
              <a:avLst/>
              <a:gdLst/>
              <a:ahLst/>
              <a:cxnLst/>
              <a:rect l="l" t="t" r="r" b="b"/>
              <a:pathLst>
                <a:path w="1744696" h="777874">
                  <a:moveTo>
                    <a:pt x="0" y="0"/>
                  </a:moveTo>
                  <a:lnTo>
                    <a:pt x="1744696" y="0"/>
                  </a:lnTo>
                  <a:lnTo>
                    <a:pt x="1744696" y="777874"/>
                  </a:lnTo>
                  <a:lnTo>
                    <a:pt x="0" y="777874"/>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6047955" y="6522762"/>
            <a:ext cx="10258845" cy="692497"/>
          </a:xfrm>
          <a:prstGeom prst="rect">
            <a:avLst/>
          </a:prstGeom>
        </p:spPr>
        <p:txBody>
          <a:bodyPr wrap="square" lIns="0" tIns="0" rIns="0" bIns="0" rtlCol="0" anchor="t">
            <a:spAutoFit/>
          </a:bodyPr>
          <a:lstStyle/>
          <a:p>
            <a:pPr marL="427768" lvl="1" indent="-213884">
              <a:lnSpc>
                <a:spcPts val="2734"/>
              </a:lnSpc>
              <a:buFont typeface="Arial"/>
              <a:buChar char="•"/>
            </a:pPr>
            <a:r>
              <a:rPr lang="en-GB" sz="2000" dirty="0"/>
              <a:t>Objects can be created using various methods, such as object literals, constructor functions, classes, and more.</a:t>
            </a:r>
            <a:endParaRPr lang="en-US" sz="1981" spc="194" dirty="0">
              <a:solidFill>
                <a:srgbClr val="231F20"/>
              </a:solidFill>
              <a:latin typeface="DM Sans"/>
            </a:endParaRPr>
          </a:p>
        </p:txBody>
      </p:sp>
      <p:sp>
        <p:nvSpPr>
          <p:cNvPr id="20" name="TextBox 20"/>
          <p:cNvSpPr txBox="1"/>
          <p:nvPr/>
        </p:nvSpPr>
        <p:spPr>
          <a:xfrm>
            <a:off x="6019800" y="3442596"/>
            <a:ext cx="11201400" cy="2423740"/>
          </a:xfrm>
          <a:prstGeom prst="rect">
            <a:avLst/>
          </a:prstGeom>
        </p:spPr>
        <p:txBody>
          <a:bodyPr wrap="square" lIns="0" tIns="0" rIns="0" bIns="0" rtlCol="0" anchor="t">
            <a:spAutoFit/>
          </a:bodyPr>
          <a:lstStyle/>
          <a:p>
            <a:pPr marL="427768" lvl="1" indent="-213884">
              <a:lnSpc>
                <a:spcPts val="2734"/>
              </a:lnSpc>
              <a:buFont typeface="Arial"/>
              <a:buChar char="•"/>
            </a:pPr>
            <a:r>
              <a:rPr lang="en-US" sz="2000" b="1" spc="194" dirty="0" err="1">
                <a:solidFill>
                  <a:srgbClr val="231F20"/>
                </a:solidFill>
                <a:latin typeface="DM Sans"/>
              </a:rPr>
              <a:t>const</a:t>
            </a:r>
            <a:r>
              <a:rPr lang="en-US" sz="2000" b="1" spc="194" dirty="0">
                <a:solidFill>
                  <a:srgbClr val="231F20"/>
                </a:solidFill>
                <a:latin typeface="DM Sans"/>
              </a:rPr>
              <a:t> person = {</a:t>
            </a:r>
          </a:p>
          <a:p>
            <a:pPr marL="213884" lvl="1">
              <a:lnSpc>
                <a:spcPts val="2734"/>
              </a:lnSpc>
            </a:pPr>
            <a:r>
              <a:rPr lang="en-US" sz="2000" b="1" spc="194" dirty="0">
                <a:solidFill>
                  <a:srgbClr val="231F20"/>
                </a:solidFill>
                <a:latin typeface="DM Sans"/>
              </a:rPr>
              <a:t>    </a:t>
            </a:r>
            <a:r>
              <a:rPr lang="en-US" sz="2000" b="1" spc="194" dirty="0" err="1">
                <a:solidFill>
                  <a:srgbClr val="231F20"/>
                </a:solidFill>
                <a:latin typeface="DM Sans"/>
              </a:rPr>
              <a:t>firstName</a:t>
            </a:r>
            <a:r>
              <a:rPr lang="en-US" sz="2000" b="1" spc="194" dirty="0">
                <a:solidFill>
                  <a:srgbClr val="231F20"/>
                </a:solidFill>
                <a:latin typeface="DM Sans"/>
              </a:rPr>
              <a:t>: "John",</a:t>
            </a:r>
          </a:p>
          <a:p>
            <a:pPr marL="213884" lvl="1">
              <a:lnSpc>
                <a:spcPts val="2734"/>
              </a:lnSpc>
            </a:pPr>
            <a:r>
              <a:rPr lang="en-US" sz="2000" b="1" spc="194" dirty="0">
                <a:solidFill>
                  <a:srgbClr val="231F20"/>
                </a:solidFill>
                <a:latin typeface="DM Sans"/>
              </a:rPr>
              <a:t>    </a:t>
            </a:r>
            <a:r>
              <a:rPr lang="en-US" sz="2000" b="1" spc="194" dirty="0" err="1">
                <a:solidFill>
                  <a:srgbClr val="231F20"/>
                </a:solidFill>
                <a:latin typeface="DM Sans"/>
              </a:rPr>
              <a:t>lastName</a:t>
            </a:r>
            <a:r>
              <a:rPr lang="en-US" sz="2000" b="1" spc="194" dirty="0">
                <a:solidFill>
                  <a:srgbClr val="231F20"/>
                </a:solidFill>
                <a:latin typeface="DM Sans"/>
              </a:rPr>
              <a:t>: "Doe",</a:t>
            </a:r>
          </a:p>
          <a:p>
            <a:pPr marL="213884" lvl="1">
              <a:lnSpc>
                <a:spcPts val="2734"/>
              </a:lnSpc>
            </a:pPr>
            <a:r>
              <a:rPr lang="en-US" sz="2000" b="1" spc="194" dirty="0">
                <a:solidFill>
                  <a:srgbClr val="231F20"/>
                </a:solidFill>
                <a:latin typeface="DM Sans"/>
              </a:rPr>
              <a:t>    greet: function() {</a:t>
            </a:r>
          </a:p>
          <a:p>
            <a:pPr marL="213884" lvl="1">
              <a:lnSpc>
                <a:spcPts val="2734"/>
              </a:lnSpc>
            </a:pPr>
            <a:r>
              <a:rPr lang="en-US" sz="2000" b="1" spc="194" dirty="0">
                <a:solidFill>
                  <a:srgbClr val="231F20"/>
                </a:solidFill>
                <a:latin typeface="DM Sans"/>
              </a:rPr>
              <a:t>      console.log(`Hello, my name is ${</a:t>
            </a:r>
            <a:r>
              <a:rPr lang="en-US" sz="2000" b="1" spc="194" dirty="0" err="1">
                <a:solidFill>
                  <a:srgbClr val="231F20"/>
                </a:solidFill>
                <a:latin typeface="DM Sans"/>
              </a:rPr>
              <a:t>this.firstName</a:t>
            </a:r>
            <a:r>
              <a:rPr lang="en-US" sz="2000" b="1" spc="194" dirty="0">
                <a:solidFill>
                  <a:srgbClr val="231F20"/>
                </a:solidFill>
                <a:latin typeface="DM Sans"/>
              </a:rPr>
              <a:t>} ${</a:t>
            </a:r>
            <a:r>
              <a:rPr lang="en-US" sz="2000" b="1" spc="194" dirty="0" err="1">
                <a:solidFill>
                  <a:srgbClr val="231F20"/>
                </a:solidFill>
                <a:latin typeface="DM Sans"/>
              </a:rPr>
              <a:t>this.lastName</a:t>
            </a:r>
            <a:r>
              <a:rPr lang="en-US" sz="2000" b="1" spc="194" dirty="0">
                <a:solidFill>
                  <a:srgbClr val="231F20"/>
                </a:solidFill>
                <a:latin typeface="DM Sans"/>
              </a:rPr>
              <a:t>}`);</a:t>
            </a:r>
          </a:p>
          <a:p>
            <a:pPr marL="213884" lvl="1">
              <a:lnSpc>
                <a:spcPts val="2734"/>
              </a:lnSpc>
            </a:pPr>
            <a:r>
              <a:rPr lang="en-US" sz="2000" b="1" spc="194" dirty="0">
                <a:solidFill>
                  <a:srgbClr val="231F20"/>
                </a:solidFill>
                <a:latin typeface="DM Sans"/>
              </a:rPr>
              <a:t>  }</a:t>
            </a:r>
          </a:p>
          <a:p>
            <a:pPr marL="213884" lvl="1">
              <a:lnSpc>
                <a:spcPts val="2734"/>
              </a:lnSpc>
            </a:pPr>
            <a:r>
              <a:rPr lang="en-US" sz="2000" b="1" spc="194" dirty="0">
                <a:solidFill>
                  <a:srgbClr val="231F20"/>
                </a:solidFill>
                <a:latin typeface="DM Sans"/>
              </a:rPr>
              <a:t>};</a:t>
            </a:r>
            <a:endParaRPr lang="en-US" sz="2000" b="1" spc="194" dirty="0">
              <a:solidFill>
                <a:srgbClr val="231F20"/>
              </a:solidFill>
              <a:latin typeface="DM Sans"/>
            </a:endParaRPr>
          </a:p>
        </p:txBody>
      </p:sp>
      <p:grpSp>
        <p:nvGrpSpPr>
          <p:cNvPr id="21" name="Group 21"/>
          <p:cNvGrpSpPr/>
          <p:nvPr/>
        </p:nvGrpSpPr>
        <p:grpSpPr>
          <a:xfrm>
            <a:off x="1219200" y="6400348"/>
            <a:ext cx="4636144" cy="1029152"/>
            <a:chOff x="0" y="-262810"/>
            <a:chExt cx="1409513" cy="589877"/>
          </a:xfrm>
        </p:grpSpPr>
        <p:sp>
          <p:nvSpPr>
            <p:cNvPr id="22" name="Freeform 22"/>
            <p:cNvSpPr/>
            <p:nvPr/>
          </p:nvSpPr>
          <p:spPr>
            <a:xfrm>
              <a:off x="128" y="-262810"/>
              <a:ext cx="1409385" cy="589877"/>
            </a:xfrm>
            <a:custGeom>
              <a:avLst/>
              <a:gdLst/>
              <a:ahLst/>
              <a:cxnLst/>
              <a:rect l="l" t="t" r="r" b="b"/>
              <a:pathLst>
                <a:path w="1409385" h="225378">
                  <a:moveTo>
                    <a:pt x="0" y="0"/>
                  </a:moveTo>
                  <a:lnTo>
                    <a:pt x="1409385" y="0"/>
                  </a:lnTo>
                  <a:lnTo>
                    <a:pt x="1409385" y="225378"/>
                  </a:lnTo>
                  <a:lnTo>
                    <a:pt x="0" y="225378"/>
                  </a:lnTo>
                  <a:lnTo>
                    <a:pt x="0" y="0"/>
                  </a:lnTo>
                </a:path>
              </a:pathLst>
            </a:custGeom>
            <a:solidFill>
              <a:srgbClr val="1A1A1A"/>
            </a:solidFill>
          </p:spPr>
        </p:sp>
        <p:sp>
          <p:nvSpPr>
            <p:cNvPr id="23" name="TextBox 23"/>
            <p:cNvSpPr txBox="1"/>
            <p:nvPr/>
          </p:nvSpPr>
          <p:spPr>
            <a:xfrm>
              <a:off x="0" y="-262810"/>
              <a:ext cx="1409385" cy="488189"/>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6. </a:t>
              </a:r>
              <a:r>
                <a:rPr lang="en-US" sz="2981" spc="29" dirty="0">
                  <a:solidFill>
                    <a:srgbClr val="FFFFFF"/>
                  </a:solidFill>
                  <a:latin typeface="DM Sans Italics"/>
                </a:rPr>
                <a:t>Object Creation </a:t>
              </a:r>
              <a:r>
                <a:rPr lang="en-US" sz="2981" spc="29" dirty="0" smtClean="0">
                  <a:solidFill>
                    <a:srgbClr val="FFFFFF"/>
                  </a:solidFill>
                  <a:latin typeface="DM Sans Italics"/>
                </a:rPr>
                <a:t>:</a:t>
              </a:r>
              <a:endParaRPr lang="en-US" sz="2981" spc="29" dirty="0">
                <a:solidFill>
                  <a:srgbClr val="FFFFFF"/>
                </a:solidFill>
                <a:latin typeface="DM Sans Italics"/>
              </a:endParaRPr>
            </a:p>
          </p:txBody>
        </p:sp>
      </p:grpSp>
      <p:sp>
        <p:nvSpPr>
          <p:cNvPr id="24" name="TextBox 24"/>
          <p:cNvSpPr txBox="1"/>
          <p:nvPr/>
        </p:nvSpPr>
        <p:spPr>
          <a:xfrm>
            <a:off x="7296621" y="7658100"/>
            <a:ext cx="8176343" cy="2062424"/>
          </a:xfrm>
          <a:prstGeom prst="rect">
            <a:avLst/>
          </a:prstGeom>
        </p:spPr>
        <p:txBody>
          <a:bodyPr lIns="0" tIns="0" rIns="0" bIns="0" rtlCol="0" anchor="t">
            <a:spAutoFit/>
          </a:bodyPr>
          <a:lstStyle/>
          <a:p>
            <a:pPr marL="421641" lvl="1" indent="-210820">
              <a:lnSpc>
                <a:spcPts val="2695"/>
              </a:lnSpc>
              <a:buFont typeface="Arial"/>
              <a:buChar char="•"/>
            </a:pPr>
            <a:r>
              <a:rPr lang="en-US" sz="2000" b="1" spc="191" dirty="0" err="1">
                <a:solidFill>
                  <a:srgbClr val="231F20"/>
                </a:solidFill>
                <a:latin typeface="DM Sans"/>
              </a:rPr>
              <a:t>const</a:t>
            </a:r>
            <a:r>
              <a:rPr lang="en-US" sz="2000" b="1" spc="191" dirty="0">
                <a:solidFill>
                  <a:srgbClr val="231F20"/>
                </a:solidFill>
                <a:latin typeface="DM Sans"/>
              </a:rPr>
              <a:t> person = {</a:t>
            </a:r>
          </a:p>
          <a:p>
            <a:pPr marL="210821" lvl="1">
              <a:lnSpc>
                <a:spcPts val="2695"/>
              </a:lnSpc>
            </a:pPr>
            <a:r>
              <a:rPr lang="en-US" sz="2000" b="1" spc="191" dirty="0">
                <a:solidFill>
                  <a:srgbClr val="231F20"/>
                </a:solidFill>
                <a:latin typeface="DM Sans"/>
              </a:rPr>
              <a:t>    </a:t>
            </a:r>
            <a:r>
              <a:rPr lang="en-US" sz="2000" b="1" spc="191" dirty="0" err="1">
                <a:solidFill>
                  <a:srgbClr val="231F20"/>
                </a:solidFill>
                <a:latin typeface="DM Sans"/>
              </a:rPr>
              <a:t>firstName</a:t>
            </a:r>
            <a:r>
              <a:rPr lang="en-US" sz="2000" b="1" spc="191" dirty="0">
                <a:solidFill>
                  <a:srgbClr val="231F20"/>
                </a:solidFill>
                <a:latin typeface="DM Sans"/>
              </a:rPr>
              <a:t>: "John",</a:t>
            </a:r>
          </a:p>
          <a:p>
            <a:pPr marL="210821" lvl="1">
              <a:lnSpc>
                <a:spcPts val="2695"/>
              </a:lnSpc>
            </a:pPr>
            <a:r>
              <a:rPr lang="en-US" sz="2000" b="1" spc="191" dirty="0">
                <a:solidFill>
                  <a:srgbClr val="231F20"/>
                </a:solidFill>
                <a:latin typeface="DM Sans"/>
              </a:rPr>
              <a:t>    </a:t>
            </a:r>
            <a:r>
              <a:rPr lang="en-US" sz="2000" b="1" spc="191" dirty="0" err="1">
                <a:solidFill>
                  <a:srgbClr val="231F20"/>
                </a:solidFill>
                <a:latin typeface="DM Sans"/>
              </a:rPr>
              <a:t>lastName</a:t>
            </a:r>
            <a:r>
              <a:rPr lang="en-US" sz="2000" b="1" spc="191" dirty="0">
                <a:solidFill>
                  <a:srgbClr val="231F20"/>
                </a:solidFill>
                <a:latin typeface="DM Sans"/>
              </a:rPr>
              <a:t>: "Doe",</a:t>
            </a:r>
          </a:p>
          <a:p>
            <a:pPr marL="210821" lvl="1">
              <a:lnSpc>
                <a:spcPts val="2695"/>
              </a:lnSpc>
            </a:pPr>
            <a:r>
              <a:rPr lang="en-US" sz="2000" b="1" spc="191" dirty="0">
                <a:solidFill>
                  <a:srgbClr val="231F20"/>
                </a:solidFill>
                <a:latin typeface="DM Sans"/>
              </a:rPr>
              <a:t>    age: 30</a:t>
            </a:r>
          </a:p>
          <a:p>
            <a:pPr marL="210821" lvl="1">
              <a:lnSpc>
                <a:spcPts val="2695"/>
              </a:lnSpc>
            </a:pPr>
            <a:r>
              <a:rPr lang="en-US" sz="2000" b="1" spc="191" dirty="0">
                <a:solidFill>
                  <a:srgbClr val="231F20"/>
                </a:solidFill>
                <a:latin typeface="DM Sans"/>
              </a:rPr>
              <a:t>};</a:t>
            </a:r>
          </a:p>
          <a:p>
            <a:pPr marL="421641" lvl="1" indent="-210820">
              <a:lnSpc>
                <a:spcPts val="2695"/>
              </a:lnSpc>
              <a:buFont typeface="Arial"/>
              <a:buChar char="•"/>
            </a:pPr>
            <a:endParaRPr lang="en-US" sz="2000" b="1" spc="191" dirty="0">
              <a:solidFill>
                <a:srgbClr val="231F2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2005</Words>
  <Application>Microsoft Office PowerPoint</Application>
  <PresentationFormat>Custom</PresentationFormat>
  <Paragraphs>199</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Oswald</vt:lpstr>
      <vt:lpstr>Calibri</vt:lpstr>
      <vt:lpstr>DM Sans</vt:lpstr>
      <vt:lpstr>DM Sans Italics</vt:lpstr>
      <vt:lpstr>Oswald Bold</vt:lpstr>
      <vt:lpstr>DM Sans Bold</vt:lpstr>
      <vt:lpstr>Oswald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ayaj ahamad</cp:lastModifiedBy>
  <cp:revision>46</cp:revision>
  <dcterms:created xsi:type="dcterms:W3CDTF">2006-08-16T00:00:00Z</dcterms:created>
  <dcterms:modified xsi:type="dcterms:W3CDTF">2023-08-29T03:05:09Z</dcterms:modified>
  <dc:identifier>DAFsREh9P7k</dc:identifier>
</cp:coreProperties>
</file>