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 id="277" r:id="rId24"/>
    <p:sldId id="278" r:id="rId25"/>
  </p:sldIdLst>
  <p:sldSz cx="18288000" cy="10287000"/>
  <p:notesSz cx="6858000" cy="9144000"/>
  <p:embeddedFontLst>
    <p:embeddedFont>
      <p:font typeface="Oswald Bold" charset="0"/>
      <p:regular r:id="rId26"/>
    </p:embeddedFont>
    <p:embeddedFont>
      <p:font typeface="DM Sans Italics" charset="0"/>
      <p:regular r:id="rId27"/>
    </p:embeddedFont>
    <p:embeddedFont>
      <p:font typeface="DM Sans" charset="0"/>
      <p:regular r:id="rId28"/>
    </p:embeddedFont>
    <p:embeddedFont>
      <p:font typeface="Calibri" pitchFamily="34" charset="0"/>
      <p:regular r:id="rId29"/>
      <p:bold r:id="rId30"/>
      <p:italic r:id="rId31"/>
      <p:boldItalic r:id="rId32"/>
    </p:embeddedFont>
    <p:embeddedFont>
      <p:font typeface="Oswald" charset="0"/>
      <p:regular r:id="rId33"/>
    </p:embeddedFont>
    <p:embeddedFont>
      <p:font typeface="DM Sans Bold"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8.png"/><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5" name="Group 5"/>
          <p:cNvGrpSpPr/>
          <p:nvPr/>
        </p:nvGrpSpPr>
        <p:grpSpPr>
          <a:xfrm>
            <a:off x="2118196" y="1869100"/>
            <a:ext cx="12837973" cy="4396765"/>
            <a:chOff x="0" y="0"/>
            <a:chExt cx="2479221" cy="849087"/>
          </a:xfrm>
        </p:grpSpPr>
        <p:sp>
          <p:nvSpPr>
            <p:cNvPr id="6" name="Freeform 6"/>
            <p:cNvSpPr/>
            <p:nvPr/>
          </p:nvSpPr>
          <p:spPr>
            <a:xfrm>
              <a:off x="0" y="0"/>
              <a:ext cx="2479222" cy="849087"/>
            </a:xfrm>
            <a:custGeom>
              <a:avLst/>
              <a:gdLst/>
              <a:ahLst/>
              <a:cxnLst/>
              <a:rect l="l" t="t" r="r" b="b"/>
              <a:pathLst>
                <a:path w="2479222" h="849087">
                  <a:moveTo>
                    <a:pt x="0" y="0"/>
                  </a:moveTo>
                  <a:lnTo>
                    <a:pt x="2479222" y="0"/>
                  </a:lnTo>
                  <a:lnTo>
                    <a:pt x="2479222" y="849087"/>
                  </a:lnTo>
                  <a:lnTo>
                    <a:pt x="0" y="849087"/>
                  </a:lnTo>
                  <a:lnTo>
                    <a:pt x="0" y="0"/>
                  </a:lnTo>
                </a:path>
              </a:pathLst>
            </a:custGeom>
            <a:solidFill>
              <a:srgbClr val="000000">
                <a:alpha val="0"/>
              </a:srgbClr>
            </a:solidFill>
            <a:ln w="38100">
              <a:solidFill>
                <a:srgbClr val="000000"/>
              </a:solidFill>
            </a:ln>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14173200" y="0"/>
            <a:ext cx="4114800" cy="1399671"/>
          </a:xfrm>
          <a:custGeom>
            <a:avLst/>
            <a:gdLst/>
            <a:ahLst/>
            <a:cxnLst/>
            <a:rect l="l" t="t" r="r" b="b"/>
            <a:pathLst>
              <a:path w="3861162" h="1399671">
                <a:moveTo>
                  <a:pt x="0" y="0"/>
                </a:moveTo>
                <a:lnTo>
                  <a:pt x="3861162" y="0"/>
                </a:lnTo>
                <a:lnTo>
                  <a:pt x="3861162" y="1399671"/>
                </a:lnTo>
                <a:lnTo>
                  <a:pt x="0" y="1399671"/>
                </a:lnTo>
                <a:lnTo>
                  <a:pt x="0" y="0"/>
                </a:lnTo>
                <a:close/>
              </a:path>
            </a:pathLst>
          </a:custGeom>
          <a:blipFill>
            <a:blip r:embed="rId5"/>
            <a:stretch>
              <a:fillRect/>
            </a:stretch>
          </a:blipFill>
        </p:spPr>
      </p:sp>
      <p:sp>
        <p:nvSpPr>
          <p:cNvPr id="9" name="TextBox 9"/>
          <p:cNvSpPr txBox="1"/>
          <p:nvPr/>
        </p:nvSpPr>
        <p:spPr>
          <a:xfrm>
            <a:off x="2323862" y="3393937"/>
            <a:ext cx="12387076" cy="2766619"/>
          </a:xfrm>
          <a:prstGeom prst="rect">
            <a:avLst/>
          </a:prstGeom>
        </p:spPr>
        <p:txBody>
          <a:bodyPr lIns="0" tIns="0" rIns="0" bIns="0" rtlCol="0" anchor="t">
            <a:spAutoFit/>
          </a:bodyPr>
          <a:lstStyle/>
          <a:p>
            <a:pPr algn="ctr">
              <a:lnSpc>
                <a:spcPts val="22684"/>
              </a:lnSpc>
            </a:pPr>
            <a:r>
              <a:rPr lang="en-US" sz="16437" spc="1610">
                <a:solidFill>
                  <a:srgbClr val="231F20"/>
                </a:solidFill>
                <a:latin typeface="Oswald Bold"/>
              </a:rPr>
              <a:t>FUNCTION'S</a:t>
            </a:r>
          </a:p>
        </p:txBody>
      </p:sp>
      <p:sp>
        <p:nvSpPr>
          <p:cNvPr id="10" name="TextBox 10"/>
          <p:cNvSpPr txBox="1"/>
          <p:nvPr/>
        </p:nvSpPr>
        <p:spPr>
          <a:xfrm>
            <a:off x="2118196" y="2218312"/>
            <a:ext cx="11933457" cy="1451850"/>
          </a:xfrm>
          <a:prstGeom prst="rect">
            <a:avLst/>
          </a:prstGeom>
        </p:spPr>
        <p:txBody>
          <a:bodyPr lIns="0" tIns="0" rIns="0" bIns="0" rtlCol="0" anchor="t">
            <a:spAutoFit/>
          </a:bodyPr>
          <a:lstStyle/>
          <a:p>
            <a:pPr algn="ctr">
              <a:lnSpc>
                <a:spcPts val="11809"/>
              </a:lnSpc>
            </a:pPr>
            <a:r>
              <a:rPr lang="en-US" sz="8557" spc="838">
                <a:solidFill>
                  <a:srgbClr val="231F20"/>
                </a:solidFill>
                <a:latin typeface="Oswald"/>
              </a:rPr>
              <a:t>PRESENTATION ON</a:t>
            </a:r>
          </a:p>
        </p:txBody>
      </p:sp>
      <p:sp>
        <p:nvSpPr>
          <p:cNvPr id="11" name="TextBox 11"/>
          <p:cNvSpPr txBox="1"/>
          <p:nvPr/>
        </p:nvSpPr>
        <p:spPr>
          <a:xfrm>
            <a:off x="199261" y="7424129"/>
            <a:ext cx="15771328" cy="2367353"/>
          </a:xfrm>
          <a:prstGeom prst="rect">
            <a:avLst/>
          </a:prstGeom>
        </p:spPr>
        <p:txBody>
          <a:bodyPr lIns="0" tIns="0" rIns="0" bIns="0" rtlCol="0" anchor="t">
            <a:spAutoFit/>
          </a:bodyPr>
          <a:lstStyle/>
          <a:p>
            <a:pPr algn="ctr">
              <a:lnSpc>
                <a:spcPts val="9463"/>
              </a:lnSpc>
            </a:pPr>
            <a:r>
              <a:rPr lang="en-US" sz="6857" spc="672">
                <a:solidFill>
                  <a:srgbClr val="231F20"/>
                </a:solidFill>
                <a:latin typeface="Oswald Bold"/>
              </a:rPr>
              <a:t>PRESENTED BY :AYAZ AHAMAD</a:t>
            </a:r>
          </a:p>
          <a:p>
            <a:pPr algn="ctr">
              <a:lnSpc>
                <a:spcPts val="9463"/>
              </a:lnSpc>
            </a:pPr>
            <a:r>
              <a:rPr lang="en-US" sz="6857" spc="672">
                <a:solidFill>
                  <a:srgbClr val="231F20"/>
                </a:solidFill>
                <a:latin typeface="Oswald Bold"/>
              </a:rPr>
              <a:t>GUIDE:JAVED SIR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779206" y="1920649"/>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5" name="AutoShape 5"/>
          <p:cNvSpPr/>
          <p:nvPr/>
        </p:nvSpPr>
        <p:spPr>
          <a:xfrm>
            <a:off x="1589541" y="5472067"/>
            <a:ext cx="15108918" cy="0"/>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3542437" y="5240576"/>
            <a:ext cx="501082" cy="50108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2779206"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01</a:t>
            </a:r>
          </a:p>
        </p:txBody>
      </p:sp>
      <p:sp>
        <p:nvSpPr>
          <p:cNvPr id="10" name="TextBox 10"/>
          <p:cNvSpPr txBox="1"/>
          <p:nvPr/>
        </p:nvSpPr>
        <p:spPr>
          <a:xfrm>
            <a:off x="2184543" y="5942960"/>
            <a:ext cx="3467055" cy="2028029"/>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FUNCTION WITH NO ARGUMENT AND NO RETURN VALUE</a:t>
            </a:r>
          </a:p>
        </p:txBody>
      </p:sp>
      <p:sp>
        <p:nvSpPr>
          <p:cNvPr id="11" name="Freeform 11"/>
          <p:cNvSpPr/>
          <p:nvPr/>
        </p:nvSpPr>
        <p:spPr>
          <a:xfrm>
            <a:off x="6267505"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12" name="Group 12"/>
          <p:cNvGrpSpPr/>
          <p:nvPr/>
        </p:nvGrpSpPr>
        <p:grpSpPr>
          <a:xfrm>
            <a:off x="7030737" y="5240576"/>
            <a:ext cx="501082" cy="50108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14" name="TextBox 1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6267505"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02</a:t>
            </a:r>
          </a:p>
        </p:txBody>
      </p:sp>
      <p:sp>
        <p:nvSpPr>
          <p:cNvPr id="16" name="Freeform 16"/>
          <p:cNvSpPr/>
          <p:nvPr/>
        </p:nvSpPr>
        <p:spPr>
          <a:xfrm>
            <a:off x="9758062"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17" name="Group 17"/>
          <p:cNvGrpSpPr/>
          <p:nvPr/>
        </p:nvGrpSpPr>
        <p:grpSpPr>
          <a:xfrm>
            <a:off x="10521294" y="5240576"/>
            <a:ext cx="501082" cy="501082"/>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19" name="TextBox 19"/>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0" name="TextBox 20"/>
          <p:cNvSpPr txBox="1"/>
          <p:nvPr/>
        </p:nvSpPr>
        <p:spPr>
          <a:xfrm>
            <a:off x="9758062"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03</a:t>
            </a:r>
          </a:p>
        </p:txBody>
      </p:sp>
      <p:sp>
        <p:nvSpPr>
          <p:cNvPr id="21" name="Freeform 21"/>
          <p:cNvSpPr/>
          <p:nvPr/>
        </p:nvSpPr>
        <p:spPr>
          <a:xfrm>
            <a:off x="13248619"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22" name="Group 22"/>
          <p:cNvGrpSpPr/>
          <p:nvPr/>
        </p:nvGrpSpPr>
        <p:grpSpPr>
          <a:xfrm>
            <a:off x="14011851" y="5240576"/>
            <a:ext cx="501082" cy="501082"/>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p:spPr>
        </p:sp>
        <p:sp>
          <p:nvSpPr>
            <p:cNvPr id="24" name="TextBox 2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5" name="TextBox 25"/>
          <p:cNvSpPr txBox="1"/>
          <p:nvPr/>
        </p:nvSpPr>
        <p:spPr>
          <a:xfrm>
            <a:off x="13248619"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04</a:t>
            </a:r>
          </a:p>
        </p:txBody>
      </p:sp>
      <p:sp>
        <p:nvSpPr>
          <p:cNvPr id="26" name="TextBox 26"/>
          <p:cNvSpPr txBox="1"/>
          <p:nvPr/>
        </p:nvSpPr>
        <p:spPr>
          <a:xfrm>
            <a:off x="5889722" y="5941547"/>
            <a:ext cx="3254278" cy="2542379"/>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FUNCTION WITH ARGUMENT AND NO RETURN VALUE</a:t>
            </a:r>
          </a:p>
        </p:txBody>
      </p:sp>
      <p:sp>
        <p:nvSpPr>
          <p:cNvPr id="27" name="TextBox 27"/>
          <p:cNvSpPr txBox="1"/>
          <p:nvPr/>
        </p:nvSpPr>
        <p:spPr>
          <a:xfrm>
            <a:off x="9380279" y="5941547"/>
            <a:ext cx="2709833" cy="3056253"/>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FUNCTION WITH NO ARGUMENT AND WITH RETURN VALUE</a:t>
            </a:r>
          </a:p>
        </p:txBody>
      </p:sp>
      <p:sp>
        <p:nvSpPr>
          <p:cNvPr id="28" name="TextBox 28"/>
          <p:cNvSpPr txBox="1"/>
          <p:nvPr/>
        </p:nvSpPr>
        <p:spPr>
          <a:xfrm>
            <a:off x="12870836" y="5942960"/>
            <a:ext cx="2709833" cy="3056253"/>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FUNCTION WITH ARGUMENT AND WITH RETURN VALUE</a:t>
            </a:r>
          </a:p>
        </p:txBody>
      </p:sp>
      <p:sp>
        <p:nvSpPr>
          <p:cNvPr id="29" name="Freeform 29"/>
          <p:cNvSpPr/>
          <p:nvPr/>
        </p:nvSpPr>
        <p:spPr>
          <a:xfrm rot="-10799999">
            <a:off x="-2729621" y="-7074240"/>
            <a:ext cx="7835077" cy="10939025"/>
          </a:xfrm>
          <a:custGeom>
            <a:avLst/>
            <a:gdLst/>
            <a:ahLst/>
            <a:cxnLst/>
            <a:rect l="l" t="t" r="r" b="b"/>
            <a:pathLst>
              <a:path w="7835077" h="10939025">
                <a:moveTo>
                  <a:pt x="0" y="0"/>
                </a:moveTo>
                <a:lnTo>
                  <a:pt x="7835076" y="0"/>
                </a:lnTo>
                <a:lnTo>
                  <a:pt x="7835076" y="10939026"/>
                </a:lnTo>
                <a:lnTo>
                  <a:pt x="0" y="10939026"/>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30" name="TextBox 30"/>
          <p:cNvSpPr txBox="1"/>
          <p:nvPr/>
        </p:nvSpPr>
        <p:spPr>
          <a:xfrm>
            <a:off x="2779206" y="94453"/>
            <a:ext cx="11854980" cy="1349947"/>
          </a:xfrm>
          <a:prstGeom prst="rect">
            <a:avLst/>
          </a:prstGeom>
        </p:spPr>
        <p:txBody>
          <a:bodyPr lIns="0" tIns="0" rIns="0" bIns="0" rtlCol="0" anchor="t">
            <a:spAutoFit/>
          </a:bodyPr>
          <a:lstStyle/>
          <a:p>
            <a:pPr algn="ctr">
              <a:lnSpc>
                <a:spcPts val="11082"/>
              </a:lnSpc>
            </a:pPr>
            <a:r>
              <a:rPr lang="en-US" sz="8030" spc="786" dirty="0">
                <a:solidFill>
                  <a:srgbClr val="000000"/>
                </a:solidFill>
                <a:latin typeface="Oswald Bold"/>
              </a:rPr>
              <a:t>TYPES OF FUNCTION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0" y="60930"/>
            <a:ext cx="18288000" cy="1840290"/>
          </a:xfrm>
          <a:prstGeom prst="rect">
            <a:avLst/>
          </a:prstGeom>
        </p:spPr>
        <p:txBody>
          <a:bodyPr lIns="0" tIns="0" rIns="0" bIns="0" rtlCol="0" anchor="t">
            <a:spAutoFit/>
          </a:bodyPr>
          <a:lstStyle/>
          <a:p>
            <a:pPr algn="ctr">
              <a:lnSpc>
                <a:spcPts val="7356"/>
              </a:lnSpc>
            </a:pPr>
            <a:r>
              <a:rPr lang="en-US" sz="5330" spc="522">
                <a:solidFill>
                  <a:srgbClr val="FFFFFF"/>
                </a:solidFill>
                <a:latin typeface="Oswald Bold"/>
              </a:rPr>
              <a:t>1) DEFAULT FUNCTION (NO PARAMETER, NO RETURN VALUE)</a:t>
            </a:r>
          </a:p>
        </p:txBody>
      </p:sp>
      <p:grpSp>
        <p:nvGrpSpPr>
          <p:cNvPr id="9" name="Group 9"/>
          <p:cNvGrpSpPr/>
          <p:nvPr/>
        </p:nvGrpSpPr>
        <p:grpSpPr>
          <a:xfrm>
            <a:off x="1488623" y="2671212"/>
            <a:ext cx="14753942" cy="5500713"/>
            <a:chOff x="0" y="0"/>
            <a:chExt cx="2849226" cy="1062277"/>
          </a:xfrm>
        </p:grpSpPr>
        <p:sp>
          <p:nvSpPr>
            <p:cNvPr id="10" name="Freeform 10"/>
            <p:cNvSpPr/>
            <p:nvPr/>
          </p:nvSpPr>
          <p:spPr>
            <a:xfrm>
              <a:off x="0" y="0"/>
              <a:ext cx="2849226" cy="1062277"/>
            </a:xfrm>
            <a:custGeom>
              <a:avLst/>
              <a:gdLst/>
              <a:ahLst/>
              <a:cxnLst/>
              <a:rect l="l" t="t" r="r" b="b"/>
              <a:pathLst>
                <a:path w="2849226" h="1062277">
                  <a:moveTo>
                    <a:pt x="0" y="0"/>
                  </a:moveTo>
                  <a:lnTo>
                    <a:pt x="2849226" y="0"/>
                  </a:lnTo>
                  <a:lnTo>
                    <a:pt x="2849226" y="1062277"/>
                  </a:lnTo>
                  <a:lnTo>
                    <a:pt x="0" y="1062277"/>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488623" y="2739003"/>
            <a:ext cx="14472436" cy="884042"/>
          </a:xfrm>
          <a:prstGeom prst="rect">
            <a:avLst/>
          </a:prstGeom>
        </p:spPr>
        <p:txBody>
          <a:bodyPr lIns="0" tIns="0" rIns="0" bIns="0" rtlCol="0" anchor="t">
            <a:spAutoFit/>
          </a:bodyPr>
          <a:lstStyle/>
          <a:p>
            <a:pPr marL="556585" lvl="1" indent="-278292" algn="ctr">
              <a:lnSpc>
                <a:spcPts val="3557"/>
              </a:lnSpc>
              <a:buFont typeface="Arial"/>
              <a:buChar char="•"/>
            </a:pPr>
            <a:r>
              <a:rPr lang="en-US" sz="2577" spc="252">
                <a:solidFill>
                  <a:srgbClr val="231F20"/>
                </a:solidFill>
                <a:latin typeface="DM Sans"/>
              </a:rPr>
              <a:t>This type of function performs a task without taking any inputs or returning any results.</a:t>
            </a:r>
          </a:p>
        </p:txBody>
      </p:sp>
      <p:sp>
        <p:nvSpPr>
          <p:cNvPr id="13" name="TextBox 13"/>
          <p:cNvSpPr txBox="1"/>
          <p:nvPr/>
        </p:nvSpPr>
        <p:spPr>
          <a:xfrm>
            <a:off x="4080974" y="4224888"/>
            <a:ext cx="11049308" cy="3572196"/>
          </a:xfrm>
          <a:prstGeom prst="rect">
            <a:avLst/>
          </a:prstGeom>
        </p:spPr>
        <p:txBody>
          <a:bodyPr lIns="0" tIns="0" rIns="0" bIns="0" rtlCol="0" anchor="t">
            <a:spAutoFit/>
          </a:bodyPr>
          <a:lstStyle/>
          <a:p>
            <a:pPr>
              <a:lnSpc>
                <a:spcPts val="3529"/>
              </a:lnSpc>
            </a:pPr>
            <a:r>
              <a:rPr lang="en-US" sz="2557" b="1" spc="250" dirty="0">
                <a:solidFill>
                  <a:srgbClr val="231F20"/>
                </a:solidFill>
                <a:latin typeface="DM Sans"/>
              </a:rPr>
              <a:t>// Function definition</a:t>
            </a:r>
          </a:p>
          <a:p>
            <a:pPr>
              <a:lnSpc>
                <a:spcPts val="3529"/>
              </a:lnSpc>
            </a:pPr>
            <a:r>
              <a:rPr lang="en-US" sz="2557" b="1" spc="250" dirty="0">
                <a:solidFill>
                  <a:srgbClr val="231F20"/>
                </a:solidFill>
                <a:latin typeface="DM Sans"/>
              </a:rPr>
              <a:t>function greet() {</a:t>
            </a:r>
          </a:p>
          <a:p>
            <a:pPr>
              <a:lnSpc>
                <a:spcPts val="3529"/>
              </a:lnSpc>
            </a:pPr>
            <a:r>
              <a:rPr lang="en-US" sz="2557" b="1" spc="250" dirty="0">
                <a:solidFill>
                  <a:srgbClr val="231F20"/>
                </a:solidFill>
                <a:latin typeface="DM Sans"/>
              </a:rPr>
              <a:t>    console.log("Hello, there!");</a:t>
            </a:r>
          </a:p>
          <a:p>
            <a:pPr>
              <a:lnSpc>
                <a:spcPts val="3529"/>
              </a:lnSpc>
            </a:pPr>
            <a:r>
              <a:rPr lang="en-US" sz="2557" b="1" spc="250" dirty="0">
                <a:solidFill>
                  <a:srgbClr val="231F20"/>
                </a:solidFill>
                <a:latin typeface="DM Sans"/>
              </a:rPr>
              <a:t>}</a:t>
            </a:r>
          </a:p>
          <a:p>
            <a:pPr>
              <a:lnSpc>
                <a:spcPts val="3529"/>
              </a:lnSpc>
            </a:pPr>
            <a:endParaRPr lang="en-US" sz="2557" b="1" spc="250" dirty="0">
              <a:solidFill>
                <a:srgbClr val="231F20"/>
              </a:solidFill>
              <a:latin typeface="DM Sans"/>
            </a:endParaRPr>
          </a:p>
          <a:p>
            <a:pPr>
              <a:lnSpc>
                <a:spcPts val="3529"/>
              </a:lnSpc>
            </a:pPr>
            <a:r>
              <a:rPr lang="en-US" sz="2557" b="1" spc="250" dirty="0">
                <a:solidFill>
                  <a:srgbClr val="231F20"/>
                </a:solidFill>
                <a:latin typeface="DM Sans"/>
              </a:rPr>
              <a:t>// Calling the function</a:t>
            </a:r>
          </a:p>
          <a:p>
            <a:pPr>
              <a:lnSpc>
                <a:spcPts val="3529"/>
              </a:lnSpc>
            </a:pPr>
            <a:r>
              <a:rPr lang="en-US" sz="2557" b="1" spc="250" dirty="0">
                <a:solidFill>
                  <a:srgbClr val="231F20"/>
                </a:solidFill>
                <a:latin typeface="DM Sans"/>
              </a:rPr>
              <a:t>greet();  // Output: "Hello, there!"</a:t>
            </a:r>
          </a:p>
          <a:p>
            <a:pPr>
              <a:lnSpc>
                <a:spcPts val="3529"/>
              </a:lnSpc>
            </a:pPr>
            <a:endParaRPr lang="en-US" sz="2557" b="1" spc="250" dirty="0">
              <a:solidFill>
                <a:srgbClr val="231F20"/>
              </a:solidFill>
              <a:latin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2725400" y="-3918930"/>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1920087" y="589359"/>
            <a:ext cx="13891013" cy="792957"/>
          </a:xfrm>
          <a:prstGeom prst="rect">
            <a:avLst/>
          </a:prstGeom>
        </p:spPr>
        <p:txBody>
          <a:bodyPr lIns="0" tIns="0" rIns="0" bIns="0" rtlCol="0" anchor="t">
            <a:spAutoFit/>
          </a:bodyPr>
          <a:lstStyle/>
          <a:p>
            <a:pPr algn="ctr">
              <a:lnSpc>
                <a:spcPts val="6410"/>
              </a:lnSpc>
            </a:pPr>
            <a:r>
              <a:rPr lang="en-US" sz="4645" spc="455">
                <a:solidFill>
                  <a:srgbClr val="FFFFFF"/>
                </a:solidFill>
                <a:latin typeface="Oswald Bold"/>
              </a:rPr>
              <a:t>2) WITHOUT PARAMETER, WITH RETURN VALUE</a:t>
            </a:r>
          </a:p>
        </p:txBody>
      </p:sp>
      <p:grpSp>
        <p:nvGrpSpPr>
          <p:cNvPr id="9" name="Group 9"/>
          <p:cNvGrpSpPr/>
          <p:nvPr/>
        </p:nvGrpSpPr>
        <p:grpSpPr>
          <a:xfrm>
            <a:off x="1488623" y="2671212"/>
            <a:ext cx="15770677" cy="7218357"/>
            <a:chOff x="0" y="0"/>
            <a:chExt cx="3045574" cy="1393982"/>
          </a:xfrm>
        </p:grpSpPr>
        <p:sp>
          <p:nvSpPr>
            <p:cNvPr id="10" name="Freeform 10"/>
            <p:cNvSpPr/>
            <p:nvPr/>
          </p:nvSpPr>
          <p:spPr>
            <a:xfrm>
              <a:off x="0" y="0"/>
              <a:ext cx="3045574" cy="1393982"/>
            </a:xfrm>
            <a:custGeom>
              <a:avLst/>
              <a:gdLst/>
              <a:ahLst/>
              <a:cxnLst/>
              <a:rect l="l" t="t" r="r" b="b"/>
              <a:pathLst>
                <a:path w="3045574" h="1393982">
                  <a:moveTo>
                    <a:pt x="0" y="0"/>
                  </a:moveTo>
                  <a:lnTo>
                    <a:pt x="3045574" y="0"/>
                  </a:lnTo>
                  <a:lnTo>
                    <a:pt x="3045574" y="1393982"/>
                  </a:lnTo>
                  <a:lnTo>
                    <a:pt x="0" y="1393982"/>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488623" y="2739003"/>
            <a:ext cx="14472436" cy="884042"/>
          </a:xfrm>
          <a:prstGeom prst="rect">
            <a:avLst/>
          </a:prstGeom>
        </p:spPr>
        <p:txBody>
          <a:bodyPr lIns="0" tIns="0" rIns="0" bIns="0" rtlCol="0" anchor="t">
            <a:spAutoFit/>
          </a:bodyPr>
          <a:lstStyle/>
          <a:p>
            <a:pPr marL="556585" lvl="1" indent="-278292" algn="ctr">
              <a:lnSpc>
                <a:spcPts val="3557"/>
              </a:lnSpc>
              <a:buFont typeface="Arial"/>
              <a:buChar char="•"/>
            </a:pPr>
            <a:r>
              <a:rPr lang="en-US" sz="2577" spc="252">
                <a:solidFill>
                  <a:srgbClr val="231F20"/>
                </a:solidFill>
                <a:latin typeface="DM Sans"/>
              </a:rPr>
              <a:t>This type of function doesn't take any inputs but returns a value after performing a task.</a:t>
            </a:r>
          </a:p>
        </p:txBody>
      </p:sp>
      <p:sp>
        <p:nvSpPr>
          <p:cNvPr id="13" name="TextBox 13"/>
          <p:cNvSpPr txBox="1"/>
          <p:nvPr/>
        </p:nvSpPr>
        <p:spPr>
          <a:xfrm>
            <a:off x="1982761" y="4229100"/>
            <a:ext cx="14322477" cy="4937249"/>
          </a:xfrm>
          <a:prstGeom prst="rect">
            <a:avLst/>
          </a:prstGeom>
        </p:spPr>
        <p:txBody>
          <a:bodyPr wrap="square" lIns="0" tIns="0" rIns="0" bIns="0" rtlCol="0" anchor="t">
            <a:spAutoFit/>
          </a:bodyPr>
          <a:lstStyle/>
          <a:p>
            <a:pPr>
              <a:lnSpc>
                <a:spcPts val="3529"/>
              </a:lnSpc>
            </a:pPr>
            <a:r>
              <a:rPr lang="en-US" sz="2557" b="1" spc="250" dirty="0">
                <a:solidFill>
                  <a:srgbClr val="231F20"/>
                </a:solidFill>
                <a:latin typeface="DM Sans"/>
              </a:rPr>
              <a:t>function </a:t>
            </a:r>
            <a:r>
              <a:rPr lang="en-US" sz="2557" b="1" spc="250" dirty="0" err="1">
                <a:solidFill>
                  <a:srgbClr val="231F20"/>
                </a:solidFill>
                <a:latin typeface="DM Sans"/>
              </a:rPr>
              <a:t>addFunction</a:t>
            </a:r>
            <a:r>
              <a:rPr lang="en-US" sz="2557" b="1" spc="250" dirty="0">
                <a:solidFill>
                  <a:srgbClr val="231F20"/>
                </a:solidFill>
                <a:latin typeface="DM Sans"/>
              </a:rPr>
              <a:t>(){</a:t>
            </a:r>
          </a:p>
          <a:p>
            <a:pPr>
              <a:lnSpc>
                <a:spcPts val="3529"/>
              </a:lnSpc>
            </a:pPr>
            <a:r>
              <a:rPr lang="en-US" sz="2557" b="1" spc="250" dirty="0">
                <a:solidFill>
                  <a:srgbClr val="231F20"/>
                </a:solidFill>
                <a:latin typeface="DM Sans"/>
              </a:rPr>
              <a:t>      </a:t>
            </a:r>
          </a:p>
          <a:p>
            <a:pPr>
              <a:lnSpc>
                <a:spcPts val="3529"/>
              </a:lnSpc>
            </a:pPr>
            <a:r>
              <a:rPr lang="en-US" sz="2557" b="1" spc="250" dirty="0">
                <a:solidFill>
                  <a:srgbClr val="231F20"/>
                </a:solidFill>
                <a:latin typeface="DM Sans"/>
              </a:rPr>
              <a:t>      let </a:t>
            </a:r>
            <a:r>
              <a:rPr lang="en-US" sz="2557" b="1" spc="250" dirty="0" err="1">
                <a:solidFill>
                  <a:srgbClr val="231F20"/>
                </a:solidFill>
                <a:latin typeface="DM Sans"/>
              </a:rPr>
              <a:t>firstNumber</a:t>
            </a:r>
            <a:r>
              <a:rPr lang="en-US" sz="2557" b="1" spc="250" dirty="0">
                <a:solidFill>
                  <a:srgbClr val="231F20"/>
                </a:solidFill>
                <a:latin typeface="DM Sans"/>
              </a:rPr>
              <a:t> = 10, </a:t>
            </a:r>
            <a:r>
              <a:rPr lang="en-US" sz="2557" b="1" spc="250" dirty="0" err="1">
                <a:solidFill>
                  <a:srgbClr val="231F20"/>
                </a:solidFill>
                <a:latin typeface="DM Sans"/>
              </a:rPr>
              <a:t>secondNumber</a:t>
            </a:r>
            <a:r>
              <a:rPr lang="en-US" sz="2557" b="1" spc="250" dirty="0">
                <a:solidFill>
                  <a:srgbClr val="231F20"/>
                </a:solidFill>
                <a:latin typeface="DM Sans"/>
              </a:rPr>
              <a:t> = 20, sum;</a:t>
            </a:r>
          </a:p>
          <a:p>
            <a:pPr>
              <a:lnSpc>
                <a:spcPts val="3529"/>
              </a:lnSpc>
            </a:pPr>
            <a:r>
              <a:rPr lang="en-US" sz="2557" b="1" spc="250" dirty="0">
                <a:solidFill>
                  <a:srgbClr val="231F20"/>
                </a:solidFill>
                <a:latin typeface="DM Sans"/>
              </a:rPr>
              <a:t>      sum = </a:t>
            </a:r>
            <a:r>
              <a:rPr lang="en-US" sz="2557" b="1" spc="250" dirty="0" err="1">
                <a:solidFill>
                  <a:srgbClr val="231F20"/>
                </a:solidFill>
                <a:latin typeface="DM Sans"/>
              </a:rPr>
              <a:t>firstNumber</a:t>
            </a:r>
            <a:r>
              <a:rPr lang="en-US" sz="2557" b="1" spc="250" dirty="0">
                <a:solidFill>
                  <a:srgbClr val="231F20"/>
                </a:solidFill>
                <a:latin typeface="DM Sans"/>
              </a:rPr>
              <a:t> + </a:t>
            </a:r>
            <a:r>
              <a:rPr lang="en-US" sz="2557" b="1" spc="250" dirty="0" err="1">
                <a:solidFill>
                  <a:srgbClr val="231F20"/>
                </a:solidFill>
                <a:latin typeface="DM Sans"/>
              </a:rPr>
              <a:t>secondNumber</a:t>
            </a:r>
            <a:r>
              <a:rPr lang="en-US" sz="2557" b="1" spc="250" dirty="0">
                <a:solidFill>
                  <a:srgbClr val="231F20"/>
                </a:solidFill>
                <a:latin typeface="DM Sans"/>
              </a:rPr>
              <a:t>;</a:t>
            </a:r>
          </a:p>
          <a:p>
            <a:pPr>
              <a:lnSpc>
                <a:spcPts val="3529"/>
              </a:lnSpc>
            </a:pPr>
            <a:endParaRPr lang="en-US" sz="2557" b="1" spc="250" dirty="0">
              <a:solidFill>
                <a:srgbClr val="231F20"/>
              </a:solidFill>
              <a:latin typeface="DM Sans"/>
            </a:endParaRPr>
          </a:p>
          <a:p>
            <a:pPr>
              <a:lnSpc>
                <a:spcPts val="3529"/>
              </a:lnSpc>
            </a:pPr>
            <a:r>
              <a:rPr lang="en-US" sz="2557" b="1" spc="250" dirty="0">
                <a:solidFill>
                  <a:srgbClr val="231F20"/>
                </a:solidFill>
                <a:latin typeface="DM Sans"/>
              </a:rPr>
              <a:t>      return sum;</a:t>
            </a:r>
          </a:p>
          <a:p>
            <a:pPr>
              <a:lnSpc>
                <a:spcPts val="3529"/>
              </a:lnSpc>
            </a:pPr>
            <a:r>
              <a:rPr lang="en-US" sz="2557" b="1" spc="250" dirty="0" smtClean="0">
                <a:solidFill>
                  <a:srgbClr val="231F20"/>
                </a:solidFill>
                <a:latin typeface="DM Sans"/>
              </a:rPr>
              <a:t>}</a:t>
            </a:r>
            <a:endParaRPr lang="en-US" sz="2557" b="1" spc="250" dirty="0">
              <a:solidFill>
                <a:srgbClr val="231F20"/>
              </a:solidFill>
              <a:latin typeface="DM Sans"/>
            </a:endParaRPr>
          </a:p>
          <a:p>
            <a:pPr>
              <a:lnSpc>
                <a:spcPts val="3529"/>
              </a:lnSpc>
            </a:pPr>
            <a:endParaRPr lang="en-US" sz="2557" b="1" spc="250" dirty="0">
              <a:solidFill>
                <a:srgbClr val="231F20"/>
              </a:solidFill>
              <a:latin typeface="DM Sans"/>
            </a:endParaRPr>
          </a:p>
          <a:p>
            <a:pPr>
              <a:lnSpc>
                <a:spcPts val="3529"/>
              </a:lnSpc>
            </a:pPr>
            <a:r>
              <a:rPr lang="en-US" sz="2557" b="1" spc="250" dirty="0" err="1" smtClean="0">
                <a:solidFill>
                  <a:srgbClr val="231F20"/>
                </a:solidFill>
                <a:latin typeface="DM Sans"/>
              </a:rPr>
              <a:t>document.write</a:t>
            </a:r>
            <a:r>
              <a:rPr lang="en-US" sz="2557" b="1" spc="250" dirty="0">
                <a:solidFill>
                  <a:srgbClr val="231F20"/>
                </a:solidFill>
                <a:latin typeface="DM Sans"/>
              </a:rPr>
              <a:t>(`&lt;strong&gt;Without Parameter, with Return value </a:t>
            </a:r>
            <a:r>
              <a:rPr lang="en-US" sz="2557" b="1" spc="250" dirty="0" smtClean="0">
                <a:solidFill>
                  <a:srgbClr val="231F20"/>
                </a:solidFill>
                <a:latin typeface="DM Sans"/>
              </a:rPr>
              <a:t>:</a:t>
            </a:r>
          </a:p>
          <a:p>
            <a:pPr>
              <a:lnSpc>
                <a:spcPts val="3529"/>
              </a:lnSpc>
            </a:pPr>
            <a:r>
              <a:rPr lang="en-US" sz="2557" b="1" spc="250" dirty="0" smtClean="0">
                <a:solidFill>
                  <a:srgbClr val="231F20"/>
                </a:solidFill>
                <a:latin typeface="DM Sans"/>
              </a:rPr>
              <a:t>${</a:t>
            </a:r>
            <a:r>
              <a:rPr lang="en-US" sz="2557" b="1" spc="250" dirty="0" err="1">
                <a:solidFill>
                  <a:srgbClr val="231F20"/>
                </a:solidFill>
                <a:latin typeface="DM Sans"/>
              </a:rPr>
              <a:t>addFunction</a:t>
            </a:r>
            <a:r>
              <a:rPr lang="en-US" sz="2557" b="1" spc="250" dirty="0">
                <a:solidFill>
                  <a:srgbClr val="231F20"/>
                </a:solidFill>
                <a:latin typeface="DM Sans"/>
              </a:rPr>
              <a:t>()}&lt;/strong&gt;`);</a:t>
            </a:r>
          </a:p>
          <a:p>
            <a:pPr>
              <a:lnSpc>
                <a:spcPts val="3529"/>
              </a:lnSpc>
            </a:pPr>
            <a:endParaRPr lang="en-US" sz="2557" b="1" spc="250" dirty="0">
              <a:solidFill>
                <a:srgbClr val="231F20"/>
              </a:solidFill>
              <a:latin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1920087" y="589359"/>
            <a:ext cx="13891013" cy="792957"/>
          </a:xfrm>
          <a:prstGeom prst="rect">
            <a:avLst/>
          </a:prstGeom>
        </p:spPr>
        <p:txBody>
          <a:bodyPr lIns="0" tIns="0" rIns="0" bIns="0" rtlCol="0" anchor="t">
            <a:spAutoFit/>
          </a:bodyPr>
          <a:lstStyle/>
          <a:p>
            <a:pPr algn="ctr">
              <a:lnSpc>
                <a:spcPts val="6410"/>
              </a:lnSpc>
            </a:pPr>
            <a:r>
              <a:rPr lang="en-US" sz="4645" spc="455">
                <a:solidFill>
                  <a:srgbClr val="FFFFFF"/>
                </a:solidFill>
                <a:latin typeface="Oswald Bold"/>
              </a:rPr>
              <a:t>3) WITH PARAMETER, WITHOUT RETURN VALUE</a:t>
            </a:r>
          </a:p>
        </p:txBody>
      </p:sp>
      <p:grpSp>
        <p:nvGrpSpPr>
          <p:cNvPr id="9" name="Group 9"/>
          <p:cNvGrpSpPr/>
          <p:nvPr/>
        </p:nvGrpSpPr>
        <p:grpSpPr>
          <a:xfrm>
            <a:off x="1488623" y="2671212"/>
            <a:ext cx="15770677" cy="7218357"/>
            <a:chOff x="0" y="0"/>
            <a:chExt cx="3045574" cy="1393982"/>
          </a:xfrm>
        </p:grpSpPr>
        <p:sp>
          <p:nvSpPr>
            <p:cNvPr id="10" name="Freeform 10"/>
            <p:cNvSpPr/>
            <p:nvPr/>
          </p:nvSpPr>
          <p:spPr>
            <a:xfrm>
              <a:off x="0" y="0"/>
              <a:ext cx="3045574" cy="1393982"/>
            </a:xfrm>
            <a:custGeom>
              <a:avLst/>
              <a:gdLst/>
              <a:ahLst/>
              <a:cxnLst/>
              <a:rect l="l" t="t" r="r" b="b"/>
              <a:pathLst>
                <a:path w="3045574" h="1393982">
                  <a:moveTo>
                    <a:pt x="0" y="0"/>
                  </a:moveTo>
                  <a:lnTo>
                    <a:pt x="3045574" y="0"/>
                  </a:lnTo>
                  <a:lnTo>
                    <a:pt x="3045574" y="1393982"/>
                  </a:lnTo>
                  <a:lnTo>
                    <a:pt x="0" y="1393982"/>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488623" y="2739003"/>
            <a:ext cx="14472436" cy="884042"/>
          </a:xfrm>
          <a:prstGeom prst="rect">
            <a:avLst/>
          </a:prstGeom>
        </p:spPr>
        <p:txBody>
          <a:bodyPr lIns="0" tIns="0" rIns="0" bIns="0" rtlCol="0" anchor="t">
            <a:spAutoFit/>
          </a:bodyPr>
          <a:lstStyle/>
          <a:p>
            <a:pPr marL="556585" lvl="1" indent="-278292" algn="ctr">
              <a:lnSpc>
                <a:spcPts val="3557"/>
              </a:lnSpc>
              <a:buFont typeface="Arial"/>
              <a:buChar char="•"/>
            </a:pPr>
            <a:r>
              <a:rPr lang="en-US" sz="2577" spc="252">
                <a:solidFill>
                  <a:srgbClr val="231F20"/>
                </a:solidFill>
                <a:latin typeface="DM Sans"/>
              </a:rPr>
              <a:t>This type of function takes inputs (parameters) and performs a task without returning any value.</a:t>
            </a:r>
          </a:p>
        </p:txBody>
      </p:sp>
      <p:sp>
        <p:nvSpPr>
          <p:cNvPr id="13" name="TextBox 13"/>
          <p:cNvSpPr txBox="1"/>
          <p:nvPr/>
        </p:nvSpPr>
        <p:spPr>
          <a:xfrm>
            <a:off x="2353476" y="4515684"/>
            <a:ext cx="14040972" cy="3572196"/>
          </a:xfrm>
          <a:prstGeom prst="rect">
            <a:avLst/>
          </a:prstGeom>
        </p:spPr>
        <p:txBody>
          <a:bodyPr lIns="0" tIns="0" rIns="0" bIns="0" rtlCol="0" anchor="t">
            <a:spAutoFit/>
          </a:bodyPr>
          <a:lstStyle/>
          <a:p>
            <a:pPr>
              <a:lnSpc>
                <a:spcPts val="3529"/>
              </a:lnSpc>
            </a:pPr>
            <a:r>
              <a:rPr lang="en-US" sz="2557" b="1" spc="250" dirty="0">
                <a:solidFill>
                  <a:srgbClr val="231F20"/>
                </a:solidFill>
                <a:latin typeface="DM Sans"/>
              </a:rPr>
              <a:t>// Function definition</a:t>
            </a:r>
          </a:p>
          <a:p>
            <a:pPr>
              <a:lnSpc>
                <a:spcPts val="3529"/>
              </a:lnSpc>
            </a:pPr>
            <a:r>
              <a:rPr lang="en-US" sz="2557" b="1" spc="250" dirty="0">
                <a:solidFill>
                  <a:srgbClr val="231F20"/>
                </a:solidFill>
                <a:latin typeface="DM Sans"/>
              </a:rPr>
              <a:t>function </a:t>
            </a:r>
            <a:r>
              <a:rPr lang="en-US" sz="2557" b="1" spc="250" dirty="0" err="1">
                <a:solidFill>
                  <a:srgbClr val="231F20"/>
                </a:solidFill>
                <a:latin typeface="DM Sans"/>
              </a:rPr>
              <a:t>sayHello</a:t>
            </a:r>
            <a:r>
              <a:rPr lang="en-US" sz="2557" b="1" spc="250" dirty="0">
                <a:solidFill>
                  <a:srgbClr val="231F20"/>
                </a:solidFill>
                <a:latin typeface="DM Sans"/>
              </a:rPr>
              <a:t>(name) {</a:t>
            </a:r>
          </a:p>
          <a:p>
            <a:pPr>
              <a:lnSpc>
                <a:spcPts val="3529"/>
              </a:lnSpc>
            </a:pPr>
            <a:r>
              <a:rPr lang="en-US" sz="2557" b="1" spc="250" dirty="0">
                <a:solidFill>
                  <a:srgbClr val="231F20"/>
                </a:solidFill>
                <a:latin typeface="DM Sans"/>
              </a:rPr>
              <a:t>    console.log(`Hello, ${name}!`);</a:t>
            </a:r>
          </a:p>
          <a:p>
            <a:pPr>
              <a:lnSpc>
                <a:spcPts val="3529"/>
              </a:lnSpc>
            </a:pPr>
            <a:r>
              <a:rPr lang="en-US" sz="2557" b="1" spc="250" dirty="0">
                <a:solidFill>
                  <a:srgbClr val="231F20"/>
                </a:solidFill>
                <a:latin typeface="DM Sans"/>
              </a:rPr>
              <a:t>}</a:t>
            </a:r>
          </a:p>
          <a:p>
            <a:pPr>
              <a:lnSpc>
                <a:spcPts val="3529"/>
              </a:lnSpc>
            </a:pPr>
            <a:endParaRPr lang="en-US" sz="2557" b="1" spc="250" dirty="0">
              <a:solidFill>
                <a:srgbClr val="231F20"/>
              </a:solidFill>
              <a:latin typeface="DM Sans"/>
            </a:endParaRPr>
          </a:p>
          <a:p>
            <a:pPr>
              <a:lnSpc>
                <a:spcPts val="3529"/>
              </a:lnSpc>
            </a:pPr>
            <a:r>
              <a:rPr lang="en-US" sz="2557" b="1" spc="250" dirty="0">
                <a:solidFill>
                  <a:srgbClr val="231F20"/>
                </a:solidFill>
                <a:latin typeface="DM Sans"/>
              </a:rPr>
              <a:t>// Calling the function</a:t>
            </a:r>
          </a:p>
          <a:p>
            <a:pPr>
              <a:lnSpc>
                <a:spcPts val="3529"/>
              </a:lnSpc>
            </a:pPr>
            <a:r>
              <a:rPr lang="en-US" sz="2557" b="1" spc="250" dirty="0" err="1">
                <a:solidFill>
                  <a:srgbClr val="231F20"/>
                </a:solidFill>
                <a:latin typeface="DM Sans"/>
              </a:rPr>
              <a:t>sayHello</a:t>
            </a:r>
            <a:r>
              <a:rPr lang="en-US" sz="2557" b="1" spc="250" dirty="0">
                <a:solidFill>
                  <a:srgbClr val="231F20"/>
                </a:solidFill>
                <a:latin typeface="DM Sans"/>
              </a:rPr>
              <a:t>("Alice");  // Output: "Hello, Alice!"</a:t>
            </a:r>
          </a:p>
          <a:p>
            <a:pPr>
              <a:lnSpc>
                <a:spcPts val="3529"/>
              </a:lnSpc>
            </a:pPr>
            <a:endParaRPr lang="en-US" sz="2557" b="1" spc="250" dirty="0">
              <a:solidFill>
                <a:srgbClr val="231F20"/>
              </a:solidFill>
              <a:latin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1920087" y="589359"/>
            <a:ext cx="13891013" cy="792957"/>
          </a:xfrm>
          <a:prstGeom prst="rect">
            <a:avLst/>
          </a:prstGeom>
        </p:spPr>
        <p:txBody>
          <a:bodyPr lIns="0" tIns="0" rIns="0" bIns="0" rtlCol="0" anchor="t">
            <a:spAutoFit/>
          </a:bodyPr>
          <a:lstStyle/>
          <a:p>
            <a:pPr algn="ctr">
              <a:lnSpc>
                <a:spcPts val="6410"/>
              </a:lnSpc>
            </a:pPr>
            <a:r>
              <a:rPr lang="en-US" sz="4645" spc="455">
                <a:solidFill>
                  <a:srgbClr val="FFFFFF"/>
                </a:solidFill>
                <a:latin typeface="Oswald Bold"/>
              </a:rPr>
              <a:t>4) WITH PARAMETER, WITH RETURN VALUE</a:t>
            </a:r>
          </a:p>
        </p:txBody>
      </p:sp>
      <p:grpSp>
        <p:nvGrpSpPr>
          <p:cNvPr id="9" name="Group 9"/>
          <p:cNvGrpSpPr/>
          <p:nvPr/>
        </p:nvGrpSpPr>
        <p:grpSpPr>
          <a:xfrm>
            <a:off x="1488623" y="2671212"/>
            <a:ext cx="15770677" cy="7218357"/>
            <a:chOff x="0" y="0"/>
            <a:chExt cx="3045574" cy="1393982"/>
          </a:xfrm>
        </p:grpSpPr>
        <p:sp>
          <p:nvSpPr>
            <p:cNvPr id="10" name="Freeform 10"/>
            <p:cNvSpPr/>
            <p:nvPr/>
          </p:nvSpPr>
          <p:spPr>
            <a:xfrm>
              <a:off x="0" y="0"/>
              <a:ext cx="3045574" cy="1393982"/>
            </a:xfrm>
            <a:custGeom>
              <a:avLst/>
              <a:gdLst/>
              <a:ahLst/>
              <a:cxnLst/>
              <a:rect l="l" t="t" r="r" b="b"/>
              <a:pathLst>
                <a:path w="3045574" h="1393982">
                  <a:moveTo>
                    <a:pt x="0" y="0"/>
                  </a:moveTo>
                  <a:lnTo>
                    <a:pt x="3045574" y="0"/>
                  </a:lnTo>
                  <a:lnTo>
                    <a:pt x="3045574" y="1393982"/>
                  </a:lnTo>
                  <a:lnTo>
                    <a:pt x="0" y="1393982"/>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488623" y="2739003"/>
            <a:ext cx="14472436" cy="884042"/>
          </a:xfrm>
          <a:prstGeom prst="rect">
            <a:avLst/>
          </a:prstGeom>
        </p:spPr>
        <p:txBody>
          <a:bodyPr lIns="0" tIns="0" rIns="0" bIns="0" rtlCol="0" anchor="t">
            <a:spAutoFit/>
          </a:bodyPr>
          <a:lstStyle/>
          <a:p>
            <a:pPr marL="556585" lvl="1" indent="-278292" algn="ctr">
              <a:lnSpc>
                <a:spcPts val="3557"/>
              </a:lnSpc>
              <a:buFont typeface="Arial"/>
              <a:buChar char="•"/>
            </a:pPr>
            <a:r>
              <a:rPr lang="en-US" sz="2577" spc="252">
                <a:solidFill>
                  <a:srgbClr val="231F20"/>
                </a:solidFill>
                <a:latin typeface="DM Sans"/>
              </a:rPr>
              <a:t>This type of function takes inputs, performs a task, and then returns a value.</a:t>
            </a:r>
          </a:p>
        </p:txBody>
      </p:sp>
      <p:sp>
        <p:nvSpPr>
          <p:cNvPr id="13" name="TextBox 13"/>
          <p:cNvSpPr txBox="1"/>
          <p:nvPr/>
        </p:nvSpPr>
        <p:spPr>
          <a:xfrm>
            <a:off x="2353476" y="4515684"/>
            <a:ext cx="14040972" cy="4021037"/>
          </a:xfrm>
          <a:prstGeom prst="rect">
            <a:avLst/>
          </a:prstGeom>
        </p:spPr>
        <p:txBody>
          <a:bodyPr lIns="0" tIns="0" rIns="0" bIns="0" rtlCol="0" anchor="t">
            <a:spAutoFit/>
          </a:bodyPr>
          <a:lstStyle/>
          <a:p>
            <a:pPr>
              <a:lnSpc>
                <a:spcPts val="3529"/>
              </a:lnSpc>
            </a:pPr>
            <a:r>
              <a:rPr lang="en-US" sz="2557" b="1" spc="250" dirty="0">
                <a:solidFill>
                  <a:srgbClr val="231F20"/>
                </a:solidFill>
                <a:latin typeface="DM Sans"/>
              </a:rPr>
              <a:t>// Function definition</a:t>
            </a:r>
          </a:p>
          <a:p>
            <a:pPr>
              <a:lnSpc>
                <a:spcPts val="3529"/>
              </a:lnSpc>
            </a:pPr>
            <a:r>
              <a:rPr lang="en-US" sz="2557" b="1" spc="250" dirty="0">
                <a:solidFill>
                  <a:srgbClr val="231F20"/>
                </a:solidFill>
                <a:latin typeface="DM Sans"/>
              </a:rPr>
              <a:t>function add(a, b) {</a:t>
            </a:r>
          </a:p>
          <a:p>
            <a:pPr>
              <a:lnSpc>
                <a:spcPts val="3529"/>
              </a:lnSpc>
            </a:pPr>
            <a:r>
              <a:rPr lang="en-US" sz="2557" b="1" spc="250" dirty="0">
                <a:solidFill>
                  <a:srgbClr val="231F20"/>
                </a:solidFill>
                <a:latin typeface="DM Sans"/>
              </a:rPr>
              <a:t>    return a + b;</a:t>
            </a:r>
          </a:p>
          <a:p>
            <a:pPr>
              <a:lnSpc>
                <a:spcPts val="3529"/>
              </a:lnSpc>
            </a:pPr>
            <a:r>
              <a:rPr lang="en-US" sz="2557" b="1" spc="250" dirty="0">
                <a:solidFill>
                  <a:srgbClr val="231F20"/>
                </a:solidFill>
                <a:latin typeface="DM Sans"/>
              </a:rPr>
              <a:t>}</a:t>
            </a:r>
          </a:p>
          <a:p>
            <a:pPr>
              <a:lnSpc>
                <a:spcPts val="3529"/>
              </a:lnSpc>
            </a:pPr>
            <a:endParaRPr lang="en-US" sz="2557" b="1" spc="250" dirty="0">
              <a:solidFill>
                <a:srgbClr val="231F20"/>
              </a:solidFill>
              <a:latin typeface="DM Sans"/>
            </a:endParaRPr>
          </a:p>
          <a:p>
            <a:pPr>
              <a:lnSpc>
                <a:spcPts val="3529"/>
              </a:lnSpc>
            </a:pPr>
            <a:r>
              <a:rPr lang="en-US" sz="2557" b="1" spc="250" dirty="0">
                <a:solidFill>
                  <a:srgbClr val="231F20"/>
                </a:solidFill>
                <a:latin typeface="DM Sans"/>
              </a:rPr>
              <a:t>// Calling the function</a:t>
            </a:r>
          </a:p>
          <a:p>
            <a:pPr>
              <a:lnSpc>
                <a:spcPts val="3529"/>
              </a:lnSpc>
            </a:pPr>
            <a:r>
              <a:rPr lang="en-US" sz="2557" b="1" spc="250" dirty="0" err="1">
                <a:solidFill>
                  <a:srgbClr val="231F20"/>
                </a:solidFill>
                <a:latin typeface="DM Sans"/>
              </a:rPr>
              <a:t>const</a:t>
            </a:r>
            <a:r>
              <a:rPr lang="en-US" sz="2557" b="1" spc="250" dirty="0">
                <a:solidFill>
                  <a:srgbClr val="231F20"/>
                </a:solidFill>
                <a:latin typeface="DM Sans"/>
              </a:rPr>
              <a:t> sum = add(3, 5);</a:t>
            </a:r>
          </a:p>
          <a:p>
            <a:pPr>
              <a:lnSpc>
                <a:spcPts val="3529"/>
              </a:lnSpc>
            </a:pPr>
            <a:r>
              <a:rPr lang="en-US" sz="2557" b="1" spc="250" dirty="0">
                <a:solidFill>
                  <a:srgbClr val="231F20"/>
                </a:solidFill>
                <a:latin typeface="DM Sans"/>
              </a:rPr>
              <a:t>console.log(`Sum: ${sum}`);  // Output: "Sum: 8"</a:t>
            </a:r>
          </a:p>
          <a:p>
            <a:pPr>
              <a:lnSpc>
                <a:spcPts val="3529"/>
              </a:lnSpc>
            </a:pPr>
            <a:endParaRPr lang="en-US" sz="2557" b="1" spc="250" dirty="0">
              <a:solidFill>
                <a:srgbClr val="231F20"/>
              </a:solidFill>
              <a:latin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2070046" y="302270"/>
            <a:ext cx="13891013" cy="1367136"/>
          </a:xfrm>
          <a:prstGeom prst="rect">
            <a:avLst/>
          </a:prstGeom>
        </p:spPr>
        <p:txBody>
          <a:bodyPr lIns="0" tIns="0" rIns="0" bIns="0" rtlCol="0" anchor="t">
            <a:spAutoFit/>
          </a:bodyPr>
          <a:lstStyle/>
          <a:p>
            <a:pPr algn="ctr">
              <a:lnSpc>
                <a:spcPts val="6410"/>
              </a:lnSpc>
            </a:pPr>
            <a:r>
              <a:rPr lang="en-US" sz="4645" spc="455">
                <a:solidFill>
                  <a:srgbClr val="FFFFFF"/>
                </a:solidFill>
                <a:latin typeface="Oswald Bold"/>
              </a:rPr>
              <a:t>TYPES OF FUNCTIONS IN JS</a:t>
            </a:r>
          </a:p>
          <a:p>
            <a:pPr algn="ctr">
              <a:lnSpc>
                <a:spcPts val="4478"/>
              </a:lnSpc>
            </a:pPr>
            <a:r>
              <a:rPr lang="en-US" sz="3245" spc="318">
                <a:solidFill>
                  <a:srgbClr val="FFFFFF"/>
                </a:solidFill>
                <a:latin typeface="Oswald Bold"/>
              </a:rPr>
              <a:t>(METHODS TO WRITE THE FUNCTION'S)</a:t>
            </a:r>
          </a:p>
        </p:txBody>
      </p:sp>
      <p:grpSp>
        <p:nvGrpSpPr>
          <p:cNvPr id="9" name="Group 9"/>
          <p:cNvGrpSpPr/>
          <p:nvPr/>
        </p:nvGrpSpPr>
        <p:grpSpPr>
          <a:xfrm>
            <a:off x="1488623" y="2786628"/>
            <a:ext cx="15770677" cy="7218357"/>
            <a:chOff x="0" y="0"/>
            <a:chExt cx="3045574" cy="1393982"/>
          </a:xfrm>
        </p:grpSpPr>
        <p:sp>
          <p:nvSpPr>
            <p:cNvPr id="10" name="Freeform 10"/>
            <p:cNvSpPr/>
            <p:nvPr/>
          </p:nvSpPr>
          <p:spPr>
            <a:xfrm>
              <a:off x="0" y="0"/>
              <a:ext cx="3045574" cy="1393982"/>
            </a:xfrm>
            <a:custGeom>
              <a:avLst/>
              <a:gdLst/>
              <a:ahLst/>
              <a:cxnLst/>
              <a:rect l="l" t="t" r="r" b="b"/>
              <a:pathLst>
                <a:path w="3045574" h="1393982">
                  <a:moveTo>
                    <a:pt x="0" y="0"/>
                  </a:moveTo>
                  <a:lnTo>
                    <a:pt x="3045574" y="0"/>
                  </a:lnTo>
                  <a:lnTo>
                    <a:pt x="3045574" y="1393982"/>
                  </a:lnTo>
                  <a:lnTo>
                    <a:pt x="0" y="1393982"/>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2070046" y="3257674"/>
            <a:ext cx="14472436" cy="2227067"/>
          </a:xfrm>
          <a:prstGeom prst="rect">
            <a:avLst/>
          </a:prstGeom>
        </p:spPr>
        <p:txBody>
          <a:bodyPr lIns="0" tIns="0" rIns="0" bIns="0" rtlCol="0" anchor="t">
            <a:spAutoFit/>
          </a:bodyPr>
          <a:lstStyle/>
          <a:p>
            <a:pPr marL="556585" lvl="1" indent="-278292" algn="ctr">
              <a:lnSpc>
                <a:spcPts val="3557"/>
              </a:lnSpc>
              <a:buFont typeface="Arial"/>
              <a:buChar char="•"/>
            </a:pPr>
            <a:r>
              <a:rPr lang="en-US" sz="2577" spc="252">
                <a:solidFill>
                  <a:srgbClr val="231F20"/>
                </a:solidFill>
                <a:latin typeface="DM Sans"/>
              </a:rPr>
              <a:t>Named functions in JavaScript are functions that have a specified name identifier when they are defined. These names are used to reference the functions in your code. </a:t>
            </a:r>
          </a:p>
          <a:p>
            <a:pPr marL="556585" lvl="1" indent="-278292" algn="ctr">
              <a:lnSpc>
                <a:spcPts val="3557"/>
              </a:lnSpc>
              <a:buFont typeface="Arial"/>
              <a:buChar char="•"/>
            </a:pPr>
            <a:r>
              <a:rPr lang="en-US" sz="2577" spc="252">
                <a:solidFill>
                  <a:srgbClr val="231F20"/>
                </a:solidFill>
                <a:latin typeface="DM Sans"/>
              </a:rPr>
              <a:t>Named functions can be defined using the function keyword followed by the function name, parameters, and function body.</a:t>
            </a:r>
          </a:p>
        </p:txBody>
      </p:sp>
      <p:sp>
        <p:nvSpPr>
          <p:cNvPr id="13" name="TextBox 13"/>
          <p:cNvSpPr txBox="1"/>
          <p:nvPr/>
        </p:nvSpPr>
        <p:spPr>
          <a:xfrm>
            <a:off x="2353476" y="5986750"/>
            <a:ext cx="14040972" cy="4018235"/>
          </a:xfrm>
          <a:prstGeom prst="rect">
            <a:avLst/>
          </a:prstGeom>
        </p:spPr>
        <p:txBody>
          <a:bodyPr lIns="0" tIns="0" rIns="0" bIns="0" rtlCol="0" anchor="t">
            <a:spAutoFit/>
          </a:bodyPr>
          <a:lstStyle/>
          <a:p>
            <a:pPr>
              <a:lnSpc>
                <a:spcPts val="3529"/>
              </a:lnSpc>
            </a:pPr>
            <a:r>
              <a:rPr lang="en-US" sz="2557" spc="250">
                <a:solidFill>
                  <a:srgbClr val="231F20"/>
                </a:solidFill>
                <a:latin typeface="DM Sans Bold"/>
              </a:rPr>
              <a:t>// Named function definition</a:t>
            </a:r>
          </a:p>
          <a:p>
            <a:pPr>
              <a:lnSpc>
                <a:spcPts val="3529"/>
              </a:lnSpc>
            </a:pPr>
            <a:r>
              <a:rPr lang="en-US" sz="2557" spc="250">
                <a:solidFill>
                  <a:srgbClr val="231F20"/>
                </a:solidFill>
                <a:latin typeface="DM Sans Bold"/>
              </a:rPr>
              <a:t>function greet(name) {</a:t>
            </a:r>
          </a:p>
          <a:p>
            <a:pPr>
              <a:lnSpc>
                <a:spcPts val="3529"/>
              </a:lnSpc>
            </a:pPr>
            <a:r>
              <a:rPr lang="en-US" sz="2557" spc="250">
                <a:solidFill>
                  <a:srgbClr val="231F20"/>
                </a:solidFill>
                <a:latin typeface="DM Sans Bold"/>
              </a:rPr>
              <a:t>    console.log(`Hello, ${name}!`);</a:t>
            </a:r>
          </a:p>
          <a:p>
            <a:pPr>
              <a:lnSpc>
                <a:spcPts val="3529"/>
              </a:lnSpc>
            </a:pPr>
            <a:r>
              <a:rPr lang="en-US" sz="2557" spc="250">
                <a:solidFill>
                  <a:srgbClr val="231F20"/>
                </a:solidFill>
                <a:latin typeface="DM Sans Bold"/>
              </a:rPr>
              <a:t>}</a:t>
            </a:r>
          </a:p>
          <a:p>
            <a:pPr>
              <a:lnSpc>
                <a:spcPts val="3529"/>
              </a:lnSpc>
            </a:pPr>
            <a:endParaRPr lang="en-US" sz="2557" spc="250">
              <a:solidFill>
                <a:srgbClr val="231F20"/>
              </a:solidFill>
              <a:latin typeface="DM Sans Bold"/>
            </a:endParaRPr>
          </a:p>
          <a:p>
            <a:pPr>
              <a:lnSpc>
                <a:spcPts val="3529"/>
              </a:lnSpc>
            </a:pPr>
            <a:r>
              <a:rPr lang="en-US" sz="2557" spc="250">
                <a:solidFill>
                  <a:srgbClr val="231F20"/>
                </a:solidFill>
                <a:latin typeface="DM Sans Bold"/>
              </a:rPr>
              <a:t>// Calling the function</a:t>
            </a:r>
          </a:p>
          <a:p>
            <a:pPr>
              <a:lnSpc>
                <a:spcPts val="3529"/>
              </a:lnSpc>
            </a:pPr>
            <a:r>
              <a:rPr lang="en-US" sz="2557" spc="250">
                <a:solidFill>
                  <a:srgbClr val="231F20"/>
                </a:solidFill>
                <a:latin typeface="DM Sans Bold"/>
              </a:rPr>
              <a:t>greet("Alice");  // Output: "Hello, Alice!"</a:t>
            </a:r>
          </a:p>
          <a:p>
            <a:pPr>
              <a:lnSpc>
                <a:spcPts val="3529"/>
              </a:lnSpc>
            </a:pPr>
            <a:r>
              <a:rPr lang="en-US" sz="2557" spc="250">
                <a:solidFill>
                  <a:srgbClr val="231F20"/>
                </a:solidFill>
                <a:latin typeface="DM Sans Bold"/>
              </a:rPr>
              <a:t>greet("Bob");    // Output: "Hello, Bob!"</a:t>
            </a:r>
          </a:p>
          <a:p>
            <a:pPr>
              <a:lnSpc>
                <a:spcPts val="3529"/>
              </a:lnSpc>
            </a:pPr>
            <a:endParaRPr lang="en-US" sz="2557" spc="250">
              <a:solidFill>
                <a:srgbClr val="231F20"/>
              </a:solidFill>
              <a:latin typeface="DM Sans Bold"/>
            </a:endParaRPr>
          </a:p>
        </p:txBody>
      </p:sp>
      <p:grpSp>
        <p:nvGrpSpPr>
          <p:cNvPr id="14" name="Group 14"/>
          <p:cNvGrpSpPr/>
          <p:nvPr/>
        </p:nvGrpSpPr>
        <p:grpSpPr>
          <a:xfrm>
            <a:off x="0" y="1332627"/>
            <a:ext cx="5109199" cy="1454001"/>
            <a:chOff x="0" y="-57150"/>
            <a:chExt cx="1345633" cy="382947"/>
          </a:xfrm>
        </p:grpSpPr>
        <p:sp>
          <p:nvSpPr>
            <p:cNvPr id="15" name="Freeform 15"/>
            <p:cNvSpPr/>
            <p:nvPr/>
          </p:nvSpPr>
          <p:spPr>
            <a:xfrm>
              <a:off x="0" y="0"/>
              <a:ext cx="1345633" cy="325797"/>
            </a:xfrm>
            <a:custGeom>
              <a:avLst/>
              <a:gdLst/>
              <a:ahLst/>
              <a:cxnLst/>
              <a:rect l="l" t="t" r="r" b="b"/>
              <a:pathLst>
                <a:path w="1345633" h="325797">
                  <a:moveTo>
                    <a:pt x="0" y="0"/>
                  </a:moveTo>
                  <a:lnTo>
                    <a:pt x="1345633" y="0"/>
                  </a:lnTo>
                  <a:lnTo>
                    <a:pt x="1345633" y="325797"/>
                  </a:lnTo>
                  <a:lnTo>
                    <a:pt x="0" y="325797"/>
                  </a:lnTo>
                  <a:lnTo>
                    <a:pt x="0" y="0"/>
                  </a:lnTo>
                </a:path>
              </a:pathLst>
            </a:custGeom>
            <a:solidFill>
              <a:srgbClr val="1A1A1A"/>
            </a:solidFill>
          </p:spPr>
        </p:sp>
        <p:sp>
          <p:nvSpPr>
            <p:cNvPr id="16" name="TextBox 16"/>
            <p:cNvSpPr txBox="1"/>
            <p:nvPr/>
          </p:nvSpPr>
          <p:spPr>
            <a:xfrm>
              <a:off x="0" y="-57150"/>
              <a:ext cx="1345633" cy="382947"/>
            </a:xfrm>
            <a:prstGeom prst="rect">
              <a:avLst/>
            </a:prstGeom>
          </p:spPr>
          <p:txBody>
            <a:bodyPr lIns="50800" tIns="50800" rIns="50800" bIns="50800" rtlCol="0" anchor="ctr"/>
            <a:lstStyle/>
            <a:p>
              <a:pPr marL="354254" lvl="1" algn="ctr">
                <a:lnSpc>
                  <a:spcPts val="4528"/>
                </a:lnSpc>
                <a:spcBef>
                  <a:spcPct val="0"/>
                </a:spcBef>
              </a:pPr>
              <a:r>
                <a:rPr lang="en-US" sz="3281" spc="32" dirty="0" smtClean="0">
                  <a:solidFill>
                    <a:srgbClr val="FFFFFF"/>
                  </a:solidFill>
                  <a:latin typeface="DM Sans Italics"/>
                </a:rPr>
                <a:t>1. NAMED </a:t>
              </a:r>
              <a:r>
                <a:rPr lang="en-US" sz="3281" spc="32" dirty="0">
                  <a:solidFill>
                    <a:srgbClr val="FFFFFF"/>
                  </a:solidFill>
                  <a:latin typeface="DM Sans Italics"/>
                </a:rPr>
                <a:t>FUNCTION :</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2070046" y="199001"/>
            <a:ext cx="13891013" cy="1367136"/>
          </a:xfrm>
          <a:prstGeom prst="rect">
            <a:avLst/>
          </a:prstGeom>
        </p:spPr>
        <p:txBody>
          <a:bodyPr lIns="0" tIns="0" rIns="0" bIns="0" rtlCol="0" anchor="t">
            <a:spAutoFit/>
          </a:bodyPr>
          <a:lstStyle/>
          <a:p>
            <a:pPr algn="ctr">
              <a:lnSpc>
                <a:spcPts val="6410"/>
              </a:lnSpc>
            </a:pPr>
            <a:r>
              <a:rPr lang="en-US" sz="4645" spc="455">
                <a:solidFill>
                  <a:srgbClr val="FFFFFF"/>
                </a:solidFill>
                <a:latin typeface="Oswald Bold"/>
              </a:rPr>
              <a:t>TYPES OF FUNCTIONS IN JS</a:t>
            </a:r>
          </a:p>
          <a:p>
            <a:pPr algn="ctr">
              <a:lnSpc>
                <a:spcPts val="4478"/>
              </a:lnSpc>
            </a:pPr>
            <a:r>
              <a:rPr lang="en-US" sz="3245" spc="318">
                <a:solidFill>
                  <a:srgbClr val="FFFFFF"/>
                </a:solidFill>
                <a:latin typeface="Oswald Bold"/>
              </a:rPr>
              <a:t>(METHODS TO WRITE THE FUNCTION'S)</a:t>
            </a:r>
          </a:p>
        </p:txBody>
      </p:sp>
      <p:grpSp>
        <p:nvGrpSpPr>
          <p:cNvPr id="9" name="Group 9"/>
          <p:cNvGrpSpPr/>
          <p:nvPr/>
        </p:nvGrpSpPr>
        <p:grpSpPr>
          <a:xfrm>
            <a:off x="1488623" y="2786628"/>
            <a:ext cx="15325855" cy="5629708"/>
            <a:chOff x="0" y="0"/>
            <a:chExt cx="2959672" cy="1087188"/>
          </a:xfrm>
        </p:grpSpPr>
        <p:sp>
          <p:nvSpPr>
            <p:cNvPr id="10" name="Freeform 10"/>
            <p:cNvSpPr/>
            <p:nvPr/>
          </p:nvSpPr>
          <p:spPr>
            <a:xfrm>
              <a:off x="0" y="0"/>
              <a:ext cx="2959672" cy="1087188"/>
            </a:xfrm>
            <a:custGeom>
              <a:avLst/>
              <a:gdLst/>
              <a:ahLst/>
              <a:cxnLst/>
              <a:rect l="l" t="t" r="r" b="b"/>
              <a:pathLst>
                <a:path w="2959672" h="1087188">
                  <a:moveTo>
                    <a:pt x="0" y="0"/>
                  </a:moveTo>
                  <a:lnTo>
                    <a:pt x="2959672" y="0"/>
                  </a:lnTo>
                  <a:lnTo>
                    <a:pt x="2959672" y="1087188"/>
                  </a:lnTo>
                  <a:lnTo>
                    <a:pt x="0" y="1087188"/>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2070046" y="3257674"/>
            <a:ext cx="14472436" cy="1779392"/>
          </a:xfrm>
          <a:prstGeom prst="rect">
            <a:avLst/>
          </a:prstGeom>
        </p:spPr>
        <p:txBody>
          <a:bodyPr lIns="0" tIns="0" rIns="0" bIns="0" rtlCol="0" anchor="t">
            <a:spAutoFit/>
          </a:bodyPr>
          <a:lstStyle/>
          <a:p>
            <a:pPr marL="556585" lvl="1" indent="-278292" algn="ctr">
              <a:lnSpc>
                <a:spcPts val="3557"/>
              </a:lnSpc>
              <a:buFont typeface="Arial"/>
              <a:buChar char="•"/>
            </a:pPr>
            <a:r>
              <a:rPr lang="en-US" sz="2577" spc="252">
                <a:solidFill>
                  <a:srgbClr val="231F20"/>
                </a:solidFill>
                <a:latin typeface="DM Sans"/>
              </a:rPr>
              <a:t>An anonymous function is a function without name. It's often used as a callback function or assigned to a variable.</a:t>
            </a:r>
          </a:p>
          <a:p>
            <a:pPr marL="556585" lvl="1" indent="-278292" algn="ctr">
              <a:lnSpc>
                <a:spcPts val="3557"/>
              </a:lnSpc>
              <a:buFont typeface="Arial"/>
              <a:buChar char="•"/>
            </a:pPr>
            <a:r>
              <a:rPr lang="en-US" sz="2577" spc="252">
                <a:solidFill>
                  <a:srgbClr val="231F20"/>
                </a:solidFill>
                <a:latin typeface="DM Sans"/>
              </a:rPr>
              <a:t>They are commonly used in scenario where you need to pass a function as an argument to another function.</a:t>
            </a:r>
          </a:p>
        </p:txBody>
      </p:sp>
      <p:sp>
        <p:nvSpPr>
          <p:cNvPr id="13" name="TextBox 13"/>
          <p:cNvSpPr txBox="1"/>
          <p:nvPr/>
        </p:nvSpPr>
        <p:spPr>
          <a:xfrm>
            <a:off x="2285779" y="5741126"/>
            <a:ext cx="14040972" cy="2675210"/>
          </a:xfrm>
          <a:prstGeom prst="rect">
            <a:avLst/>
          </a:prstGeom>
        </p:spPr>
        <p:txBody>
          <a:bodyPr lIns="0" tIns="0" rIns="0" bIns="0" rtlCol="0" anchor="t">
            <a:spAutoFit/>
          </a:bodyPr>
          <a:lstStyle/>
          <a:p>
            <a:pPr>
              <a:lnSpc>
                <a:spcPts val="3529"/>
              </a:lnSpc>
            </a:pPr>
            <a:r>
              <a:rPr lang="en-US" sz="2557" spc="250">
                <a:solidFill>
                  <a:srgbClr val="231F20"/>
                </a:solidFill>
                <a:latin typeface="DM Sans Bold"/>
              </a:rPr>
              <a:t>const multiply = function(a, b) {</a:t>
            </a:r>
          </a:p>
          <a:p>
            <a:pPr>
              <a:lnSpc>
                <a:spcPts val="3529"/>
              </a:lnSpc>
            </a:pPr>
            <a:r>
              <a:rPr lang="en-US" sz="2557" spc="250">
                <a:solidFill>
                  <a:srgbClr val="231F20"/>
                </a:solidFill>
                <a:latin typeface="DM Sans Bold"/>
              </a:rPr>
              <a:t>    return a * b;</a:t>
            </a:r>
          </a:p>
          <a:p>
            <a:pPr>
              <a:lnSpc>
                <a:spcPts val="3529"/>
              </a:lnSpc>
            </a:pPr>
            <a:r>
              <a:rPr lang="en-US" sz="2557" spc="250">
                <a:solidFill>
                  <a:srgbClr val="231F20"/>
                </a:solidFill>
                <a:latin typeface="DM Sans Bold"/>
              </a:rPr>
              <a:t>};</a:t>
            </a:r>
          </a:p>
          <a:p>
            <a:pPr>
              <a:lnSpc>
                <a:spcPts val="3529"/>
              </a:lnSpc>
            </a:pPr>
            <a:endParaRPr lang="en-US" sz="2557" spc="250">
              <a:solidFill>
                <a:srgbClr val="231F20"/>
              </a:solidFill>
              <a:latin typeface="DM Sans Bold"/>
            </a:endParaRPr>
          </a:p>
          <a:p>
            <a:pPr>
              <a:lnSpc>
                <a:spcPts val="3529"/>
              </a:lnSpc>
            </a:pPr>
            <a:r>
              <a:rPr lang="en-US" sz="2557" spc="250">
                <a:solidFill>
                  <a:srgbClr val="231F20"/>
                </a:solidFill>
                <a:latin typeface="DM Sans Bold"/>
              </a:rPr>
              <a:t>console.log(multiply(3, 4));  // Output: 12</a:t>
            </a:r>
          </a:p>
          <a:p>
            <a:pPr>
              <a:lnSpc>
                <a:spcPts val="3529"/>
              </a:lnSpc>
            </a:pPr>
            <a:endParaRPr lang="en-US" sz="2557" spc="250">
              <a:solidFill>
                <a:srgbClr val="231F20"/>
              </a:solidFill>
              <a:latin typeface="DM Sans Bold"/>
            </a:endParaRPr>
          </a:p>
        </p:txBody>
      </p:sp>
      <p:grpSp>
        <p:nvGrpSpPr>
          <p:cNvPr id="14" name="Group 14"/>
          <p:cNvGrpSpPr/>
          <p:nvPr/>
        </p:nvGrpSpPr>
        <p:grpSpPr>
          <a:xfrm>
            <a:off x="0" y="1566136"/>
            <a:ext cx="5776431" cy="1237010"/>
            <a:chOff x="0" y="0"/>
            <a:chExt cx="1521365" cy="325797"/>
          </a:xfrm>
        </p:grpSpPr>
        <p:sp>
          <p:nvSpPr>
            <p:cNvPr id="15" name="Freeform 15"/>
            <p:cNvSpPr/>
            <p:nvPr/>
          </p:nvSpPr>
          <p:spPr>
            <a:xfrm>
              <a:off x="0" y="0"/>
              <a:ext cx="1521365" cy="325797"/>
            </a:xfrm>
            <a:custGeom>
              <a:avLst/>
              <a:gdLst/>
              <a:ahLst/>
              <a:cxnLst/>
              <a:rect l="l" t="t" r="r" b="b"/>
              <a:pathLst>
                <a:path w="1521365" h="325797">
                  <a:moveTo>
                    <a:pt x="0" y="0"/>
                  </a:moveTo>
                  <a:lnTo>
                    <a:pt x="1521365" y="0"/>
                  </a:lnTo>
                  <a:lnTo>
                    <a:pt x="1521365" y="325797"/>
                  </a:lnTo>
                  <a:lnTo>
                    <a:pt x="0" y="325797"/>
                  </a:lnTo>
                  <a:lnTo>
                    <a:pt x="0" y="0"/>
                  </a:lnTo>
                </a:path>
              </a:pathLst>
            </a:custGeom>
            <a:solidFill>
              <a:srgbClr val="1A1A1A"/>
            </a:solidFill>
          </p:spPr>
        </p:sp>
        <p:sp>
          <p:nvSpPr>
            <p:cNvPr id="16" name="TextBox 16"/>
            <p:cNvSpPr txBox="1"/>
            <p:nvPr/>
          </p:nvSpPr>
          <p:spPr>
            <a:xfrm>
              <a:off x="0" y="0"/>
              <a:ext cx="1521365" cy="325797"/>
            </a:xfrm>
            <a:prstGeom prst="rect">
              <a:avLst/>
            </a:prstGeom>
          </p:spPr>
          <p:txBody>
            <a:bodyPr lIns="50800" tIns="50800" rIns="50800" bIns="50800" rtlCol="0" anchor="ctr"/>
            <a:lstStyle/>
            <a:p>
              <a:pPr algn="ctr">
                <a:lnSpc>
                  <a:spcPts val="4528"/>
                </a:lnSpc>
                <a:spcBef>
                  <a:spcPct val="0"/>
                </a:spcBef>
              </a:pPr>
              <a:r>
                <a:rPr lang="en-US" sz="3281" spc="32" dirty="0">
                  <a:solidFill>
                    <a:srgbClr val="FFFFFF"/>
                  </a:solidFill>
                  <a:latin typeface="DM Sans Italics"/>
                </a:rPr>
                <a:t>2. ANONYMOUS FUNCTION :</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2070046" y="199001"/>
            <a:ext cx="13891013" cy="1367136"/>
          </a:xfrm>
          <a:prstGeom prst="rect">
            <a:avLst/>
          </a:prstGeom>
        </p:spPr>
        <p:txBody>
          <a:bodyPr lIns="0" tIns="0" rIns="0" bIns="0" rtlCol="0" anchor="t">
            <a:spAutoFit/>
          </a:bodyPr>
          <a:lstStyle/>
          <a:p>
            <a:pPr algn="ctr">
              <a:lnSpc>
                <a:spcPts val="6410"/>
              </a:lnSpc>
            </a:pPr>
            <a:r>
              <a:rPr lang="en-US" sz="4645" spc="455">
                <a:solidFill>
                  <a:srgbClr val="FFFFFF"/>
                </a:solidFill>
                <a:latin typeface="Oswald Bold"/>
              </a:rPr>
              <a:t>TYPES OF FUNCTIONS IN JS</a:t>
            </a:r>
          </a:p>
          <a:p>
            <a:pPr algn="ctr">
              <a:lnSpc>
                <a:spcPts val="4478"/>
              </a:lnSpc>
            </a:pPr>
            <a:r>
              <a:rPr lang="en-US" sz="3245" spc="318">
                <a:solidFill>
                  <a:srgbClr val="FFFFFF"/>
                </a:solidFill>
                <a:latin typeface="Oswald Bold"/>
              </a:rPr>
              <a:t>(METHODS TO WRITE THE FUNCTION'S)</a:t>
            </a:r>
          </a:p>
        </p:txBody>
      </p:sp>
      <p:grpSp>
        <p:nvGrpSpPr>
          <p:cNvPr id="9" name="Group 9"/>
          <p:cNvGrpSpPr/>
          <p:nvPr/>
        </p:nvGrpSpPr>
        <p:grpSpPr>
          <a:xfrm>
            <a:off x="1226888" y="2803146"/>
            <a:ext cx="16469683" cy="7345449"/>
            <a:chOff x="0" y="0"/>
            <a:chExt cx="3180564" cy="1418526"/>
          </a:xfrm>
        </p:grpSpPr>
        <p:sp>
          <p:nvSpPr>
            <p:cNvPr id="10" name="Freeform 10"/>
            <p:cNvSpPr/>
            <p:nvPr/>
          </p:nvSpPr>
          <p:spPr>
            <a:xfrm>
              <a:off x="0" y="0"/>
              <a:ext cx="3180564" cy="1418526"/>
            </a:xfrm>
            <a:custGeom>
              <a:avLst/>
              <a:gdLst/>
              <a:ahLst/>
              <a:cxnLst/>
              <a:rect l="l" t="t" r="r" b="b"/>
              <a:pathLst>
                <a:path w="3180564" h="1418526">
                  <a:moveTo>
                    <a:pt x="0" y="0"/>
                  </a:moveTo>
                  <a:lnTo>
                    <a:pt x="3180564" y="0"/>
                  </a:lnTo>
                  <a:lnTo>
                    <a:pt x="3180564" y="1418526"/>
                  </a:lnTo>
                  <a:lnTo>
                    <a:pt x="0" y="1418526"/>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2070046" y="2499737"/>
            <a:ext cx="14472436" cy="2674742"/>
          </a:xfrm>
          <a:prstGeom prst="rect">
            <a:avLst/>
          </a:prstGeom>
        </p:spPr>
        <p:txBody>
          <a:bodyPr lIns="0" tIns="0" rIns="0" bIns="0" rtlCol="0" anchor="t">
            <a:spAutoFit/>
          </a:bodyPr>
          <a:lstStyle/>
          <a:p>
            <a:pPr algn="ctr">
              <a:lnSpc>
                <a:spcPts val="3557"/>
              </a:lnSpc>
            </a:pPr>
            <a:endParaRPr/>
          </a:p>
          <a:p>
            <a:pPr marL="556585" lvl="1" indent="-278292" algn="just">
              <a:lnSpc>
                <a:spcPts val="3557"/>
              </a:lnSpc>
              <a:buFont typeface="Arial"/>
              <a:buChar char="•"/>
            </a:pPr>
            <a:r>
              <a:rPr lang="en-US" sz="2577" spc="252">
                <a:solidFill>
                  <a:srgbClr val="231F20"/>
                </a:solidFill>
                <a:latin typeface="DM Sans"/>
              </a:rPr>
              <a:t>An arrow function in JavaScript is a more concise way to define functions, introduced in ES6 (ECMAScript 2015). </a:t>
            </a:r>
          </a:p>
          <a:p>
            <a:pPr marL="556585" lvl="1" indent="-278292" algn="just">
              <a:lnSpc>
                <a:spcPts val="3557"/>
              </a:lnSpc>
              <a:buFont typeface="Arial"/>
              <a:buChar char="•"/>
            </a:pPr>
            <a:r>
              <a:rPr lang="en-US" sz="2577" spc="252">
                <a:solidFill>
                  <a:srgbClr val="231F20"/>
                </a:solidFill>
                <a:latin typeface="DM Sans"/>
              </a:rPr>
              <a:t>Arrow functions offer a shorter syntax compared to traditional function expressions. They are often used for shorter functions, especially when working with callbacks and higher-order functions.</a:t>
            </a:r>
          </a:p>
        </p:txBody>
      </p:sp>
      <p:sp>
        <p:nvSpPr>
          <p:cNvPr id="13" name="TextBox 13"/>
          <p:cNvSpPr txBox="1"/>
          <p:nvPr/>
        </p:nvSpPr>
        <p:spPr>
          <a:xfrm>
            <a:off x="2888216" y="5537057"/>
            <a:ext cx="15160008" cy="4913585"/>
          </a:xfrm>
          <a:prstGeom prst="rect">
            <a:avLst/>
          </a:prstGeom>
        </p:spPr>
        <p:txBody>
          <a:bodyPr lIns="0" tIns="0" rIns="0" bIns="0" rtlCol="0" anchor="t">
            <a:spAutoFit/>
          </a:bodyPr>
          <a:lstStyle/>
          <a:p>
            <a:pPr>
              <a:lnSpc>
                <a:spcPts val="3529"/>
              </a:lnSpc>
            </a:pPr>
            <a:r>
              <a:rPr lang="en-US" sz="2557" spc="250" dirty="0">
                <a:solidFill>
                  <a:srgbClr val="231F20"/>
                </a:solidFill>
                <a:latin typeface="DM Sans Bold"/>
              </a:rPr>
              <a:t>// Traditional function expression</a:t>
            </a:r>
          </a:p>
          <a:p>
            <a:pPr>
              <a:lnSpc>
                <a:spcPts val="3529"/>
              </a:lnSpc>
            </a:pPr>
            <a:r>
              <a:rPr lang="en-US" sz="2557" spc="250" dirty="0" err="1">
                <a:solidFill>
                  <a:srgbClr val="231F20"/>
                </a:solidFill>
                <a:latin typeface="DM Sans Bold"/>
              </a:rPr>
              <a:t>const</a:t>
            </a:r>
            <a:r>
              <a:rPr lang="en-US" sz="2557" spc="250" dirty="0">
                <a:solidFill>
                  <a:srgbClr val="231F20"/>
                </a:solidFill>
                <a:latin typeface="DM Sans Bold"/>
              </a:rPr>
              <a:t> multiply = function(a, b) {</a:t>
            </a:r>
          </a:p>
          <a:p>
            <a:pPr>
              <a:lnSpc>
                <a:spcPts val="3529"/>
              </a:lnSpc>
            </a:pPr>
            <a:r>
              <a:rPr lang="en-US" sz="2557" spc="250" dirty="0">
                <a:solidFill>
                  <a:srgbClr val="231F20"/>
                </a:solidFill>
                <a:latin typeface="DM Sans Bold"/>
              </a:rPr>
              <a:t>    return a * b;</a:t>
            </a:r>
          </a:p>
          <a:p>
            <a:pPr>
              <a:lnSpc>
                <a:spcPts val="3529"/>
              </a:lnSpc>
            </a:pPr>
            <a:r>
              <a:rPr lang="en-US" sz="2557" spc="250" dirty="0">
                <a:solidFill>
                  <a:srgbClr val="231F20"/>
                </a:solidFill>
                <a:latin typeface="DM Sans Bold"/>
              </a:rPr>
              <a:t>};</a:t>
            </a:r>
          </a:p>
          <a:p>
            <a:pPr>
              <a:lnSpc>
                <a:spcPts val="3529"/>
              </a:lnSpc>
            </a:pPr>
            <a:endParaRPr lang="en-US" sz="2557" spc="250" dirty="0">
              <a:solidFill>
                <a:srgbClr val="231F20"/>
              </a:solidFill>
              <a:latin typeface="DM Sans Bold"/>
            </a:endParaRPr>
          </a:p>
          <a:p>
            <a:pPr>
              <a:lnSpc>
                <a:spcPts val="3529"/>
              </a:lnSpc>
            </a:pPr>
            <a:r>
              <a:rPr lang="en-US" sz="2557" spc="250" dirty="0">
                <a:solidFill>
                  <a:srgbClr val="231F20"/>
                </a:solidFill>
                <a:latin typeface="DM Sans Bold"/>
              </a:rPr>
              <a:t>// Arrow function equivalent</a:t>
            </a:r>
          </a:p>
          <a:p>
            <a:pPr>
              <a:lnSpc>
                <a:spcPts val="3529"/>
              </a:lnSpc>
            </a:pPr>
            <a:r>
              <a:rPr lang="en-US" sz="2557" spc="250" dirty="0" err="1">
                <a:solidFill>
                  <a:srgbClr val="231F20"/>
                </a:solidFill>
                <a:latin typeface="DM Sans Bold"/>
              </a:rPr>
              <a:t>const</a:t>
            </a:r>
            <a:r>
              <a:rPr lang="en-US" sz="2557" spc="250" dirty="0">
                <a:solidFill>
                  <a:srgbClr val="231F20"/>
                </a:solidFill>
                <a:latin typeface="DM Sans Bold"/>
              </a:rPr>
              <a:t> </a:t>
            </a:r>
            <a:r>
              <a:rPr lang="en-US" sz="2557" spc="250" dirty="0" err="1">
                <a:solidFill>
                  <a:srgbClr val="231F20"/>
                </a:solidFill>
                <a:latin typeface="DM Sans Bold"/>
              </a:rPr>
              <a:t>multiplyArrow</a:t>
            </a:r>
            <a:r>
              <a:rPr lang="en-US" sz="2557" spc="250" dirty="0">
                <a:solidFill>
                  <a:srgbClr val="231F20"/>
                </a:solidFill>
                <a:latin typeface="DM Sans Bold"/>
              </a:rPr>
              <a:t> = (a, b) =&gt; a * b;</a:t>
            </a:r>
          </a:p>
          <a:p>
            <a:pPr>
              <a:lnSpc>
                <a:spcPts val="3529"/>
              </a:lnSpc>
            </a:pPr>
            <a:endParaRPr lang="en-US" sz="2557" spc="250" dirty="0">
              <a:solidFill>
                <a:srgbClr val="231F20"/>
              </a:solidFill>
              <a:latin typeface="DM Sans Bold"/>
            </a:endParaRPr>
          </a:p>
          <a:p>
            <a:pPr>
              <a:lnSpc>
                <a:spcPts val="3529"/>
              </a:lnSpc>
            </a:pPr>
            <a:r>
              <a:rPr lang="en-US" sz="2557" spc="250" dirty="0">
                <a:solidFill>
                  <a:srgbClr val="231F20"/>
                </a:solidFill>
                <a:latin typeface="DM Sans Bold"/>
              </a:rPr>
              <a:t>console.log(multiply(3, 4));       // Output: 12</a:t>
            </a:r>
          </a:p>
          <a:p>
            <a:pPr>
              <a:lnSpc>
                <a:spcPts val="3529"/>
              </a:lnSpc>
            </a:pPr>
            <a:r>
              <a:rPr lang="en-US" sz="2557" spc="250" dirty="0">
                <a:solidFill>
                  <a:srgbClr val="231F20"/>
                </a:solidFill>
                <a:latin typeface="DM Sans Bold"/>
              </a:rPr>
              <a:t>console.log(</a:t>
            </a:r>
            <a:r>
              <a:rPr lang="en-US" sz="2557" spc="250" dirty="0" err="1">
                <a:solidFill>
                  <a:srgbClr val="231F20"/>
                </a:solidFill>
                <a:latin typeface="DM Sans Bold"/>
              </a:rPr>
              <a:t>multiplyArrow</a:t>
            </a:r>
            <a:r>
              <a:rPr lang="en-US" sz="2557" spc="250" dirty="0">
                <a:solidFill>
                  <a:srgbClr val="231F20"/>
                </a:solidFill>
                <a:latin typeface="DM Sans Bold"/>
              </a:rPr>
              <a:t>(3, 4));  // Output: 12</a:t>
            </a:r>
          </a:p>
          <a:p>
            <a:pPr>
              <a:lnSpc>
                <a:spcPts val="3529"/>
              </a:lnSpc>
            </a:pPr>
            <a:endParaRPr lang="en-US" sz="2557" spc="250" dirty="0">
              <a:solidFill>
                <a:srgbClr val="231F20"/>
              </a:solidFill>
              <a:latin typeface="DM Sans Bold"/>
            </a:endParaRPr>
          </a:p>
        </p:txBody>
      </p:sp>
      <p:grpSp>
        <p:nvGrpSpPr>
          <p:cNvPr id="14" name="Group 14"/>
          <p:cNvGrpSpPr/>
          <p:nvPr/>
        </p:nvGrpSpPr>
        <p:grpSpPr>
          <a:xfrm>
            <a:off x="0" y="1566136"/>
            <a:ext cx="5776431" cy="1237010"/>
            <a:chOff x="0" y="0"/>
            <a:chExt cx="1521365" cy="325797"/>
          </a:xfrm>
        </p:grpSpPr>
        <p:sp>
          <p:nvSpPr>
            <p:cNvPr id="15" name="Freeform 15"/>
            <p:cNvSpPr/>
            <p:nvPr/>
          </p:nvSpPr>
          <p:spPr>
            <a:xfrm>
              <a:off x="0" y="0"/>
              <a:ext cx="1521365" cy="325797"/>
            </a:xfrm>
            <a:custGeom>
              <a:avLst/>
              <a:gdLst/>
              <a:ahLst/>
              <a:cxnLst/>
              <a:rect l="l" t="t" r="r" b="b"/>
              <a:pathLst>
                <a:path w="1521365" h="325797">
                  <a:moveTo>
                    <a:pt x="0" y="0"/>
                  </a:moveTo>
                  <a:lnTo>
                    <a:pt x="1521365" y="0"/>
                  </a:lnTo>
                  <a:lnTo>
                    <a:pt x="1521365" y="325797"/>
                  </a:lnTo>
                  <a:lnTo>
                    <a:pt x="0" y="325797"/>
                  </a:lnTo>
                  <a:lnTo>
                    <a:pt x="0" y="0"/>
                  </a:lnTo>
                </a:path>
              </a:pathLst>
            </a:custGeom>
            <a:solidFill>
              <a:srgbClr val="1A1A1A"/>
            </a:solidFill>
          </p:spPr>
        </p:sp>
        <p:sp>
          <p:nvSpPr>
            <p:cNvPr id="16" name="TextBox 16"/>
            <p:cNvSpPr txBox="1"/>
            <p:nvPr/>
          </p:nvSpPr>
          <p:spPr>
            <a:xfrm>
              <a:off x="0" y="0"/>
              <a:ext cx="1521365" cy="325797"/>
            </a:xfrm>
            <a:prstGeom prst="rect">
              <a:avLst/>
            </a:prstGeom>
          </p:spPr>
          <p:txBody>
            <a:bodyPr lIns="50800" tIns="50800" rIns="50800" bIns="50800" rtlCol="0" anchor="ctr"/>
            <a:lstStyle/>
            <a:p>
              <a:pPr algn="ctr">
                <a:lnSpc>
                  <a:spcPts val="4528"/>
                </a:lnSpc>
                <a:spcBef>
                  <a:spcPct val="0"/>
                </a:spcBef>
              </a:pPr>
              <a:r>
                <a:rPr lang="en-US" sz="3281" spc="32" dirty="0">
                  <a:solidFill>
                    <a:srgbClr val="FFFFFF"/>
                  </a:solidFill>
                  <a:latin typeface="DM Sans Italics"/>
                </a:rPr>
                <a:t>3. ARROW FUNCTION :</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2070046" y="199001"/>
            <a:ext cx="13891013" cy="1367136"/>
          </a:xfrm>
          <a:prstGeom prst="rect">
            <a:avLst/>
          </a:prstGeom>
        </p:spPr>
        <p:txBody>
          <a:bodyPr lIns="0" tIns="0" rIns="0" bIns="0" rtlCol="0" anchor="t">
            <a:spAutoFit/>
          </a:bodyPr>
          <a:lstStyle/>
          <a:p>
            <a:pPr algn="ctr">
              <a:lnSpc>
                <a:spcPts val="6410"/>
              </a:lnSpc>
            </a:pPr>
            <a:r>
              <a:rPr lang="en-US" sz="4645" spc="455">
                <a:solidFill>
                  <a:srgbClr val="FFFFFF"/>
                </a:solidFill>
                <a:latin typeface="Oswald Bold"/>
              </a:rPr>
              <a:t>TYPES OF FUNCTIONS IN JS</a:t>
            </a:r>
          </a:p>
          <a:p>
            <a:pPr algn="ctr">
              <a:lnSpc>
                <a:spcPts val="4478"/>
              </a:lnSpc>
            </a:pPr>
            <a:r>
              <a:rPr lang="en-US" sz="3245" spc="318">
                <a:solidFill>
                  <a:srgbClr val="FFFFFF"/>
                </a:solidFill>
                <a:latin typeface="Oswald Bold"/>
              </a:rPr>
              <a:t>(METHODS TO WRITE THE FUNCTION'S)</a:t>
            </a:r>
          </a:p>
        </p:txBody>
      </p:sp>
      <p:grpSp>
        <p:nvGrpSpPr>
          <p:cNvPr id="9" name="Group 9"/>
          <p:cNvGrpSpPr/>
          <p:nvPr/>
        </p:nvGrpSpPr>
        <p:grpSpPr>
          <a:xfrm>
            <a:off x="1226887" y="2764620"/>
            <a:ext cx="16469683" cy="7345449"/>
            <a:chOff x="0" y="0"/>
            <a:chExt cx="3180564" cy="1418526"/>
          </a:xfrm>
        </p:grpSpPr>
        <p:sp>
          <p:nvSpPr>
            <p:cNvPr id="10" name="Freeform 10"/>
            <p:cNvSpPr/>
            <p:nvPr/>
          </p:nvSpPr>
          <p:spPr>
            <a:xfrm>
              <a:off x="0" y="0"/>
              <a:ext cx="3180564" cy="1418526"/>
            </a:xfrm>
            <a:custGeom>
              <a:avLst/>
              <a:gdLst/>
              <a:ahLst/>
              <a:cxnLst/>
              <a:rect l="l" t="t" r="r" b="b"/>
              <a:pathLst>
                <a:path w="3180564" h="1418526">
                  <a:moveTo>
                    <a:pt x="0" y="0"/>
                  </a:moveTo>
                  <a:lnTo>
                    <a:pt x="3180564" y="0"/>
                  </a:lnTo>
                  <a:lnTo>
                    <a:pt x="3180564" y="1418526"/>
                  </a:lnTo>
                  <a:lnTo>
                    <a:pt x="0" y="1418526"/>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2070046" y="3056568"/>
            <a:ext cx="14472436" cy="2227067"/>
          </a:xfrm>
          <a:prstGeom prst="rect">
            <a:avLst/>
          </a:prstGeom>
        </p:spPr>
        <p:txBody>
          <a:bodyPr lIns="0" tIns="0" rIns="0" bIns="0" rtlCol="0" anchor="t">
            <a:spAutoFit/>
          </a:bodyPr>
          <a:lstStyle/>
          <a:p>
            <a:pPr marL="556585" lvl="1" indent="-278292" algn="just">
              <a:lnSpc>
                <a:spcPts val="3557"/>
              </a:lnSpc>
              <a:buFont typeface="Arial"/>
              <a:buChar char="•"/>
            </a:pPr>
            <a:r>
              <a:rPr lang="en-US" sz="2577" spc="252">
                <a:solidFill>
                  <a:srgbClr val="231F20"/>
                </a:solidFill>
                <a:latin typeface="DM Sans"/>
              </a:rPr>
              <a:t>A callback function in JavaScript is a function that is passed as an argument to another function and is executed later, after the completion of a certain task or event. Callback functions are commonly used for asynchronous operations, handling events, and achieving modularity in code.</a:t>
            </a:r>
          </a:p>
        </p:txBody>
      </p:sp>
      <p:sp>
        <p:nvSpPr>
          <p:cNvPr id="13" name="TextBox 13"/>
          <p:cNvSpPr txBox="1"/>
          <p:nvPr/>
        </p:nvSpPr>
        <p:spPr>
          <a:xfrm>
            <a:off x="4061154" y="5309829"/>
            <a:ext cx="12931446" cy="4739759"/>
          </a:xfrm>
          <a:prstGeom prst="rect">
            <a:avLst/>
          </a:prstGeom>
        </p:spPr>
        <p:txBody>
          <a:bodyPr wrap="square" lIns="0" tIns="0" rIns="0" bIns="0" rtlCol="0" anchor="t">
            <a:spAutoFit/>
          </a:bodyPr>
          <a:lstStyle/>
          <a:p>
            <a:r>
              <a:rPr lang="en-US" sz="2200" spc="188" dirty="0">
                <a:solidFill>
                  <a:srgbClr val="231F20"/>
                </a:solidFill>
                <a:latin typeface="DM Sans Bold"/>
              </a:rPr>
              <a:t>function </a:t>
            </a:r>
            <a:r>
              <a:rPr lang="en-US" sz="2200" spc="188" dirty="0" err="1">
                <a:solidFill>
                  <a:srgbClr val="231F20"/>
                </a:solidFill>
                <a:latin typeface="DM Sans Bold"/>
              </a:rPr>
              <a:t>fetchData</a:t>
            </a:r>
            <a:r>
              <a:rPr lang="en-US" sz="2200" spc="188" dirty="0">
                <a:solidFill>
                  <a:srgbClr val="231F20"/>
                </a:solidFill>
                <a:latin typeface="DM Sans Bold"/>
              </a:rPr>
              <a:t>(callback) </a:t>
            </a:r>
            <a:r>
              <a:rPr lang="en-US" sz="2200" spc="188" dirty="0" smtClean="0">
                <a:solidFill>
                  <a:srgbClr val="231F20"/>
                </a:solidFill>
                <a:latin typeface="DM Sans Bold"/>
              </a:rPr>
              <a:t>{</a:t>
            </a:r>
          </a:p>
          <a:p>
            <a:endParaRPr lang="en-US" sz="2200" spc="188" dirty="0">
              <a:solidFill>
                <a:srgbClr val="231F20"/>
              </a:solidFill>
              <a:latin typeface="DM Sans Bold"/>
            </a:endParaRPr>
          </a:p>
          <a:p>
            <a:r>
              <a:rPr lang="en-US" sz="2200" spc="188" dirty="0">
                <a:solidFill>
                  <a:srgbClr val="231F20"/>
                </a:solidFill>
                <a:latin typeface="DM Sans Bold"/>
              </a:rPr>
              <a:t>    </a:t>
            </a:r>
            <a:r>
              <a:rPr lang="en-US" sz="2200" spc="188" dirty="0" err="1">
                <a:solidFill>
                  <a:srgbClr val="231F20"/>
                </a:solidFill>
                <a:latin typeface="DM Sans Bold"/>
              </a:rPr>
              <a:t>setTimeout</a:t>
            </a:r>
            <a:r>
              <a:rPr lang="en-US" sz="2200" spc="188" dirty="0">
                <a:solidFill>
                  <a:srgbClr val="231F20"/>
                </a:solidFill>
                <a:latin typeface="DM Sans Bold"/>
              </a:rPr>
              <a:t>(function() {</a:t>
            </a:r>
          </a:p>
          <a:p>
            <a:r>
              <a:rPr lang="en-US" sz="2200" spc="188" dirty="0">
                <a:solidFill>
                  <a:srgbClr val="231F20"/>
                </a:solidFill>
                <a:latin typeface="DM Sans Bold"/>
              </a:rPr>
              <a:t>        </a:t>
            </a:r>
            <a:r>
              <a:rPr lang="en-US" sz="2200" spc="188" dirty="0" err="1">
                <a:solidFill>
                  <a:srgbClr val="231F20"/>
                </a:solidFill>
                <a:latin typeface="DM Sans Bold"/>
              </a:rPr>
              <a:t>const</a:t>
            </a:r>
            <a:r>
              <a:rPr lang="en-US" sz="2200" spc="188" dirty="0">
                <a:solidFill>
                  <a:srgbClr val="231F20"/>
                </a:solidFill>
                <a:latin typeface="DM Sans Bold"/>
              </a:rPr>
              <a:t> data = "Fetched data";</a:t>
            </a:r>
          </a:p>
          <a:p>
            <a:r>
              <a:rPr lang="en-US" sz="2200" spc="188" dirty="0">
                <a:solidFill>
                  <a:srgbClr val="231F20"/>
                </a:solidFill>
                <a:latin typeface="DM Sans Bold"/>
              </a:rPr>
              <a:t>        callback(data);</a:t>
            </a:r>
          </a:p>
          <a:p>
            <a:r>
              <a:rPr lang="en-US" sz="2200" spc="188" dirty="0">
                <a:solidFill>
                  <a:srgbClr val="231F20"/>
                </a:solidFill>
                <a:latin typeface="DM Sans Bold"/>
              </a:rPr>
              <a:t>    }, 1000);</a:t>
            </a:r>
          </a:p>
          <a:p>
            <a:r>
              <a:rPr lang="en-US" sz="2200" spc="188" dirty="0">
                <a:solidFill>
                  <a:srgbClr val="231F20"/>
                </a:solidFill>
                <a:latin typeface="DM Sans Bold"/>
              </a:rPr>
              <a:t>}</a:t>
            </a:r>
          </a:p>
          <a:p>
            <a:endParaRPr lang="en-US" sz="2200" spc="188" dirty="0">
              <a:solidFill>
                <a:srgbClr val="231F20"/>
              </a:solidFill>
              <a:latin typeface="DM Sans Bold"/>
            </a:endParaRPr>
          </a:p>
          <a:p>
            <a:r>
              <a:rPr lang="en-US" sz="2200" spc="188" dirty="0">
                <a:solidFill>
                  <a:srgbClr val="231F20"/>
                </a:solidFill>
                <a:latin typeface="DM Sans Bold"/>
              </a:rPr>
              <a:t>function </a:t>
            </a:r>
            <a:r>
              <a:rPr lang="en-US" sz="2200" spc="188" dirty="0" err="1">
                <a:solidFill>
                  <a:srgbClr val="231F20"/>
                </a:solidFill>
                <a:latin typeface="DM Sans Bold"/>
              </a:rPr>
              <a:t>processData</a:t>
            </a:r>
            <a:r>
              <a:rPr lang="en-US" sz="2200" spc="188" dirty="0">
                <a:solidFill>
                  <a:srgbClr val="231F20"/>
                </a:solidFill>
                <a:latin typeface="DM Sans Bold"/>
              </a:rPr>
              <a:t>(data) {</a:t>
            </a:r>
          </a:p>
          <a:p>
            <a:r>
              <a:rPr lang="en-US" sz="2200" spc="188" dirty="0">
                <a:solidFill>
                  <a:srgbClr val="231F20"/>
                </a:solidFill>
                <a:latin typeface="DM Sans Bold"/>
              </a:rPr>
              <a:t>    console.log("Received:", data);</a:t>
            </a:r>
          </a:p>
          <a:p>
            <a:r>
              <a:rPr lang="en-US" sz="2200" spc="188" dirty="0">
                <a:solidFill>
                  <a:srgbClr val="231F20"/>
                </a:solidFill>
                <a:latin typeface="DM Sans Bold"/>
              </a:rPr>
              <a:t>}</a:t>
            </a:r>
          </a:p>
          <a:p>
            <a:endParaRPr lang="en-US" sz="2200" spc="188" dirty="0">
              <a:solidFill>
                <a:srgbClr val="231F20"/>
              </a:solidFill>
              <a:latin typeface="DM Sans Bold"/>
            </a:endParaRPr>
          </a:p>
          <a:p>
            <a:r>
              <a:rPr lang="en-US" sz="2200" spc="188" dirty="0" err="1">
                <a:solidFill>
                  <a:srgbClr val="231F20"/>
                </a:solidFill>
                <a:latin typeface="DM Sans Bold"/>
              </a:rPr>
              <a:t>fetchData</a:t>
            </a:r>
            <a:r>
              <a:rPr lang="en-US" sz="2200" spc="188" dirty="0">
                <a:solidFill>
                  <a:srgbClr val="231F20"/>
                </a:solidFill>
                <a:latin typeface="DM Sans Bold"/>
              </a:rPr>
              <a:t>(</a:t>
            </a:r>
            <a:r>
              <a:rPr lang="en-US" sz="2200" spc="188" dirty="0" err="1">
                <a:solidFill>
                  <a:srgbClr val="231F20"/>
                </a:solidFill>
                <a:latin typeface="DM Sans Bold"/>
              </a:rPr>
              <a:t>processData</a:t>
            </a:r>
            <a:r>
              <a:rPr lang="en-US" sz="2200" spc="188" dirty="0">
                <a:solidFill>
                  <a:srgbClr val="231F20"/>
                </a:solidFill>
                <a:latin typeface="DM Sans Bold"/>
              </a:rPr>
              <a:t>);  // Output: Received: Fetched data</a:t>
            </a:r>
          </a:p>
          <a:p>
            <a:endParaRPr lang="en-US" sz="2200" spc="188" dirty="0">
              <a:solidFill>
                <a:srgbClr val="231F20"/>
              </a:solidFill>
              <a:latin typeface="DM Sans Bold"/>
            </a:endParaRPr>
          </a:p>
        </p:txBody>
      </p:sp>
      <p:grpSp>
        <p:nvGrpSpPr>
          <p:cNvPr id="14" name="Group 14"/>
          <p:cNvGrpSpPr/>
          <p:nvPr/>
        </p:nvGrpSpPr>
        <p:grpSpPr>
          <a:xfrm>
            <a:off x="0" y="1566136"/>
            <a:ext cx="5776431" cy="1237010"/>
            <a:chOff x="0" y="0"/>
            <a:chExt cx="1521365" cy="325797"/>
          </a:xfrm>
        </p:grpSpPr>
        <p:sp>
          <p:nvSpPr>
            <p:cNvPr id="15" name="Freeform 15"/>
            <p:cNvSpPr/>
            <p:nvPr/>
          </p:nvSpPr>
          <p:spPr>
            <a:xfrm>
              <a:off x="0" y="0"/>
              <a:ext cx="1521365" cy="325797"/>
            </a:xfrm>
            <a:custGeom>
              <a:avLst/>
              <a:gdLst/>
              <a:ahLst/>
              <a:cxnLst/>
              <a:rect l="l" t="t" r="r" b="b"/>
              <a:pathLst>
                <a:path w="1521365" h="325797">
                  <a:moveTo>
                    <a:pt x="0" y="0"/>
                  </a:moveTo>
                  <a:lnTo>
                    <a:pt x="1521365" y="0"/>
                  </a:lnTo>
                  <a:lnTo>
                    <a:pt x="1521365" y="325797"/>
                  </a:lnTo>
                  <a:lnTo>
                    <a:pt x="0" y="325797"/>
                  </a:lnTo>
                  <a:lnTo>
                    <a:pt x="0" y="0"/>
                  </a:lnTo>
                </a:path>
              </a:pathLst>
            </a:custGeom>
            <a:solidFill>
              <a:srgbClr val="1A1A1A"/>
            </a:solidFill>
          </p:spPr>
        </p:sp>
        <p:sp>
          <p:nvSpPr>
            <p:cNvPr id="16" name="TextBox 16"/>
            <p:cNvSpPr txBox="1"/>
            <p:nvPr/>
          </p:nvSpPr>
          <p:spPr>
            <a:xfrm>
              <a:off x="0" y="0"/>
              <a:ext cx="1521365" cy="325797"/>
            </a:xfrm>
            <a:prstGeom prst="rect">
              <a:avLst/>
            </a:prstGeom>
          </p:spPr>
          <p:txBody>
            <a:bodyPr lIns="50800" tIns="50800" rIns="50800" bIns="50800" rtlCol="0" anchor="ctr"/>
            <a:lstStyle/>
            <a:p>
              <a:pPr algn="ctr">
                <a:lnSpc>
                  <a:spcPts val="4528"/>
                </a:lnSpc>
                <a:spcBef>
                  <a:spcPct val="0"/>
                </a:spcBef>
              </a:pPr>
              <a:r>
                <a:rPr lang="en-US" sz="3281" spc="32" dirty="0">
                  <a:solidFill>
                    <a:srgbClr val="FFFFFF"/>
                  </a:solidFill>
                  <a:latin typeface="DM Sans Italics"/>
                </a:rPr>
                <a:t>4. CALLBACK FUNCTION :</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2070046" y="199001"/>
            <a:ext cx="13891013" cy="1367136"/>
          </a:xfrm>
          <a:prstGeom prst="rect">
            <a:avLst/>
          </a:prstGeom>
        </p:spPr>
        <p:txBody>
          <a:bodyPr lIns="0" tIns="0" rIns="0" bIns="0" rtlCol="0" anchor="t">
            <a:spAutoFit/>
          </a:bodyPr>
          <a:lstStyle/>
          <a:p>
            <a:pPr algn="ctr">
              <a:lnSpc>
                <a:spcPts val="6410"/>
              </a:lnSpc>
            </a:pPr>
            <a:r>
              <a:rPr lang="en-US" sz="4645" spc="455">
                <a:solidFill>
                  <a:srgbClr val="FFFFFF"/>
                </a:solidFill>
                <a:latin typeface="Oswald Bold"/>
              </a:rPr>
              <a:t>TYPES OF FUNCTIONS IN JS</a:t>
            </a:r>
          </a:p>
          <a:p>
            <a:pPr algn="ctr">
              <a:lnSpc>
                <a:spcPts val="4478"/>
              </a:lnSpc>
            </a:pPr>
            <a:r>
              <a:rPr lang="en-US" sz="3245" spc="318">
                <a:solidFill>
                  <a:srgbClr val="FFFFFF"/>
                </a:solidFill>
                <a:latin typeface="Oswald Bold"/>
              </a:rPr>
              <a:t>(METHODS TO WRITE THE FUNCTION'S)</a:t>
            </a:r>
          </a:p>
        </p:txBody>
      </p:sp>
      <p:grpSp>
        <p:nvGrpSpPr>
          <p:cNvPr id="9" name="Group 9"/>
          <p:cNvGrpSpPr/>
          <p:nvPr/>
        </p:nvGrpSpPr>
        <p:grpSpPr>
          <a:xfrm>
            <a:off x="1226888" y="2803146"/>
            <a:ext cx="16469683" cy="7345449"/>
            <a:chOff x="0" y="0"/>
            <a:chExt cx="3180564" cy="1418526"/>
          </a:xfrm>
        </p:grpSpPr>
        <p:sp>
          <p:nvSpPr>
            <p:cNvPr id="10" name="Freeform 10"/>
            <p:cNvSpPr/>
            <p:nvPr/>
          </p:nvSpPr>
          <p:spPr>
            <a:xfrm>
              <a:off x="0" y="0"/>
              <a:ext cx="3180564" cy="1418526"/>
            </a:xfrm>
            <a:custGeom>
              <a:avLst/>
              <a:gdLst/>
              <a:ahLst/>
              <a:cxnLst/>
              <a:rect l="l" t="t" r="r" b="b"/>
              <a:pathLst>
                <a:path w="3180564" h="1418526">
                  <a:moveTo>
                    <a:pt x="0" y="0"/>
                  </a:moveTo>
                  <a:lnTo>
                    <a:pt x="3180564" y="0"/>
                  </a:lnTo>
                  <a:lnTo>
                    <a:pt x="3180564" y="1418526"/>
                  </a:lnTo>
                  <a:lnTo>
                    <a:pt x="0" y="1418526"/>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2070046" y="3381049"/>
            <a:ext cx="14472436" cy="436367"/>
          </a:xfrm>
          <a:prstGeom prst="rect">
            <a:avLst/>
          </a:prstGeom>
        </p:spPr>
        <p:txBody>
          <a:bodyPr lIns="0" tIns="0" rIns="0" bIns="0" rtlCol="0" anchor="t">
            <a:spAutoFit/>
          </a:bodyPr>
          <a:lstStyle/>
          <a:p>
            <a:pPr marL="556585" lvl="1" indent="-278292" algn="just">
              <a:lnSpc>
                <a:spcPts val="3557"/>
              </a:lnSpc>
              <a:buFont typeface="Arial"/>
              <a:buChar char="•"/>
            </a:pPr>
            <a:r>
              <a:rPr lang="en-US" sz="2577" spc="252" dirty="0">
                <a:solidFill>
                  <a:srgbClr val="231F20"/>
                </a:solidFill>
                <a:latin typeface="DM Sans"/>
              </a:rPr>
              <a:t>IIFE functions are defined and executed immediately after creation.</a:t>
            </a:r>
          </a:p>
        </p:txBody>
      </p:sp>
      <p:sp>
        <p:nvSpPr>
          <p:cNvPr id="13" name="TextBox 13"/>
          <p:cNvSpPr txBox="1"/>
          <p:nvPr/>
        </p:nvSpPr>
        <p:spPr>
          <a:xfrm>
            <a:off x="3010954" y="5095875"/>
            <a:ext cx="6998421" cy="2227535"/>
          </a:xfrm>
          <a:prstGeom prst="rect">
            <a:avLst/>
          </a:prstGeom>
        </p:spPr>
        <p:txBody>
          <a:bodyPr lIns="0" tIns="0" rIns="0" bIns="0" rtlCol="0" anchor="t">
            <a:spAutoFit/>
          </a:bodyPr>
          <a:lstStyle/>
          <a:p>
            <a:pPr>
              <a:lnSpc>
                <a:spcPts val="3529"/>
              </a:lnSpc>
            </a:pPr>
            <a:r>
              <a:rPr lang="en-US" sz="2557" spc="250" dirty="0">
                <a:solidFill>
                  <a:srgbClr val="231F20"/>
                </a:solidFill>
                <a:latin typeface="DM Sans Bold"/>
              </a:rPr>
              <a:t>(function() {</a:t>
            </a:r>
          </a:p>
          <a:p>
            <a:pPr>
              <a:lnSpc>
                <a:spcPts val="3529"/>
              </a:lnSpc>
            </a:pPr>
            <a:r>
              <a:rPr lang="en-US" sz="2557" spc="250" dirty="0">
                <a:solidFill>
                  <a:srgbClr val="231F20"/>
                </a:solidFill>
                <a:latin typeface="DM Sans Bold"/>
              </a:rPr>
              <a:t>    console.log("IIFE executed");</a:t>
            </a:r>
          </a:p>
          <a:p>
            <a:pPr>
              <a:lnSpc>
                <a:spcPts val="3529"/>
              </a:lnSpc>
            </a:pPr>
            <a:r>
              <a:rPr lang="en-US" sz="2557" spc="250" dirty="0">
                <a:solidFill>
                  <a:srgbClr val="231F20"/>
                </a:solidFill>
                <a:latin typeface="DM Sans Bold"/>
              </a:rPr>
              <a:t>})();</a:t>
            </a:r>
          </a:p>
          <a:p>
            <a:pPr>
              <a:lnSpc>
                <a:spcPts val="3529"/>
              </a:lnSpc>
            </a:pPr>
            <a:r>
              <a:rPr lang="en-US" sz="2557" spc="250" dirty="0">
                <a:solidFill>
                  <a:srgbClr val="231F20"/>
                </a:solidFill>
                <a:latin typeface="DM Sans Bold"/>
              </a:rPr>
              <a:t>// Output: IIFE executed</a:t>
            </a:r>
          </a:p>
          <a:p>
            <a:pPr>
              <a:lnSpc>
                <a:spcPts val="3529"/>
              </a:lnSpc>
            </a:pPr>
            <a:endParaRPr lang="en-US" sz="2557" spc="250" dirty="0">
              <a:solidFill>
                <a:srgbClr val="231F20"/>
              </a:solidFill>
              <a:latin typeface="DM Sans Bold"/>
            </a:endParaRPr>
          </a:p>
        </p:txBody>
      </p:sp>
      <p:grpSp>
        <p:nvGrpSpPr>
          <p:cNvPr id="14" name="Group 14"/>
          <p:cNvGrpSpPr/>
          <p:nvPr/>
        </p:nvGrpSpPr>
        <p:grpSpPr>
          <a:xfrm>
            <a:off x="0" y="1349145"/>
            <a:ext cx="6758845" cy="1487037"/>
            <a:chOff x="0" y="-57150"/>
            <a:chExt cx="1780107" cy="391648"/>
          </a:xfrm>
        </p:grpSpPr>
        <p:sp>
          <p:nvSpPr>
            <p:cNvPr id="15" name="Freeform 15"/>
            <p:cNvSpPr/>
            <p:nvPr/>
          </p:nvSpPr>
          <p:spPr>
            <a:xfrm>
              <a:off x="0" y="0"/>
              <a:ext cx="1780107" cy="334498"/>
            </a:xfrm>
            <a:custGeom>
              <a:avLst/>
              <a:gdLst/>
              <a:ahLst/>
              <a:cxnLst/>
              <a:rect l="l" t="t" r="r" b="b"/>
              <a:pathLst>
                <a:path w="1780107" h="334498">
                  <a:moveTo>
                    <a:pt x="0" y="0"/>
                  </a:moveTo>
                  <a:lnTo>
                    <a:pt x="1780107" y="0"/>
                  </a:lnTo>
                  <a:lnTo>
                    <a:pt x="1780107" y="334498"/>
                  </a:lnTo>
                  <a:lnTo>
                    <a:pt x="0" y="334498"/>
                  </a:lnTo>
                  <a:lnTo>
                    <a:pt x="0" y="0"/>
                  </a:lnTo>
                </a:path>
              </a:pathLst>
            </a:custGeom>
            <a:solidFill>
              <a:srgbClr val="1A1A1A"/>
            </a:solidFill>
          </p:spPr>
        </p:sp>
        <p:sp>
          <p:nvSpPr>
            <p:cNvPr id="16" name="TextBox 16"/>
            <p:cNvSpPr txBox="1"/>
            <p:nvPr/>
          </p:nvSpPr>
          <p:spPr>
            <a:xfrm>
              <a:off x="0" y="-57150"/>
              <a:ext cx="1780107" cy="391648"/>
            </a:xfrm>
            <a:prstGeom prst="rect">
              <a:avLst/>
            </a:prstGeom>
          </p:spPr>
          <p:txBody>
            <a:bodyPr lIns="50800" tIns="50800" rIns="50800" bIns="50800" rtlCol="0" anchor="ctr"/>
            <a:lstStyle/>
            <a:p>
              <a:pPr algn="ctr">
                <a:lnSpc>
                  <a:spcPts val="4528"/>
                </a:lnSpc>
                <a:spcBef>
                  <a:spcPct val="0"/>
                </a:spcBef>
              </a:pPr>
              <a:r>
                <a:rPr lang="en-US" sz="3281" spc="32" dirty="0">
                  <a:solidFill>
                    <a:srgbClr val="FFFFFF"/>
                  </a:solidFill>
                  <a:latin typeface="DM Sans Italics"/>
                </a:rPr>
                <a:t>5. Immediately Invoked Function Expressions (IIFE):</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501932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lnTo>
                    <a:pt x="0" y="0"/>
                  </a:lnTo>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5250954" y="817421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5" name="TextBox 15"/>
          <p:cNvSpPr txBox="1"/>
          <p:nvPr/>
        </p:nvSpPr>
        <p:spPr>
          <a:xfrm>
            <a:off x="6607430" y="3333137"/>
            <a:ext cx="5790503"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INTRODUCTION</a:t>
            </a:r>
          </a:p>
        </p:txBody>
      </p:sp>
      <p:sp>
        <p:nvSpPr>
          <p:cNvPr id="16" name="TextBox 16"/>
          <p:cNvSpPr txBox="1"/>
          <p:nvPr/>
        </p:nvSpPr>
        <p:spPr>
          <a:xfrm>
            <a:off x="6607430" y="4127355"/>
            <a:ext cx="6076629"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WHAT IS FUNCTION?</a:t>
            </a:r>
          </a:p>
        </p:txBody>
      </p:sp>
      <p:sp>
        <p:nvSpPr>
          <p:cNvPr id="17" name="TextBox 17"/>
          <p:cNvSpPr txBox="1"/>
          <p:nvPr/>
        </p:nvSpPr>
        <p:spPr>
          <a:xfrm>
            <a:off x="6607430" y="5047445"/>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USE OF FUNCTIONS</a:t>
            </a:r>
          </a:p>
        </p:txBody>
      </p:sp>
      <p:sp>
        <p:nvSpPr>
          <p:cNvPr id="18" name="TextBox 18"/>
          <p:cNvSpPr txBox="1"/>
          <p:nvPr/>
        </p:nvSpPr>
        <p:spPr>
          <a:xfrm>
            <a:off x="6607430" y="5841663"/>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ANATOMY OF FUNCTION</a:t>
            </a:r>
          </a:p>
        </p:txBody>
      </p:sp>
      <p:sp>
        <p:nvSpPr>
          <p:cNvPr id="19" name="TextBox 19"/>
          <p:cNvSpPr txBox="1"/>
          <p:nvPr/>
        </p:nvSpPr>
        <p:spPr>
          <a:xfrm>
            <a:off x="6607430" y="6642507"/>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TYPES OF FUNCTION</a:t>
            </a:r>
          </a:p>
        </p:txBody>
      </p:sp>
      <p:sp>
        <p:nvSpPr>
          <p:cNvPr id="20" name="TextBox 20"/>
          <p:cNvSpPr txBox="1"/>
          <p:nvPr/>
        </p:nvSpPr>
        <p:spPr>
          <a:xfrm>
            <a:off x="6607430" y="7434884"/>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WAYS TO WRITE THE FUNCTION</a:t>
            </a:r>
          </a:p>
        </p:txBody>
      </p:sp>
      <p:sp>
        <p:nvSpPr>
          <p:cNvPr id="21" name="TextBox 21"/>
          <p:cNvSpPr txBox="1"/>
          <p:nvPr/>
        </p:nvSpPr>
        <p:spPr>
          <a:xfrm>
            <a:off x="6607430" y="8279265"/>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2070046" y="199001"/>
            <a:ext cx="13891013" cy="1367136"/>
          </a:xfrm>
          <a:prstGeom prst="rect">
            <a:avLst/>
          </a:prstGeom>
        </p:spPr>
        <p:txBody>
          <a:bodyPr lIns="0" tIns="0" rIns="0" bIns="0" rtlCol="0" anchor="t">
            <a:spAutoFit/>
          </a:bodyPr>
          <a:lstStyle/>
          <a:p>
            <a:pPr algn="ctr">
              <a:lnSpc>
                <a:spcPts val="6410"/>
              </a:lnSpc>
            </a:pPr>
            <a:r>
              <a:rPr lang="en-US" sz="4645" spc="455">
                <a:solidFill>
                  <a:srgbClr val="FFFFFF"/>
                </a:solidFill>
                <a:latin typeface="Oswald Bold"/>
              </a:rPr>
              <a:t>TYPES OF FUNCTIONS IN JS</a:t>
            </a:r>
          </a:p>
          <a:p>
            <a:pPr algn="ctr">
              <a:lnSpc>
                <a:spcPts val="4478"/>
              </a:lnSpc>
            </a:pPr>
            <a:r>
              <a:rPr lang="en-US" sz="3245" spc="318">
                <a:solidFill>
                  <a:srgbClr val="FFFFFF"/>
                </a:solidFill>
                <a:latin typeface="Oswald Bold"/>
              </a:rPr>
              <a:t>(METHODS TO WRITE THE FUNCTION'S)</a:t>
            </a:r>
          </a:p>
        </p:txBody>
      </p:sp>
      <p:grpSp>
        <p:nvGrpSpPr>
          <p:cNvPr id="9" name="Group 9"/>
          <p:cNvGrpSpPr/>
          <p:nvPr/>
        </p:nvGrpSpPr>
        <p:grpSpPr>
          <a:xfrm>
            <a:off x="1226888" y="2803146"/>
            <a:ext cx="16469683" cy="7345449"/>
            <a:chOff x="0" y="0"/>
            <a:chExt cx="3180564" cy="1418526"/>
          </a:xfrm>
        </p:grpSpPr>
        <p:sp>
          <p:nvSpPr>
            <p:cNvPr id="10" name="Freeform 10"/>
            <p:cNvSpPr/>
            <p:nvPr/>
          </p:nvSpPr>
          <p:spPr>
            <a:xfrm>
              <a:off x="0" y="0"/>
              <a:ext cx="3180564" cy="1418526"/>
            </a:xfrm>
            <a:custGeom>
              <a:avLst/>
              <a:gdLst/>
              <a:ahLst/>
              <a:cxnLst/>
              <a:rect l="l" t="t" r="r" b="b"/>
              <a:pathLst>
                <a:path w="3180564" h="1418526">
                  <a:moveTo>
                    <a:pt x="0" y="0"/>
                  </a:moveTo>
                  <a:lnTo>
                    <a:pt x="3180564" y="0"/>
                  </a:lnTo>
                  <a:lnTo>
                    <a:pt x="3180564" y="1418526"/>
                  </a:lnTo>
                  <a:lnTo>
                    <a:pt x="0" y="1418526"/>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2070046" y="2976762"/>
            <a:ext cx="14472436" cy="884042"/>
          </a:xfrm>
          <a:prstGeom prst="rect">
            <a:avLst/>
          </a:prstGeom>
        </p:spPr>
        <p:txBody>
          <a:bodyPr lIns="0" tIns="0" rIns="0" bIns="0" rtlCol="0" anchor="t">
            <a:spAutoFit/>
          </a:bodyPr>
          <a:lstStyle/>
          <a:p>
            <a:pPr marL="556585" lvl="1" indent="-278292" algn="just">
              <a:lnSpc>
                <a:spcPts val="3557"/>
              </a:lnSpc>
              <a:buFont typeface="Arial"/>
              <a:buChar char="•"/>
            </a:pPr>
            <a:r>
              <a:rPr lang="en-US" sz="2577" spc="252">
                <a:solidFill>
                  <a:srgbClr val="231F20"/>
                </a:solidFill>
                <a:latin typeface="DM Sans"/>
              </a:rPr>
              <a:t>A higher-order function in JavaScript is a function that takes one or more functions as arguments, returns a function as its result, or both.</a:t>
            </a:r>
          </a:p>
        </p:txBody>
      </p:sp>
      <p:sp>
        <p:nvSpPr>
          <p:cNvPr id="13" name="TextBox 13"/>
          <p:cNvSpPr txBox="1"/>
          <p:nvPr/>
        </p:nvSpPr>
        <p:spPr>
          <a:xfrm>
            <a:off x="3439892" y="4699004"/>
            <a:ext cx="12521167" cy="5175837"/>
          </a:xfrm>
          <a:prstGeom prst="rect">
            <a:avLst/>
          </a:prstGeom>
        </p:spPr>
        <p:txBody>
          <a:bodyPr lIns="0" tIns="0" rIns="0" bIns="0" rtlCol="0" anchor="t">
            <a:spAutoFit/>
          </a:bodyPr>
          <a:lstStyle/>
          <a:p>
            <a:pPr>
              <a:lnSpc>
                <a:spcPts val="2915"/>
              </a:lnSpc>
            </a:pPr>
            <a:r>
              <a:rPr lang="en-US" sz="2112" spc="207">
                <a:solidFill>
                  <a:srgbClr val="231F20"/>
                </a:solidFill>
                <a:latin typeface="DM Sans Bold"/>
              </a:rPr>
              <a:t>// Higher-order function that performs an operation using a callback</a:t>
            </a:r>
          </a:p>
          <a:p>
            <a:pPr>
              <a:lnSpc>
                <a:spcPts val="2915"/>
              </a:lnSpc>
            </a:pPr>
            <a:r>
              <a:rPr lang="en-US" sz="2112" spc="207">
                <a:solidFill>
                  <a:srgbClr val="231F20"/>
                </a:solidFill>
                <a:latin typeface="DM Sans Bold"/>
              </a:rPr>
              <a:t>function calculate(a, b, operation) {</a:t>
            </a:r>
          </a:p>
          <a:p>
            <a:pPr>
              <a:lnSpc>
                <a:spcPts val="2915"/>
              </a:lnSpc>
            </a:pPr>
            <a:r>
              <a:rPr lang="en-US" sz="2112" spc="207">
                <a:solidFill>
                  <a:srgbClr val="231F20"/>
                </a:solidFill>
                <a:latin typeface="DM Sans Bold"/>
              </a:rPr>
              <a:t>    return operation(a, b);</a:t>
            </a:r>
          </a:p>
          <a:p>
            <a:pPr>
              <a:lnSpc>
                <a:spcPts val="2915"/>
              </a:lnSpc>
            </a:pPr>
            <a:r>
              <a:rPr lang="en-US" sz="2112" spc="207">
                <a:solidFill>
                  <a:srgbClr val="231F20"/>
                </a:solidFill>
                <a:latin typeface="DM Sans Bold"/>
              </a:rPr>
              <a:t>}</a:t>
            </a:r>
          </a:p>
          <a:p>
            <a:pPr>
              <a:lnSpc>
                <a:spcPts val="2915"/>
              </a:lnSpc>
            </a:pPr>
            <a:endParaRPr lang="en-US" sz="2112" spc="207">
              <a:solidFill>
                <a:srgbClr val="231F20"/>
              </a:solidFill>
              <a:latin typeface="DM Sans Bold"/>
            </a:endParaRPr>
          </a:p>
          <a:p>
            <a:pPr>
              <a:lnSpc>
                <a:spcPts val="2915"/>
              </a:lnSpc>
            </a:pPr>
            <a:r>
              <a:rPr lang="en-US" sz="2112" spc="207">
                <a:solidFill>
                  <a:srgbClr val="231F20"/>
                </a:solidFill>
                <a:latin typeface="DM Sans Bold"/>
              </a:rPr>
              <a:t>// Callback function for addition</a:t>
            </a:r>
          </a:p>
          <a:p>
            <a:pPr>
              <a:lnSpc>
                <a:spcPts val="2915"/>
              </a:lnSpc>
            </a:pPr>
            <a:r>
              <a:rPr lang="en-US" sz="2112" spc="207">
                <a:solidFill>
                  <a:srgbClr val="231F20"/>
                </a:solidFill>
                <a:latin typeface="DM Sans Bold"/>
              </a:rPr>
              <a:t>function add(x, y) {</a:t>
            </a:r>
          </a:p>
          <a:p>
            <a:pPr>
              <a:lnSpc>
                <a:spcPts val="2915"/>
              </a:lnSpc>
            </a:pPr>
            <a:r>
              <a:rPr lang="en-US" sz="2112" spc="207">
                <a:solidFill>
                  <a:srgbClr val="231F20"/>
                </a:solidFill>
                <a:latin typeface="DM Sans Bold"/>
              </a:rPr>
              <a:t>    return x + y;</a:t>
            </a:r>
          </a:p>
          <a:p>
            <a:pPr>
              <a:lnSpc>
                <a:spcPts val="2915"/>
              </a:lnSpc>
            </a:pPr>
            <a:r>
              <a:rPr lang="en-US" sz="2112" spc="207">
                <a:solidFill>
                  <a:srgbClr val="231F20"/>
                </a:solidFill>
                <a:latin typeface="DM Sans Bold"/>
              </a:rPr>
              <a:t>}</a:t>
            </a:r>
          </a:p>
          <a:p>
            <a:pPr>
              <a:lnSpc>
                <a:spcPts val="2915"/>
              </a:lnSpc>
            </a:pPr>
            <a:endParaRPr lang="en-US" sz="2112" spc="207">
              <a:solidFill>
                <a:srgbClr val="231F20"/>
              </a:solidFill>
              <a:latin typeface="DM Sans Bold"/>
            </a:endParaRPr>
          </a:p>
          <a:p>
            <a:pPr>
              <a:lnSpc>
                <a:spcPts val="2915"/>
              </a:lnSpc>
            </a:pPr>
            <a:r>
              <a:rPr lang="en-US" sz="2112" spc="207">
                <a:solidFill>
                  <a:srgbClr val="231F20"/>
                </a:solidFill>
                <a:latin typeface="DM Sans Bold"/>
              </a:rPr>
              <a:t>// Using the calculate function with the add callback</a:t>
            </a:r>
          </a:p>
          <a:p>
            <a:pPr>
              <a:lnSpc>
                <a:spcPts val="2915"/>
              </a:lnSpc>
            </a:pPr>
            <a:r>
              <a:rPr lang="en-US" sz="2112" spc="207">
                <a:solidFill>
                  <a:srgbClr val="231F20"/>
                </a:solidFill>
                <a:latin typeface="DM Sans Bold"/>
              </a:rPr>
              <a:t>const sum = calculate(5, 3, add); // Output: 8</a:t>
            </a:r>
          </a:p>
          <a:p>
            <a:pPr>
              <a:lnSpc>
                <a:spcPts val="2915"/>
              </a:lnSpc>
            </a:pPr>
            <a:r>
              <a:rPr lang="en-US" sz="2112" spc="207">
                <a:solidFill>
                  <a:srgbClr val="231F20"/>
                </a:solidFill>
                <a:latin typeface="DM Sans Bold"/>
              </a:rPr>
              <a:t>console.log("Sum:", sum);</a:t>
            </a:r>
          </a:p>
          <a:p>
            <a:pPr>
              <a:lnSpc>
                <a:spcPts val="2915"/>
              </a:lnSpc>
            </a:pPr>
            <a:endParaRPr lang="en-US" sz="2112" spc="207">
              <a:solidFill>
                <a:srgbClr val="231F20"/>
              </a:solidFill>
              <a:latin typeface="DM Sans Bold"/>
            </a:endParaRPr>
          </a:p>
        </p:txBody>
      </p:sp>
      <p:grpSp>
        <p:nvGrpSpPr>
          <p:cNvPr id="14" name="Group 14"/>
          <p:cNvGrpSpPr/>
          <p:nvPr/>
        </p:nvGrpSpPr>
        <p:grpSpPr>
          <a:xfrm>
            <a:off x="0" y="1566136"/>
            <a:ext cx="5776431" cy="1237010"/>
            <a:chOff x="0" y="0"/>
            <a:chExt cx="1521365" cy="325797"/>
          </a:xfrm>
        </p:grpSpPr>
        <p:sp>
          <p:nvSpPr>
            <p:cNvPr id="15" name="Freeform 15"/>
            <p:cNvSpPr/>
            <p:nvPr/>
          </p:nvSpPr>
          <p:spPr>
            <a:xfrm>
              <a:off x="0" y="0"/>
              <a:ext cx="1521365" cy="325797"/>
            </a:xfrm>
            <a:custGeom>
              <a:avLst/>
              <a:gdLst/>
              <a:ahLst/>
              <a:cxnLst/>
              <a:rect l="l" t="t" r="r" b="b"/>
              <a:pathLst>
                <a:path w="1521365" h="325797">
                  <a:moveTo>
                    <a:pt x="0" y="0"/>
                  </a:moveTo>
                  <a:lnTo>
                    <a:pt x="1521365" y="0"/>
                  </a:lnTo>
                  <a:lnTo>
                    <a:pt x="1521365" y="325797"/>
                  </a:lnTo>
                  <a:lnTo>
                    <a:pt x="0" y="325797"/>
                  </a:lnTo>
                  <a:lnTo>
                    <a:pt x="0" y="0"/>
                  </a:lnTo>
                </a:path>
              </a:pathLst>
            </a:custGeom>
            <a:solidFill>
              <a:srgbClr val="1A1A1A"/>
            </a:solidFill>
          </p:spPr>
        </p:sp>
        <p:sp>
          <p:nvSpPr>
            <p:cNvPr id="16" name="TextBox 16"/>
            <p:cNvSpPr txBox="1"/>
            <p:nvPr/>
          </p:nvSpPr>
          <p:spPr>
            <a:xfrm>
              <a:off x="0" y="0"/>
              <a:ext cx="1521365" cy="325797"/>
            </a:xfrm>
            <a:prstGeom prst="rect">
              <a:avLst/>
            </a:prstGeom>
          </p:spPr>
          <p:txBody>
            <a:bodyPr lIns="50800" tIns="50800" rIns="50800" bIns="50800" rtlCol="0" anchor="ctr"/>
            <a:lstStyle/>
            <a:p>
              <a:pPr algn="ctr">
                <a:lnSpc>
                  <a:spcPts val="4528"/>
                </a:lnSpc>
                <a:spcBef>
                  <a:spcPct val="0"/>
                </a:spcBef>
              </a:pPr>
              <a:r>
                <a:rPr lang="en-US" sz="3281" spc="32" dirty="0">
                  <a:solidFill>
                    <a:srgbClr val="FFFFFF"/>
                  </a:solidFill>
                  <a:latin typeface="DM Sans Italics"/>
                </a:rPr>
                <a:t>6. Higher-Order Functions:</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2070046" y="199001"/>
            <a:ext cx="13891013" cy="1367136"/>
          </a:xfrm>
          <a:prstGeom prst="rect">
            <a:avLst/>
          </a:prstGeom>
        </p:spPr>
        <p:txBody>
          <a:bodyPr lIns="0" tIns="0" rIns="0" bIns="0" rtlCol="0" anchor="t">
            <a:spAutoFit/>
          </a:bodyPr>
          <a:lstStyle/>
          <a:p>
            <a:pPr algn="ctr">
              <a:lnSpc>
                <a:spcPts val="6410"/>
              </a:lnSpc>
            </a:pPr>
            <a:r>
              <a:rPr lang="en-US" sz="4645" spc="455">
                <a:solidFill>
                  <a:srgbClr val="FFFFFF"/>
                </a:solidFill>
                <a:latin typeface="Oswald Bold"/>
              </a:rPr>
              <a:t>TYPES OF FUNCTIONS IN JS</a:t>
            </a:r>
          </a:p>
          <a:p>
            <a:pPr algn="ctr">
              <a:lnSpc>
                <a:spcPts val="4478"/>
              </a:lnSpc>
            </a:pPr>
            <a:r>
              <a:rPr lang="en-US" sz="3245" spc="318">
                <a:solidFill>
                  <a:srgbClr val="FFFFFF"/>
                </a:solidFill>
                <a:latin typeface="Oswald Bold"/>
              </a:rPr>
              <a:t>(METHODS TO WRITE THE FUNCTION'S)</a:t>
            </a:r>
          </a:p>
        </p:txBody>
      </p:sp>
      <p:grpSp>
        <p:nvGrpSpPr>
          <p:cNvPr id="9" name="Group 9"/>
          <p:cNvGrpSpPr/>
          <p:nvPr/>
        </p:nvGrpSpPr>
        <p:grpSpPr>
          <a:xfrm>
            <a:off x="1181167" y="2803146"/>
            <a:ext cx="16469683" cy="7345449"/>
            <a:chOff x="0" y="0"/>
            <a:chExt cx="3180564" cy="1418526"/>
          </a:xfrm>
        </p:grpSpPr>
        <p:sp>
          <p:nvSpPr>
            <p:cNvPr id="10" name="Freeform 10"/>
            <p:cNvSpPr/>
            <p:nvPr/>
          </p:nvSpPr>
          <p:spPr>
            <a:xfrm>
              <a:off x="0" y="0"/>
              <a:ext cx="3180564" cy="1418526"/>
            </a:xfrm>
            <a:custGeom>
              <a:avLst/>
              <a:gdLst/>
              <a:ahLst/>
              <a:cxnLst/>
              <a:rect l="l" t="t" r="r" b="b"/>
              <a:pathLst>
                <a:path w="3180564" h="1418526">
                  <a:moveTo>
                    <a:pt x="0" y="0"/>
                  </a:moveTo>
                  <a:lnTo>
                    <a:pt x="3180564" y="0"/>
                  </a:lnTo>
                  <a:lnTo>
                    <a:pt x="3180564" y="1418526"/>
                  </a:lnTo>
                  <a:lnTo>
                    <a:pt x="0" y="1418526"/>
                  </a:lnTo>
                  <a:lnTo>
                    <a:pt x="0" y="0"/>
                  </a:lnTo>
                </a:path>
              </a:pathLst>
            </a:custGeom>
            <a:solidFill>
              <a:srgbClr val="000000">
                <a:alpha val="0"/>
              </a:srgbClr>
            </a:solidFill>
            <a:ln w="38100">
              <a:solidFill>
                <a:srgbClr val="000000"/>
              </a:solidFill>
            </a:ln>
          </p:spPr>
        </p:sp>
        <p:sp>
          <p:nvSpPr>
            <p:cNvPr id="11" name="TextBox 11"/>
            <p:cNvSpPr txBox="1"/>
            <p:nvPr/>
          </p:nvSpPr>
          <p:spPr>
            <a:xfrm>
              <a:off x="0" y="-19050"/>
              <a:ext cx="812800" cy="831850"/>
            </a:xfrm>
            <a:prstGeom prst="rect">
              <a:avLst/>
            </a:prstGeom>
          </p:spPr>
          <p:txBody>
            <a:bodyPr lIns="50800" tIns="50800" rIns="50800" bIns="50800" rtlCol="0" anchor="ctr"/>
            <a:lstStyle/>
            <a:p>
              <a:pPr>
                <a:lnSpc>
                  <a:spcPts val="2859"/>
                </a:lnSpc>
              </a:pPr>
              <a:endParaRPr/>
            </a:p>
          </p:txBody>
        </p:sp>
      </p:grpSp>
      <p:sp>
        <p:nvSpPr>
          <p:cNvPr id="12" name="TextBox 12"/>
          <p:cNvSpPr txBox="1"/>
          <p:nvPr/>
        </p:nvSpPr>
        <p:spPr>
          <a:xfrm>
            <a:off x="1371600" y="2841246"/>
            <a:ext cx="15925800" cy="2308324"/>
          </a:xfrm>
          <a:prstGeom prst="rect">
            <a:avLst/>
          </a:prstGeom>
        </p:spPr>
        <p:txBody>
          <a:bodyPr wrap="square" lIns="0" tIns="0" rIns="0" bIns="0" rtlCol="0" anchor="t">
            <a:spAutoFit/>
          </a:bodyPr>
          <a:lstStyle/>
          <a:p>
            <a:pPr marL="556585" lvl="1" indent="-278292" algn="just">
              <a:lnSpc>
                <a:spcPts val="3557"/>
              </a:lnSpc>
              <a:buFont typeface="Arial"/>
              <a:buChar char="•"/>
            </a:pPr>
            <a:r>
              <a:rPr lang="en-GB" sz="2000" dirty="0"/>
              <a:t>A generator function in JavaScript is a special type of function that can be paused and resumed during its execution, allowing you to generate a sequence of values lazily over time. </a:t>
            </a:r>
            <a:endParaRPr lang="en-GB" sz="2000" dirty="0" smtClean="0"/>
          </a:p>
          <a:p>
            <a:pPr marL="556585" lvl="1" indent="-278292" algn="just">
              <a:lnSpc>
                <a:spcPts val="3557"/>
              </a:lnSpc>
              <a:buFont typeface="Arial"/>
              <a:buChar char="•"/>
            </a:pPr>
            <a:r>
              <a:rPr lang="en-GB" sz="2000" dirty="0" smtClean="0"/>
              <a:t>It's </a:t>
            </a:r>
            <a:r>
              <a:rPr lang="en-GB" sz="2000" dirty="0"/>
              <a:t>defined using the </a:t>
            </a:r>
            <a:r>
              <a:rPr lang="en-GB" sz="2000" dirty="0"/>
              <a:t>function*</a:t>
            </a:r>
            <a:r>
              <a:rPr lang="en-GB" sz="2000" dirty="0"/>
              <a:t> syntax and uses the </a:t>
            </a:r>
            <a:r>
              <a:rPr lang="en-GB" sz="2000" dirty="0"/>
              <a:t>yield</a:t>
            </a:r>
            <a:r>
              <a:rPr lang="en-GB" sz="2000" dirty="0"/>
              <a:t> keyword to produce values while maintaining its own state. </a:t>
            </a:r>
            <a:endParaRPr lang="en-GB" sz="2000" dirty="0" smtClean="0"/>
          </a:p>
          <a:p>
            <a:pPr marL="556585" lvl="1" indent="-278292" algn="just">
              <a:lnSpc>
                <a:spcPts val="3557"/>
              </a:lnSpc>
              <a:buFont typeface="Arial"/>
              <a:buChar char="•"/>
            </a:pPr>
            <a:r>
              <a:rPr lang="en-GB" sz="2000" dirty="0" smtClean="0"/>
              <a:t>This </a:t>
            </a:r>
            <a:r>
              <a:rPr lang="en-GB" sz="2000" dirty="0"/>
              <a:t>is particularly useful when dealing with asynchronous operations, infinite sequences, or scenarios where you want more control over the flow of execution.</a:t>
            </a:r>
            <a:endParaRPr lang="en-US" sz="2000" spc="252" dirty="0">
              <a:solidFill>
                <a:srgbClr val="231F20"/>
              </a:solidFill>
              <a:latin typeface="DM Sans"/>
            </a:endParaRPr>
          </a:p>
        </p:txBody>
      </p:sp>
      <p:sp>
        <p:nvSpPr>
          <p:cNvPr id="13" name="TextBox 13"/>
          <p:cNvSpPr txBox="1"/>
          <p:nvPr/>
        </p:nvSpPr>
        <p:spPr>
          <a:xfrm>
            <a:off x="2888215" y="5379720"/>
            <a:ext cx="11734800" cy="4462760"/>
          </a:xfrm>
          <a:prstGeom prst="rect">
            <a:avLst/>
          </a:prstGeom>
        </p:spPr>
        <p:txBody>
          <a:bodyPr wrap="square" lIns="0" tIns="0" rIns="0" bIns="0" rtlCol="0" anchor="t">
            <a:spAutoFit/>
          </a:bodyPr>
          <a:lstStyle/>
          <a:p>
            <a:pPr>
              <a:lnSpc>
                <a:spcPts val="2915"/>
              </a:lnSpc>
            </a:pPr>
            <a:r>
              <a:rPr lang="en-US" sz="2000" spc="207" dirty="0">
                <a:solidFill>
                  <a:srgbClr val="231F20"/>
                </a:solidFill>
                <a:latin typeface="DM Sans Bold"/>
              </a:rPr>
              <a:t>function* </a:t>
            </a:r>
            <a:r>
              <a:rPr lang="en-US" sz="2000" spc="207" dirty="0" err="1">
                <a:solidFill>
                  <a:srgbClr val="231F20"/>
                </a:solidFill>
                <a:latin typeface="DM Sans Bold"/>
              </a:rPr>
              <a:t>numberGenerator</a:t>
            </a:r>
            <a:r>
              <a:rPr lang="en-US" sz="2000" spc="207" dirty="0">
                <a:solidFill>
                  <a:srgbClr val="231F20"/>
                </a:solidFill>
                <a:latin typeface="DM Sans Bold"/>
              </a:rPr>
              <a:t>() {</a:t>
            </a:r>
          </a:p>
          <a:p>
            <a:pPr>
              <a:lnSpc>
                <a:spcPts val="2915"/>
              </a:lnSpc>
            </a:pPr>
            <a:r>
              <a:rPr lang="en-US" sz="2000" spc="207" dirty="0">
                <a:solidFill>
                  <a:srgbClr val="231F20"/>
                </a:solidFill>
                <a:latin typeface="DM Sans Bold"/>
              </a:rPr>
              <a:t>    yield 1;</a:t>
            </a:r>
          </a:p>
          <a:p>
            <a:pPr>
              <a:lnSpc>
                <a:spcPts val="2915"/>
              </a:lnSpc>
            </a:pPr>
            <a:r>
              <a:rPr lang="en-US" sz="2000" spc="207" dirty="0">
                <a:solidFill>
                  <a:srgbClr val="231F20"/>
                </a:solidFill>
                <a:latin typeface="DM Sans Bold"/>
              </a:rPr>
              <a:t>    yield 2;</a:t>
            </a:r>
          </a:p>
          <a:p>
            <a:pPr>
              <a:lnSpc>
                <a:spcPts val="2915"/>
              </a:lnSpc>
            </a:pPr>
            <a:r>
              <a:rPr lang="en-US" sz="2000" spc="207" dirty="0">
                <a:solidFill>
                  <a:srgbClr val="231F20"/>
                </a:solidFill>
                <a:latin typeface="DM Sans Bold"/>
              </a:rPr>
              <a:t>    yield 3;</a:t>
            </a:r>
          </a:p>
          <a:p>
            <a:pPr>
              <a:lnSpc>
                <a:spcPts val="2915"/>
              </a:lnSpc>
            </a:pPr>
            <a:r>
              <a:rPr lang="en-US" sz="2000" spc="207" dirty="0">
                <a:solidFill>
                  <a:srgbClr val="231F20"/>
                </a:solidFill>
                <a:latin typeface="DM Sans Bold"/>
              </a:rPr>
              <a:t>}</a:t>
            </a:r>
          </a:p>
          <a:p>
            <a:pPr>
              <a:lnSpc>
                <a:spcPts val="2915"/>
              </a:lnSpc>
            </a:pPr>
            <a:endParaRPr lang="en-US" sz="2000" spc="207" dirty="0">
              <a:solidFill>
                <a:srgbClr val="231F20"/>
              </a:solidFill>
              <a:latin typeface="DM Sans Bold"/>
            </a:endParaRPr>
          </a:p>
          <a:p>
            <a:pPr>
              <a:lnSpc>
                <a:spcPts val="2915"/>
              </a:lnSpc>
            </a:pPr>
            <a:r>
              <a:rPr lang="en-US" sz="2000" spc="207" dirty="0" err="1">
                <a:solidFill>
                  <a:srgbClr val="231F20"/>
                </a:solidFill>
                <a:latin typeface="DM Sans Bold"/>
              </a:rPr>
              <a:t>const</a:t>
            </a:r>
            <a:r>
              <a:rPr lang="en-US" sz="2000" spc="207" dirty="0">
                <a:solidFill>
                  <a:srgbClr val="231F20"/>
                </a:solidFill>
                <a:latin typeface="DM Sans Bold"/>
              </a:rPr>
              <a:t> generator = </a:t>
            </a:r>
            <a:r>
              <a:rPr lang="en-US" sz="2000" spc="207" dirty="0" err="1">
                <a:solidFill>
                  <a:srgbClr val="231F20"/>
                </a:solidFill>
                <a:latin typeface="DM Sans Bold"/>
              </a:rPr>
              <a:t>numberGenerator</a:t>
            </a:r>
            <a:r>
              <a:rPr lang="en-US" sz="2000" spc="207" dirty="0">
                <a:solidFill>
                  <a:srgbClr val="231F20"/>
                </a:solidFill>
                <a:latin typeface="DM Sans Bold"/>
              </a:rPr>
              <a:t>();</a:t>
            </a:r>
          </a:p>
          <a:p>
            <a:pPr>
              <a:lnSpc>
                <a:spcPts val="2915"/>
              </a:lnSpc>
            </a:pPr>
            <a:endParaRPr lang="en-US" sz="2000" spc="207" dirty="0">
              <a:solidFill>
                <a:srgbClr val="231F20"/>
              </a:solidFill>
              <a:latin typeface="DM Sans Bold"/>
            </a:endParaRPr>
          </a:p>
          <a:p>
            <a:pPr>
              <a:lnSpc>
                <a:spcPts val="2915"/>
              </a:lnSpc>
            </a:pPr>
            <a:r>
              <a:rPr lang="en-US" sz="2000" spc="207" dirty="0">
                <a:solidFill>
                  <a:srgbClr val="231F20"/>
                </a:solidFill>
                <a:latin typeface="DM Sans Bold"/>
              </a:rPr>
              <a:t>console.log(</a:t>
            </a:r>
            <a:r>
              <a:rPr lang="en-US" sz="2000" spc="207" dirty="0" err="1">
                <a:solidFill>
                  <a:srgbClr val="231F20"/>
                </a:solidFill>
                <a:latin typeface="DM Sans Bold"/>
              </a:rPr>
              <a:t>generator.next</a:t>
            </a:r>
            <a:r>
              <a:rPr lang="en-US" sz="2000" spc="207" dirty="0">
                <a:solidFill>
                  <a:srgbClr val="231F20"/>
                </a:solidFill>
                <a:latin typeface="DM Sans Bold"/>
              </a:rPr>
              <a:t>().value); // Output: 1</a:t>
            </a:r>
          </a:p>
          <a:p>
            <a:pPr>
              <a:lnSpc>
                <a:spcPts val="2915"/>
              </a:lnSpc>
            </a:pPr>
            <a:r>
              <a:rPr lang="en-US" sz="2000" spc="207" dirty="0">
                <a:solidFill>
                  <a:srgbClr val="231F20"/>
                </a:solidFill>
                <a:latin typeface="DM Sans Bold"/>
              </a:rPr>
              <a:t>console.log(</a:t>
            </a:r>
            <a:r>
              <a:rPr lang="en-US" sz="2000" spc="207" dirty="0" err="1">
                <a:solidFill>
                  <a:srgbClr val="231F20"/>
                </a:solidFill>
                <a:latin typeface="DM Sans Bold"/>
              </a:rPr>
              <a:t>generator.next</a:t>
            </a:r>
            <a:r>
              <a:rPr lang="en-US" sz="2000" spc="207" dirty="0">
                <a:solidFill>
                  <a:srgbClr val="231F20"/>
                </a:solidFill>
                <a:latin typeface="DM Sans Bold"/>
              </a:rPr>
              <a:t>().value); // Output: 2</a:t>
            </a:r>
          </a:p>
          <a:p>
            <a:pPr>
              <a:lnSpc>
                <a:spcPts val="2915"/>
              </a:lnSpc>
            </a:pPr>
            <a:r>
              <a:rPr lang="en-US" sz="2000" spc="207" dirty="0">
                <a:solidFill>
                  <a:srgbClr val="231F20"/>
                </a:solidFill>
                <a:latin typeface="DM Sans Bold"/>
              </a:rPr>
              <a:t>console.log(</a:t>
            </a:r>
            <a:r>
              <a:rPr lang="en-US" sz="2000" spc="207" dirty="0" err="1">
                <a:solidFill>
                  <a:srgbClr val="231F20"/>
                </a:solidFill>
                <a:latin typeface="DM Sans Bold"/>
              </a:rPr>
              <a:t>generator.next</a:t>
            </a:r>
            <a:r>
              <a:rPr lang="en-US" sz="2000" spc="207" dirty="0">
                <a:solidFill>
                  <a:srgbClr val="231F20"/>
                </a:solidFill>
                <a:latin typeface="DM Sans Bold"/>
              </a:rPr>
              <a:t>().value); // Output: 3</a:t>
            </a:r>
          </a:p>
          <a:p>
            <a:pPr>
              <a:lnSpc>
                <a:spcPts val="2915"/>
              </a:lnSpc>
            </a:pPr>
            <a:r>
              <a:rPr lang="en-US" sz="2000" spc="207" dirty="0">
                <a:solidFill>
                  <a:srgbClr val="231F20"/>
                </a:solidFill>
                <a:latin typeface="DM Sans Bold"/>
              </a:rPr>
              <a:t>console.log(</a:t>
            </a:r>
            <a:r>
              <a:rPr lang="en-US" sz="2000" spc="207" dirty="0" err="1">
                <a:solidFill>
                  <a:srgbClr val="231F20"/>
                </a:solidFill>
                <a:latin typeface="DM Sans Bold"/>
              </a:rPr>
              <a:t>generator.next</a:t>
            </a:r>
            <a:r>
              <a:rPr lang="en-US" sz="2000" spc="207" dirty="0">
                <a:solidFill>
                  <a:srgbClr val="231F20"/>
                </a:solidFill>
                <a:latin typeface="DM Sans Bold"/>
              </a:rPr>
              <a:t>().value); // Output: undefined (no more yields)</a:t>
            </a:r>
          </a:p>
        </p:txBody>
      </p:sp>
      <p:grpSp>
        <p:nvGrpSpPr>
          <p:cNvPr id="14" name="Group 14"/>
          <p:cNvGrpSpPr/>
          <p:nvPr/>
        </p:nvGrpSpPr>
        <p:grpSpPr>
          <a:xfrm>
            <a:off x="0" y="1566136"/>
            <a:ext cx="5776431" cy="1237010"/>
            <a:chOff x="0" y="0"/>
            <a:chExt cx="1521365" cy="325797"/>
          </a:xfrm>
        </p:grpSpPr>
        <p:sp>
          <p:nvSpPr>
            <p:cNvPr id="15" name="Freeform 15"/>
            <p:cNvSpPr/>
            <p:nvPr/>
          </p:nvSpPr>
          <p:spPr>
            <a:xfrm>
              <a:off x="0" y="0"/>
              <a:ext cx="1521365" cy="325797"/>
            </a:xfrm>
            <a:custGeom>
              <a:avLst/>
              <a:gdLst/>
              <a:ahLst/>
              <a:cxnLst/>
              <a:rect l="l" t="t" r="r" b="b"/>
              <a:pathLst>
                <a:path w="1521365" h="325797">
                  <a:moveTo>
                    <a:pt x="0" y="0"/>
                  </a:moveTo>
                  <a:lnTo>
                    <a:pt x="1521365" y="0"/>
                  </a:lnTo>
                  <a:lnTo>
                    <a:pt x="1521365" y="325797"/>
                  </a:lnTo>
                  <a:lnTo>
                    <a:pt x="0" y="325797"/>
                  </a:lnTo>
                  <a:lnTo>
                    <a:pt x="0" y="0"/>
                  </a:lnTo>
                </a:path>
              </a:pathLst>
            </a:custGeom>
            <a:solidFill>
              <a:srgbClr val="1A1A1A"/>
            </a:solidFill>
          </p:spPr>
        </p:sp>
        <p:sp>
          <p:nvSpPr>
            <p:cNvPr id="16" name="TextBox 16"/>
            <p:cNvSpPr txBox="1"/>
            <p:nvPr/>
          </p:nvSpPr>
          <p:spPr>
            <a:xfrm>
              <a:off x="0" y="0"/>
              <a:ext cx="1521365" cy="325797"/>
            </a:xfrm>
            <a:prstGeom prst="rect">
              <a:avLst/>
            </a:prstGeom>
          </p:spPr>
          <p:txBody>
            <a:bodyPr lIns="50800" tIns="50800" rIns="50800" bIns="50800" rtlCol="0" anchor="ctr"/>
            <a:lstStyle/>
            <a:p>
              <a:pPr algn="ctr">
                <a:lnSpc>
                  <a:spcPts val="4528"/>
                </a:lnSpc>
                <a:spcBef>
                  <a:spcPct val="0"/>
                </a:spcBef>
              </a:pPr>
              <a:r>
                <a:rPr lang="en-US" sz="3281" spc="32" dirty="0">
                  <a:solidFill>
                    <a:srgbClr val="FFFFFF"/>
                  </a:solidFill>
                  <a:latin typeface="DM Sans Italics"/>
                </a:rPr>
                <a:t>7</a:t>
              </a:r>
              <a:r>
                <a:rPr lang="en-US" sz="3281" spc="32" dirty="0" smtClean="0">
                  <a:solidFill>
                    <a:srgbClr val="FFFFFF"/>
                  </a:solidFill>
                  <a:latin typeface="DM Sans Italics"/>
                </a:rPr>
                <a:t>. </a:t>
              </a:r>
              <a:r>
                <a:rPr lang="en-US" sz="3281" spc="32" dirty="0" smtClean="0">
                  <a:solidFill>
                    <a:srgbClr val="FFFFFF"/>
                  </a:solidFill>
                  <a:latin typeface="DM Sans Italics"/>
                </a:rPr>
                <a:t>Generator</a:t>
              </a:r>
              <a:r>
                <a:rPr lang="en-US" sz="3281" spc="32" dirty="0" smtClean="0">
                  <a:solidFill>
                    <a:srgbClr val="FFFFFF"/>
                  </a:solidFill>
                  <a:latin typeface="DM Sans Italics"/>
                </a:rPr>
                <a:t> </a:t>
              </a:r>
              <a:r>
                <a:rPr lang="en-US" sz="3281" spc="32" dirty="0">
                  <a:solidFill>
                    <a:srgbClr val="FFFFFF"/>
                  </a:solidFill>
                  <a:latin typeface="DM Sans Italics"/>
                </a:rPr>
                <a:t>Functions:</a:t>
              </a:r>
            </a:p>
          </p:txBody>
        </p:sp>
      </p:grpSp>
    </p:spTree>
    <p:extLst>
      <p:ext uri="{BB962C8B-B14F-4D97-AF65-F5344CB8AC3E}">
        <p14:creationId xmlns:p14="http://schemas.microsoft.com/office/powerpoint/2010/main" val="2801072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6351700" y="239541"/>
            <a:ext cx="4860368" cy="789159"/>
          </a:xfrm>
          <a:prstGeom prst="rect">
            <a:avLst/>
          </a:prstGeom>
        </p:spPr>
        <p:txBody>
          <a:bodyPr lIns="0" tIns="0" rIns="0" bIns="0" rtlCol="0" anchor="t">
            <a:spAutoFit/>
          </a:bodyPr>
          <a:lstStyle/>
          <a:p>
            <a:pPr algn="ctr">
              <a:lnSpc>
                <a:spcPts val="6410"/>
              </a:lnSpc>
            </a:pPr>
            <a:r>
              <a:rPr lang="en-US" sz="4645" spc="455">
                <a:solidFill>
                  <a:srgbClr val="FFFFFF"/>
                </a:solidFill>
                <a:latin typeface="Oswald Bold"/>
              </a:rPr>
              <a:t>QUESTION'S</a:t>
            </a:r>
          </a:p>
        </p:txBody>
      </p:sp>
      <p:sp>
        <p:nvSpPr>
          <p:cNvPr id="9" name="TextBox 9"/>
          <p:cNvSpPr txBox="1"/>
          <p:nvPr/>
        </p:nvSpPr>
        <p:spPr>
          <a:xfrm>
            <a:off x="1028700" y="3575420"/>
            <a:ext cx="15710581" cy="4355626"/>
          </a:xfrm>
          <a:prstGeom prst="rect">
            <a:avLst/>
          </a:prstGeom>
        </p:spPr>
        <p:txBody>
          <a:bodyPr lIns="0" tIns="0" rIns="0" bIns="0" rtlCol="0" anchor="t">
            <a:spAutoFit/>
          </a:bodyPr>
          <a:lstStyle/>
          <a:p>
            <a:pPr marL="604202" lvl="1" indent="-302101">
              <a:lnSpc>
                <a:spcPts val="3861"/>
              </a:lnSpc>
              <a:buFont typeface="Arial"/>
              <a:buChar char="•"/>
            </a:pPr>
            <a:r>
              <a:rPr lang="en-US" sz="2798" spc="274">
                <a:solidFill>
                  <a:srgbClr val="231F20"/>
                </a:solidFill>
                <a:latin typeface="DM Sans Bold"/>
              </a:rPr>
              <a:t>What is a function in JavaScript?</a:t>
            </a:r>
          </a:p>
          <a:p>
            <a:pPr marL="604202" lvl="1" indent="-302101">
              <a:lnSpc>
                <a:spcPts val="3861"/>
              </a:lnSpc>
              <a:buFont typeface="Arial"/>
              <a:buChar char="•"/>
            </a:pPr>
            <a:r>
              <a:rPr lang="en-US" sz="2798" spc="274">
                <a:solidFill>
                  <a:srgbClr val="231F20"/>
                </a:solidFill>
                <a:latin typeface="DM Sans Bold"/>
              </a:rPr>
              <a:t>Explain the difference between a function declaration and a function expression.</a:t>
            </a:r>
          </a:p>
          <a:p>
            <a:pPr marL="604202" lvl="1" indent="-302101">
              <a:lnSpc>
                <a:spcPts val="3861"/>
              </a:lnSpc>
              <a:buFont typeface="Arial"/>
              <a:buChar char="•"/>
            </a:pPr>
            <a:r>
              <a:rPr lang="en-US" sz="2798" spc="274">
                <a:solidFill>
                  <a:srgbClr val="231F20"/>
                </a:solidFill>
                <a:latin typeface="DM Sans Bold"/>
              </a:rPr>
              <a:t>What are the benefits of using functions in JavaScript?</a:t>
            </a:r>
          </a:p>
          <a:p>
            <a:pPr marL="604202" lvl="1" indent="-302101">
              <a:lnSpc>
                <a:spcPts val="3861"/>
              </a:lnSpc>
              <a:buFont typeface="Arial"/>
              <a:buChar char="•"/>
            </a:pPr>
            <a:r>
              <a:rPr lang="en-US" sz="2798" spc="274">
                <a:solidFill>
                  <a:srgbClr val="231F20"/>
                </a:solidFill>
                <a:latin typeface="DM Sans Bold"/>
              </a:rPr>
              <a:t>How do you define a function in JavaScript?</a:t>
            </a:r>
          </a:p>
          <a:p>
            <a:pPr marL="604202" lvl="1" indent="-302101">
              <a:lnSpc>
                <a:spcPts val="3861"/>
              </a:lnSpc>
              <a:buFont typeface="Arial"/>
              <a:buChar char="•"/>
            </a:pPr>
            <a:r>
              <a:rPr lang="en-US" sz="2798" spc="274">
                <a:solidFill>
                  <a:srgbClr val="231F20"/>
                </a:solidFill>
                <a:latin typeface="DM Sans Bold"/>
              </a:rPr>
              <a:t>How do you return a value from a function in JavaScript?</a:t>
            </a:r>
          </a:p>
          <a:p>
            <a:pPr marL="604202" lvl="1" indent="-302101">
              <a:lnSpc>
                <a:spcPts val="3861"/>
              </a:lnSpc>
              <a:buFont typeface="Arial"/>
              <a:buChar char="•"/>
            </a:pPr>
            <a:r>
              <a:rPr lang="en-US" sz="2798" spc="274">
                <a:solidFill>
                  <a:srgbClr val="231F20"/>
                </a:solidFill>
                <a:latin typeface="DM Sans Bold"/>
              </a:rPr>
              <a:t>What is the scope of a variable declared inside a function?</a:t>
            </a:r>
          </a:p>
          <a:p>
            <a:pPr marL="604202" lvl="1" indent="-302101">
              <a:lnSpc>
                <a:spcPts val="3861"/>
              </a:lnSpc>
              <a:buFont typeface="Arial"/>
              <a:buChar char="•"/>
            </a:pPr>
            <a:r>
              <a:rPr lang="en-US" sz="2798" spc="274">
                <a:solidFill>
                  <a:srgbClr val="231F20"/>
                </a:solidFill>
                <a:latin typeface="DM Sans Bold"/>
              </a:rPr>
              <a:t>What is a higher-order function?</a:t>
            </a:r>
          </a:p>
          <a:p>
            <a:pPr marL="604202" lvl="1" indent="-302101">
              <a:lnSpc>
                <a:spcPts val="3861"/>
              </a:lnSpc>
              <a:buFont typeface="Arial"/>
              <a:buChar char="•"/>
            </a:pPr>
            <a:r>
              <a:rPr lang="en-US" sz="2798" spc="274">
                <a:solidFill>
                  <a:srgbClr val="231F20"/>
                </a:solidFill>
                <a:latin typeface="DM Sans Bold"/>
              </a:rPr>
              <a:t>What are arrow functions in JavaScript?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7619"/>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705206" y="-4192451"/>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3497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6351700" y="239541"/>
            <a:ext cx="4860368" cy="789159"/>
          </a:xfrm>
          <a:prstGeom prst="rect">
            <a:avLst/>
          </a:prstGeom>
        </p:spPr>
        <p:txBody>
          <a:bodyPr lIns="0" tIns="0" rIns="0" bIns="0" rtlCol="0" anchor="t">
            <a:spAutoFit/>
          </a:bodyPr>
          <a:lstStyle/>
          <a:p>
            <a:pPr algn="ctr">
              <a:lnSpc>
                <a:spcPts val="6410"/>
              </a:lnSpc>
            </a:pPr>
            <a:r>
              <a:rPr lang="en-US" sz="4645" spc="455">
                <a:solidFill>
                  <a:srgbClr val="FFFFFF"/>
                </a:solidFill>
                <a:latin typeface="Oswald Bold"/>
              </a:rPr>
              <a:t>CONCLUSION</a:t>
            </a:r>
          </a:p>
        </p:txBody>
      </p:sp>
      <p:sp>
        <p:nvSpPr>
          <p:cNvPr id="9" name="TextBox 9"/>
          <p:cNvSpPr txBox="1"/>
          <p:nvPr/>
        </p:nvSpPr>
        <p:spPr>
          <a:xfrm>
            <a:off x="1527810" y="3258494"/>
            <a:ext cx="14642732" cy="2293641"/>
          </a:xfrm>
          <a:prstGeom prst="rect">
            <a:avLst/>
          </a:prstGeom>
        </p:spPr>
        <p:txBody>
          <a:bodyPr lIns="0" tIns="0" rIns="0" bIns="0" rtlCol="0" anchor="t">
            <a:spAutoFit/>
          </a:bodyPr>
          <a:lstStyle/>
          <a:p>
            <a:pPr marL="563134" lvl="1" indent="-281567">
              <a:lnSpc>
                <a:spcPts val="3599"/>
              </a:lnSpc>
              <a:buFont typeface="Arial"/>
              <a:buChar char="•"/>
            </a:pPr>
            <a:r>
              <a:rPr lang="en-GB" sz="2800" dirty="0"/>
              <a:t>In summary, functions serve as the building blocks of JavaScript, enabling the creation of organized, modular, and reusable code. </a:t>
            </a:r>
            <a:endParaRPr lang="en-GB" sz="2800" dirty="0" smtClean="0"/>
          </a:p>
          <a:p>
            <a:pPr marL="563134" lvl="1" indent="-281567">
              <a:lnSpc>
                <a:spcPts val="3599"/>
              </a:lnSpc>
              <a:buFont typeface="Arial"/>
              <a:buChar char="•"/>
            </a:pPr>
            <a:r>
              <a:rPr lang="en-GB" sz="2800" dirty="0" smtClean="0"/>
              <a:t>They </a:t>
            </a:r>
            <a:r>
              <a:rPr lang="en-GB" sz="2800" dirty="0"/>
              <a:t>allow developers to encapsulate logic, handle asynchronous tasks, and respond to events. By understanding and utilizing functions effectively, developers can craft more efficient, flexible, and maintainable applications.</a:t>
            </a:r>
            <a:endParaRPr lang="en-US" sz="2608" spc="255" dirty="0">
              <a:solidFill>
                <a:srgbClr val="231F20"/>
              </a:solidFill>
              <a:latin typeface="DM Sans Bo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1028700" y="2482628"/>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751744" y="99804"/>
            <a:ext cx="16784512" cy="1686342"/>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INTRODUCTION</a:t>
            </a:r>
          </a:p>
        </p:txBody>
      </p:sp>
      <p:sp>
        <p:nvSpPr>
          <p:cNvPr id="5" name="TextBox 5"/>
          <p:cNvSpPr txBox="1"/>
          <p:nvPr/>
        </p:nvSpPr>
        <p:spPr>
          <a:xfrm>
            <a:off x="1736208" y="2812654"/>
            <a:ext cx="15800048" cy="3568221"/>
          </a:xfrm>
          <a:prstGeom prst="rect">
            <a:avLst/>
          </a:prstGeom>
        </p:spPr>
        <p:txBody>
          <a:bodyPr lIns="0" tIns="0" rIns="0" bIns="0" rtlCol="0" anchor="t">
            <a:spAutoFit/>
          </a:bodyPr>
          <a:lstStyle/>
          <a:p>
            <a:pPr marL="0" lvl="0" indent="0" algn="just">
              <a:lnSpc>
                <a:spcPts val="3982"/>
              </a:lnSpc>
              <a:spcBef>
                <a:spcPct val="0"/>
              </a:spcBef>
            </a:pPr>
            <a:r>
              <a:rPr lang="en-US" sz="2885" spc="282" dirty="0">
                <a:solidFill>
                  <a:srgbClr val="231F20"/>
                </a:solidFill>
                <a:latin typeface="DM Sans"/>
              </a:rPr>
              <a:t>  </a:t>
            </a:r>
            <a:r>
              <a:rPr lang="en-US" sz="2885" spc="282" dirty="0" smtClean="0">
                <a:solidFill>
                  <a:srgbClr val="231F20"/>
                </a:solidFill>
                <a:latin typeface="DM Sans"/>
              </a:rPr>
              <a:t>	Welcome </a:t>
            </a:r>
            <a:r>
              <a:rPr lang="en-US" sz="2885" spc="282" dirty="0">
                <a:solidFill>
                  <a:srgbClr val="231F20"/>
                </a:solidFill>
                <a:latin typeface="DM Sans"/>
              </a:rPr>
              <a:t>to our presentation on "Understanding Functions in Programming." In the world of coding, functions serve as essential tools that contribute to well-organized and reusable code. Today, we'll delve into the significance of functions and how they act as the fundamental building blocks in crafting efficient and effective software solutions. Let's explore how functions streamline complex tasks, enhance code readability, and contribute to the overall success of our programming endeavors.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WHAT IS FUNCTION?</a:t>
            </a:r>
          </a:p>
        </p:txBody>
      </p:sp>
      <p:sp>
        <p:nvSpPr>
          <p:cNvPr id="9" name="TextBox 9"/>
          <p:cNvSpPr txBox="1"/>
          <p:nvPr/>
        </p:nvSpPr>
        <p:spPr>
          <a:xfrm>
            <a:off x="5359087" y="3366398"/>
            <a:ext cx="8512431" cy="2736007"/>
          </a:xfrm>
          <a:prstGeom prst="rect">
            <a:avLst/>
          </a:prstGeom>
        </p:spPr>
        <p:txBody>
          <a:bodyPr lIns="0" tIns="0" rIns="0" bIns="0" rtlCol="0" anchor="t">
            <a:spAutoFit/>
          </a:bodyPr>
          <a:lstStyle/>
          <a:p>
            <a:pPr marL="427769" lvl="1" indent="-213884" algn="just">
              <a:lnSpc>
                <a:spcPts val="2734"/>
              </a:lnSpc>
              <a:buFont typeface="Arial"/>
              <a:buChar char="•"/>
            </a:pPr>
            <a:r>
              <a:rPr lang="en-US" sz="1981" spc="194">
                <a:solidFill>
                  <a:srgbClr val="231F20"/>
                </a:solidFill>
                <a:latin typeface="DM Sans"/>
              </a:rPr>
              <a:t>Functions are a fundamental blocks in programming,  They allow you to group a set of instructions together and give them a name, making your code more organized, modular, and reusable.</a:t>
            </a:r>
          </a:p>
          <a:p>
            <a:pPr algn="just">
              <a:lnSpc>
                <a:spcPts val="2734"/>
              </a:lnSpc>
            </a:pPr>
            <a:endParaRPr lang="en-US" sz="1981" spc="194">
              <a:solidFill>
                <a:srgbClr val="231F20"/>
              </a:solidFill>
              <a:latin typeface="DM Sans"/>
            </a:endParaRPr>
          </a:p>
          <a:p>
            <a:pPr marL="427769" lvl="1" indent="-213884" algn="just">
              <a:lnSpc>
                <a:spcPts val="2734"/>
              </a:lnSpc>
              <a:buFont typeface="Arial"/>
              <a:buChar char="•"/>
            </a:pPr>
            <a:r>
              <a:rPr lang="en-US" sz="1981" spc="194">
                <a:solidFill>
                  <a:srgbClr val="231F20"/>
                </a:solidFill>
                <a:latin typeface="DM Sans Bold"/>
              </a:rPr>
              <a:t>Think of functions like recipes</a:t>
            </a:r>
            <a:r>
              <a:rPr lang="en-US" sz="1981" spc="194">
                <a:solidFill>
                  <a:srgbClr val="231F20"/>
                </a:solidFill>
                <a:latin typeface="DM Sans"/>
              </a:rPr>
              <a:t>: you define a set of steps to perform a specific task, and you can reuse that recipe whenever you want to achieve that task again.</a:t>
            </a:r>
          </a:p>
        </p:txBody>
      </p:sp>
      <p:sp>
        <p:nvSpPr>
          <p:cNvPr id="10" name="Freeform 10"/>
          <p:cNvSpPr/>
          <p:nvPr/>
        </p:nvSpPr>
        <p:spPr>
          <a:xfrm>
            <a:off x="3690980" y="6416730"/>
            <a:ext cx="12683216" cy="3779722"/>
          </a:xfrm>
          <a:custGeom>
            <a:avLst/>
            <a:gdLst/>
            <a:ahLst/>
            <a:cxnLst/>
            <a:rect l="l" t="t" r="r" b="b"/>
            <a:pathLst>
              <a:path w="12683216" h="3779722">
                <a:moveTo>
                  <a:pt x="0" y="0"/>
                </a:moveTo>
                <a:lnTo>
                  <a:pt x="12683216" y="0"/>
                </a:lnTo>
                <a:lnTo>
                  <a:pt x="12683216" y="3779722"/>
                </a:lnTo>
                <a:lnTo>
                  <a:pt x="0" y="3779722"/>
                </a:lnTo>
                <a:lnTo>
                  <a:pt x="0" y="0"/>
                </a:lnTo>
                <a:close/>
              </a:path>
            </a:pathLst>
          </a:custGeom>
          <a:blipFill>
            <a:blip r:embed="rId5"/>
            <a:stretch>
              <a:fillRect l="-17346" t="-22496" b="-55982"/>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6921133" cy="2012594"/>
            <a:chOff x="0" y="0"/>
            <a:chExt cx="4456595" cy="530066"/>
          </a:xfrm>
        </p:grpSpPr>
        <p:sp>
          <p:nvSpPr>
            <p:cNvPr id="4" name="Freeform 4"/>
            <p:cNvSpPr/>
            <p:nvPr/>
          </p:nvSpPr>
          <p:spPr>
            <a:xfrm>
              <a:off x="0" y="0"/>
              <a:ext cx="4456595" cy="530066"/>
            </a:xfrm>
            <a:custGeom>
              <a:avLst/>
              <a:gdLst/>
              <a:ahLst/>
              <a:cxnLst/>
              <a:rect l="l" t="t" r="r" b="b"/>
              <a:pathLst>
                <a:path w="4456595" h="530066">
                  <a:moveTo>
                    <a:pt x="0" y="0"/>
                  </a:moveTo>
                  <a:lnTo>
                    <a:pt x="4456595" y="0"/>
                  </a:lnTo>
                  <a:lnTo>
                    <a:pt x="4456595" y="530066"/>
                  </a:lnTo>
                  <a:lnTo>
                    <a:pt x="0" y="530066"/>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8" name="Group 8"/>
          <p:cNvGrpSpPr/>
          <p:nvPr/>
        </p:nvGrpSpPr>
        <p:grpSpPr>
          <a:xfrm>
            <a:off x="1028700" y="2347930"/>
            <a:ext cx="4880820" cy="1154831"/>
            <a:chOff x="0" y="0"/>
            <a:chExt cx="1285483" cy="304153"/>
          </a:xfrm>
        </p:grpSpPr>
        <p:sp>
          <p:nvSpPr>
            <p:cNvPr id="9" name="Freeform 9"/>
            <p:cNvSpPr/>
            <p:nvPr/>
          </p:nvSpPr>
          <p:spPr>
            <a:xfrm>
              <a:off x="0" y="0"/>
              <a:ext cx="1285483" cy="304153"/>
            </a:xfrm>
            <a:custGeom>
              <a:avLst/>
              <a:gdLst/>
              <a:ahLst/>
              <a:cxnLst/>
              <a:rect l="l" t="t" r="r" b="b"/>
              <a:pathLst>
                <a:path w="1285483" h="304153">
                  <a:moveTo>
                    <a:pt x="0" y="0"/>
                  </a:moveTo>
                  <a:lnTo>
                    <a:pt x="1285483" y="0"/>
                  </a:lnTo>
                  <a:lnTo>
                    <a:pt x="1285483" y="304153"/>
                  </a:lnTo>
                  <a:lnTo>
                    <a:pt x="0" y="304153"/>
                  </a:lnTo>
                  <a:lnTo>
                    <a:pt x="0" y="0"/>
                  </a:lnTo>
                </a:path>
              </a:pathLst>
            </a:custGeom>
            <a:solidFill>
              <a:srgbClr val="1A1A1A"/>
            </a:solidFill>
          </p:spPr>
        </p:sp>
        <p:sp>
          <p:nvSpPr>
            <p:cNvPr id="10" name="TextBox 10"/>
            <p:cNvSpPr txBox="1"/>
            <p:nvPr/>
          </p:nvSpPr>
          <p:spPr>
            <a:xfrm>
              <a:off x="0" y="0"/>
              <a:ext cx="1285483" cy="304153"/>
            </a:xfrm>
            <a:prstGeom prst="rect">
              <a:avLst/>
            </a:prstGeom>
          </p:spPr>
          <p:txBody>
            <a:bodyPr lIns="50800" tIns="50800" rIns="50800" bIns="50800" rtlCol="0" anchor="ctr"/>
            <a:lstStyle/>
            <a:p>
              <a:pPr marL="0" lvl="0" indent="0" algn="ctr">
                <a:lnSpc>
                  <a:spcPts val="7840"/>
                </a:lnSpc>
                <a:spcBef>
                  <a:spcPct val="0"/>
                </a:spcBef>
              </a:pPr>
              <a:r>
                <a:rPr lang="en-US" sz="5681" spc="56" dirty="0">
                  <a:solidFill>
                    <a:srgbClr val="FFFFFF"/>
                  </a:solidFill>
                  <a:latin typeface="DM Sans Italics"/>
                </a:rPr>
                <a:t>WHY?</a:t>
              </a:r>
            </a:p>
          </p:txBody>
        </p:sp>
      </p:grpSp>
      <p:sp>
        <p:nvSpPr>
          <p:cNvPr id="11" name="TextBox 11"/>
          <p:cNvSpPr txBox="1"/>
          <p:nvPr/>
        </p:nvSpPr>
        <p:spPr>
          <a:xfrm>
            <a:off x="3465535" y="107239"/>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USE OF FUNCTION</a:t>
            </a:r>
          </a:p>
        </p:txBody>
      </p:sp>
      <p:grpSp>
        <p:nvGrpSpPr>
          <p:cNvPr id="12" name="Group 12"/>
          <p:cNvGrpSpPr/>
          <p:nvPr/>
        </p:nvGrpSpPr>
        <p:grpSpPr>
          <a:xfrm>
            <a:off x="1028700" y="3502761"/>
            <a:ext cx="16512894" cy="6559246"/>
            <a:chOff x="0" y="0"/>
            <a:chExt cx="3188908" cy="1266697"/>
          </a:xfrm>
        </p:grpSpPr>
        <p:sp>
          <p:nvSpPr>
            <p:cNvPr id="13" name="Freeform 13"/>
            <p:cNvSpPr/>
            <p:nvPr/>
          </p:nvSpPr>
          <p:spPr>
            <a:xfrm>
              <a:off x="0" y="0"/>
              <a:ext cx="3188908" cy="1266697"/>
            </a:xfrm>
            <a:custGeom>
              <a:avLst/>
              <a:gdLst/>
              <a:ahLst/>
              <a:cxnLst/>
              <a:rect l="l" t="t" r="r" b="b"/>
              <a:pathLst>
                <a:path w="3188908" h="1266697">
                  <a:moveTo>
                    <a:pt x="0" y="0"/>
                  </a:moveTo>
                  <a:lnTo>
                    <a:pt x="3188908" y="0"/>
                  </a:lnTo>
                  <a:lnTo>
                    <a:pt x="3188908" y="1266697"/>
                  </a:lnTo>
                  <a:lnTo>
                    <a:pt x="0" y="1266697"/>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1348280" y="4022678"/>
            <a:ext cx="15911020" cy="5541902"/>
          </a:xfrm>
          <a:prstGeom prst="rect">
            <a:avLst/>
          </a:prstGeom>
        </p:spPr>
        <p:txBody>
          <a:bodyPr lIns="0" tIns="0" rIns="0" bIns="0" rtlCol="0" anchor="t">
            <a:spAutoFit/>
          </a:bodyPr>
          <a:lstStyle/>
          <a:p>
            <a:pPr marL="445780" lvl="1" indent="-222890" algn="just">
              <a:lnSpc>
                <a:spcPts val="3117"/>
              </a:lnSpc>
              <a:buFont typeface="Arial"/>
              <a:buChar char="•"/>
            </a:pPr>
            <a:r>
              <a:rPr lang="en-US" sz="2064" spc="202" dirty="0">
                <a:solidFill>
                  <a:srgbClr val="231F20"/>
                </a:solidFill>
                <a:latin typeface="DM Sans Bold"/>
              </a:rPr>
              <a:t>Modularity and Reusability:</a:t>
            </a:r>
            <a:r>
              <a:rPr lang="en-US" sz="2064" spc="202" dirty="0">
                <a:solidFill>
                  <a:srgbClr val="231F20"/>
                </a:solidFill>
                <a:latin typeface="DM Sans"/>
              </a:rPr>
              <a:t> Functions allow you to break down your code into smaller, more manageable pieces. You can write a function to perform a specific task, and then reuse that function wherever you need that task to be performed again. This modular approach makes your codebase cleaner and more maintainable.</a:t>
            </a:r>
          </a:p>
          <a:p>
            <a:pPr marL="445780" lvl="1" indent="-222890" algn="just">
              <a:lnSpc>
                <a:spcPts val="3117"/>
              </a:lnSpc>
              <a:buFont typeface="Arial"/>
              <a:buChar char="•"/>
            </a:pPr>
            <a:r>
              <a:rPr lang="en-US" sz="2064" b="1" spc="202" dirty="0">
                <a:solidFill>
                  <a:srgbClr val="231F20"/>
                </a:solidFill>
                <a:latin typeface="DM Sans Semi-Bold"/>
              </a:rPr>
              <a:t>Readability:</a:t>
            </a:r>
            <a:r>
              <a:rPr lang="en-US" sz="2064" b="1" spc="202" dirty="0">
                <a:solidFill>
                  <a:srgbClr val="231F20"/>
                </a:solidFill>
                <a:latin typeface="DM Sans"/>
              </a:rPr>
              <a:t> </a:t>
            </a:r>
            <a:r>
              <a:rPr lang="en-US" sz="2064" spc="202" dirty="0">
                <a:solidFill>
                  <a:srgbClr val="231F20"/>
                </a:solidFill>
                <a:latin typeface="DM Sans"/>
              </a:rPr>
              <a:t>Using functions enhances the readability of your code. Functions are named according to their purpose, making it easier for you and other developers to understand what a particular piece of code does.</a:t>
            </a:r>
          </a:p>
          <a:p>
            <a:pPr marL="445780" lvl="1" indent="-222890" algn="just">
              <a:lnSpc>
                <a:spcPts val="3117"/>
              </a:lnSpc>
              <a:buFont typeface="Arial"/>
              <a:buChar char="•"/>
            </a:pPr>
            <a:r>
              <a:rPr lang="en-US" sz="2064" b="1" spc="202" dirty="0">
                <a:solidFill>
                  <a:srgbClr val="231F20"/>
                </a:solidFill>
                <a:latin typeface="DM Sans Semi-Bold"/>
              </a:rPr>
              <a:t>Debugging and Testing:</a:t>
            </a:r>
            <a:r>
              <a:rPr lang="en-US" sz="2064" b="1" spc="202" dirty="0">
                <a:solidFill>
                  <a:srgbClr val="231F20"/>
                </a:solidFill>
                <a:latin typeface="DM Sans"/>
              </a:rPr>
              <a:t> </a:t>
            </a:r>
            <a:r>
              <a:rPr lang="en-US" sz="2064" spc="202" dirty="0">
                <a:solidFill>
                  <a:srgbClr val="231F20"/>
                </a:solidFill>
                <a:latin typeface="DM Sans"/>
              </a:rPr>
              <a:t>Functions create clear boundaries for testing and debugging. You can isolate and test individual functions without affecting the rest of the codebase. This targeted testing simplifies the process of identifying and fixing issues.</a:t>
            </a:r>
          </a:p>
          <a:p>
            <a:pPr marL="445780" lvl="1" indent="-222890" algn="just">
              <a:lnSpc>
                <a:spcPts val="3117"/>
              </a:lnSpc>
              <a:buFont typeface="Arial"/>
              <a:buChar char="•"/>
            </a:pPr>
            <a:r>
              <a:rPr lang="en-US" sz="2064" spc="202" dirty="0">
                <a:solidFill>
                  <a:srgbClr val="231F20"/>
                </a:solidFill>
                <a:latin typeface="DM Sans Bold"/>
              </a:rPr>
              <a:t>Scoping: </a:t>
            </a:r>
            <a:r>
              <a:rPr lang="en-US" sz="2064" spc="202" dirty="0">
                <a:solidFill>
                  <a:srgbClr val="231F20"/>
                </a:solidFill>
                <a:latin typeface="DM Sans"/>
              </a:rPr>
              <a:t>Functions create their own scope. Variables declared within a function are local to that function, preventing unintended interference with variables in other parts of your code.</a:t>
            </a:r>
          </a:p>
          <a:p>
            <a:pPr marL="445780" lvl="1" indent="-222890" algn="just">
              <a:lnSpc>
                <a:spcPts val="3117"/>
              </a:lnSpc>
              <a:buFont typeface="Arial"/>
              <a:buChar char="•"/>
            </a:pPr>
            <a:r>
              <a:rPr lang="en-US" sz="2064" spc="202" dirty="0">
                <a:solidFill>
                  <a:srgbClr val="231F20"/>
                </a:solidFill>
                <a:latin typeface="DM Sans Bold"/>
              </a:rPr>
              <a:t>Event Handling:</a:t>
            </a:r>
            <a:r>
              <a:rPr lang="en-US" sz="2064" spc="202" dirty="0">
                <a:solidFill>
                  <a:srgbClr val="231F20"/>
                </a:solidFill>
                <a:latin typeface="DM Sans"/>
              </a:rPr>
              <a:t> Functions are essential for event handling in web development. You attach functions to events (like clicks or </a:t>
            </a:r>
            <a:r>
              <a:rPr lang="en-US" sz="2064" spc="202" dirty="0" err="1">
                <a:solidFill>
                  <a:srgbClr val="231F20"/>
                </a:solidFill>
                <a:latin typeface="DM Sans"/>
              </a:rPr>
              <a:t>keypresses</a:t>
            </a:r>
            <a:r>
              <a:rPr lang="en-US" sz="2064" spc="202" dirty="0">
                <a:solidFill>
                  <a:srgbClr val="231F20"/>
                </a:solidFill>
                <a:latin typeface="DM Sans"/>
              </a:rPr>
              <a:t>), allowing your code to respond to user interactions.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6921133" cy="2012594"/>
            <a:chOff x="0" y="0"/>
            <a:chExt cx="4456595" cy="530066"/>
          </a:xfrm>
        </p:grpSpPr>
        <p:sp>
          <p:nvSpPr>
            <p:cNvPr id="4" name="Freeform 4"/>
            <p:cNvSpPr/>
            <p:nvPr/>
          </p:nvSpPr>
          <p:spPr>
            <a:xfrm>
              <a:off x="0" y="0"/>
              <a:ext cx="4456595" cy="530066"/>
            </a:xfrm>
            <a:custGeom>
              <a:avLst/>
              <a:gdLst/>
              <a:ahLst/>
              <a:cxnLst/>
              <a:rect l="l" t="t" r="r" b="b"/>
              <a:pathLst>
                <a:path w="4456595" h="530066">
                  <a:moveTo>
                    <a:pt x="0" y="0"/>
                  </a:moveTo>
                  <a:lnTo>
                    <a:pt x="4456595" y="0"/>
                  </a:lnTo>
                  <a:lnTo>
                    <a:pt x="4456595" y="530066"/>
                  </a:lnTo>
                  <a:lnTo>
                    <a:pt x="0" y="530066"/>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8" name="Group 8"/>
          <p:cNvGrpSpPr/>
          <p:nvPr/>
        </p:nvGrpSpPr>
        <p:grpSpPr>
          <a:xfrm>
            <a:off x="1025125" y="2347930"/>
            <a:ext cx="4880820" cy="1154831"/>
            <a:chOff x="0" y="0"/>
            <a:chExt cx="1285483" cy="304153"/>
          </a:xfrm>
        </p:grpSpPr>
        <p:sp>
          <p:nvSpPr>
            <p:cNvPr id="9" name="Freeform 9"/>
            <p:cNvSpPr/>
            <p:nvPr/>
          </p:nvSpPr>
          <p:spPr>
            <a:xfrm>
              <a:off x="0" y="0"/>
              <a:ext cx="1285483" cy="304153"/>
            </a:xfrm>
            <a:custGeom>
              <a:avLst/>
              <a:gdLst/>
              <a:ahLst/>
              <a:cxnLst/>
              <a:rect l="l" t="t" r="r" b="b"/>
              <a:pathLst>
                <a:path w="1285483" h="304153">
                  <a:moveTo>
                    <a:pt x="0" y="0"/>
                  </a:moveTo>
                  <a:lnTo>
                    <a:pt x="1285483" y="0"/>
                  </a:lnTo>
                  <a:lnTo>
                    <a:pt x="1285483" y="304153"/>
                  </a:lnTo>
                  <a:lnTo>
                    <a:pt x="0" y="304153"/>
                  </a:lnTo>
                  <a:lnTo>
                    <a:pt x="0" y="0"/>
                  </a:lnTo>
                </a:path>
              </a:pathLst>
            </a:custGeom>
            <a:solidFill>
              <a:srgbClr val="1A1A1A"/>
            </a:solidFill>
          </p:spPr>
        </p:sp>
        <p:sp>
          <p:nvSpPr>
            <p:cNvPr id="10" name="TextBox 10"/>
            <p:cNvSpPr txBox="1"/>
            <p:nvPr/>
          </p:nvSpPr>
          <p:spPr>
            <a:xfrm>
              <a:off x="0" y="0"/>
              <a:ext cx="1285483" cy="304153"/>
            </a:xfrm>
            <a:prstGeom prst="rect">
              <a:avLst/>
            </a:prstGeom>
          </p:spPr>
          <p:txBody>
            <a:bodyPr lIns="50800" tIns="50800" rIns="50800" bIns="50800" rtlCol="0" anchor="ctr"/>
            <a:lstStyle/>
            <a:p>
              <a:pPr marL="0" lvl="0" indent="0" algn="ctr">
                <a:lnSpc>
                  <a:spcPts val="7840"/>
                </a:lnSpc>
                <a:spcBef>
                  <a:spcPct val="0"/>
                </a:spcBef>
              </a:pPr>
              <a:r>
                <a:rPr lang="en-US" sz="5681" spc="56" dirty="0">
                  <a:solidFill>
                    <a:srgbClr val="FFFFFF"/>
                  </a:solidFill>
                  <a:latin typeface="DM Sans Italics"/>
                </a:rPr>
                <a:t>WHERE?</a:t>
              </a:r>
            </a:p>
          </p:txBody>
        </p:sp>
      </p:grpSp>
      <p:sp>
        <p:nvSpPr>
          <p:cNvPr id="11" name="TextBox 11"/>
          <p:cNvSpPr txBox="1"/>
          <p:nvPr/>
        </p:nvSpPr>
        <p:spPr>
          <a:xfrm>
            <a:off x="3465535" y="107239"/>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USE OF FUNCTION</a:t>
            </a:r>
          </a:p>
        </p:txBody>
      </p:sp>
      <p:grpSp>
        <p:nvGrpSpPr>
          <p:cNvPr id="12" name="Group 12"/>
          <p:cNvGrpSpPr/>
          <p:nvPr/>
        </p:nvGrpSpPr>
        <p:grpSpPr>
          <a:xfrm>
            <a:off x="1028700" y="3502761"/>
            <a:ext cx="16512894" cy="6559246"/>
            <a:chOff x="0" y="0"/>
            <a:chExt cx="3188908" cy="1266697"/>
          </a:xfrm>
        </p:grpSpPr>
        <p:sp>
          <p:nvSpPr>
            <p:cNvPr id="13" name="Freeform 13"/>
            <p:cNvSpPr/>
            <p:nvPr/>
          </p:nvSpPr>
          <p:spPr>
            <a:xfrm>
              <a:off x="0" y="0"/>
              <a:ext cx="3188908" cy="1266697"/>
            </a:xfrm>
            <a:custGeom>
              <a:avLst/>
              <a:gdLst/>
              <a:ahLst/>
              <a:cxnLst/>
              <a:rect l="l" t="t" r="r" b="b"/>
              <a:pathLst>
                <a:path w="3188908" h="1266697">
                  <a:moveTo>
                    <a:pt x="0" y="0"/>
                  </a:moveTo>
                  <a:lnTo>
                    <a:pt x="3188908" y="0"/>
                  </a:lnTo>
                  <a:lnTo>
                    <a:pt x="3188908" y="1266697"/>
                  </a:lnTo>
                  <a:lnTo>
                    <a:pt x="0" y="1266697"/>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1348280" y="4022678"/>
            <a:ext cx="15911020" cy="5541902"/>
          </a:xfrm>
          <a:prstGeom prst="rect">
            <a:avLst/>
          </a:prstGeom>
        </p:spPr>
        <p:txBody>
          <a:bodyPr lIns="0" tIns="0" rIns="0" bIns="0" rtlCol="0" anchor="t">
            <a:spAutoFit/>
          </a:bodyPr>
          <a:lstStyle/>
          <a:p>
            <a:pPr marL="445780" lvl="1" indent="-222890" algn="just">
              <a:lnSpc>
                <a:spcPts val="3117"/>
              </a:lnSpc>
              <a:buFont typeface="Arial"/>
              <a:buChar char="•"/>
            </a:pPr>
            <a:r>
              <a:rPr lang="en-US" sz="2064" b="1" spc="202" dirty="0">
                <a:solidFill>
                  <a:srgbClr val="231F20"/>
                </a:solidFill>
                <a:latin typeface="DM Sans Semi-Bold"/>
              </a:rPr>
              <a:t>Validation and Form Handling: </a:t>
            </a:r>
            <a:r>
              <a:rPr lang="en-US" sz="2064" spc="202" dirty="0">
                <a:solidFill>
                  <a:srgbClr val="231F20"/>
                </a:solidFill>
                <a:latin typeface="DM Sans"/>
              </a:rPr>
              <a:t>Functions can validate user inputs, such as checking if an email address is valid or if a password meets certain criteria. They are also used to handle form submissions and perform necessary actions.</a:t>
            </a:r>
          </a:p>
          <a:p>
            <a:pPr marL="445780" lvl="1" indent="-222890" algn="just">
              <a:lnSpc>
                <a:spcPts val="3117"/>
              </a:lnSpc>
              <a:buFont typeface="Arial"/>
              <a:buChar char="•"/>
            </a:pPr>
            <a:r>
              <a:rPr lang="en-US" sz="2064" b="1" spc="202" dirty="0">
                <a:solidFill>
                  <a:srgbClr val="231F20"/>
                </a:solidFill>
                <a:latin typeface="DM Sans Semi-Bold"/>
              </a:rPr>
              <a:t>Mathematical Calculations:</a:t>
            </a:r>
            <a:r>
              <a:rPr lang="en-US" sz="2064" b="1" spc="202" dirty="0">
                <a:solidFill>
                  <a:srgbClr val="231F20"/>
                </a:solidFill>
                <a:latin typeface="DM Sans"/>
              </a:rPr>
              <a:t> </a:t>
            </a:r>
            <a:r>
              <a:rPr lang="en-US" sz="2064" spc="202" dirty="0">
                <a:solidFill>
                  <a:srgbClr val="231F20"/>
                </a:solidFill>
                <a:latin typeface="DM Sans"/>
              </a:rPr>
              <a:t>JavaScript functions are used for performing calculations, such as addition, subtraction, multiplication, and more.</a:t>
            </a:r>
          </a:p>
          <a:p>
            <a:pPr marL="445780" lvl="1" indent="-222890" algn="just">
              <a:lnSpc>
                <a:spcPts val="3117"/>
              </a:lnSpc>
              <a:buFont typeface="Arial"/>
              <a:buChar char="•"/>
            </a:pPr>
            <a:r>
              <a:rPr lang="en-US" sz="2064" b="1" spc="202" dirty="0">
                <a:solidFill>
                  <a:srgbClr val="231F20"/>
                </a:solidFill>
                <a:latin typeface="DM Sans Semi-Bold"/>
              </a:rPr>
              <a:t>Object-Oriented Programming:</a:t>
            </a:r>
            <a:r>
              <a:rPr lang="en-US" sz="2064" b="1" spc="202" dirty="0">
                <a:solidFill>
                  <a:srgbClr val="231F20"/>
                </a:solidFill>
                <a:latin typeface="DM Sans"/>
              </a:rPr>
              <a:t> </a:t>
            </a:r>
            <a:r>
              <a:rPr lang="en-US" sz="2064" spc="202" dirty="0">
                <a:solidFill>
                  <a:srgbClr val="231F20"/>
                </a:solidFill>
                <a:latin typeface="DM Sans"/>
              </a:rPr>
              <a:t>Functions can be used as methods within objects to define behaviors associated with those objects.</a:t>
            </a:r>
          </a:p>
          <a:p>
            <a:pPr marL="445780" lvl="1" indent="-222890" algn="just">
              <a:lnSpc>
                <a:spcPts val="3117"/>
              </a:lnSpc>
              <a:buFont typeface="Arial"/>
              <a:buChar char="•"/>
            </a:pPr>
            <a:r>
              <a:rPr lang="en-US" sz="2064" b="1" spc="202" dirty="0">
                <a:solidFill>
                  <a:srgbClr val="231F20"/>
                </a:solidFill>
                <a:latin typeface="DM Sans Semi-Bold"/>
              </a:rPr>
              <a:t>Encapsulation of Logic:</a:t>
            </a:r>
            <a:r>
              <a:rPr lang="en-US" sz="2064" b="1" spc="202" dirty="0">
                <a:solidFill>
                  <a:srgbClr val="231F20"/>
                </a:solidFill>
                <a:latin typeface="DM Sans"/>
              </a:rPr>
              <a:t> </a:t>
            </a:r>
            <a:r>
              <a:rPr lang="en-US" sz="2064" spc="202" dirty="0">
                <a:solidFill>
                  <a:srgbClr val="231F20"/>
                </a:solidFill>
                <a:latin typeface="DM Sans"/>
              </a:rPr>
              <a:t>Functions allow you to encapsulate complex logic, making your codebase more modular and understandable.</a:t>
            </a:r>
          </a:p>
          <a:p>
            <a:pPr marL="445780" lvl="1" indent="-222890" algn="just">
              <a:lnSpc>
                <a:spcPts val="3117"/>
              </a:lnSpc>
              <a:buFont typeface="Arial"/>
              <a:buChar char="•"/>
            </a:pPr>
            <a:r>
              <a:rPr lang="en-US" sz="2064" b="1" spc="202" dirty="0">
                <a:solidFill>
                  <a:srgbClr val="231F20"/>
                </a:solidFill>
                <a:latin typeface="DM Sans Semi-Bold"/>
              </a:rPr>
              <a:t>Time-Based Operations:</a:t>
            </a:r>
            <a:r>
              <a:rPr lang="en-US" sz="2064" b="1" spc="202" dirty="0">
                <a:solidFill>
                  <a:srgbClr val="231F20"/>
                </a:solidFill>
                <a:latin typeface="DM Sans"/>
              </a:rPr>
              <a:t> </a:t>
            </a:r>
            <a:r>
              <a:rPr lang="en-US" sz="2064" spc="202" dirty="0">
                <a:solidFill>
                  <a:srgbClr val="231F20"/>
                </a:solidFill>
                <a:latin typeface="DM Sans"/>
              </a:rPr>
              <a:t>Functions like </a:t>
            </a:r>
            <a:r>
              <a:rPr lang="en-US" sz="2064" spc="202" dirty="0" err="1">
                <a:solidFill>
                  <a:srgbClr val="231F20"/>
                </a:solidFill>
                <a:latin typeface="DM Sans Semi-Bold"/>
              </a:rPr>
              <a:t>setTimeout</a:t>
            </a:r>
            <a:r>
              <a:rPr lang="en-US" sz="2064" spc="202" dirty="0">
                <a:solidFill>
                  <a:srgbClr val="231F20"/>
                </a:solidFill>
                <a:latin typeface="DM Sans"/>
              </a:rPr>
              <a:t> and </a:t>
            </a:r>
            <a:r>
              <a:rPr lang="en-US" sz="2064" spc="202" dirty="0" err="1">
                <a:solidFill>
                  <a:srgbClr val="231F20"/>
                </a:solidFill>
                <a:latin typeface="DM Sans Semi-Bold"/>
              </a:rPr>
              <a:t>setInterval</a:t>
            </a:r>
            <a:r>
              <a:rPr lang="en-US" sz="2064" spc="202" dirty="0">
                <a:solidFill>
                  <a:srgbClr val="231F20"/>
                </a:solidFill>
                <a:latin typeface="DM Sans"/>
              </a:rPr>
              <a:t> execute code after a certain delay or at regular intervals, respectively.</a:t>
            </a:r>
          </a:p>
          <a:p>
            <a:pPr marL="445780" lvl="1" indent="-222890" algn="just">
              <a:lnSpc>
                <a:spcPts val="3117"/>
              </a:lnSpc>
              <a:buFont typeface="Arial"/>
              <a:buChar char="•"/>
            </a:pPr>
            <a:r>
              <a:rPr lang="en-US" sz="2064" b="1" spc="202" dirty="0">
                <a:solidFill>
                  <a:srgbClr val="231F20"/>
                </a:solidFill>
                <a:latin typeface="DM Sans Semi-Bold"/>
              </a:rPr>
              <a:t>Event Handling:</a:t>
            </a:r>
            <a:r>
              <a:rPr lang="en-US" sz="2064" b="1" spc="202" dirty="0">
                <a:solidFill>
                  <a:srgbClr val="231F20"/>
                </a:solidFill>
                <a:latin typeface="DM Sans"/>
              </a:rPr>
              <a:t> </a:t>
            </a:r>
            <a:r>
              <a:rPr lang="en-US" sz="2064" spc="202" dirty="0">
                <a:solidFill>
                  <a:srgbClr val="231F20"/>
                </a:solidFill>
                <a:latin typeface="DM Sans"/>
              </a:rPr>
              <a:t>Functions are used to handle user interactions like clicks, keyboard input, and form submissions. When an event occurs, a specified function is executed, allowing you to respond to user actions.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8" name="Group 8"/>
          <p:cNvGrpSpPr/>
          <p:nvPr/>
        </p:nvGrpSpPr>
        <p:grpSpPr>
          <a:xfrm>
            <a:off x="1381115" y="2586862"/>
            <a:ext cx="4473739" cy="855734"/>
            <a:chOff x="0" y="0"/>
            <a:chExt cx="1178269" cy="225378"/>
          </a:xfrm>
        </p:grpSpPr>
        <p:sp>
          <p:nvSpPr>
            <p:cNvPr id="9" name="Freeform 9"/>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10" name="TextBox 10"/>
            <p:cNvSpPr txBox="1"/>
            <p:nvPr/>
          </p:nvSpPr>
          <p:spPr>
            <a:xfrm>
              <a:off x="0" y="0"/>
              <a:ext cx="1178269" cy="225378"/>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Italics"/>
                </a:rPr>
                <a:t>1. Function Declaration:</a:t>
              </a:r>
            </a:p>
          </p:txBody>
        </p:sp>
      </p:grpSp>
      <p:sp>
        <p:nvSpPr>
          <p:cNvPr id="11" name="TextBox 11"/>
          <p:cNvSpPr txBox="1"/>
          <p:nvPr/>
        </p:nvSpPr>
        <p:spPr>
          <a:xfrm>
            <a:off x="3617984" y="193103"/>
            <a:ext cx="1185498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ANATOMY OF FUNCTION</a:t>
            </a:r>
          </a:p>
        </p:txBody>
      </p:sp>
      <p:grpSp>
        <p:nvGrpSpPr>
          <p:cNvPr id="12" name="Group 12"/>
          <p:cNvGrpSpPr/>
          <p:nvPr/>
        </p:nvGrpSpPr>
        <p:grpSpPr>
          <a:xfrm>
            <a:off x="5854854" y="2586862"/>
            <a:ext cx="9034431" cy="2808103"/>
            <a:chOff x="0" y="0"/>
            <a:chExt cx="1744696" cy="542290"/>
          </a:xfrm>
        </p:grpSpPr>
        <p:sp>
          <p:nvSpPr>
            <p:cNvPr id="13" name="Freeform 13"/>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5854854" y="2632055"/>
            <a:ext cx="9034431" cy="1017346"/>
          </a:xfrm>
          <a:prstGeom prst="rect">
            <a:avLst/>
          </a:prstGeom>
        </p:spPr>
        <p:txBody>
          <a:bodyPr lIns="0" tIns="0" rIns="0" bIns="0" rtlCol="0" anchor="t">
            <a:spAutoFit/>
          </a:bodyPr>
          <a:lstStyle/>
          <a:p>
            <a:pPr marL="427768" lvl="1" indent="-213884">
              <a:lnSpc>
                <a:spcPts val="2734"/>
              </a:lnSpc>
              <a:buFont typeface="Arial"/>
              <a:buChar char="•"/>
            </a:pPr>
            <a:r>
              <a:rPr lang="en-US" sz="1981" spc="194">
                <a:solidFill>
                  <a:srgbClr val="231F20"/>
                </a:solidFill>
                <a:latin typeface="DM Sans"/>
              </a:rPr>
              <a:t>A function begins with the function keyword, followed by the function's name (identifier). This is how you give a name to your function, making it callable later in your code.</a:t>
            </a:r>
          </a:p>
        </p:txBody>
      </p:sp>
      <p:grpSp>
        <p:nvGrpSpPr>
          <p:cNvPr id="16" name="Group 16"/>
          <p:cNvGrpSpPr/>
          <p:nvPr/>
        </p:nvGrpSpPr>
        <p:grpSpPr>
          <a:xfrm>
            <a:off x="5854854" y="5722657"/>
            <a:ext cx="9034431" cy="3106041"/>
            <a:chOff x="0" y="0"/>
            <a:chExt cx="1744696" cy="599827"/>
          </a:xfrm>
        </p:grpSpPr>
        <p:sp>
          <p:nvSpPr>
            <p:cNvPr id="17" name="Freeform 17"/>
            <p:cNvSpPr/>
            <p:nvPr/>
          </p:nvSpPr>
          <p:spPr>
            <a:xfrm>
              <a:off x="0" y="0"/>
              <a:ext cx="1744696" cy="599827"/>
            </a:xfrm>
            <a:custGeom>
              <a:avLst/>
              <a:gdLst/>
              <a:ahLst/>
              <a:cxnLst/>
              <a:rect l="l" t="t" r="r" b="b"/>
              <a:pathLst>
                <a:path w="1744696" h="599827">
                  <a:moveTo>
                    <a:pt x="0" y="0"/>
                  </a:moveTo>
                  <a:lnTo>
                    <a:pt x="1744696" y="0"/>
                  </a:lnTo>
                  <a:lnTo>
                    <a:pt x="1744696" y="599827"/>
                  </a:lnTo>
                  <a:lnTo>
                    <a:pt x="0" y="599827"/>
                  </a:lnTo>
                  <a:lnTo>
                    <a:pt x="0" y="0"/>
                  </a:lnTo>
                </a:path>
              </a:pathLst>
            </a:custGeom>
            <a:solidFill>
              <a:srgbClr val="000000">
                <a:alpha val="0"/>
              </a:srgbClr>
            </a:solidFill>
            <a:ln w="38100">
              <a:solidFill>
                <a:srgbClr val="000000"/>
              </a:solidFill>
            </a:ln>
          </p:spPr>
        </p:sp>
        <p:sp>
          <p:nvSpPr>
            <p:cNvPr id="18" name="TextBox 18"/>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9" name="TextBox 19"/>
          <p:cNvSpPr txBox="1"/>
          <p:nvPr/>
        </p:nvSpPr>
        <p:spPr>
          <a:xfrm>
            <a:off x="6115854" y="5767850"/>
            <a:ext cx="8512431" cy="1358859"/>
          </a:xfrm>
          <a:prstGeom prst="rect">
            <a:avLst/>
          </a:prstGeom>
        </p:spPr>
        <p:txBody>
          <a:bodyPr lIns="0" tIns="0" rIns="0" bIns="0" rtlCol="0" anchor="t">
            <a:spAutoFit/>
          </a:bodyPr>
          <a:lstStyle/>
          <a:p>
            <a:pPr marL="427768" lvl="1" indent="-213884">
              <a:lnSpc>
                <a:spcPts val="2734"/>
              </a:lnSpc>
              <a:buFont typeface="Arial"/>
              <a:buChar char="•"/>
            </a:pPr>
            <a:r>
              <a:rPr lang="en-US" sz="1981" spc="194">
                <a:solidFill>
                  <a:srgbClr val="231F20"/>
                </a:solidFill>
                <a:latin typeface="DM Sans"/>
              </a:rPr>
              <a:t>Parameters are placeholders for values that the function expects to receive when it's called. They act as variables within the function, representing the inputs it will work with.</a:t>
            </a:r>
          </a:p>
        </p:txBody>
      </p:sp>
      <p:sp>
        <p:nvSpPr>
          <p:cNvPr id="20" name="TextBox 20"/>
          <p:cNvSpPr txBox="1"/>
          <p:nvPr/>
        </p:nvSpPr>
        <p:spPr>
          <a:xfrm>
            <a:off x="6202868" y="4149447"/>
            <a:ext cx="8437343" cy="1369927"/>
          </a:xfrm>
          <a:prstGeom prst="rect">
            <a:avLst/>
          </a:prstGeom>
        </p:spPr>
        <p:txBody>
          <a:bodyPr lIns="0" tIns="0" rIns="0" bIns="0" rtlCol="0" anchor="t">
            <a:spAutoFit/>
          </a:bodyPr>
          <a:lstStyle/>
          <a:p>
            <a:pPr marL="421641" lvl="1" indent="-210820">
              <a:lnSpc>
                <a:spcPts val="2695"/>
              </a:lnSpc>
              <a:buFont typeface="Arial"/>
              <a:buChar char="•"/>
            </a:pPr>
            <a:r>
              <a:rPr lang="en-US" sz="1952" b="1" spc="191" dirty="0">
                <a:solidFill>
                  <a:srgbClr val="231F20"/>
                </a:solidFill>
                <a:latin typeface="DM Sans"/>
              </a:rPr>
              <a:t>function greet(name) {</a:t>
            </a:r>
          </a:p>
          <a:p>
            <a:pPr>
              <a:lnSpc>
                <a:spcPts val="2695"/>
              </a:lnSpc>
            </a:pPr>
            <a:r>
              <a:rPr lang="en-US" sz="1952" b="1" spc="191" dirty="0">
                <a:solidFill>
                  <a:srgbClr val="231F20"/>
                </a:solidFill>
                <a:latin typeface="DM Sans"/>
              </a:rPr>
              <a:t>          console.log(`Hello, ${name}!`);</a:t>
            </a:r>
          </a:p>
          <a:p>
            <a:pPr>
              <a:lnSpc>
                <a:spcPts val="2695"/>
              </a:lnSpc>
            </a:pPr>
            <a:r>
              <a:rPr lang="en-US" sz="1952" b="1" spc="191" dirty="0">
                <a:solidFill>
                  <a:srgbClr val="231F20"/>
                </a:solidFill>
                <a:latin typeface="DM Sans"/>
              </a:rPr>
              <a:t>     }</a:t>
            </a:r>
          </a:p>
          <a:p>
            <a:pPr>
              <a:lnSpc>
                <a:spcPts val="2695"/>
              </a:lnSpc>
            </a:pPr>
            <a:endParaRPr lang="en-US" sz="1952" b="1" spc="191" dirty="0">
              <a:solidFill>
                <a:srgbClr val="231F20"/>
              </a:solidFill>
              <a:latin typeface="DM Sans"/>
            </a:endParaRPr>
          </a:p>
        </p:txBody>
      </p:sp>
      <p:grpSp>
        <p:nvGrpSpPr>
          <p:cNvPr id="21" name="Group 21"/>
          <p:cNvGrpSpPr/>
          <p:nvPr/>
        </p:nvGrpSpPr>
        <p:grpSpPr>
          <a:xfrm>
            <a:off x="1381115" y="5722657"/>
            <a:ext cx="4473739" cy="855734"/>
            <a:chOff x="0" y="0"/>
            <a:chExt cx="1178269" cy="225378"/>
          </a:xfrm>
        </p:grpSpPr>
        <p:sp>
          <p:nvSpPr>
            <p:cNvPr id="22" name="Freeform 22"/>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23" name="TextBox 23"/>
            <p:cNvSpPr txBox="1"/>
            <p:nvPr/>
          </p:nvSpPr>
          <p:spPr>
            <a:xfrm>
              <a:off x="0" y="11902"/>
              <a:ext cx="1178269" cy="213475"/>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Italics"/>
                </a:rPr>
                <a:t>2. Parameters:</a:t>
              </a:r>
            </a:p>
          </p:txBody>
        </p:sp>
      </p:grpSp>
      <p:sp>
        <p:nvSpPr>
          <p:cNvPr id="24" name="TextBox 24"/>
          <p:cNvSpPr txBox="1"/>
          <p:nvPr/>
        </p:nvSpPr>
        <p:spPr>
          <a:xfrm>
            <a:off x="6115854" y="7421984"/>
            <a:ext cx="8512431" cy="1358859"/>
          </a:xfrm>
          <a:prstGeom prst="rect">
            <a:avLst/>
          </a:prstGeom>
        </p:spPr>
        <p:txBody>
          <a:bodyPr lIns="0" tIns="0" rIns="0" bIns="0" rtlCol="0" anchor="t">
            <a:spAutoFit/>
          </a:bodyPr>
          <a:lstStyle/>
          <a:p>
            <a:pPr marL="427768" lvl="1" indent="-213884">
              <a:lnSpc>
                <a:spcPts val="2734"/>
              </a:lnSpc>
              <a:buFont typeface="Arial"/>
              <a:buChar char="•"/>
            </a:pPr>
            <a:r>
              <a:rPr lang="en-US" sz="1981" b="1" spc="194" dirty="0">
                <a:solidFill>
                  <a:srgbClr val="231F20"/>
                </a:solidFill>
                <a:latin typeface="DM Sans"/>
              </a:rPr>
              <a:t>function add(a, b) {</a:t>
            </a:r>
          </a:p>
          <a:p>
            <a:pPr>
              <a:lnSpc>
                <a:spcPts val="2734"/>
              </a:lnSpc>
            </a:pPr>
            <a:r>
              <a:rPr lang="en-US" sz="1981" b="1" spc="194" dirty="0">
                <a:solidFill>
                  <a:srgbClr val="231F20"/>
                </a:solidFill>
                <a:latin typeface="DM Sans"/>
              </a:rPr>
              <a:t>         return a + b;</a:t>
            </a:r>
          </a:p>
          <a:p>
            <a:pPr>
              <a:lnSpc>
                <a:spcPts val="2734"/>
              </a:lnSpc>
            </a:pPr>
            <a:r>
              <a:rPr lang="en-US" sz="1981" b="1" spc="194" dirty="0">
                <a:solidFill>
                  <a:srgbClr val="231F20"/>
                </a:solidFill>
                <a:latin typeface="DM Sans"/>
              </a:rPr>
              <a:t>     }</a:t>
            </a:r>
          </a:p>
          <a:p>
            <a:pPr>
              <a:lnSpc>
                <a:spcPts val="2734"/>
              </a:lnSpc>
            </a:pPr>
            <a:endParaRPr lang="en-US" sz="1981" b="1" spc="194" dirty="0">
              <a:solidFill>
                <a:srgbClr val="231F20"/>
              </a:solidFill>
              <a:latin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8" name="Group 8"/>
          <p:cNvGrpSpPr/>
          <p:nvPr/>
        </p:nvGrpSpPr>
        <p:grpSpPr>
          <a:xfrm>
            <a:off x="1381115" y="2586862"/>
            <a:ext cx="4473739" cy="855734"/>
            <a:chOff x="0" y="0"/>
            <a:chExt cx="1178269" cy="225378"/>
          </a:xfrm>
        </p:grpSpPr>
        <p:sp>
          <p:nvSpPr>
            <p:cNvPr id="9" name="Freeform 9"/>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10" name="TextBox 10"/>
            <p:cNvSpPr txBox="1"/>
            <p:nvPr/>
          </p:nvSpPr>
          <p:spPr>
            <a:xfrm>
              <a:off x="0" y="0"/>
              <a:ext cx="1178269" cy="225378"/>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Italics"/>
                </a:rPr>
                <a:t>3. Function Body:</a:t>
              </a:r>
            </a:p>
          </p:txBody>
        </p:sp>
      </p:grpSp>
      <p:sp>
        <p:nvSpPr>
          <p:cNvPr id="11" name="TextBox 11"/>
          <p:cNvSpPr txBox="1"/>
          <p:nvPr/>
        </p:nvSpPr>
        <p:spPr>
          <a:xfrm>
            <a:off x="3617984" y="193103"/>
            <a:ext cx="1185498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ANATOMY OF FUNCTION</a:t>
            </a:r>
          </a:p>
        </p:txBody>
      </p:sp>
      <p:grpSp>
        <p:nvGrpSpPr>
          <p:cNvPr id="12" name="Group 12"/>
          <p:cNvGrpSpPr/>
          <p:nvPr/>
        </p:nvGrpSpPr>
        <p:grpSpPr>
          <a:xfrm>
            <a:off x="5854854" y="2586862"/>
            <a:ext cx="9034431" cy="2978740"/>
            <a:chOff x="0" y="0"/>
            <a:chExt cx="1744696" cy="575243"/>
          </a:xfrm>
        </p:grpSpPr>
        <p:sp>
          <p:nvSpPr>
            <p:cNvPr id="13" name="Freeform 13"/>
            <p:cNvSpPr/>
            <p:nvPr/>
          </p:nvSpPr>
          <p:spPr>
            <a:xfrm>
              <a:off x="0" y="0"/>
              <a:ext cx="1744696" cy="575243"/>
            </a:xfrm>
            <a:custGeom>
              <a:avLst/>
              <a:gdLst/>
              <a:ahLst/>
              <a:cxnLst/>
              <a:rect l="l" t="t" r="r" b="b"/>
              <a:pathLst>
                <a:path w="1744696" h="575243">
                  <a:moveTo>
                    <a:pt x="0" y="0"/>
                  </a:moveTo>
                  <a:lnTo>
                    <a:pt x="1744696" y="0"/>
                  </a:lnTo>
                  <a:lnTo>
                    <a:pt x="1744696" y="575243"/>
                  </a:lnTo>
                  <a:lnTo>
                    <a:pt x="0" y="575243"/>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5854854" y="2632055"/>
            <a:ext cx="9034431" cy="1358859"/>
          </a:xfrm>
          <a:prstGeom prst="rect">
            <a:avLst/>
          </a:prstGeom>
        </p:spPr>
        <p:txBody>
          <a:bodyPr lIns="0" tIns="0" rIns="0" bIns="0" rtlCol="0" anchor="t">
            <a:spAutoFit/>
          </a:bodyPr>
          <a:lstStyle/>
          <a:p>
            <a:pPr marL="427768" lvl="1" indent="-213884">
              <a:lnSpc>
                <a:spcPts val="2734"/>
              </a:lnSpc>
              <a:buFont typeface="Arial"/>
              <a:buChar char="•"/>
            </a:pPr>
            <a:r>
              <a:rPr lang="en-US" sz="1981" spc="194">
                <a:solidFill>
                  <a:srgbClr val="231F20"/>
                </a:solidFill>
                <a:latin typeface="DM Sans"/>
              </a:rPr>
              <a:t>The function body is enclosed within curly braces {}. It contains the instructions that the function will execute when called. This is where you define the actual behavior of the function.</a:t>
            </a:r>
          </a:p>
        </p:txBody>
      </p:sp>
      <p:grpSp>
        <p:nvGrpSpPr>
          <p:cNvPr id="16" name="Group 16"/>
          <p:cNvGrpSpPr/>
          <p:nvPr/>
        </p:nvGrpSpPr>
        <p:grpSpPr>
          <a:xfrm>
            <a:off x="5854854" y="6013277"/>
            <a:ext cx="9034431" cy="3106041"/>
            <a:chOff x="0" y="0"/>
            <a:chExt cx="1744696" cy="599827"/>
          </a:xfrm>
        </p:grpSpPr>
        <p:sp>
          <p:nvSpPr>
            <p:cNvPr id="17" name="Freeform 17"/>
            <p:cNvSpPr/>
            <p:nvPr/>
          </p:nvSpPr>
          <p:spPr>
            <a:xfrm>
              <a:off x="0" y="0"/>
              <a:ext cx="1744696" cy="599827"/>
            </a:xfrm>
            <a:custGeom>
              <a:avLst/>
              <a:gdLst/>
              <a:ahLst/>
              <a:cxnLst/>
              <a:rect l="l" t="t" r="r" b="b"/>
              <a:pathLst>
                <a:path w="1744696" h="599827">
                  <a:moveTo>
                    <a:pt x="0" y="0"/>
                  </a:moveTo>
                  <a:lnTo>
                    <a:pt x="1744696" y="0"/>
                  </a:lnTo>
                  <a:lnTo>
                    <a:pt x="1744696" y="599827"/>
                  </a:lnTo>
                  <a:lnTo>
                    <a:pt x="0" y="599827"/>
                  </a:lnTo>
                  <a:lnTo>
                    <a:pt x="0" y="0"/>
                  </a:lnTo>
                </a:path>
              </a:pathLst>
            </a:custGeom>
            <a:solidFill>
              <a:srgbClr val="000000">
                <a:alpha val="0"/>
              </a:srgbClr>
            </a:solidFill>
            <a:ln w="38100">
              <a:solidFill>
                <a:srgbClr val="000000"/>
              </a:solidFill>
            </a:ln>
          </p:spPr>
        </p:sp>
        <p:sp>
          <p:nvSpPr>
            <p:cNvPr id="18" name="TextBox 18"/>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9" name="TextBox 19"/>
          <p:cNvSpPr txBox="1"/>
          <p:nvPr/>
        </p:nvSpPr>
        <p:spPr>
          <a:xfrm>
            <a:off x="5854854" y="6060902"/>
            <a:ext cx="8512431" cy="1358859"/>
          </a:xfrm>
          <a:prstGeom prst="rect">
            <a:avLst/>
          </a:prstGeom>
        </p:spPr>
        <p:txBody>
          <a:bodyPr lIns="0" tIns="0" rIns="0" bIns="0" rtlCol="0" anchor="t">
            <a:spAutoFit/>
          </a:bodyPr>
          <a:lstStyle/>
          <a:p>
            <a:pPr marL="427768" lvl="1" indent="-213884">
              <a:lnSpc>
                <a:spcPts val="2734"/>
              </a:lnSpc>
              <a:buFont typeface="Arial"/>
              <a:buChar char="•"/>
            </a:pPr>
            <a:r>
              <a:rPr lang="en-US" sz="1981" spc="194">
                <a:solidFill>
                  <a:srgbClr val="231F20"/>
                </a:solidFill>
                <a:latin typeface="DM Sans"/>
              </a:rPr>
              <a:t>Functions can produce a result using the return statement. This is the value that the function "returns" back to the caller. If there's no return statement, the function returns undefined.</a:t>
            </a:r>
          </a:p>
        </p:txBody>
      </p:sp>
      <p:sp>
        <p:nvSpPr>
          <p:cNvPr id="20" name="TextBox 20"/>
          <p:cNvSpPr txBox="1"/>
          <p:nvPr/>
        </p:nvSpPr>
        <p:spPr>
          <a:xfrm>
            <a:off x="6190942" y="4244713"/>
            <a:ext cx="8437343" cy="1369927"/>
          </a:xfrm>
          <a:prstGeom prst="rect">
            <a:avLst/>
          </a:prstGeom>
        </p:spPr>
        <p:txBody>
          <a:bodyPr lIns="0" tIns="0" rIns="0" bIns="0" rtlCol="0" anchor="t">
            <a:spAutoFit/>
          </a:bodyPr>
          <a:lstStyle/>
          <a:p>
            <a:pPr marL="421641" lvl="1" indent="-210820">
              <a:lnSpc>
                <a:spcPts val="2695"/>
              </a:lnSpc>
              <a:buFont typeface="Arial"/>
              <a:buChar char="•"/>
            </a:pPr>
            <a:r>
              <a:rPr lang="en-US" sz="1952" b="1" spc="191" dirty="0">
                <a:solidFill>
                  <a:srgbClr val="231F20"/>
                </a:solidFill>
                <a:latin typeface="DM Sans"/>
              </a:rPr>
              <a:t>function multiply(x, y) {</a:t>
            </a:r>
          </a:p>
          <a:p>
            <a:pPr>
              <a:lnSpc>
                <a:spcPts val="2695"/>
              </a:lnSpc>
            </a:pPr>
            <a:r>
              <a:rPr lang="en-US" sz="1952" b="1" spc="191" dirty="0">
                <a:solidFill>
                  <a:srgbClr val="231F20"/>
                </a:solidFill>
                <a:latin typeface="DM Sans"/>
              </a:rPr>
              <a:t>           return x * y;</a:t>
            </a:r>
          </a:p>
          <a:p>
            <a:pPr>
              <a:lnSpc>
                <a:spcPts val="2695"/>
              </a:lnSpc>
            </a:pPr>
            <a:r>
              <a:rPr lang="en-US" sz="1952" b="1" spc="191" dirty="0">
                <a:solidFill>
                  <a:srgbClr val="231F20"/>
                </a:solidFill>
                <a:latin typeface="DM Sans"/>
              </a:rPr>
              <a:t>     }</a:t>
            </a:r>
          </a:p>
          <a:p>
            <a:pPr>
              <a:lnSpc>
                <a:spcPts val="2695"/>
              </a:lnSpc>
            </a:pPr>
            <a:endParaRPr lang="en-US" sz="1952" b="1" spc="191" dirty="0">
              <a:solidFill>
                <a:srgbClr val="231F20"/>
              </a:solidFill>
              <a:latin typeface="DM Sans"/>
            </a:endParaRPr>
          </a:p>
        </p:txBody>
      </p:sp>
      <p:grpSp>
        <p:nvGrpSpPr>
          <p:cNvPr id="21" name="Group 21"/>
          <p:cNvGrpSpPr/>
          <p:nvPr/>
        </p:nvGrpSpPr>
        <p:grpSpPr>
          <a:xfrm>
            <a:off x="1381115" y="6186376"/>
            <a:ext cx="4473739" cy="682635"/>
            <a:chOff x="0" y="0"/>
            <a:chExt cx="1178269" cy="225378"/>
          </a:xfrm>
        </p:grpSpPr>
        <p:sp>
          <p:nvSpPr>
            <p:cNvPr id="22" name="Freeform 22"/>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23" name="TextBox 23"/>
            <p:cNvSpPr txBox="1"/>
            <p:nvPr/>
          </p:nvSpPr>
          <p:spPr>
            <a:xfrm>
              <a:off x="0" y="0"/>
              <a:ext cx="1178269" cy="225378"/>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Italics"/>
                </a:rPr>
                <a:t>4. Return Statement:</a:t>
              </a:r>
            </a:p>
          </p:txBody>
        </p:sp>
      </p:grpSp>
      <p:sp>
        <p:nvSpPr>
          <p:cNvPr id="24" name="TextBox 24"/>
          <p:cNvSpPr txBox="1"/>
          <p:nvPr/>
        </p:nvSpPr>
        <p:spPr>
          <a:xfrm>
            <a:off x="6190942" y="7657886"/>
            <a:ext cx="8512431" cy="1358859"/>
          </a:xfrm>
          <a:prstGeom prst="rect">
            <a:avLst/>
          </a:prstGeom>
        </p:spPr>
        <p:txBody>
          <a:bodyPr lIns="0" tIns="0" rIns="0" bIns="0" rtlCol="0" anchor="t">
            <a:spAutoFit/>
          </a:bodyPr>
          <a:lstStyle/>
          <a:p>
            <a:pPr marL="427768" lvl="1" indent="-213884">
              <a:lnSpc>
                <a:spcPts val="2734"/>
              </a:lnSpc>
              <a:buFont typeface="Arial"/>
              <a:buChar char="•"/>
            </a:pPr>
            <a:r>
              <a:rPr lang="en-US" sz="1981" b="1" spc="194" dirty="0">
                <a:solidFill>
                  <a:srgbClr val="231F20"/>
                </a:solidFill>
                <a:latin typeface="DM Sans"/>
              </a:rPr>
              <a:t>function subtract(a, b) {</a:t>
            </a:r>
          </a:p>
          <a:p>
            <a:pPr>
              <a:lnSpc>
                <a:spcPts val="2734"/>
              </a:lnSpc>
            </a:pPr>
            <a:r>
              <a:rPr lang="en-US" sz="1981" b="1" spc="194" dirty="0">
                <a:solidFill>
                  <a:srgbClr val="231F20"/>
                </a:solidFill>
                <a:latin typeface="DM Sans"/>
              </a:rPr>
              <a:t>         return a - b;</a:t>
            </a:r>
          </a:p>
          <a:p>
            <a:pPr>
              <a:lnSpc>
                <a:spcPts val="2734"/>
              </a:lnSpc>
            </a:pPr>
            <a:r>
              <a:rPr lang="en-US" sz="1981" b="1" spc="194" dirty="0">
                <a:solidFill>
                  <a:srgbClr val="231F20"/>
                </a:solidFill>
                <a:latin typeface="DM Sans"/>
              </a:rPr>
              <a:t>     }</a:t>
            </a:r>
          </a:p>
          <a:p>
            <a:pPr>
              <a:lnSpc>
                <a:spcPts val="2734"/>
              </a:lnSpc>
            </a:pPr>
            <a:endParaRPr lang="en-US" sz="1981" b="1" spc="194" dirty="0">
              <a:solidFill>
                <a:srgbClr val="231F20"/>
              </a:solidFill>
              <a:latin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2137160"/>
            <a:chOff x="0" y="0"/>
            <a:chExt cx="4816593" cy="562873"/>
          </a:xfrm>
        </p:grpSpPr>
        <p:sp>
          <p:nvSpPr>
            <p:cNvPr id="4" name="Freeform 4"/>
            <p:cNvSpPr/>
            <p:nvPr/>
          </p:nvSpPr>
          <p:spPr>
            <a:xfrm>
              <a:off x="0" y="0"/>
              <a:ext cx="4816592" cy="562873"/>
            </a:xfrm>
            <a:custGeom>
              <a:avLst/>
              <a:gdLst/>
              <a:ahLst/>
              <a:cxnLst/>
              <a:rect l="l" t="t" r="r" b="b"/>
              <a:pathLst>
                <a:path w="4816592" h="562873">
                  <a:moveTo>
                    <a:pt x="0" y="0"/>
                  </a:moveTo>
                  <a:lnTo>
                    <a:pt x="4816592" y="0"/>
                  </a:lnTo>
                  <a:lnTo>
                    <a:pt x="4816592" y="562873"/>
                  </a:lnTo>
                  <a:lnTo>
                    <a:pt x="0" y="562873"/>
                  </a:lnTo>
                  <a:lnTo>
                    <a:pt x="0" y="0"/>
                  </a:lnTo>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8" name="Group 8"/>
          <p:cNvGrpSpPr/>
          <p:nvPr/>
        </p:nvGrpSpPr>
        <p:grpSpPr>
          <a:xfrm>
            <a:off x="1381115" y="2586862"/>
            <a:ext cx="4473739" cy="855734"/>
            <a:chOff x="0" y="0"/>
            <a:chExt cx="1178269" cy="225378"/>
          </a:xfrm>
        </p:grpSpPr>
        <p:sp>
          <p:nvSpPr>
            <p:cNvPr id="9" name="Freeform 9"/>
            <p:cNvSpPr/>
            <p:nvPr/>
          </p:nvSpPr>
          <p:spPr>
            <a:xfrm>
              <a:off x="0" y="0"/>
              <a:ext cx="1178269" cy="225378"/>
            </a:xfrm>
            <a:custGeom>
              <a:avLst/>
              <a:gdLst/>
              <a:ahLst/>
              <a:cxnLst/>
              <a:rect l="l" t="t" r="r" b="b"/>
              <a:pathLst>
                <a:path w="1178269" h="225378">
                  <a:moveTo>
                    <a:pt x="0" y="0"/>
                  </a:moveTo>
                  <a:lnTo>
                    <a:pt x="1178269" y="0"/>
                  </a:lnTo>
                  <a:lnTo>
                    <a:pt x="1178269" y="225378"/>
                  </a:lnTo>
                  <a:lnTo>
                    <a:pt x="0" y="225378"/>
                  </a:lnTo>
                  <a:lnTo>
                    <a:pt x="0" y="0"/>
                  </a:lnTo>
                </a:path>
              </a:pathLst>
            </a:custGeom>
            <a:solidFill>
              <a:srgbClr val="1A1A1A"/>
            </a:solidFill>
          </p:spPr>
        </p:sp>
        <p:sp>
          <p:nvSpPr>
            <p:cNvPr id="10" name="TextBox 10"/>
            <p:cNvSpPr txBox="1"/>
            <p:nvPr/>
          </p:nvSpPr>
          <p:spPr>
            <a:xfrm>
              <a:off x="0" y="11902"/>
              <a:ext cx="1178269" cy="213475"/>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Italics"/>
                </a:rPr>
                <a:t>5. Function Call:</a:t>
              </a:r>
            </a:p>
          </p:txBody>
        </p:sp>
      </p:grpSp>
      <p:sp>
        <p:nvSpPr>
          <p:cNvPr id="11" name="TextBox 11"/>
          <p:cNvSpPr txBox="1"/>
          <p:nvPr/>
        </p:nvSpPr>
        <p:spPr>
          <a:xfrm>
            <a:off x="3617984" y="193103"/>
            <a:ext cx="1185498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ANATOMY OF FUNCTION</a:t>
            </a:r>
          </a:p>
        </p:txBody>
      </p:sp>
      <p:grpSp>
        <p:nvGrpSpPr>
          <p:cNvPr id="12" name="Group 12"/>
          <p:cNvGrpSpPr/>
          <p:nvPr/>
        </p:nvGrpSpPr>
        <p:grpSpPr>
          <a:xfrm>
            <a:off x="5854854" y="2586862"/>
            <a:ext cx="9034431" cy="2978740"/>
            <a:chOff x="0" y="0"/>
            <a:chExt cx="1744696" cy="575243"/>
          </a:xfrm>
        </p:grpSpPr>
        <p:sp>
          <p:nvSpPr>
            <p:cNvPr id="13" name="Freeform 13"/>
            <p:cNvSpPr/>
            <p:nvPr/>
          </p:nvSpPr>
          <p:spPr>
            <a:xfrm>
              <a:off x="0" y="0"/>
              <a:ext cx="1744696" cy="575243"/>
            </a:xfrm>
            <a:custGeom>
              <a:avLst/>
              <a:gdLst/>
              <a:ahLst/>
              <a:cxnLst/>
              <a:rect l="l" t="t" r="r" b="b"/>
              <a:pathLst>
                <a:path w="1744696" h="575243">
                  <a:moveTo>
                    <a:pt x="0" y="0"/>
                  </a:moveTo>
                  <a:lnTo>
                    <a:pt x="1744696" y="0"/>
                  </a:lnTo>
                  <a:lnTo>
                    <a:pt x="1744696" y="575243"/>
                  </a:lnTo>
                  <a:lnTo>
                    <a:pt x="0" y="575243"/>
                  </a:lnTo>
                  <a:lnTo>
                    <a:pt x="0" y="0"/>
                  </a:lnTo>
                </a:path>
              </a:pathLst>
            </a:custGeom>
            <a:solidFill>
              <a:srgbClr val="000000">
                <a:alpha val="0"/>
              </a:srgbClr>
            </a:solidFill>
            <a:ln w="38100">
              <a:solidFill>
                <a:srgbClr val="000000"/>
              </a:solidFill>
            </a:ln>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5854854" y="2632055"/>
            <a:ext cx="9034431" cy="1358859"/>
          </a:xfrm>
          <a:prstGeom prst="rect">
            <a:avLst/>
          </a:prstGeom>
        </p:spPr>
        <p:txBody>
          <a:bodyPr lIns="0" tIns="0" rIns="0" bIns="0" rtlCol="0" anchor="t">
            <a:spAutoFit/>
          </a:bodyPr>
          <a:lstStyle/>
          <a:p>
            <a:pPr marL="427768" lvl="1" indent="-213884">
              <a:lnSpc>
                <a:spcPts val="2734"/>
              </a:lnSpc>
              <a:buFont typeface="Arial"/>
              <a:buChar char="•"/>
            </a:pPr>
            <a:r>
              <a:rPr lang="en-US" sz="1981" spc="194">
                <a:solidFill>
                  <a:srgbClr val="231F20"/>
                </a:solidFill>
                <a:latin typeface="DM Sans"/>
              </a:rPr>
              <a:t>To execute a function and make it perform its defined actions, you call it by using its name followed by parentheses. You can also pass arguments to the function's parameters.</a:t>
            </a:r>
          </a:p>
        </p:txBody>
      </p:sp>
      <p:grpSp>
        <p:nvGrpSpPr>
          <p:cNvPr id="16" name="Group 16"/>
          <p:cNvGrpSpPr/>
          <p:nvPr/>
        </p:nvGrpSpPr>
        <p:grpSpPr>
          <a:xfrm>
            <a:off x="5854854" y="6013277"/>
            <a:ext cx="9034431" cy="4028007"/>
            <a:chOff x="0" y="0"/>
            <a:chExt cx="1744696" cy="777874"/>
          </a:xfrm>
        </p:grpSpPr>
        <p:sp>
          <p:nvSpPr>
            <p:cNvPr id="17" name="Freeform 17"/>
            <p:cNvSpPr/>
            <p:nvPr/>
          </p:nvSpPr>
          <p:spPr>
            <a:xfrm>
              <a:off x="0" y="0"/>
              <a:ext cx="1744696" cy="777874"/>
            </a:xfrm>
            <a:custGeom>
              <a:avLst/>
              <a:gdLst/>
              <a:ahLst/>
              <a:cxnLst/>
              <a:rect l="l" t="t" r="r" b="b"/>
              <a:pathLst>
                <a:path w="1744696" h="777874">
                  <a:moveTo>
                    <a:pt x="0" y="0"/>
                  </a:moveTo>
                  <a:lnTo>
                    <a:pt x="1744696" y="0"/>
                  </a:lnTo>
                  <a:lnTo>
                    <a:pt x="1744696" y="777874"/>
                  </a:lnTo>
                  <a:lnTo>
                    <a:pt x="0" y="777874"/>
                  </a:lnTo>
                  <a:lnTo>
                    <a:pt x="0" y="0"/>
                  </a:lnTo>
                </a:path>
              </a:pathLst>
            </a:custGeom>
            <a:solidFill>
              <a:srgbClr val="000000">
                <a:alpha val="0"/>
              </a:srgbClr>
            </a:solidFill>
            <a:ln w="38100">
              <a:solidFill>
                <a:srgbClr val="000000"/>
              </a:solidFill>
            </a:ln>
          </p:spPr>
        </p:sp>
        <p:sp>
          <p:nvSpPr>
            <p:cNvPr id="18" name="TextBox 18"/>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9" name="TextBox 19"/>
          <p:cNvSpPr txBox="1"/>
          <p:nvPr/>
        </p:nvSpPr>
        <p:spPr>
          <a:xfrm>
            <a:off x="5854854" y="6060902"/>
            <a:ext cx="8512431" cy="1717265"/>
          </a:xfrm>
          <a:prstGeom prst="rect">
            <a:avLst/>
          </a:prstGeom>
        </p:spPr>
        <p:txBody>
          <a:bodyPr lIns="0" tIns="0" rIns="0" bIns="0" rtlCol="0" anchor="t">
            <a:spAutoFit/>
          </a:bodyPr>
          <a:lstStyle/>
          <a:p>
            <a:pPr marL="427768" lvl="1" indent="-213884">
              <a:lnSpc>
                <a:spcPts val="2734"/>
              </a:lnSpc>
              <a:buFont typeface="Arial"/>
              <a:buChar char="•"/>
            </a:pPr>
            <a:r>
              <a:rPr lang="en-US" sz="1981" spc="194" dirty="0">
                <a:solidFill>
                  <a:srgbClr val="231F20"/>
                </a:solidFill>
                <a:latin typeface="DM Sans"/>
              </a:rPr>
              <a:t>Parameters are the placeholders in the function definition, </a:t>
            </a:r>
            <a:endParaRPr lang="en-US" sz="1981" spc="194" dirty="0" smtClean="0">
              <a:solidFill>
                <a:srgbClr val="231F20"/>
              </a:solidFill>
              <a:latin typeface="DM Sans"/>
            </a:endParaRPr>
          </a:p>
          <a:p>
            <a:pPr marL="427768" lvl="1" indent="-213884">
              <a:lnSpc>
                <a:spcPts val="2734"/>
              </a:lnSpc>
              <a:buFont typeface="Arial"/>
              <a:buChar char="•"/>
            </a:pPr>
            <a:r>
              <a:rPr lang="en-US" sz="1981" spc="194" dirty="0" smtClean="0">
                <a:solidFill>
                  <a:srgbClr val="231F20"/>
                </a:solidFill>
                <a:latin typeface="DM Sans"/>
              </a:rPr>
              <a:t>while </a:t>
            </a:r>
            <a:r>
              <a:rPr lang="en-US" sz="1981" spc="194" dirty="0">
                <a:solidFill>
                  <a:srgbClr val="231F20"/>
                </a:solidFill>
                <a:latin typeface="DM Sans"/>
              </a:rPr>
              <a:t>arguments are the actual values you pass to the function when you call it.</a:t>
            </a:r>
          </a:p>
          <a:p>
            <a:pPr>
              <a:lnSpc>
                <a:spcPts val="2734"/>
              </a:lnSpc>
            </a:pPr>
            <a:endParaRPr lang="en-US" sz="1981" spc="194" dirty="0">
              <a:solidFill>
                <a:srgbClr val="231F20"/>
              </a:solidFill>
              <a:latin typeface="DM Sans"/>
            </a:endParaRPr>
          </a:p>
        </p:txBody>
      </p:sp>
      <p:sp>
        <p:nvSpPr>
          <p:cNvPr id="20" name="TextBox 20"/>
          <p:cNvSpPr txBox="1"/>
          <p:nvPr/>
        </p:nvSpPr>
        <p:spPr>
          <a:xfrm>
            <a:off x="6190942" y="4244713"/>
            <a:ext cx="8437343" cy="1023678"/>
          </a:xfrm>
          <a:prstGeom prst="rect">
            <a:avLst/>
          </a:prstGeom>
        </p:spPr>
        <p:txBody>
          <a:bodyPr lIns="0" tIns="0" rIns="0" bIns="0" rtlCol="0" anchor="t">
            <a:spAutoFit/>
          </a:bodyPr>
          <a:lstStyle/>
          <a:p>
            <a:pPr marL="421641" lvl="1" indent="-210820">
              <a:lnSpc>
                <a:spcPts val="2695"/>
              </a:lnSpc>
              <a:buFont typeface="Arial"/>
              <a:buChar char="•"/>
            </a:pPr>
            <a:r>
              <a:rPr lang="en-US" sz="1952" b="1" spc="191" dirty="0">
                <a:solidFill>
                  <a:srgbClr val="231F20"/>
                </a:solidFill>
                <a:latin typeface="DM Sans"/>
              </a:rPr>
              <a:t>greet("Alice"); // Output: "Hello, Alice!"</a:t>
            </a:r>
          </a:p>
          <a:p>
            <a:pPr marL="421641" lvl="1" indent="-210820">
              <a:lnSpc>
                <a:spcPts val="2695"/>
              </a:lnSpc>
              <a:buFont typeface="Arial"/>
              <a:buChar char="•"/>
            </a:pPr>
            <a:r>
              <a:rPr lang="en-US" sz="1952" b="1" spc="191" dirty="0" err="1">
                <a:solidFill>
                  <a:srgbClr val="231F20"/>
                </a:solidFill>
                <a:latin typeface="DM Sans"/>
              </a:rPr>
              <a:t>const</a:t>
            </a:r>
            <a:r>
              <a:rPr lang="en-US" sz="1952" b="1" spc="191" dirty="0">
                <a:solidFill>
                  <a:srgbClr val="231F20"/>
                </a:solidFill>
                <a:latin typeface="DM Sans"/>
              </a:rPr>
              <a:t> result = add(3, 5); // result will be 8</a:t>
            </a:r>
          </a:p>
          <a:p>
            <a:pPr>
              <a:lnSpc>
                <a:spcPts val="2695"/>
              </a:lnSpc>
            </a:pPr>
            <a:endParaRPr lang="en-US" sz="1952" b="1" spc="191" dirty="0">
              <a:solidFill>
                <a:srgbClr val="231F20"/>
              </a:solidFill>
              <a:latin typeface="DM Sans"/>
            </a:endParaRPr>
          </a:p>
        </p:txBody>
      </p:sp>
      <p:grpSp>
        <p:nvGrpSpPr>
          <p:cNvPr id="21" name="Group 21"/>
          <p:cNvGrpSpPr/>
          <p:nvPr/>
        </p:nvGrpSpPr>
        <p:grpSpPr>
          <a:xfrm>
            <a:off x="503597" y="6013277"/>
            <a:ext cx="5351261" cy="855734"/>
            <a:chOff x="0" y="0"/>
            <a:chExt cx="1409385" cy="225378"/>
          </a:xfrm>
        </p:grpSpPr>
        <p:sp>
          <p:nvSpPr>
            <p:cNvPr id="22" name="Freeform 22"/>
            <p:cNvSpPr/>
            <p:nvPr/>
          </p:nvSpPr>
          <p:spPr>
            <a:xfrm>
              <a:off x="0" y="0"/>
              <a:ext cx="1409385" cy="225378"/>
            </a:xfrm>
            <a:custGeom>
              <a:avLst/>
              <a:gdLst/>
              <a:ahLst/>
              <a:cxnLst/>
              <a:rect l="l" t="t" r="r" b="b"/>
              <a:pathLst>
                <a:path w="1409385" h="225378">
                  <a:moveTo>
                    <a:pt x="0" y="0"/>
                  </a:moveTo>
                  <a:lnTo>
                    <a:pt x="1409385" y="0"/>
                  </a:lnTo>
                  <a:lnTo>
                    <a:pt x="1409385" y="225378"/>
                  </a:lnTo>
                  <a:lnTo>
                    <a:pt x="0" y="225378"/>
                  </a:lnTo>
                  <a:lnTo>
                    <a:pt x="0" y="0"/>
                  </a:lnTo>
                </a:path>
              </a:pathLst>
            </a:custGeom>
            <a:solidFill>
              <a:srgbClr val="1A1A1A"/>
            </a:solidFill>
          </p:spPr>
        </p:sp>
        <p:sp>
          <p:nvSpPr>
            <p:cNvPr id="23" name="TextBox 23"/>
            <p:cNvSpPr txBox="1"/>
            <p:nvPr/>
          </p:nvSpPr>
          <p:spPr>
            <a:xfrm>
              <a:off x="0" y="12543"/>
              <a:ext cx="1409385" cy="212835"/>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Italics"/>
                </a:rPr>
                <a:t>6. Parameters vs. Arguments:</a:t>
              </a:r>
            </a:p>
          </p:txBody>
        </p:sp>
      </p:grpSp>
      <p:sp>
        <p:nvSpPr>
          <p:cNvPr id="24" name="TextBox 24"/>
          <p:cNvSpPr txBox="1"/>
          <p:nvPr/>
        </p:nvSpPr>
        <p:spPr>
          <a:xfrm>
            <a:off x="6206182" y="7652263"/>
            <a:ext cx="8176343" cy="2409762"/>
          </a:xfrm>
          <a:prstGeom prst="rect">
            <a:avLst/>
          </a:prstGeom>
        </p:spPr>
        <p:txBody>
          <a:bodyPr lIns="0" tIns="0" rIns="0" bIns="0" rtlCol="0" anchor="t">
            <a:spAutoFit/>
          </a:bodyPr>
          <a:lstStyle/>
          <a:p>
            <a:pPr marL="427768" lvl="1" indent="-213884">
              <a:lnSpc>
                <a:spcPts val="2734"/>
              </a:lnSpc>
              <a:buFont typeface="Arial"/>
              <a:buChar char="•"/>
            </a:pPr>
            <a:r>
              <a:rPr lang="en-US" sz="1981" b="1" spc="194" dirty="0">
                <a:solidFill>
                  <a:srgbClr val="231F20"/>
                </a:solidFill>
                <a:latin typeface="DM Sans"/>
              </a:rPr>
              <a:t>function </a:t>
            </a:r>
            <a:r>
              <a:rPr lang="en-US" sz="1981" b="1" spc="194" dirty="0" err="1">
                <a:solidFill>
                  <a:srgbClr val="231F20"/>
                </a:solidFill>
                <a:latin typeface="DM Sans"/>
              </a:rPr>
              <a:t>fullName</a:t>
            </a:r>
            <a:r>
              <a:rPr lang="en-US" sz="1981" b="1" spc="194" dirty="0">
                <a:solidFill>
                  <a:srgbClr val="231F20"/>
                </a:solidFill>
                <a:latin typeface="DM Sans"/>
              </a:rPr>
              <a:t>(</a:t>
            </a:r>
            <a:r>
              <a:rPr lang="en-US" sz="1981" b="1" spc="194" dirty="0" err="1">
                <a:solidFill>
                  <a:srgbClr val="231F20"/>
                </a:solidFill>
                <a:latin typeface="DM Sans"/>
              </a:rPr>
              <a:t>firstName</a:t>
            </a:r>
            <a:r>
              <a:rPr lang="en-US" sz="1981" b="1" spc="194" dirty="0">
                <a:solidFill>
                  <a:srgbClr val="231F20"/>
                </a:solidFill>
                <a:latin typeface="DM Sans"/>
              </a:rPr>
              <a:t>, </a:t>
            </a:r>
            <a:r>
              <a:rPr lang="en-US" sz="1981" b="1" spc="194" dirty="0" err="1">
                <a:solidFill>
                  <a:srgbClr val="231F20"/>
                </a:solidFill>
                <a:latin typeface="DM Sans"/>
              </a:rPr>
              <a:t>lastName</a:t>
            </a:r>
            <a:r>
              <a:rPr lang="en-US" sz="1981" b="1" spc="194" dirty="0">
                <a:solidFill>
                  <a:srgbClr val="231F20"/>
                </a:solidFill>
                <a:latin typeface="DM Sans"/>
              </a:rPr>
              <a:t>) {</a:t>
            </a:r>
          </a:p>
          <a:p>
            <a:pPr>
              <a:lnSpc>
                <a:spcPts val="2734"/>
              </a:lnSpc>
            </a:pPr>
            <a:r>
              <a:rPr lang="en-US" sz="1981" b="1" spc="194" dirty="0">
                <a:solidFill>
                  <a:srgbClr val="231F20"/>
                </a:solidFill>
                <a:latin typeface="DM Sans"/>
              </a:rPr>
              <a:t>           return `${</a:t>
            </a:r>
            <a:r>
              <a:rPr lang="en-US" sz="1981" b="1" spc="194" dirty="0" err="1">
                <a:solidFill>
                  <a:srgbClr val="231F20"/>
                </a:solidFill>
                <a:latin typeface="DM Sans"/>
              </a:rPr>
              <a:t>firstName</a:t>
            </a:r>
            <a:r>
              <a:rPr lang="en-US" sz="1981" b="1" spc="194" dirty="0">
                <a:solidFill>
                  <a:srgbClr val="231F20"/>
                </a:solidFill>
                <a:latin typeface="DM Sans"/>
              </a:rPr>
              <a:t>} ${</a:t>
            </a:r>
            <a:r>
              <a:rPr lang="en-US" sz="1981" b="1" spc="194" dirty="0" err="1">
                <a:solidFill>
                  <a:srgbClr val="231F20"/>
                </a:solidFill>
                <a:latin typeface="DM Sans"/>
              </a:rPr>
              <a:t>lastName</a:t>
            </a:r>
            <a:r>
              <a:rPr lang="en-US" sz="1981" b="1" spc="194" dirty="0">
                <a:solidFill>
                  <a:srgbClr val="231F20"/>
                </a:solidFill>
                <a:latin typeface="DM Sans"/>
              </a:rPr>
              <a:t>}`;</a:t>
            </a:r>
          </a:p>
          <a:p>
            <a:pPr>
              <a:lnSpc>
                <a:spcPts val="2734"/>
              </a:lnSpc>
            </a:pPr>
            <a:r>
              <a:rPr lang="en-US" sz="1981" b="1" spc="194" dirty="0">
                <a:solidFill>
                  <a:srgbClr val="231F20"/>
                </a:solidFill>
                <a:latin typeface="DM Sans"/>
              </a:rPr>
              <a:t>     }</a:t>
            </a:r>
          </a:p>
          <a:p>
            <a:pPr>
              <a:lnSpc>
                <a:spcPts val="2734"/>
              </a:lnSpc>
            </a:pPr>
            <a:endParaRPr lang="en-US" sz="1981" b="1" spc="194" dirty="0">
              <a:solidFill>
                <a:srgbClr val="231F20"/>
              </a:solidFill>
              <a:latin typeface="DM Sans"/>
            </a:endParaRPr>
          </a:p>
          <a:p>
            <a:pPr marL="427768" lvl="1" indent="-213884">
              <a:lnSpc>
                <a:spcPts val="2734"/>
              </a:lnSpc>
              <a:buFont typeface="Arial"/>
              <a:buChar char="•"/>
            </a:pPr>
            <a:r>
              <a:rPr lang="en-US" sz="1981" b="1" spc="194" dirty="0" err="1">
                <a:solidFill>
                  <a:srgbClr val="231F20"/>
                </a:solidFill>
                <a:latin typeface="DM Sans"/>
              </a:rPr>
              <a:t>const</a:t>
            </a:r>
            <a:r>
              <a:rPr lang="en-US" sz="1981" b="1" spc="194" dirty="0">
                <a:solidFill>
                  <a:srgbClr val="231F20"/>
                </a:solidFill>
                <a:latin typeface="DM Sans"/>
              </a:rPr>
              <a:t> </a:t>
            </a:r>
            <a:r>
              <a:rPr lang="en-US" sz="1981" b="1" spc="194" dirty="0" err="1">
                <a:solidFill>
                  <a:srgbClr val="231F20"/>
                </a:solidFill>
                <a:latin typeface="DM Sans"/>
              </a:rPr>
              <a:t>completeName</a:t>
            </a:r>
            <a:r>
              <a:rPr lang="en-US" sz="1981" b="1" spc="194" dirty="0">
                <a:solidFill>
                  <a:srgbClr val="231F20"/>
                </a:solidFill>
                <a:latin typeface="DM Sans"/>
              </a:rPr>
              <a:t> = </a:t>
            </a:r>
            <a:r>
              <a:rPr lang="en-US" sz="1981" b="1" spc="194" dirty="0" err="1">
                <a:solidFill>
                  <a:srgbClr val="231F20"/>
                </a:solidFill>
                <a:latin typeface="DM Sans"/>
              </a:rPr>
              <a:t>fullName</a:t>
            </a:r>
            <a:r>
              <a:rPr lang="en-US" sz="1981" b="1" spc="194" dirty="0">
                <a:solidFill>
                  <a:srgbClr val="231F20"/>
                </a:solidFill>
                <a:latin typeface="DM Sans"/>
              </a:rPr>
              <a:t>("John", "Doe");</a:t>
            </a:r>
          </a:p>
          <a:p>
            <a:pPr>
              <a:lnSpc>
                <a:spcPts val="2734"/>
              </a:lnSpc>
            </a:pPr>
            <a:r>
              <a:rPr lang="en-US" sz="1981" b="1" spc="194" dirty="0">
                <a:solidFill>
                  <a:srgbClr val="231F20"/>
                </a:solidFill>
                <a:latin typeface="DM Sans"/>
              </a:rPr>
              <a:t> // </a:t>
            </a:r>
            <a:r>
              <a:rPr lang="en-US" sz="1981" b="1" spc="194" dirty="0" err="1">
                <a:solidFill>
                  <a:srgbClr val="231F20"/>
                </a:solidFill>
                <a:latin typeface="DM Sans"/>
              </a:rPr>
              <a:t>completeName</a:t>
            </a:r>
            <a:r>
              <a:rPr lang="en-US" sz="1981" b="1" spc="194" dirty="0">
                <a:solidFill>
                  <a:srgbClr val="231F20"/>
                </a:solidFill>
                <a:latin typeface="DM Sans"/>
              </a:rPr>
              <a:t> will be "John Doe"</a:t>
            </a:r>
          </a:p>
          <a:p>
            <a:pPr>
              <a:lnSpc>
                <a:spcPts val="2734"/>
              </a:lnSpc>
            </a:pPr>
            <a:endParaRPr lang="en-US" sz="1981" b="1" spc="194" dirty="0">
              <a:solidFill>
                <a:srgbClr val="231F20"/>
              </a:solidFill>
              <a:latin typeface="DM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1997</Words>
  <Application>Microsoft Office PowerPoint</Application>
  <PresentationFormat>Custom</PresentationFormat>
  <Paragraphs>237</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Oswald Bold</vt:lpstr>
      <vt:lpstr>DM Sans Semi-Bold</vt:lpstr>
      <vt:lpstr>DM Sans Italics</vt:lpstr>
      <vt:lpstr>DM Sans</vt:lpstr>
      <vt:lpstr>Calibri</vt:lpstr>
      <vt:lpstr>Oswald Bold Italics</vt:lpstr>
      <vt:lpstr>Oswald</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ayaj ahamad</cp:lastModifiedBy>
  <cp:revision>7</cp:revision>
  <dcterms:created xsi:type="dcterms:W3CDTF">2006-08-16T00:00:00Z</dcterms:created>
  <dcterms:modified xsi:type="dcterms:W3CDTF">2023-08-23T02:59:18Z</dcterms:modified>
  <dc:identifier>DAFsREh9P7k</dc:identifier>
</cp:coreProperties>
</file>