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F8CB-ECA5-410F-A06C-8B3A2E853723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AC-25B1-46EC-9D89-68C26B509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09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F8CB-ECA5-410F-A06C-8B3A2E853723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AC-25B1-46EC-9D89-68C26B509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00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F8CB-ECA5-410F-A06C-8B3A2E853723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AC-25B1-46EC-9D89-68C26B509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7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F8CB-ECA5-410F-A06C-8B3A2E853723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AC-25B1-46EC-9D89-68C26B509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19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F8CB-ECA5-410F-A06C-8B3A2E853723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AC-25B1-46EC-9D89-68C26B509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06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F8CB-ECA5-410F-A06C-8B3A2E853723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AC-25B1-46EC-9D89-68C26B509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41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F8CB-ECA5-410F-A06C-8B3A2E853723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AC-25B1-46EC-9D89-68C26B509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47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F8CB-ECA5-410F-A06C-8B3A2E853723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AC-25B1-46EC-9D89-68C26B509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53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F8CB-ECA5-410F-A06C-8B3A2E853723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AC-25B1-46EC-9D89-68C26B509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40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F8CB-ECA5-410F-A06C-8B3A2E853723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AC-25B1-46EC-9D89-68C26B509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1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F8CB-ECA5-410F-A06C-8B3A2E853723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86AC-25B1-46EC-9D89-68C26B509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8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7F8CB-ECA5-410F-A06C-8B3A2E853723}" type="datetimeFigureOut">
              <a:rPr kumimoji="1" lang="ja-JP" altLang="en-US" smtClean="0"/>
              <a:t>2015/6/9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586AC-25B1-46EC-9D89-68C26B509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83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5365229" y="863663"/>
            <a:ext cx="3598879" cy="1977091"/>
            <a:chOff x="251520" y="1253770"/>
            <a:chExt cx="2880320" cy="1455151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251520" y="2699955"/>
              <a:ext cx="2880320" cy="8966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971600" y="1619835"/>
              <a:ext cx="0" cy="108012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1691680" y="1628800"/>
              <a:ext cx="0" cy="108012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2411760" y="1628800"/>
              <a:ext cx="0" cy="108012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/>
            <p:cNvSpPr/>
            <p:nvPr/>
          </p:nvSpPr>
          <p:spPr>
            <a:xfrm>
              <a:off x="431684" y="2519503"/>
              <a:ext cx="1080120" cy="14401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rgbClr val="FF0000"/>
                  </a:solidFill>
                </a:rPr>
                <a:t>３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611640" y="2348880"/>
              <a:ext cx="720000" cy="14401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rgbClr val="FF0000"/>
                  </a:solidFill>
                </a:rPr>
                <a:t>２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782511" y="2186934"/>
              <a:ext cx="360000" cy="14401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１</a:t>
              </a:r>
              <a:endParaRPr kumimoji="1" lang="ja-JP" altLang="en-US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" name="テキスト ボックス 1"/>
            <p:cNvSpPr txBox="1"/>
            <p:nvPr/>
          </p:nvSpPr>
          <p:spPr>
            <a:xfrm>
              <a:off x="683712" y="125946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403648" y="125946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B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123728" y="125377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C</a:t>
              </a:r>
              <a:endParaRPr kumimoji="1" lang="ja-JP" altLang="en-US" dirty="0"/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107504" y="483637"/>
            <a:ext cx="56524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■問題</a:t>
            </a:r>
            <a:endParaRPr lang="en-US" altLang="ja-JP" dirty="0"/>
          </a:p>
          <a:p>
            <a:r>
              <a:rPr lang="ja-JP" altLang="en-US" dirty="0" smtClean="0"/>
              <a:t>台</a:t>
            </a:r>
            <a:r>
              <a:rPr lang="ja-JP" altLang="en-US" dirty="0"/>
              <a:t>の上に３本の棒 </a:t>
            </a:r>
            <a:r>
              <a:rPr lang="en-US" altLang="ja-JP" dirty="0"/>
              <a:t>A</a:t>
            </a:r>
            <a:r>
              <a:rPr lang="ja-JP" altLang="en-US" dirty="0" err="1"/>
              <a:t>，</a:t>
            </a:r>
            <a:r>
              <a:rPr lang="en-US" altLang="ja-JP" dirty="0"/>
              <a:t>B</a:t>
            </a:r>
            <a:r>
              <a:rPr lang="ja-JP" altLang="en-US" dirty="0" err="1"/>
              <a:t>，</a:t>
            </a:r>
            <a:r>
              <a:rPr lang="en-US" altLang="ja-JP" dirty="0"/>
              <a:t>C</a:t>
            </a:r>
            <a:r>
              <a:rPr lang="ja-JP" altLang="en-US" dirty="0"/>
              <a:t>が固定されて</a:t>
            </a:r>
            <a:r>
              <a:rPr lang="ja-JP" altLang="en-US" dirty="0" smtClean="0"/>
              <a:t>いる。</a:t>
            </a:r>
            <a:endParaRPr lang="en-US" altLang="ja-JP" dirty="0" smtClean="0"/>
          </a:p>
          <a:p>
            <a:r>
              <a:rPr lang="ja-JP" altLang="en-US" dirty="0" smtClean="0"/>
              <a:t> </a:t>
            </a:r>
            <a:r>
              <a:rPr lang="ja-JP" altLang="en-US" dirty="0"/>
              <a:t>うちの </a:t>
            </a:r>
            <a:r>
              <a:rPr lang="en-US" altLang="ja-JP" dirty="0"/>
              <a:t>1</a:t>
            </a:r>
            <a:r>
              <a:rPr lang="ja-JP" altLang="en-US" dirty="0"/>
              <a:t>本に何枚かの円盤が重ねられて</a:t>
            </a:r>
            <a:r>
              <a:rPr lang="ja-JP" altLang="en-US" dirty="0" smtClean="0"/>
              <a:t>いる。</a:t>
            </a:r>
            <a:endParaRPr lang="en-US" altLang="ja-JP" dirty="0" smtClean="0"/>
          </a:p>
          <a:p>
            <a:r>
              <a:rPr lang="ja-JP" altLang="en-US" dirty="0" smtClean="0"/>
              <a:t>円盤</a:t>
            </a:r>
            <a:r>
              <a:rPr lang="ja-JP" altLang="en-US" dirty="0"/>
              <a:t>は下へいくほど半径</a:t>
            </a:r>
            <a:r>
              <a:rPr lang="ja-JP" altLang="en-US" dirty="0" smtClean="0"/>
              <a:t>が大きい。</a:t>
            </a:r>
            <a:endParaRPr lang="en-US" altLang="ja-JP" dirty="0" smtClean="0"/>
          </a:p>
          <a:p>
            <a:r>
              <a:rPr lang="ja-JP" altLang="en-US" dirty="0" smtClean="0"/>
              <a:t>この時、次</a:t>
            </a:r>
            <a:r>
              <a:rPr lang="ja-JP" altLang="en-US" dirty="0"/>
              <a:t>の規則に従って，円盤をＡ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B</a:t>
            </a:r>
            <a:r>
              <a:rPr lang="ja-JP" altLang="en-US" dirty="0"/>
              <a:t>に移動</a:t>
            </a:r>
            <a:r>
              <a:rPr lang="ja-JP" altLang="en-US" dirty="0" smtClean="0"/>
              <a:t>する。</a:t>
            </a:r>
            <a:endParaRPr lang="en-US" altLang="ja-JP" dirty="0" smtClean="0"/>
          </a:p>
          <a:p>
            <a:r>
              <a:rPr lang="ja-JP" altLang="en-US" dirty="0" smtClean="0"/>
              <a:t> </a:t>
            </a:r>
            <a:r>
              <a:rPr lang="en-US" altLang="ja-JP" dirty="0"/>
              <a:t>1. 1</a:t>
            </a:r>
            <a:r>
              <a:rPr lang="ja-JP" altLang="en-US" dirty="0"/>
              <a:t>回に </a:t>
            </a:r>
            <a:r>
              <a:rPr lang="en-US" altLang="ja-JP" dirty="0"/>
              <a:t>1</a:t>
            </a:r>
            <a:r>
              <a:rPr lang="ja-JP" altLang="en-US" dirty="0"/>
              <a:t>枚の円盤しか動かしては</a:t>
            </a:r>
            <a:r>
              <a:rPr lang="ja-JP" altLang="en-US" dirty="0" smtClean="0"/>
              <a:t>いけない。</a:t>
            </a:r>
            <a:endParaRPr lang="en-US" altLang="ja-JP" dirty="0" smtClean="0"/>
          </a:p>
          <a:p>
            <a:r>
              <a:rPr lang="ja-JP" altLang="en-US" dirty="0" smtClean="0"/>
              <a:t> </a:t>
            </a:r>
            <a:r>
              <a:rPr lang="en-US" altLang="ja-JP" dirty="0"/>
              <a:t>2. </a:t>
            </a:r>
            <a:r>
              <a:rPr lang="ja-JP" altLang="en-US" dirty="0"/>
              <a:t>移動の途中で円盤の大小を逆に積んでは</a:t>
            </a:r>
            <a:r>
              <a:rPr lang="ja-JP" altLang="en-US" dirty="0" smtClean="0"/>
              <a:t>いけない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 </a:t>
            </a:r>
            <a:r>
              <a:rPr lang="ja-JP" altLang="en-US" dirty="0"/>
              <a:t>常に大きい円盤が下になるように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ja-JP" altLang="en-US" dirty="0" smtClean="0"/>
              <a:t> </a:t>
            </a:r>
            <a:r>
              <a:rPr lang="en-US" altLang="ja-JP" dirty="0"/>
              <a:t>3. </a:t>
            </a:r>
            <a:r>
              <a:rPr lang="ja-JP" altLang="en-US" dirty="0"/>
              <a:t>棒 </a:t>
            </a:r>
            <a:r>
              <a:rPr lang="en-US" altLang="ja-JP" dirty="0"/>
              <a:t>A</a:t>
            </a:r>
            <a:r>
              <a:rPr lang="ja-JP" altLang="en-US" dirty="0" err="1"/>
              <a:t>，</a:t>
            </a:r>
            <a:r>
              <a:rPr lang="en-US" altLang="ja-JP" dirty="0"/>
              <a:t>B</a:t>
            </a:r>
            <a:r>
              <a:rPr lang="ja-JP" altLang="en-US" dirty="0" err="1"/>
              <a:t>，</a:t>
            </a:r>
            <a:r>
              <a:rPr lang="en-US" altLang="ja-JP" dirty="0"/>
              <a:t>C</a:t>
            </a:r>
            <a:r>
              <a:rPr lang="ja-JP" altLang="en-US" dirty="0"/>
              <a:t>以外のところには円盤を置けない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1880" y="5961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ハノイ</a:t>
            </a:r>
            <a:r>
              <a:rPr lang="ja-JP" altLang="en-US" b="1" dirty="0" smtClean="0"/>
              <a:t>の塔</a:t>
            </a:r>
            <a:endParaRPr kumimoji="1" lang="ja-JP" altLang="en-US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1096" y="3429000"/>
            <a:ext cx="56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■ポイント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・小さい数で検証する事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・分割</a:t>
            </a:r>
            <a:r>
              <a:rPr lang="ja-JP" altLang="en-US" smtClean="0"/>
              <a:t>統治法を</a:t>
            </a:r>
            <a:r>
              <a:rPr lang="ja-JP" altLang="en-US"/>
              <a:t>使う</a:t>
            </a:r>
            <a:r>
              <a:rPr lang="ja-JP" altLang="en-US" smtClean="0"/>
              <a:t>事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・正しい動作をする関数を定義できる事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・円盤の</a:t>
            </a:r>
            <a:r>
              <a:rPr lang="en-US" altLang="ja-JP" dirty="0" smtClean="0"/>
              <a:t>n</a:t>
            </a:r>
            <a:r>
              <a:rPr lang="ja-JP" altLang="en-US" dirty="0" smtClean="0"/>
              <a:t>を小さい順から定義する事</a:t>
            </a:r>
            <a:endParaRPr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9720" y="5301208"/>
            <a:ext cx="5652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■</a:t>
            </a:r>
            <a:r>
              <a:rPr lang="en-US" altLang="ja-JP" dirty="0" smtClean="0"/>
              <a:t>n=2</a:t>
            </a:r>
            <a:r>
              <a:rPr lang="ja-JP" altLang="en-US" dirty="0" smtClean="0"/>
              <a:t>の時の答え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1. 1</a:t>
            </a:r>
            <a:r>
              <a:rPr lang="ja-JP" altLang="en-US" dirty="0" smtClean="0"/>
              <a:t>の円盤を</a:t>
            </a:r>
            <a:r>
              <a:rPr lang="en-US" altLang="ja-JP" dirty="0" smtClean="0"/>
              <a:t>A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C</a:t>
            </a:r>
            <a:r>
              <a:rPr lang="ja-JP" altLang="en-US" dirty="0" smtClean="0"/>
              <a:t>へ移動する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2. </a:t>
            </a:r>
            <a:r>
              <a:rPr lang="en-US" altLang="ja-JP" dirty="0" smtClean="0"/>
              <a:t>2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円盤を</a:t>
            </a:r>
            <a:r>
              <a:rPr lang="en-US" altLang="ja-JP" dirty="0" smtClean="0"/>
              <a:t>A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B</a:t>
            </a:r>
            <a:r>
              <a:rPr lang="ja-JP" altLang="en-US" dirty="0" smtClean="0"/>
              <a:t>へ移動する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3. 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の円盤を</a:t>
            </a:r>
            <a:r>
              <a:rPr lang="en-US" altLang="ja-JP" dirty="0" smtClean="0"/>
              <a:t>C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B</a:t>
            </a:r>
            <a:r>
              <a:rPr lang="ja-JP" altLang="en-US" dirty="0" smtClean="0"/>
              <a:t>へ移動する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480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V="1">
            <a:off x="5365229" y="2585597"/>
            <a:ext cx="3598879" cy="1218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264949" y="1118055"/>
            <a:ext cx="0" cy="146754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7164669" y="1130235"/>
            <a:ext cx="0" cy="146754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064388" y="1130235"/>
            <a:ext cx="0" cy="146754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5590339" y="2340420"/>
            <a:ext cx="1349580" cy="19567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815189" y="1772816"/>
            <a:ext cx="899620" cy="19567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２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028687" y="1556792"/>
            <a:ext cx="449810" cy="19567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>
                  <a:solidFill>
                    <a:srgbClr val="FF0000"/>
                  </a:solidFill>
                </a:ln>
              </a:rPr>
              <a:t>１</a:t>
            </a:r>
            <a:endParaRPr kumimoji="1" lang="ja-JP" alt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05241" y="628430"/>
            <a:ext cx="719776" cy="501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04781" y="628430"/>
            <a:ext cx="719776" cy="501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704500" y="620688"/>
            <a:ext cx="719776" cy="501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69250" y="548680"/>
            <a:ext cx="92525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■解き方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lang="ja-JP" altLang="en-US" dirty="0"/>
              <a:t>問題</a:t>
            </a:r>
            <a:r>
              <a:rPr lang="ja-JP" altLang="en-US" dirty="0" smtClean="0"/>
              <a:t>を小さい問題に分割して解く。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n-1</a:t>
            </a:r>
            <a:r>
              <a:rPr lang="ja-JP" altLang="en-US" dirty="0" smtClean="0"/>
              <a:t>の円盤を一塊にして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n-1</a:t>
            </a:r>
            <a:r>
              <a:rPr lang="ja-JP" altLang="en-US" dirty="0" smtClean="0"/>
              <a:t>の円盤と</a:t>
            </a:r>
            <a:r>
              <a:rPr lang="en-US" altLang="ja-JP" dirty="0" smtClean="0"/>
              <a:t>n</a:t>
            </a:r>
            <a:r>
              <a:rPr lang="ja-JP" altLang="en-US" dirty="0" smtClean="0"/>
              <a:t>番目の円盤の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つで</a:t>
            </a:r>
            <a:r>
              <a:rPr lang="ja-JP" altLang="en-US" dirty="0" smtClean="0"/>
              <a:t>考える。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ここで、関数を定義する</a:t>
            </a:r>
            <a:r>
              <a:rPr lang="en-US" altLang="ja-JP" dirty="0" err="1"/>
              <a:t>hanoi</a:t>
            </a:r>
            <a:r>
              <a:rPr lang="en-US" altLang="ja-JP" dirty="0"/>
              <a:t>($n, $a, $b, $c)</a:t>
            </a:r>
          </a:p>
          <a:p>
            <a:r>
              <a:rPr lang="ja-JP" altLang="en-US" dirty="0"/>
              <a:t>　</a:t>
            </a:r>
            <a:r>
              <a:rPr lang="en-US" altLang="ja-JP" dirty="0" smtClean="0"/>
              <a:t>n</a:t>
            </a:r>
            <a:r>
              <a:rPr lang="ja-JP" altLang="en-US" dirty="0" smtClean="0"/>
              <a:t>枚の円盤を</a:t>
            </a:r>
            <a:r>
              <a:rPr lang="en-US" altLang="ja-JP" dirty="0" smtClean="0"/>
              <a:t>$a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$b</a:t>
            </a:r>
            <a:r>
              <a:rPr lang="ja-JP" altLang="en-US" dirty="0" smtClean="0"/>
              <a:t>へ移動する。</a:t>
            </a:r>
            <a:r>
              <a:rPr lang="en-US" altLang="ja-JP" dirty="0" smtClean="0"/>
              <a:t>$c</a:t>
            </a:r>
            <a:r>
              <a:rPr lang="ja-JP" altLang="en-US" dirty="0" smtClean="0"/>
              <a:t>が補助として使える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endParaRPr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/>
              <a:t>枚</a:t>
            </a:r>
            <a:r>
              <a:rPr lang="ja-JP" altLang="en-US" dirty="0" smtClean="0"/>
              <a:t>の円盤の場合は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err="1" smtClean="0"/>
              <a:t>hanoi</a:t>
            </a:r>
            <a:r>
              <a:rPr lang="en-US" altLang="ja-JP" dirty="0" smtClean="0"/>
              <a:t>($n-1, $a, $c, $b) = $n-1</a:t>
            </a:r>
            <a:r>
              <a:rPr lang="ja-JP" altLang="en-US" dirty="0" smtClean="0"/>
              <a:t>枚の円盤の塊を</a:t>
            </a:r>
            <a:r>
              <a:rPr lang="en-US" altLang="ja-JP" dirty="0" smtClean="0"/>
              <a:t>$a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$c</a:t>
            </a:r>
            <a:r>
              <a:rPr lang="ja-JP" altLang="en-US" dirty="0" smtClean="0"/>
              <a:t>へ移動する。補助として</a:t>
            </a:r>
            <a:r>
              <a:rPr lang="en-US" altLang="ja-JP" dirty="0" smtClean="0"/>
              <a:t>$b</a:t>
            </a:r>
            <a:r>
              <a:rPr lang="ja-JP" altLang="en-US" dirty="0" smtClean="0"/>
              <a:t>が使える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次に</a:t>
            </a:r>
            <a:r>
              <a:rPr lang="en-US" altLang="ja-JP" dirty="0" smtClean="0"/>
              <a:t>n</a:t>
            </a:r>
            <a:r>
              <a:rPr lang="ja-JP" altLang="en-US" dirty="0" smtClean="0"/>
              <a:t>番目の円盤を</a:t>
            </a:r>
            <a:r>
              <a:rPr lang="en-US" altLang="ja-JP" dirty="0" smtClean="0"/>
              <a:t>$a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$b</a:t>
            </a:r>
            <a:r>
              <a:rPr lang="ja-JP" altLang="en-US" dirty="0" smtClean="0"/>
              <a:t>に移動する </a:t>
            </a:r>
            <a:r>
              <a:rPr lang="en-US" altLang="ja-JP" dirty="0" smtClean="0"/>
              <a:t>= f($n, $a, $b)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次に</a:t>
            </a:r>
            <a:r>
              <a:rPr lang="en-US" altLang="ja-JP" dirty="0" err="1" smtClean="0"/>
              <a:t>hanoi</a:t>
            </a:r>
            <a:r>
              <a:rPr lang="en-US" altLang="ja-JP" dirty="0" smtClean="0"/>
              <a:t>($n-1, $c, $b, $a) = n-1</a:t>
            </a:r>
            <a:r>
              <a:rPr lang="ja-JP" altLang="en-US" dirty="0" smtClean="0"/>
              <a:t>枚の円盤の塊を</a:t>
            </a:r>
            <a:r>
              <a:rPr lang="en-US" altLang="ja-JP" dirty="0" smtClean="0"/>
              <a:t>$c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$b</a:t>
            </a:r>
            <a:r>
              <a:rPr lang="ja-JP" altLang="en-US" dirty="0" smtClean="0"/>
              <a:t>へ移動する。補助として</a:t>
            </a:r>
            <a:r>
              <a:rPr lang="en-US" altLang="ja-JP" dirty="0" smtClean="0"/>
              <a:t>$a</a:t>
            </a:r>
            <a:r>
              <a:rPr lang="ja-JP" altLang="en-US" dirty="0" smtClean="0"/>
              <a:t>が使える。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$a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何も無いから自由におけるし、</a:t>
            </a:r>
            <a:r>
              <a:rPr lang="en-US" altLang="ja-JP" dirty="0" smtClean="0"/>
              <a:t>$c</a:t>
            </a:r>
            <a:r>
              <a:rPr lang="ja-JP" altLang="en-US" dirty="0" smtClean="0"/>
              <a:t>の円盤は</a:t>
            </a:r>
            <a:r>
              <a:rPr lang="en-US" altLang="ja-JP" dirty="0" smtClean="0"/>
              <a:t>$b</a:t>
            </a:r>
            <a:r>
              <a:rPr lang="ja-JP" altLang="en-US" dirty="0" smtClean="0"/>
              <a:t>にある円盤よりも小さいので問題ない。</a:t>
            </a:r>
            <a:endParaRPr lang="en-US" altLang="ja-JP" dirty="0" smtClean="0"/>
          </a:p>
          <a:p>
            <a:r>
              <a:rPr lang="en-US" altLang="ja-JP" dirty="0" smtClean="0"/>
              <a:t>    </a:t>
            </a:r>
            <a:r>
              <a:rPr lang="ja-JP" altLang="en-US" dirty="0" smtClean="0"/>
              <a:t>これで</a:t>
            </a:r>
            <a:r>
              <a:rPr lang="en-US" altLang="ja-JP" dirty="0" smtClean="0"/>
              <a:t>2</a:t>
            </a:r>
            <a:r>
              <a:rPr lang="ja-JP" altLang="en-US" dirty="0" smtClean="0"/>
              <a:t>枚の円盤の時は終了。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これ</a:t>
            </a:r>
            <a:r>
              <a:rPr lang="ja-JP" altLang="en-US" dirty="0" smtClean="0"/>
              <a:t>を式で表すと</a:t>
            </a:r>
            <a:endParaRPr lang="en-US" altLang="ja-JP" dirty="0" smtClean="0"/>
          </a:p>
          <a:p>
            <a:r>
              <a:rPr lang="en-US" altLang="ja-JP" dirty="0" smtClean="0"/>
              <a:t>Hanoi($n, $a, $b, $c) = </a:t>
            </a:r>
            <a:r>
              <a:rPr lang="en-US" altLang="ja-JP" dirty="0" err="1" smtClean="0"/>
              <a:t>hanoi</a:t>
            </a:r>
            <a:r>
              <a:rPr lang="en-US" altLang="ja-JP" dirty="0" smtClean="0"/>
              <a:t>($n-1, $a, $c, $b) + f($</a:t>
            </a:r>
            <a:r>
              <a:rPr lang="en-US" altLang="ja-JP" dirty="0" err="1" smtClean="0"/>
              <a:t>n,$a</a:t>
            </a:r>
            <a:r>
              <a:rPr lang="en-US" altLang="ja-JP" dirty="0" smtClean="0"/>
              <a:t>, $b) + </a:t>
            </a:r>
            <a:r>
              <a:rPr lang="en-US" altLang="ja-JP" dirty="0" err="1" smtClean="0"/>
              <a:t>hanoi</a:t>
            </a:r>
            <a:r>
              <a:rPr lang="en-US" altLang="ja-JP" dirty="0" smtClean="0"/>
              <a:t>($n-1, $c, $b, $a)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後</a:t>
            </a:r>
            <a:r>
              <a:rPr lang="ja-JP" altLang="en-US" dirty="0" smtClean="0"/>
              <a:t>はこれを</a:t>
            </a:r>
            <a:r>
              <a:rPr lang="en-US" altLang="ja-JP" dirty="0" smtClean="0"/>
              <a:t>n=1</a:t>
            </a:r>
            <a:r>
              <a:rPr lang="ja-JP" altLang="en-US" dirty="0" err="1" smtClean="0"/>
              <a:t>まで</a:t>
            </a:r>
            <a:r>
              <a:rPr lang="ja-JP" altLang="en-US" dirty="0" smtClean="0"/>
              <a:t>再帰で解いて</a:t>
            </a:r>
            <a:r>
              <a:rPr lang="en-US" altLang="ja-JP" dirty="0" smtClean="0"/>
              <a:t>OK</a:t>
            </a:r>
            <a:r>
              <a:rPr lang="ja-JP" altLang="en-US" dirty="0" err="1" smtClean="0"/>
              <a:t>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/>
              <a:t>　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1880" y="5961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ハノイ</a:t>
            </a:r>
            <a:r>
              <a:rPr lang="ja-JP" altLang="en-US" b="1" dirty="0" smtClean="0"/>
              <a:t>の塔</a:t>
            </a:r>
            <a:endParaRPr kumimoji="1" lang="ja-JP" altLang="en-US" b="1" dirty="0"/>
          </a:p>
        </p:txBody>
      </p:sp>
      <p:sp>
        <p:nvSpPr>
          <p:cNvPr id="15" name="正方形/長方形 14"/>
          <p:cNvSpPr/>
          <p:nvPr/>
        </p:nvSpPr>
        <p:spPr>
          <a:xfrm>
            <a:off x="5661815" y="1415446"/>
            <a:ext cx="1214441" cy="924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754108" y="2123228"/>
            <a:ext cx="1008645" cy="19567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rgbClr val="FF0000"/>
                </a:solidFill>
              </a:rPr>
              <a:t>n-1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4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44016" y="483637"/>
            <a:ext cx="9252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■</a:t>
            </a:r>
            <a:r>
              <a:rPr lang="en-US" altLang="ja-JP" dirty="0" smtClean="0"/>
              <a:t>n=2</a:t>
            </a:r>
            <a:r>
              <a:rPr lang="ja-JP" altLang="en-US" dirty="0" smtClean="0"/>
              <a:t>の時の検証</a:t>
            </a:r>
            <a:endParaRPr lang="en-US" altLang="ja-JP" dirty="0" smtClean="0"/>
          </a:p>
          <a:p>
            <a:r>
              <a:rPr lang="ja-JP" altLang="en-US" dirty="0" smtClean="0"/>
              <a:t>①</a:t>
            </a:r>
            <a:r>
              <a:rPr lang="en-US" altLang="ja-JP" dirty="0" err="1" smtClean="0"/>
              <a:t>hanoi</a:t>
            </a:r>
            <a:r>
              <a:rPr lang="en-US" altLang="ja-JP" dirty="0" smtClean="0"/>
              <a:t>(2, “A”, “B”, “C”) =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hanoi</a:t>
            </a:r>
            <a:r>
              <a:rPr lang="en-US" altLang="ja-JP" b="1" dirty="0" smtClean="0">
                <a:solidFill>
                  <a:srgbClr val="FF0000"/>
                </a:solidFill>
              </a:rPr>
              <a:t>(1, “A”, “C”, “B”) </a:t>
            </a:r>
          </a:p>
          <a:p>
            <a:r>
              <a:rPr lang="en-US" altLang="ja-JP" dirty="0" smtClean="0"/>
              <a:t>			+ 2</a:t>
            </a:r>
            <a:r>
              <a:rPr lang="ja-JP" altLang="en-US" dirty="0" smtClean="0"/>
              <a:t>番目の円盤</a:t>
            </a:r>
            <a:r>
              <a:rPr lang="en-US" altLang="ja-JP" dirty="0" smtClean="0"/>
              <a:t>1</a:t>
            </a:r>
            <a:r>
              <a:rPr lang="ja-JP" altLang="en-US" dirty="0" smtClean="0"/>
              <a:t>を</a:t>
            </a:r>
            <a:r>
              <a:rPr lang="en-US" altLang="ja-JP" dirty="0" smtClean="0"/>
              <a:t>A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B</a:t>
            </a:r>
            <a:r>
              <a:rPr lang="ja-JP" altLang="en-US" dirty="0" smtClean="0"/>
              <a:t>へ移動</a:t>
            </a:r>
            <a:endParaRPr lang="en-US" altLang="ja-JP" dirty="0" smtClean="0"/>
          </a:p>
          <a:p>
            <a:r>
              <a:rPr lang="en-US" altLang="ja-JP" dirty="0"/>
              <a:t> 	</a:t>
            </a:r>
            <a:r>
              <a:rPr lang="en-US" altLang="ja-JP" dirty="0" smtClean="0"/>
              <a:t>		+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hanoi</a:t>
            </a:r>
            <a:r>
              <a:rPr lang="en-US" altLang="ja-JP" b="1" dirty="0" smtClean="0">
                <a:solidFill>
                  <a:srgbClr val="0070C0"/>
                </a:solidFill>
              </a:rPr>
              <a:t>(1,”C”, “B”, “A” )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1880" y="5961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ハノイ</a:t>
            </a:r>
            <a:r>
              <a:rPr lang="ja-JP" altLang="en-US" b="1" dirty="0" smtClean="0"/>
              <a:t>の塔</a:t>
            </a:r>
            <a:endParaRPr kumimoji="1" lang="ja-JP" altLang="en-US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4016" y="1724615"/>
            <a:ext cx="9252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②</a:t>
            </a:r>
            <a:r>
              <a:rPr lang="en-US" altLang="ja-JP" b="1" dirty="0" err="1" smtClean="0">
                <a:solidFill>
                  <a:srgbClr val="FF0000"/>
                </a:solidFill>
              </a:rPr>
              <a:t>hanoi</a:t>
            </a:r>
            <a:r>
              <a:rPr lang="en-US" altLang="ja-JP" b="1" dirty="0" smtClean="0">
                <a:solidFill>
                  <a:srgbClr val="FF0000"/>
                </a:solidFill>
              </a:rPr>
              <a:t>(1, “A”, “C”, “B”)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hanoi</a:t>
            </a:r>
            <a:r>
              <a:rPr lang="en-US" altLang="ja-JP" dirty="0" smtClean="0"/>
              <a:t>(0, “A”, “B”, “C”)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		+ 1</a:t>
            </a:r>
            <a:r>
              <a:rPr lang="ja-JP" altLang="en-US" dirty="0" smtClean="0"/>
              <a:t>番目の円盤を</a:t>
            </a:r>
            <a:r>
              <a:rPr lang="en-US" altLang="ja-JP" dirty="0" smtClean="0"/>
              <a:t>A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C</a:t>
            </a:r>
            <a:r>
              <a:rPr lang="ja-JP" altLang="en-US" dirty="0" smtClean="0"/>
              <a:t>へ移動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en-US" altLang="ja-JP" dirty="0" smtClean="0"/>
              <a:t>		+ </a:t>
            </a:r>
            <a:r>
              <a:rPr lang="en-US" altLang="ja-JP" dirty="0" err="1" smtClean="0"/>
              <a:t>hanoi</a:t>
            </a:r>
            <a:r>
              <a:rPr lang="en-US" altLang="ja-JP" dirty="0" smtClean="0"/>
              <a:t>(0, “B”, “C”, “A”)</a:t>
            </a:r>
            <a:r>
              <a:rPr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44016" y="2649686"/>
            <a:ext cx="9252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③</a:t>
            </a:r>
            <a:r>
              <a:rPr lang="en-US" altLang="ja-JP" b="1" dirty="0" err="1" smtClean="0">
                <a:solidFill>
                  <a:srgbClr val="0070C0"/>
                </a:solidFill>
              </a:rPr>
              <a:t>hanoi</a:t>
            </a:r>
            <a:r>
              <a:rPr lang="en-US" altLang="ja-JP" b="1" dirty="0" smtClean="0">
                <a:solidFill>
                  <a:srgbClr val="0070C0"/>
                </a:solidFill>
              </a:rPr>
              <a:t>(1, “C”, “B”, “A”)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hanoi</a:t>
            </a:r>
            <a:r>
              <a:rPr lang="en-US" altLang="ja-JP" dirty="0" smtClean="0"/>
              <a:t>(0, “C”, “A”, “B”)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		+ 1</a:t>
            </a:r>
            <a:r>
              <a:rPr lang="ja-JP" altLang="en-US" dirty="0" smtClean="0"/>
              <a:t>番目の円盤を</a:t>
            </a:r>
            <a:r>
              <a:rPr lang="en-US" altLang="ja-JP" dirty="0"/>
              <a:t>C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B</a:t>
            </a:r>
            <a:r>
              <a:rPr lang="ja-JP" altLang="en-US" dirty="0" smtClean="0"/>
              <a:t>へ移動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en-US" altLang="ja-JP" dirty="0" smtClean="0"/>
              <a:t>		+ </a:t>
            </a:r>
            <a:r>
              <a:rPr lang="en-US" altLang="ja-JP" dirty="0" err="1" smtClean="0"/>
              <a:t>hanoi</a:t>
            </a:r>
            <a:r>
              <a:rPr lang="en-US" altLang="ja-JP" dirty="0" smtClean="0"/>
              <a:t>(0, “A”, “B”, “C”)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r>
              <a:rPr lang="ja-JP" altLang="en-US" dirty="0"/>
              <a:t>ここ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hanoi</a:t>
            </a:r>
            <a:r>
              <a:rPr lang="en-US" altLang="ja-JP" dirty="0" smtClean="0"/>
              <a:t>(0,xx,xx,xx)</a:t>
            </a:r>
            <a:r>
              <a:rPr lang="ja-JP" altLang="en-US" dirty="0" smtClean="0"/>
              <a:t>の時は何もしない</a:t>
            </a:r>
            <a:endParaRPr lang="en-US" altLang="ja-JP" dirty="0" smtClean="0"/>
          </a:p>
          <a:p>
            <a:r>
              <a:rPr kumimoji="1" lang="ja-JP" altLang="en-US" dirty="0" smtClean="0"/>
              <a:t>①～③を合わせると</a:t>
            </a:r>
            <a:endParaRPr kumimoji="1" lang="en-US" altLang="ja-JP" dirty="0" smtClean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番目の円盤を</a:t>
            </a:r>
            <a:r>
              <a:rPr lang="en-US" altLang="ja-JP" dirty="0" smtClean="0"/>
              <a:t>A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C</a:t>
            </a:r>
            <a:r>
              <a:rPr lang="ja-JP" altLang="en-US" dirty="0" smtClean="0"/>
              <a:t>へ移動</a:t>
            </a:r>
            <a:endParaRPr lang="en-US" altLang="ja-JP" dirty="0" smtClean="0"/>
          </a:p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番目の円盤を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へ移動</a:t>
            </a:r>
            <a:endParaRPr kumimoji="1" lang="en-US" altLang="ja-JP" dirty="0" smtClean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番目の円盤を</a:t>
            </a:r>
            <a:r>
              <a:rPr lang="en-US" altLang="ja-JP" dirty="0" smtClean="0"/>
              <a:t>C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B</a:t>
            </a:r>
            <a:r>
              <a:rPr lang="ja-JP" altLang="en-US" dirty="0" smtClean="0"/>
              <a:t>へ移動</a:t>
            </a:r>
            <a:endParaRPr lang="en-US" altLang="ja-JP" dirty="0" smtClean="0"/>
          </a:p>
          <a:p>
            <a:r>
              <a:rPr lang="en-US" altLang="ja-JP" dirty="0"/>
              <a:t>n</a:t>
            </a:r>
            <a:r>
              <a:rPr kumimoji="1" lang="en-US" altLang="ja-JP" dirty="0" smtClean="0"/>
              <a:t>=2</a:t>
            </a:r>
            <a:r>
              <a:rPr kumimoji="1" lang="ja-JP" altLang="en-US" dirty="0" smtClean="0"/>
              <a:t>の時は</a:t>
            </a:r>
            <a:r>
              <a:rPr kumimoji="1" lang="en-US" altLang="ja-JP" dirty="0" smtClean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6183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202</Words>
  <Application>Microsoft Office PowerPoint</Application>
  <PresentationFormat>画面に合わせる (4:3)</PresentationFormat>
  <Paragraphs>71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kimitoshi hanashima</dc:creator>
  <cp:lastModifiedBy>kimitoshi hanashima</cp:lastModifiedBy>
  <cp:revision>13</cp:revision>
  <dcterms:created xsi:type="dcterms:W3CDTF">2015-06-09T02:34:38Z</dcterms:created>
  <dcterms:modified xsi:type="dcterms:W3CDTF">2015-06-09T10:28:54Z</dcterms:modified>
</cp:coreProperties>
</file>