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 autoCompressPictures="0">
  <p:sldMasterIdLst>
    <p:sldMasterId id="2147483656" r:id="rId1"/>
  </p:sldMasterIdLst>
  <p:notesMasterIdLst>
    <p:notesMasterId r:id="rId27"/>
  </p:notesMasterIdLst>
  <p:handoutMasterIdLst>
    <p:handoutMasterId r:id="rId28"/>
  </p:handoutMasterIdLst>
  <p:sldIdLst>
    <p:sldId id="256" r:id="rId2"/>
    <p:sldId id="291" r:id="rId3"/>
    <p:sldId id="275" r:id="rId4"/>
    <p:sldId id="258" r:id="rId5"/>
    <p:sldId id="276" r:id="rId6"/>
    <p:sldId id="277" r:id="rId7"/>
    <p:sldId id="278" r:id="rId8"/>
    <p:sldId id="279" r:id="rId9"/>
    <p:sldId id="263" r:id="rId10"/>
    <p:sldId id="280" r:id="rId11"/>
    <p:sldId id="281" r:id="rId12"/>
    <p:sldId id="282" r:id="rId13"/>
    <p:sldId id="283" r:id="rId14"/>
    <p:sldId id="292" r:id="rId15"/>
    <p:sldId id="289" r:id="rId16"/>
    <p:sldId id="290" r:id="rId17"/>
    <p:sldId id="293" r:id="rId18"/>
    <p:sldId id="268" r:id="rId19"/>
    <p:sldId id="284" r:id="rId20"/>
    <p:sldId id="285" r:id="rId21"/>
    <p:sldId id="288" r:id="rId22"/>
    <p:sldId id="287" r:id="rId23"/>
    <p:sldId id="286" r:id="rId24"/>
    <p:sldId id="294" r:id="rId25"/>
    <p:sldId id="295" r:id="rId2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0CD66E3-B48B-4615-9DF0-EBFE8A4AFC20}">
  <a:tblStyle styleId="{80CD66E3-B48B-4615-9DF0-EBFE8A4AFC20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11F8FC5-AF3A-470A-AFD9-577628626AE2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50466EB-6801-4BC1-A851-84031EF4F91A}" styleName="Table_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932" autoAdjust="0"/>
  </p:normalViewPr>
  <p:slideViewPr>
    <p:cSldViewPr>
      <p:cViewPr varScale="1">
        <p:scale>
          <a:sx n="99" d="100"/>
          <a:sy n="99" d="100"/>
        </p:scale>
        <p:origin x="-17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38F8E-A764-C84B-9941-0E42EAA91C88}" type="datetimeFigureOut">
              <a:rPr lang="fr-FR" smtClean="0"/>
              <a:t>31/01/2014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39F1F-F2B5-7247-9D0E-76AD3FF86A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566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8200721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0654-DA43-794D-8BB2-F85B6434DC5D}" type="datetime1">
              <a:rPr lang="fr-FR" smtClean="0"/>
              <a:t>31/01/2014</a:t>
            </a:fld>
            <a:endParaRPr lang="en-US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108A-09E9-9F4D-B5D6-D62A286BB882}" type="datetime1">
              <a:rPr lang="fr-FR" smtClean="0"/>
              <a:t>31/01/2014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4F2A-CFEB-EE41-A011-AEB0EB969AD3}" type="datetime1">
              <a:rPr lang="fr-FR" smtClean="0"/>
              <a:t>31/01/2014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B423-D6EC-C344-B3CC-73276159E56E}" type="datetime1">
              <a:rPr lang="fr-FR" smtClean="0"/>
              <a:t>31/01/2014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BC63-5310-4040-BC96-B1D290BEC81E}" type="datetime1">
              <a:rPr lang="fr-FR" smtClean="0"/>
              <a:t>31/01/2014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B9B3-9D18-AB47-B0A9-562D92266637}" type="datetime1">
              <a:rPr lang="fr-FR" smtClean="0"/>
              <a:t>31/01/2014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E3C4-10A3-8C45-A213-54B317F7AC4B}" type="datetime1">
              <a:rPr lang="fr-FR" smtClean="0"/>
              <a:t>31/01/2014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65A-EF1A-784D-B489-B7A6531B8A4A}" type="datetime1">
              <a:rPr lang="fr-FR" smtClean="0"/>
              <a:t>31/01/2014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F3BA-4ABE-5849-B8DE-D357292EFE7D}" type="datetime1">
              <a:rPr lang="fr-FR" smtClean="0"/>
              <a:t>31/01/2014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2128-4821-9F4C-ACCC-1748A0470735}" type="datetime1">
              <a:rPr lang="fr-FR" smtClean="0"/>
              <a:t>31/01/2014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577B-5B06-C54E-9200-5E0059D86CF6}" type="datetime1">
              <a:rPr lang="fr-FR" smtClean="0"/>
              <a:t>31/01/2014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2D4F026-5EC3-664D-A8F9-BBF42E43E4AF}" type="datetime1">
              <a:rPr lang="fr-FR" smtClean="0"/>
              <a:t>31/01/2014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4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2" Type="http://schemas.openxmlformats.org/officeDocument/2006/relationships/slide" Target="slide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495225" y="2643182"/>
            <a:ext cx="8508599" cy="89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fr-FR" sz="43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Rambla"/>
                <a:cs typeface="Rambla"/>
                <a:sym typeface="Rambla"/>
              </a:rPr>
              <a:t>Y</a:t>
            </a:r>
            <a:r>
              <a:rPr lang="en" sz="43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Rambla"/>
                <a:cs typeface="Rambla"/>
                <a:sym typeface="Rambla"/>
              </a:rPr>
              <a:t>our </a:t>
            </a:r>
            <a:r>
              <a:rPr lang="fr-FR" sz="43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Rambla"/>
                <a:cs typeface="Rambla"/>
                <a:sym typeface="Rambla"/>
              </a:rPr>
              <a:t>N</a:t>
            </a:r>
            <a:r>
              <a:rPr lang="en" sz="43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Rambla"/>
                <a:cs typeface="Rambla"/>
                <a:sym typeface="Rambla"/>
              </a:rPr>
              <a:t>ews </a:t>
            </a:r>
            <a:r>
              <a:rPr lang="en" sz="43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Rambla"/>
                <a:cs typeface="Rambla"/>
                <a:sym typeface="Rambla"/>
              </a:rPr>
              <a:t>when you decide</a:t>
            </a:r>
            <a:endParaRPr lang="en" sz="4300" i="0" u="none" strike="noStrike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ea typeface="Rambla"/>
              <a:cs typeface="Rambla"/>
              <a:sym typeface="Rambla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3357554" y="6072206"/>
            <a:ext cx="5684100" cy="566407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64008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Rambla"/>
              <a:buNone/>
            </a:pPr>
            <a:r>
              <a:rPr lang="en" sz="2700" b="1" i="0" u="none" strike="noStrike" spc="5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j-lt"/>
                <a:ea typeface="Rambla"/>
                <a:cs typeface="Rambla"/>
                <a:sym typeface="Rambla"/>
              </a:rPr>
              <a:t>Ayako.D</a:t>
            </a:r>
            <a:r>
              <a:rPr lang="en" sz="2700" b="1" i="0" u="none" strike="noStrike" spc="50" baseline="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j-lt"/>
                <a:ea typeface="Rambla"/>
                <a:cs typeface="Rambla"/>
                <a:sym typeface="Rambla"/>
              </a:rPr>
              <a:t>, </a:t>
            </a:r>
            <a:r>
              <a:rPr lang="en" sz="2700" b="1" i="0" u="none" strike="noStrike" spc="5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j-lt"/>
                <a:ea typeface="Rambla"/>
                <a:cs typeface="Rambla"/>
                <a:sym typeface="Rambla"/>
              </a:rPr>
              <a:t>Elodie.B</a:t>
            </a:r>
            <a:r>
              <a:rPr lang="en" sz="2700" b="1" i="0" u="none" strike="noStrike" spc="50" baseline="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j-lt"/>
                <a:ea typeface="Rambla"/>
                <a:cs typeface="Rambla"/>
                <a:sym typeface="Rambla"/>
              </a:rPr>
              <a:t>, </a:t>
            </a:r>
            <a:r>
              <a:rPr lang="en" sz="2700" b="1" i="0" u="none" strike="noStrike" spc="5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j-lt"/>
                <a:ea typeface="Rambla"/>
                <a:cs typeface="Rambla"/>
                <a:sym typeface="Rambla"/>
              </a:rPr>
              <a:t>Guillaume.P</a:t>
            </a:r>
            <a:endParaRPr lang="en" sz="2700" b="1" i="0" u="none" strike="noStrike" spc="50" baseline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j-lt"/>
              <a:ea typeface="Rambla"/>
              <a:cs typeface="Rambla"/>
              <a:sym typeface="Rambla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ctrTitle" idx="4294967295"/>
          </p:nvPr>
        </p:nvSpPr>
        <p:spPr>
          <a:xfrm>
            <a:off x="1035835" y="1142994"/>
            <a:ext cx="7072330" cy="13573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en" sz="7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Rambla"/>
                <a:ea typeface="Rambla"/>
                <a:cs typeface="Rambla"/>
                <a:sym typeface="Rambla"/>
              </a:rPr>
              <a:t>My RSS </a:t>
            </a:r>
            <a:r>
              <a:rPr lang="en" sz="7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Rambla"/>
                <a:ea typeface="Rambla"/>
                <a:cs typeface="Rambla"/>
                <a:sym typeface="Rambla"/>
              </a:rPr>
              <a:t>News</a:t>
            </a:r>
          </a:p>
        </p:txBody>
      </p:sp>
      <p:pic>
        <p:nvPicPr>
          <p:cNvPr id="6" name="Image 5" descr="rss-email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709" y="4071942"/>
            <a:ext cx="1652582" cy="165258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eeds </a:t>
            </a:r>
            <a:r>
              <a:rPr lang="en-US" dirty="0" smtClean="0"/>
              <a:t>Recovery</a:t>
            </a:r>
            <a:endParaRPr lang="en-US" dirty="0"/>
          </a:p>
        </p:txBody>
      </p:sp>
      <p:grpSp>
        <p:nvGrpSpPr>
          <p:cNvPr id="65" name="Groupe 64"/>
          <p:cNvGrpSpPr/>
          <p:nvPr/>
        </p:nvGrpSpPr>
        <p:grpSpPr>
          <a:xfrm>
            <a:off x="1434296" y="1000108"/>
            <a:ext cx="6275408" cy="5524172"/>
            <a:chOff x="1464410" y="1000108"/>
            <a:chExt cx="6275408" cy="5524172"/>
          </a:xfrm>
        </p:grpSpPr>
        <p:grpSp>
          <p:nvGrpSpPr>
            <p:cNvPr id="7" name="Groupe 6"/>
            <p:cNvGrpSpPr/>
            <p:nvPr/>
          </p:nvGrpSpPr>
          <p:grpSpPr>
            <a:xfrm>
              <a:off x="5560959" y="1000108"/>
              <a:ext cx="1428760" cy="785818"/>
              <a:chOff x="916483" y="1984"/>
              <a:chExt cx="2030015" cy="121800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916483" y="1984"/>
                <a:ext cx="2030015" cy="1218009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Rectangle 8"/>
              <p:cNvSpPr/>
              <p:nvPr/>
            </p:nvSpPr>
            <p:spPr>
              <a:xfrm>
                <a:off x="916483" y="1984"/>
                <a:ext cx="2030015" cy="121800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13360" tIns="213360" rIns="213360" bIns="213360" numCol="1" spcCol="1270" anchor="ctr" anchorCtr="0">
                <a:noAutofit/>
              </a:bodyPr>
              <a:lstStyle/>
              <a:p>
                <a:pPr lvl="0" algn="ctr" defTabSz="2489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smtClean="0">
                    <a:latin typeface="+mj-lt"/>
                  </a:rPr>
                  <a:t>RSS Choice :</a:t>
                </a:r>
              </a:p>
              <a:p>
                <a:pPr lvl="0" algn="ctr" defTabSz="2489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smtClean="0">
                    <a:latin typeface="+mj-lt"/>
                  </a:rPr>
                  <a:t>url_flux1</a:t>
                </a:r>
              </a:p>
              <a:p>
                <a:pPr lvl="0" algn="ctr" defTabSz="2489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smtClean="0">
                    <a:latin typeface="+mj-lt"/>
                  </a:rPr>
                  <a:t>url_flux2</a:t>
                </a:r>
                <a:endParaRPr lang="en-US" kern="1200" dirty="0">
                  <a:latin typeface="+mj-lt"/>
                </a:endParaRPr>
              </a:p>
            </p:txBody>
          </p:sp>
        </p:grpSp>
        <p:grpSp>
          <p:nvGrpSpPr>
            <p:cNvPr id="10" name="Groupe 9"/>
            <p:cNvGrpSpPr/>
            <p:nvPr/>
          </p:nvGrpSpPr>
          <p:grpSpPr>
            <a:xfrm>
              <a:off x="4900158" y="2144012"/>
              <a:ext cx="2750363" cy="1143008"/>
              <a:chOff x="916483" y="1984"/>
              <a:chExt cx="2030015" cy="1218009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916483" y="1984"/>
                <a:ext cx="2030015" cy="1218009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Rectangle 11"/>
              <p:cNvSpPr/>
              <p:nvPr/>
            </p:nvSpPr>
            <p:spPr>
              <a:xfrm>
                <a:off x="916483" y="1984"/>
                <a:ext cx="2030015" cy="121800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13360" tIns="213360" rIns="213360" bIns="213360" numCol="1" spcCol="1270" anchor="ctr" anchorCtr="0">
                <a:noAutofit/>
              </a:bodyPr>
              <a:lstStyle/>
              <a:p>
                <a:pPr lvl="0" algn="ctr" defTabSz="2489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smtClean="0">
                    <a:latin typeface="+mj-lt"/>
                  </a:rPr>
                  <a:t>Function </a:t>
                </a:r>
                <a:r>
                  <a:rPr lang="en-US" sz="1200" b="1" kern="1200" dirty="0" smtClean="0">
                    <a:latin typeface="+mj-lt"/>
                  </a:rPr>
                  <a:t>showTitleAndDescriptionOfURL1 () </a:t>
                </a:r>
                <a:r>
                  <a:rPr lang="en-US" kern="1200" dirty="0" smtClean="0">
                    <a:latin typeface="+mj-lt"/>
                  </a:rPr>
                  <a:t>:</a:t>
                </a:r>
              </a:p>
              <a:p>
                <a:pPr lvl="0" algn="ctr" defTabSz="2489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smtClean="0">
                    <a:latin typeface="+mj-lt"/>
                  </a:rPr>
                  <a:t>url_flux1 content </a:t>
                </a:r>
                <a:r>
                  <a:rPr lang="en-US" kern="1200" dirty="0" smtClean="0">
                    <a:latin typeface="+mj-lt"/>
                  </a:rPr>
                  <a:t>recovery</a:t>
                </a:r>
                <a:endParaRPr lang="en-US" kern="1200" dirty="0" smtClean="0">
                  <a:latin typeface="+mj-lt"/>
                </a:endParaRPr>
              </a:p>
            </p:txBody>
          </p:sp>
        </p:grpSp>
        <p:grpSp>
          <p:nvGrpSpPr>
            <p:cNvPr id="21" name="Groupe 20"/>
            <p:cNvGrpSpPr/>
            <p:nvPr/>
          </p:nvGrpSpPr>
          <p:grpSpPr>
            <a:xfrm>
              <a:off x="1464410" y="3643314"/>
              <a:ext cx="2750400" cy="1285884"/>
              <a:chOff x="916483" y="1984"/>
              <a:chExt cx="2030015" cy="1218009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916483" y="1984"/>
                <a:ext cx="2030015" cy="1218009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Rectangle 22"/>
              <p:cNvSpPr/>
              <p:nvPr/>
            </p:nvSpPr>
            <p:spPr>
              <a:xfrm>
                <a:off x="916483" y="1984"/>
                <a:ext cx="2030015" cy="121800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13360" tIns="213360" rIns="213360" bIns="213360" numCol="1" spcCol="1270" anchor="ctr" anchorCtr="0">
                <a:noAutofit/>
              </a:bodyPr>
              <a:lstStyle/>
              <a:p>
                <a:pPr algn="ctr" defTabSz="2489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smtClean="0">
                    <a:latin typeface="+mj-lt"/>
                  </a:rPr>
                  <a:t>Function </a:t>
                </a:r>
                <a:r>
                  <a:rPr lang="en-US" kern="1200" dirty="0" err="1" smtClean="0">
                    <a:latin typeface="+mj-lt"/>
                  </a:rPr>
                  <a:t>filterCDATA</a:t>
                </a:r>
                <a:r>
                  <a:rPr lang="en-US" kern="1200" dirty="0" smtClean="0">
                    <a:latin typeface="+mj-lt"/>
                  </a:rPr>
                  <a:t>() :</a:t>
                </a:r>
              </a:p>
              <a:p>
                <a:pPr lvl="0" algn="ctr" defTabSz="2489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smtClean="0">
                    <a:latin typeface="+mj-lt"/>
                  </a:rPr>
                  <a:t>Erase some terms :</a:t>
                </a:r>
              </a:p>
              <a:p>
                <a:pPr lvl="0" algn="ctr" defTabSz="2489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smtClean="0">
                    <a:latin typeface="+mj-lt"/>
                  </a:rPr>
                  <a:t>&lt;![CDATA[   ]]&gt;  </a:t>
                </a:r>
                <a:r>
                  <a:rPr lang="en-US" sz="1200" kern="1200" dirty="0" smtClean="0">
                    <a:latin typeface="+mj-lt"/>
                  </a:rPr>
                  <a:t>in url_flux2</a:t>
                </a:r>
                <a:endParaRPr lang="en-US" kern="1200" dirty="0" smtClean="0">
                  <a:latin typeface="+mj-lt"/>
                </a:endParaRPr>
              </a:p>
              <a:p>
                <a:pPr lvl="0" algn="ctr" defTabSz="2489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 smtClean="0">
                    <a:latin typeface="+mj-lt"/>
                  </a:rPr>
                  <a:t>Update of : </a:t>
                </a:r>
              </a:p>
              <a:p>
                <a:pPr lvl="0" algn="ctr" defTabSz="2489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b="1" kern="1200" dirty="0" smtClean="0">
                    <a:latin typeface="+mj-lt"/>
                  </a:rPr>
                  <a:t>titleAndDescriptionOfURL2.txt</a:t>
                </a:r>
                <a:endParaRPr lang="en-US" b="1" kern="1200" dirty="0">
                  <a:latin typeface="+mj-lt"/>
                </a:endParaRPr>
              </a:p>
            </p:txBody>
          </p:sp>
        </p:grpSp>
        <p:grpSp>
          <p:nvGrpSpPr>
            <p:cNvPr id="25" name="Groupe 24"/>
            <p:cNvGrpSpPr/>
            <p:nvPr/>
          </p:nvGrpSpPr>
          <p:grpSpPr>
            <a:xfrm>
              <a:off x="1464410" y="2143116"/>
              <a:ext cx="2750400" cy="1144800"/>
              <a:chOff x="916483" y="1984"/>
              <a:chExt cx="2030015" cy="1218009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916483" y="1984"/>
                <a:ext cx="2030015" cy="1218009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Rectangle 26"/>
              <p:cNvSpPr/>
              <p:nvPr/>
            </p:nvSpPr>
            <p:spPr>
              <a:xfrm>
                <a:off x="916483" y="1984"/>
                <a:ext cx="2030015" cy="121800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13360" tIns="213360" rIns="213360" bIns="213360" numCol="1" spcCol="1270" anchor="ctr" anchorCtr="0">
                <a:noAutofit/>
              </a:bodyPr>
              <a:lstStyle/>
              <a:p>
                <a:pPr algn="ctr" defTabSz="2489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smtClean="0">
                    <a:latin typeface="+mj-lt"/>
                  </a:rPr>
                  <a:t>Function </a:t>
                </a:r>
                <a:r>
                  <a:rPr lang="en-US" sz="1200" b="1" kern="1200" smtClean="0">
                    <a:solidFill>
                      <a:schemeClr val="bg1"/>
                    </a:solidFill>
                    <a:latin typeface="+mj-lt"/>
                  </a:rPr>
                  <a:t>showTitleAndDescriptionOfURL2 () </a:t>
                </a:r>
                <a:r>
                  <a:rPr lang="en-US" kern="1200" smtClean="0">
                    <a:solidFill>
                      <a:schemeClr val="bg1"/>
                    </a:solidFill>
                    <a:latin typeface="+mj-lt"/>
                  </a:rPr>
                  <a:t>:</a:t>
                </a:r>
              </a:p>
              <a:p>
                <a:pPr algn="ctr" defTabSz="2489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smtClean="0">
                    <a:latin typeface="+mj-lt"/>
                  </a:rPr>
                  <a:t>url_flux2 content recovery</a:t>
                </a:r>
              </a:p>
              <a:p>
                <a:pPr algn="ctr" defTabSz="2489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smtClean="0">
                    <a:latin typeface="+mj-lt"/>
                  </a:rPr>
                  <a:t>Save as : </a:t>
                </a:r>
                <a:r>
                  <a:rPr lang="en-US" b="1" kern="1200" smtClean="0">
                    <a:latin typeface="+mj-lt"/>
                  </a:rPr>
                  <a:t>titleAndDescriptionOfURL2.txt</a:t>
                </a:r>
              </a:p>
            </p:txBody>
          </p:sp>
        </p:grpSp>
        <p:grpSp>
          <p:nvGrpSpPr>
            <p:cNvPr id="43" name="Groupe 42"/>
            <p:cNvGrpSpPr/>
            <p:nvPr/>
          </p:nvGrpSpPr>
          <p:grpSpPr>
            <a:xfrm>
              <a:off x="4900139" y="3643314"/>
              <a:ext cx="2750400" cy="1285884"/>
              <a:chOff x="916483" y="1984"/>
              <a:chExt cx="2030015" cy="1218009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916483" y="1984"/>
                <a:ext cx="2030015" cy="1218009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5" name="Rectangle 44"/>
              <p:cNvSpPr/>
              <p:nvPr/>
            </p:nvSpPr>
            <p:spPr>
              <a:xfrm>
                <a:off x="916483" y="1984"/>
                <a:ext cx="2030015" cy="121800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13360" tIns="213360" rIns="213360" bIns="213360" numCol="1" spcCol="1270" anchor="ctr" anchorCtr="0">
                <a:noAutofit/>
              </a:bodyPr>
              <a:lstStyle/>
              <a:p>
                <a:pPr algn="ctr" defTabSz="2489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smtClean="0">
                    <a:latin typeface="+mj-lt"/>
                  </a:rPr>
                  <a:t>Function </a:t>
                </a:r>
                <a:r>
                  <a:rPr lang="en-US" sz="1200" b="1" kern="1200" dirty="0" smtClean="0">
                    <a:latin typeface="+mj-lt"/>
                  </a:rPr>
                  <a:t>fusionRSS1andRSS2 ()</a:t>
                </a:r>
                <a:r>
                  <a:rPr lang="en-US" kern="1200" dirty="0" smtClean="0">
                    <a:latin typeface="+mj-lt"/>
                  </a:rPr>
                  <a:t> :</a:t>
                </a:r>
              </a:p>
              <a:p>
                <a:pPr lvl="0" algn="ctr" defTabSz="2489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smtClean="0">
                    <a:latin typeface="+mj-lt"/>
                  </a:rPr>
                  <a:t>Fusion of both </a:t>
                </a:r>
                <a:r>
                  <a:rPr lang="en-US" kern="1200" dirty="0" smtClean="0">
                    <a:latin typeface="+mj-lt"/>
                  </a:rPr>
                  <a:t>results</a:t>
                </a:r>
                <a:endParaRPr lang="en-US" kern="1200" dirty="0" smtClean="0">
                  <a:latin typeface="+mj-lt"/>
                </a:endParaRPr>
              </a:p>
              <a:p>
                <a:pPr lvl="0" algn="ctr" defTabSz="2489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 smtClean="0">
                    <a:latin typeface="+mj-lt"/>
                  </a:rPr>
                  <a:t>Save as :</a:t>
                </a:r>
              </a:p>
              <a:p>
                <a:pPr lvl="0" algn="ctr" defTabSz="2489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b="1" kern="1200" dirty="0" smtClean="0">
                    <a:latin typeface="+mj-lt"/>
                  </a:rPr>
                  <a:t>fusionRSS1andRSS2.txt</a:t>
                </a:r>
                <a:endParaRPr lang="en-US" b="1" kern="1200" dirty="0">
                  <a:latin typeface="+mj-lt"/>
                </a:endParaRPr>
              </a:p>
            </p:txBody>
          </p:sp>
        </p:grpSp>
        <p:grpSp>
          <p:nvGrpSpPr>
            <p:cNvPr id="50" name="Groupe 49"/>
            <p:cNvGrpSpPr/>
            <p:nvPr/>
          </p:nvGrpSpPr>
          <p:grpSpPr>
            <a:xfrm>
              <a:off x="4810860" y="5238396"/>
              <a:ext cx="2928958" cy="1285884"/>
              <a:chOff x="916483" y="1984"/>
              <a:chExt cx="2030015" cy="1218009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916483" y="1984"/>
                <a:ext cx="2030015" cy="1218009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2" name="Rectangle 51"/>
              <p:cNvSpPr/>
              <p:nvPr/>
            </p:nvSpPr>
            <p:spPr>
              <a:xfrm>
                <a:off x="916483" y="1984"/>
                <a:ext cx="2030015" cy="121800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13360" tIns="213360" rIns="213360" bIns="213360" numCol="1" spcCol="1270" anchor="ctr" anchorCtr="0">
                <a:noAutofit/>
              </a:bodyPr>
              <a:lstStyle/>
              <a:p>
                <a:pPr algn="ctr" defTabSz="2489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smtClean="0">
                    <a:latin typeface="+mj-lt"/>
                  </a:rPr>
                  <a:t>Function </a:t>
                </a:r>
                <a:r>
                  <a:rPr lang="en-US" sz="1200" b="1" kern="1200" dirty="0" err="1" smtClean="0">
                    <a:latin typeface="+mj-lt"/>
                  </a:rPr>
                  <a:t>deleteSpaceBeforeLine</a:t>
                </a:r>
                <a:r>
                  <a:rPr lang="en-US" sz="1200" b="1" kern="1200" dirty="0" smtClean="0">
                    <a:latin typeface="+mj-lt"/>
                  </a:rPr>
                  <a:t> ()</a:t>
                </a:r>
                <a:r>
                  <a:rPr lang="en-US" kern="1200" dirty="0" smtClean="0">
                    <a:latin typeface="+mj-lt"/>
                  </a:rPr>
                  <a:t> :</a:t>
                </a:r>
              </a:p>
              <a:p>
                <a:pPr lvl="0" algn="ctr" defTabSz="2489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smtClean="0">
                    <a:latin typeface="+mj-lt"/>
                  </a:rPr>
                  <a:t>Refine text</a:t>
                </a:r>
              </a:p>
              <a:p>
                <a:pPr lvl="0" algn="ctr" defTabSz="2489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 smtClean="0">
                    <a:latin typeface="+mj-lt"/>
                  </a:rPr>
                  <a:t>Save as :</a:t>
                </a:r>
              </a:p>
              <a:p>
                <a:pPr lvl="0" algn="ctr" defTabSz="2489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b="1" kern="1200" dirty="0" err="1" smtClean="0">
                    <a:latin typeface="+mj-lt"/>
                  </a:rPr>
                  <a:t>yourRSSNews.txt</a:t>
                </a:r>
                <a:endParaRPr lang="en-US" b="1" kern="1200" dirty="0">
                  <a:latin typeface="+mj-lt"/>
                </a:endParaRPr>
              </a:p>
            </p:txBody>
          </p:sp>
        </p:grpSp>
        <p:cxnSp>
          <p:nvCxnSpPr>
            <p:cNvPr id="54" name="Connecteur droit avec flèche 53"/>
            <p:cNvCxnSpPr/>
            <p:nvPr/>
          </p:nvCxnSpPr>
          <p:spPr>
            <a:xfrm rot="16200000" flipH="1">
              <a:off x="6096296" y="1964968"/>
              <a:ext cx="35808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/>
            <p:nvPr/>
          </p:nvCxnSpPr>
          <p:spPr>
            <a:xfrm rot="10800000">
              <a:off x="4214810" y="2715516"/>
              <a:ext cx="68534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 rot="5400000">
              <a:off x="6097193" y="3465167"/>
              <a:ext cx="35629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/>
            <p:nvPr/>
          </p:nvCxnSpPr>
          <p:spPr>
            <a:xfrm rot="5400000">
              <a:off x="2661911" y="3465615"/>
              <a:ext cx="35539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/>
            <p:nvPr/>
          </p:nvCxnSpPr>
          <p:spPr>
            <a:xfrm>
              <a:off x="4214810" y="4286256"/>
              <a:ext cx="68532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/>
            <p:nvPr/>
          </p:nvCxnSpPr>
          <p:spPr>
            <a:xfrm rot="5400000">
              <a:off x="6120740" y="5083797"/>
              <a:ext cx="30919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Curl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smtClean="0">
                <a:latin typeface="+mj-lt"/>
              </a:rPr>
              <a:t>Make request to a server like http</a:t>
            </a:r>
          </a:p>
          <a:p>
            <a:pPr lvl="0">
              <a:buNone/>
            </a:pPr>
            <a:r>
              <a:rPr lang="en-US" smtClean="0">
                <a:latin typeface="+mj-lt"/>
              </a:rPr>
              <a:t>     GET method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Flèche droite 3"/>
          <p:cNvSpPr/>
          <p:nvPr/>
        </p:nvSpPr>
        <p:spPr>
          <a:xfrm>
            <a:off x="594918" y="2595190"/>
            <a:ext cx="21431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hape 90"/>
          <p:cNvGraphicFramePr/>
          <p:nvPr/>
        </p:nvGraphicFramePr>
        <p:xfrm>
          <a:off x="952500" y="3156875"/>
          <a:ext cx="7239000" cy="45717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57900"/>
                <a:gridCol w="668110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800" dirty="0">
                          <a:latin typeface="+mj-lt"/>
                        </a:rPr>
                        <a:t>-s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800" dirty="0">
                          <a:latin typeface="+mj-lt"/>
                        </a:rPr>
                        <a:t>silent mode : don’t show progress meter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6" name="Shape 89"/>
          <p:cNvPicPr preferRelativeResize="0"/>
          <p:nvPr/>
        </p:nvPicPr>
        <p:blipFill>
          <a:blip r:embed="rId2"/>
          <a:srcRect b="8015"/>
          <a:stretch>
            <a:fillRect/>
          </a:stretch>
        </p:blipFill>
        <p:spPr>
          <a:xfrm>
            <a:off x="3116713" y="4339725"/>
            <a:ext cx="2910575" cy="3751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Grep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smtClean="0">
                <a:latin typeface="+mj-lt"/>
              </a:rPr>
              <a:t>Filter</a:t>
            </a:r>
          </a:p>
          <a:p>
            <a:endParaRPr lang="en-US"/>
          </a:p>
        </p:txBody>
      </p:sp>
      <p:graphicFrame>
        <p:nvGraphicFramePr>
          <p:cNvPr id="4" name="Shape 97"/>
          <p:cNvGraphicFramePr/>
          <p:nvPr/>
        </p:nvGraphicFramePr>
        <p:xfrm>
          <a:off x="952500" y="2414625"/>
          <a:ext cx="7239000" cy="27430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39800"/>
                <a:gridCol w="459920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sz="1800" dirty="0"/>
                        <a:t>\{...\}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800" dirty="0"/>
                        <a:t>Repetition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800" dirty="0"/>
                        <a:t>\{Example\}</a:t>
                      </a:r>
                      <a:endParaRPr lang="en"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800"/>
                        <a:t>Repetition of Example (exactly)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800"/>
                        <a:t>\{Example,\}</a:t>
                      </a:r>
                      <a:endParaRPr lang="en"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800"/>
                        <a:t>Repetition of Example (minima)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800"/>
                        <a:t>\{Example 1 Example2\}</a:t>
                      </a:r>
                      <a:endParaRPr lang="en"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800"/>
                        <a:t>Repetition of Example1 to Example2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sz="1800"/>
                        <a:t>s</a:t>
                      </a:r>
                      <a:endParaRPr lang="en"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sz="1800"/>
                        <a:t>substrat : delete found terms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sz="1800"/>
                        <a:t>g</a:t>
                      </a:r>
                      <a:endParaRPr lang="en"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sz="1800" dirty="0"/>
                        <a:t>global : do it on each line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5" name="Shape 9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412238" y="5564325"/>
            <a:ext cx="4319525" cy="4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" dirty="0" smtClean="0">
                <a:latin typeface="+mj-lt"/>
              </a:rPr>
              <a:t>Work line by line (flow mode)</a:t>
            </a:r>
          </a:p>
          <a:p>
            <a:endParaRPr lang="fr-FR" dirty="0"/>
          </a:p>
        </p:txBody>
      </p:sp>
      <p:graphicFrame>
        <p:nvGraphicFramePr>
          <p:cNvPr id="4" name="Shape 105"/>
          <p:cNvGraphicFramePr/>
          <p:nvPr/>
        </p:nvGraphicFramePr>
        <p:xfrm>
          <a:off x="952500" y="2637504"/>
          <a:ext cx="7239000" cy="100580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16150"/>
                <a:gridCol w="6022850"/>
              </a:tblGrid>
              <a:tr h="381000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" sz="1800" dirty="0">
                          <a:latin typeface="+mj-lt"/>
                        </a:rPr>
                        <a:t>-e</a:t>
                      </a:r>
                      <a:r>
                        <a:rPr lang="en" sz="3000" dirty="0">
                          <a:latin typeface="+mj-lt"/>
                        </a:rPr>
                        <a:t> </a:t>
                      </a:r>
                      <a:endParaRPr lang="en" sz="3000" dirty="0">
                        <a:solidFill>
                          <a:schemeClr val="dk1"/>
                        </a:solidFill>
                        <a:latin typeface="+mj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sz="1800" dirty="0">
                          <a:latin typeface="+mj-lt"/>
                        </a:rPr>
                        <a:t>specify a simple command,</a:t>
                      </a:r>
                    </a:p>
                    <a:p>
                      <a:pPr rtl="0">
                        <a:buNone/>
                      </a:pPr>
                      <a:r>
                        <a:rPr lang="en" sz="1800" dirty="0">
                          <a:latin typeface="+mj-lt"/>
                        </a:rPr>
                        <a:t>between quotes (double or simple) to avoid some terms which can be interpreted by shell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5" name="Shape 10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03638" y="4314502"/>
            <a:ext cx="7936725" cy="2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don’t</a:t>
            </a:r>
            <a:r>
              <a:rPr lang="fr-FR" dirty="0" smtClean="0"/>
              <a:t> use </a:t>
            </a:r>
            <a:r>
              <a:rPr lang="fr-FR" dirty="0" err="1" smtClean="0"/>
              <a:t>awk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Awk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the best </a:t>
            </a:r>
            <a:r>
              <a:rPr lang="fr-FR" dirty="0" err="1" smtClean="0"/>
              <a:t>choice</a:t>
            </a:r>
            <a:endParaRPr lang="fr-FR" dirty="0" smtClean="0"/>
          </a:p>
          <a:p>
            <a:pPr lvl="1"/>
            <a:r>
              <a:rPr lang="fr-FR" dirty="0" err="1" smtClean="0"/>
              <a:t>Cut</a:t>
            </a:r>
            <a:r>
              <a:rPr lang="fr-FR" dirty="0" smtClean="0"/>
              <a:t> </a:t>
            </a:r>
            <a:r>
              <a:rPr lang="fr-FR" dirty="0" err="1" smtClean="0"/>
              <a:t>piece</a:t>
            </a:r>
            <a:r>
              <a:rPr lang="fr-FR" dirty="0" smtClean="0"/>
              <a:t> by </a:t>
            </a:r>
            <a:r>
              <a:rPr lang="fr-FR" dirty="0" err="1" smtClean="0"/>
              <a:t>piece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r>
              <a:rPr lang="fr-FR" dirty="0" smtClean="0"/>
              <a:t> and description</a:t>
            </a:r>
          </a:p>
          <a:p>
            <a:pPr lvl="1"/>
            <a:r>
              <a:rPr lang="fr-FR" dirty="0" smtClean="0"/>
              <a:t>Permit to </a:t>
            </a:r>
            <a:r>
              <a:rPr lang="fr-FR" dirty="0" err="1" smtClean="0"/>
              <a:t>make</a:t>
            </a:r>
            <a:r>
              <a:rPr lang="fr-FR" dirty="0" smtClean="0"/>
              <a:t> a </a:t>
            </a:r>
            <a:r>
              <a:rPr lang="fr-FR" dirty="0" err="1" smtClean="0"/>
              <a:t>better</a:t>
            </a:r>
            <a:r>
              <a:rPr lang="fr-FR" dirty="0" smtClean="0"/>
              <a:t> style </a:t>
            </a:r>
            <a:r>
              <a:rPr lang="fr-FR" dirty="0" err="1" smtClean="0"/>
              <a:t>with</a:t>
            </a:r>
            <a:r>
              <a:rPr lang="fr-FR" dirty="0" smtClean="0"/>
              <a:t> html tag (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gsub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Save in a .htm file</a:t>
            </a:r>
            <a:endParaRPr lang="fr-FR" dirty="0"/>
          </a:p>
          <a:p>
            <a:r>
              <a:rPr lang="fr-FR" dirty="0" err="1" smtClean="0"/>
              <a:t>However</a:t>
            </a:r>
            <a:r>
              <a:rPr lang="fr-FR" dirty="0" smtClean="0"/>
              <a:t> more </a:t>
            </a:r>
            <a:r>
              <a:rPr lang="fr-FR" dirty="0" err="1" smtClean="0"/>
              <a:t>difficult</a:t>
            </a:r>
            <a:r>
              <a:rPr lang="fr-FR" dirty="0" smtClean="0"/>
              <a:t> to use </a:t>
            </a:r>
            <a:r>
              <a:rPr lang="fr-FR" dirty="0" err="1" smtClean="0"/>
              <a:t>than</a:t>
            </a:r>
            <a:r>
              <a:rPr lang="fr-FR" dirty="0" smtClean="0"/>
              <a:t> </a:t>
            </a:r>
            <a:r>
              <a:rPr lang="fr-FR" dirty="0" err="1" smtClean="0"/>
              <a:t>grep</a:t>
            </a:r>
            <a:r>
              <a:rPr lang="fr-FR" dirty="0" smtClean="0"/>
              <a:t> and </a:t>
            </a:r>
            <a:r>
              <a:rPr lang="fr-FR" dirty="0" err="1" smtClean="0"/>
              <a:t>sed</a:t>
            </a:r>
            <a:endParaRPr lang="fr-FR" dirty="0"/>
          </a:p>
          <a:p>
            <a:r>
              <a:rPr lang="fr-FR" dirty="0" err="1" smtClean="0"/>
              <a:t>Example</a:t>
            </a:r>
            <a:r>
              <a:rPr lang="fr-FR" dirty="0" smtClean="0"/>
              <a:t> of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do :</a:t>
            </a:r>
          </a:p>
        </p:txBody>
      </p:sp>
      <p:pic>
        <p:nvPicPr>
          <p:cNvPr id="4" name="Image 3" descr="Capture d’écran 2014-01-31 à 00.02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5085184"/>
            <a:ext cx="4838700" cy="1295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848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6176" y="1371600"/>
            <a:ext cx="7851648" cy="1828800"/>
          </a:xfrm>
        </p:spPr>
        <p:txBody>
          <a:bodyPr/>
          <a:lstStyle/>
          <a:p>
            <a:pPr algn="ctr"/>
            <a:r>
              <a:rPr lang="en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III. User Interface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User Interface</a:t>
            </a:r>
            <a:endParaRPr lang="fr-F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1214422"/>
            <a:ext cx="3975689" cy="51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36264"/>
          </a:xfrm>
        </p:spPr>
        <p:txBody>
          <a:bodyPr>
            <a:normAutofit/>
          </a:bodyPr>
          <a:lstStyle/>
          <a:p>
            <a:r>
              <a:rPr lang="fr-FR" sz="2000" dirty="0" err="1" smtClean="0">
                <a:latin typeface="+mj-lt"/>
              </a:rPr>
              <a:t>Function</a:t>
            </a:r>
            <a:r>
              <a:rPr lang="fr-FR" sz="2000" dirty="0" smtClean="0">
                <a:latin typeface="+mj-lt"/>
              </a:rPr>
              <a:t> </a:t>
            </a:r>
            <a:r>
              <a:rPr lang="fr-FR" sz="2000" dirty="0" err="1" smtClean="0">
                <a:latin typeface="+mj-lt"/>
              </a:rPr>
              <a:t>choiceToSeeNews</a:t>
            </a:r>
            <a:r>
              <a:rPr lang="fr-FR" sz="2000" dirty="0" smtClean="0">
                <a:latin typeface="+mj-lt"/>
              </a:rPr>
              <a:t> () :</a:t>
            </a:r>
            <a:endParaRPr lang="fr-FR" sz="2000" dirty="0">
              <a:latin typeface="+mj-lt"/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1142976" y="2714620"/>
            <a:ext cx="2609238" cy="3643338"/>
            <a:chOff x="1142976" y="2714620"/>
            <a:chExt cx="2609238" cy="3643338"/>
          </a:xfrm>
        </p:grpSpPr>
        <p:cxnSp>
          <p:nvCxnSpPr>
            <p:cNvPr id="27" name="Forme 26"/>
            <p:cNvCxnSpPr>
              <a:stCxn id="9" idx="1"/>
              <a:endCxn id="9" idx="0"/>
            </p:cNvCxnSpPr>
            <p:nvPr/>
          </p:nvCxnSpPr>
          <p:spPr>
            <a:xfrm rot="10800000" flipH="1">
              <a:off x="1571604" y="2714620"/>
              <a:ext cx="928694" cy="642942"/>
            </a:xfrm>
            <a:prstGeom prst="bentConnector4">
              <a:avLst>
                <a:gd name="adj1" fmla="val -24615"/>
                <a:gd name="adj2" fmla="val 13555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Groupe 28"/>
            <p:cNvGrpSpPr/>
            <p:nvPr/>
          </p:nvGrpSpPr>
          <p:grpSpPr>
            <a:xfrm>
              <a:off x="1142976" y="2714620"/>
              <a:ext cx="2609238" cy="3643338"/>
              <a:chOff x="1142976" y="2714620"/>
              <a:chExt cx="2609238" cy="3643338"/>
            </a:xfrm>
          </p:grpSpPr>
          <p:cxnSp>
            <p:nvCxnSpPr>
              <p:cNvPr id="20" name="Connecteur droit 19"/>
              <p:cNvCxnSpPr>
                <a:stCxn id="9" idx="2"/>
                <a:endCxn id="15" idx="0"/>
              </p:cNvCxnSpPr>
              <p:nvPr/>
            </p:nvCxnSpPr>
            <p:spPr>
              <a:xfrm rot="5400000">
                <a:off x="1500166" y="5000636"/>
                <a:ext cx="200026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" name="Groupe 24"/>
              <p:cNvGrpSpPr/>
              <p:nvPr/>
            </p:nvGrpSpPr>
            <p:grpSpPr>
              <a:xfrm>
                <a:off x="1428728" y="4357694"/>
                <a:ext cx="2143140" cy="571504"/>
                <a:chOff x="916483" y="1984"/>
                <a:chExt cx="2030015" cy="1218009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916483" y="1984"/>
                  <a:ext cx="2030015" cy="1218009"/>
                </a:xfrm>
                <a:prstGeom prst="rect">
                  <a:avLst/>
                </a:pr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/>
                  <a:r>
                    <a:rPr lang="fr-FR" dirty="0" smtClean="0">
                      <a:latin typeface="+mj-lt"/>
                    </a:rPr>
                    <a:t>Enter the </a:t>
                  </a:r>
                  <a:r>
                    <a:rPr lang="fr-FR" dirty="0" err="1" smtClean="0">
                      <a:latin typeface="+mj-lt"/>
                    </a:rPr>
                    <a:t>adress</a:t>
                  </a:r>
                  <a:r>
                    <a:rPr lang="fr-FR" dirty="0" smtClean="0">
                      <a:latin typeface="+mj-lt"/>
                    </a:rPr>
                    <a:t> email :</a:t>
                  </a:r>
                </a:p>
                <a:p>
                  <a:pPr algn="ctr"/>
                  <a:r>
                    <a:rPr lang="fr-FR" dirty="0" smtClean="0">
                      <a:latin typeface="+mj-lt"/>
                    </a:rPr>
                    <a:t>$email</a:t>
                  </a:r>
                  <a:endParaRPr lang="fr-FR" dirty="0">
                    <a:latin typeface="+mj-lt"/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916483" y="1984"/>
                  <a:ext cx="2030015" cy="121800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13360" tIns="213360" rIns="213360" bIns="213360" numCol="1" spcCol="1270" anchor="ctr" anchorCtr="0">
                  <a:noAutofit/>
                </a:bodyPr>
                <a:lstStyle/>
                <a:p>
                  <a:pPr algn="ctr" defTabSz="2489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kern="1200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  <p:sp>
            <p:nvSpPr>
              <p:cNvPr id="9" name="Losange 8"/>
              <p:cNvSpPr/>
              <p:nvPr/>
            </p:nvSpPr>
            <p:spPr>
              <a:xfrm>
                <a:off x="1571604" y="2714620"/>
                <a:ext cx="1857388" cy="1285884"/>
              </a:xfrm>
              <a:prstGeom prst="diamond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 smtClean="0">
                    <a:latin typeface="+mj-lt"/>
                  </a:rPr>
                  <a:t>Send</a:t>
                </a:r>
                <a:r>
                  <a:rPr lang="fr-FR" dirty="0" smtClean="0">
                    <a:latin typeface="+mj-lt"/>
                  </a:rPr>
                  <a:t> RSS News by email?</a:t>
                </a:r>
                <a:endParaRPr lang="fr-FR" dirty="0">
                  <a:latin typeface="+mj-lt"/>
                </a:endParaRPr>
              </a:p>
            </p:txBody>
          </p:sp>
          <p:grpSp>
            <p:nvGrpSpPr>
              <p:cNvPr id="10" name="Groupe 24"/>
              <p:cNvGrpSpPr/>
              <p:nvPr/>
            </p:nvGrpSpPr>
            <p:grpSpPr>
              <a:xfrm>
                <a:off x="1428728" y="5286388"/>
                <a:ext cx="2143140" cy="357190"/>
                <a:chOff x="916483" y="1984"/>
                <a:chExt cx="2030015" cy="1218009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916483" y="1984"/>
                  <a:ext cx="2030015" cy="1218009"/>
                </a:xfrm>
                <a:prstGeom prst="rect">
                  <a:avLst/>
                </a:pr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/>
                  <a:r>
                    <a:rPr lang="fr-FR" dirty="0" err="1" smtClean="0">
                      <a:latin typeface="+mj-lt"/>
                    </a:rPr>
                    <a:t>Function</a:t>
                  </a:r>
                  <a:r>
                    <a:rPr lang="fr-FR" dirty="0" smtClean="0">
                      <a:latin typeface="+mj-lt"/>
                    </a:rPr>
                    <a:t> </a:t>
                  </a:r>
                  <a:r>
                    <a:rPr lang="fr-FR" b="1" dirty="0" err="1" smtClean="0">
                      <a:latin typeface="+mj-lt"/>
                    </a:rPr>
                    <a:t>sendMail</a:t>
                  </a:r>
                  <a:r>
                    <a:rPr lang="fr-FR" b="1" dirty="0" smtClean="0">
                      <a:latin typeface="+mj-lt"/>
                    </a:rPr>
                    <a:t> ()</a:t>
                  </a:r>
                  <a:endParaRPr lang="fr-FR" b="1" dirty="0">
                    <a:latin typeface="+mj-lt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916483" y="1984"/>
                  <a:ext cx="2030015" cy="121800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13360" tIns="213360" rIns="213360" bIns="213360" numCol="1" spcCol="1270" anchor="ctr" anchorCtr="0">
                  <a:noAutofit/>
                </a:bodyPr>
                <a:lstStyle/>
                <a:p>
                  <a:pPr algn="ctr" defTabSz="2489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kern="1200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13" name="Groupe 24"/>
              <p:cNvGrpSpPr/>
              <p:nvPr/>
            </p:nvGrpSpPr>
            <p:grpSpPr>
              <a:xfrm>
                <a:off x="2178827" y="6000768"/>
                <a:ext cx="642942" cy="357190"/>
                <a:chOff x="916483" y="1984"/>
                <a:chExt cx="2030015" cy="1218009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916483" y="1984"/>
                  <a:ext cx="2030015" cy="1218009"/>
                </a:xfrm>
                <a:prstGeom prst="rect">
                  <a:avLst/>
                </a:pr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/>
                  <a:r>
                    <a:rPr lang="fr-FR" dirty="0" smtClean="0">
                      <a:latin typeface="+mj-lt"/>
                    </a:rPr>
                    <a:t>End</a:t>
                  </a:r>
                  <a:endParaRPr lang="fr-FR" b="1" dirty="0">
                    <a:latin typeface="+mj-lt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916483" y="1984"/>
                  <a:ext cx="2030015" cy="121800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13360" tIns="213360" rIns="213360" bIns="213360" numCol="1" spcCol="1270" anchor="ctr" anchorCtr="0">
                  <a:noAutofit/>
                </a:bodyPr>
                <a:lstStyle/>
                <a:p>
                  <a:pPr algn="ctr" defTabSz="2489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kern="1200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1" name="ZoneTexte 20"/>
              <p:cNvSpPr txBox="1"/>
              <p:nvPr/>
            </p:nvSpPr>
            <p:spPr>
              <a:xfrm>
                <a:off x="2500298" y="3978479"/>
                <a:ext cx="4331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>
                    <a:latin typeface="+mj-lt"/>
                  </a:rPr>
                  <a:t>Yes</a:t>
                </a:r>
                <a:endParaRPr lang="fr-FR" dirty="0">
                  <a:latin typeface="+mj-lt"/>
                </a:endParaRPr>
              </a:p>
            </p:txBody>
          </p:sp>
          <p:cxnSp>
            <p:nvCxnSpPr>
              <p:cNvPr id="23" name="Connecteur en angle 22"/>
              <p:cNvCxnSpPr>
                <a:stCxn id="9" idx="3"/>
                <a:endCxn id="15" idx="3"/>
              </p:cNvCxnSpPr>
              <p:nvPr/>
            </p:nvCxnSpPr>
            <p:spPr>
              <a:xfrm flipH="1">
                <a:off x="2821769" y="3357562"/>
                <a:ext cx="607223" cy="2821801"/>
              </a:xfrm>
              <a:prstGeom prst="bentConnector3">
                <a:avLst>
                  <a:gd name="adj1" fmla="val -73501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ZoneTexte 24"/>
              <p:cNvSpPr txBox="1"/>
              <p:nvPr/>
            </p:nvSpPr>
            <p:spPr>
              <a:xfrm>
                <a:off x="3357554" y="3049785"/>
                <a:ext cx="3946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>
                    <a:latin typeface="+mj-lt"/>
                  </a:rPr>
                  <a:t>No</a:t>
                </a:r>
                <a:endParaRPr lang="fr-FR" dirty="0">
                  <a:latin typeface="+mj-lt"/>
                </a:endParaRPr>
              </a:p>
            </p:txBody>
          </p:sp>
          <p:sp>
            <p:nvSpPr>
              <p:cNvPr id="28" name="ZoneTexte 27"/>
              <p:cNvSpPr txBox="1"/>
              <p:nvPr/>
            </p:nvSpPr>
            <p:spPr>
              <a:xfrm>
                <a:off x="1142976" y="3429000"/>
                <a:ext cx="6110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>
                    <a:latin typeface="+mj-lt"/>
                  </a:rPr>
                  <a:t>Other</a:t>
                </a:r>
                <a:endParaRPr lang="fr-FR" dirty="0">
                  <a:latin typeface="+mj-lt"/>
                </a:endParaRPr>
              </a:p>
            </p:txBody>
          </p:sp>
        </p:grp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User Interface : </a:t>
            </a:r>
            <a:r>
              <a:rPr lang="fr-FR" dirty="0" err="1" smtClean="0"/>
              <a:t>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 descr="Capture d’écran 2014-01-31 à 00.03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28304"/>
            <a:ext cx="4889500" cy="2336800"/>
          </a:xfrm>
          <a:prstGeom prst="rect">
            <a:avLst/>
          </a:prstGeom>
        </p:spPr>
      </p:pic>
      <p:pic>
        <p:nvPicPr>
          <p:cNvPr id="8" name="Image 7" descr="Capture d’écran 2014-01-31 à 00.04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509120"/>
            <a:ext cx="4813300" cy="1803400"/>
          </a:xfrm>
          <a:prstGeom prst="rect">
            <a:avLst/>
          </a:prstGeo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48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ctrTitle"/>
          </p:nvPr>
        </p:nvSpPr>
        <p:spPr>
          <a:xfrm>
            <a:off x="646176" y="1371600"/>
            <a:ext cx="7851648" cy="182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en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IV. </a:t>
            </a:r>
            <a:r>
              <a:rPr lang="en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Email Sending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Email sending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17875" lvl="0" indent="-269875"/>
            <a:endParaRPr lang="en-US" dirty="0" smtClean="0">
              <a:latin typeface="+mj-lt"/>
            </a:endParaRPr>
          </a:p>
          <a:p>
            <a:pPr marL="3317875" lvl="0" indent="-269875"/>
            <a:endParaRPr lang="en-US" dirty="0" smtClean="0">
              <a:latin typeface="+mj-lt"/>
            </a:endParaRPr>
          </a:p>
          <a:p>
            <a:pPr marL="3317875" lvl="0" indent="-269875"/>
            <a:endParaRPr lang="en-US" dirty="0" smtClean="0">
              <a:latin typeface="+mj-lt"/>
            </a:endParaRPr>
          </a:p>
          <a:p>
            <a:pPr marL="3317875" lvl="0" indent="-269875"/>
            <a:endParaRPr lang="en-US" dirty="0" smtClean="0">
              <a:latin typeface="+mj-lt"/>
            </a:endParaRPr>
          </a:p>
          <a:p>
            <a:pPr marL="3951288" lvl="0" indent="-363538">
              <a:spcBef>
                <a:spcPts val="600"/>
              </a:spcBef>
              <a:spcAft>
                <a:spcPts val="1200"/>
              </a:spcAft>
            </a:pPr>
            <a:r>
              <a:rPr lang="en-US" sz="1800" dirty="0" smtClean="0">
                <a:latin typeface="+mj-lt"/>
              </a:rPr>
              <a:t>Function in the user interface</a:t>
            </a:r>
          </a:p>
          <a:p>
            <a:pPr marL="3951288" lvl="0" indent="-363538">
              <a:spcBef>
                <a:spcPts val="600"/>
              </a:spcBef>
              <a:spcAft>
                <a:spcPts val="1200"/>
              </a:spcAft>
            </a:pPr>
            <a:r>
              <a:rPr lang="en-US" sz="1800" dirty="0" smtClean="0">
                <a:latin typeface="+mj-lt"/>
              </a:rPr>
              <a:t>Recovery text file : RSS information </a:t>
            </a:r>
          </a:p>
          <a:p>
            <a:pPr marL="3951288" indent="-363538">
              <a:spcBef>
                <a:spcPts val="600"/>
              </a:spcBef>
              <a:spcAft>
                <a:spcPts val="1200"/>
              </a:spcAft>
            </a:pPr>
            <a:r>
              <a:rPr lang="en-US" sz="1800" dirty="0" smtClean="0">
                <a:latin typeface="+mj-lt"/>
              </a:rPr>
              <a:t>Sending email with the contents of the text file via an SMTP server </a:t>
            </a:r>
          </a:p>
          <a:p>
            <a:pPr marL="3951288" indent="-363538">
              <a:spcBef>
                <a:spcPts val="600"/>
              </a:spcBef>
              <a:spcAft>
                <a:spcPts val="1200"/>
              </a:spcAft>
              <a:buNone/>
            </a:pPr>
            <a:endParaRPr lang="en-US" sz="1800" dirty="0" smtClean="0">
              <a:latin typeface="+mj-lt"/>
            </a:endParaRPr>
          </a:p>
          <a:p>
            <a:pPr lvl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Shape 1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572132" y="1857364"/>
            <a:ext cx="1971624" cy="2011050"/>
          </a:xfrm>
          <a:prstGeom prst="rect">
            <a:avLst/>
          </a:prstGeom>
        </p:spPr>
      </p:pic>
      <p:grpSp>
        <p:nvGrpSpPr>
          <p:cNvPr id="11" name="Groupe 24"/>
          <p:cNvGrpSpPr/>
          <p:nvPr/>
        </p:nvGrpSpPr>
        <p:grpSpPr>
          <a:xfrm>
            <a:off x="714865" y="4213026"/>
            <a:ext cx="3070800" cy="1144800"/>
            <a:chOff x="916483" y="1984"/>
            <a:chExt cx="2030015" cy="1218009"/>
          </a:xfrm>
        </p:grpSpPr>
        <p:sp>
          <p:nvSpPr>
            <p:cNvPr id="24" name="Rectangle 23"/>
            <p:cNvSpPr/>
            <p:nvPr/>
          </p:nvSpPr>
          <p:spPr>
            <a:xfrm>
              <a:off x="916483" y="1984"/>
              <a:ext cx="2030015" cy="1218009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916483" y="1984"/>
              <a:ext cx="2030015" cy="12180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>
                  <a:latin typeface="+mj-lt"/>
                </a:rPr>
                <a:t>Function </a:t>
              </a:r>
              <a:r>
                <a:rPr lang="en-US" b="1" kern="1200" dirty="0" err="1" smtClean="0">
                  <a:solidFill>
                    <a:schemeClr val="bg1"/>
                  </a:solidFill>
                  <a:latin typeface="+mj-lt"/>
                </a:rPr>
                <a:t>sendMail</a:t>
              </a:r>
              <a:r>
                <a:rPr lang="en-US" b="1" kern="1200" dirty="0" smtClean="0">
                  <a:solidFill>
                    <a:schemeClr val="bg1"/>
                  </a:solidFill>
                  <a:latin typeface="+mj-lt"/>
                </a:rPr>
                <a:t> () </a:t>
              </a:r>
              <a:r>
                <a:rPr lang="en-US" kern="1200" dirty="0" smtClean="0">
                  <a:solidFill>
                    <a:schemeClr val="bg1"/>
                  </a:solidFill>
                  <a:latin typeface="+mj-lt"/>
                </a:rPr>
                <a:t>:</a:t>
              </a:r>
            </a:p>
            <a:p>
              <a:pPr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>
                  <a:solidFill>
                    <a:schemeClr val="bg1"/>
                  </a:solidFill>
                  <a:latin typeface="+mj-lt"/>
                </a:rPr>
                <a:t>Recovery of yourRSSNews.txt</a:t>
              </a:r>
            </a:p>
            <a:p>
              <a:pPr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>
                  <a:solidFill>
                    <a:schemeClr val="bg1"/>
                  </a:solidFill>
                  <a:latin typeface="+mj-lt"/>
                </a:rPr>
                <a:t>Send the Mail at the mail </a:t>
              </a:r>
              <a:r>
                <a:rPr lang="en-US" kern="1200" dirty="0" err="1" smtClean="0">
                  <a:solidFill>
                    <a:schemeClr val="bg1"/>
                  </a:solidFill>
                  <a:latin typeface="+mj-lt"/>
                </a:rPr>
                <a:t>adress</a:t>
              </a:r>
              <a:r>
                <a:rPr lang="en-US" kern="1200" dirty="0" smtClean="0">
                  <a:solidFill>
                    <a:schemeClr val="bg1"/>
                  </a:solidFill>
                  <a:latin typeface="+mj-lt"/>
                </a:rPr>
                <a:t> : $email</a:t>
              </a:r>
            </a:p>
          </p:txBody>
        </p:sp>
      </p:grpSp>
      <p:grpSp>
        <p:nvGrpSpPr>
          <p:cNvPr id="32" name="Groupe 24"/>
          <p:cNvGrpSpPr/>
          <p:nvPr/>
        </p:nvGrpSpPr>
        <p:grpSpPr>
          <a:xfrm>
            <a:off x="714348" y="2571744"/>
            <a:ext cx="3071834" cy="1214446"/>
            <a:chOff x="916483" y="1984"/>
            <a:chExt cx="2030015" cy="1218009"/>
          </a:xfrm>
        </p:grpSpPr>
        <p:sp>
          <p:nvSpPr>
            <p:cNvPr id="33" name="Rectangle 32"/>
            <p:cNvSpPr/>
            <p:nvPr/>
          </p:nvSpPr>
          <p:spPr>
            <a:xfrm>
              <a:off x="916483" y="1984"/>
              <a:ext cx="2030015" cy="1218009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916483" y="1984"/>
              <a:ext cx="2030015" cy="12180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>
                  <a:latin typeface="+mj-lt"/>
                </a:rPr>
                <a:t>User Interface :</a:t>
              </a:r>
            </a:p>
            <a:p>
              <a:pPr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>
                  <a:solidFill>
                    <a:schemeClr val="bg1"/>
                  </a:solidFill>
                  <a:latin typeface="+mj-lt"/>
                </a:rPr>
                <a:t>If the user wants to receive the mail ($answer = yes)</a:t>
              </a:r>
            </a:p>
            <a:p>
              <a:pPr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>
                  <a:solidFill>
                    <a:schemeClr val="bg1"/>
                  </a:solidFill>
                  <a:latin typeface="+mj-lt"/>
                </a:rPr>
                <a:t>=&gt; Entering the email : $email</a:t>
              </a:r>
            </a:p>
          </p:txBody>
        </p:sp>
      </p:grpSp>
      <p:cxnSp>
        <p:nvCxnSpPr>
          <p:cNvPr id="36" name="Connecteur droit avec flèche 35"/>
          <p:cNvCxnSpPr>
            <a:stCxn id="34" idx="2"/>
            <a:endCxn id="25" idx="0"/>
          </p:cNvCxnSpPr>
          <p:nvPr/>
        </p:nvCxnSpPr>
        <p:spPr>
          <a:xfrm rot="5400000">
            <a:off x="2036847" y="3999608"/>
            <a:ext cx="42683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"/>
            </a:pPr>
            <a:r>
              <a:rPr lang="en-US" sz="2400" dirty="0">
                <a:latin typeface="Calibri"/>
                <a:ea typeface="Cambria"/>
                <a:cs typeface="Times New Roman"/>
              </a:rPr>
              <a:t>Are you tired to search the latest news on internet? To waste your time to find the right web page?</a:t>
            </a:r>
            <a:endParaRPr lang="en-GB" sz="2400" dirty="0">
              <a:latin typeface="Cambria"/>
              <a:ea typeface="Cambria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"/>
            </a:pPr>
            <a:r>
              <a:rPr lang="en-US" sz="2400" dirty="0">
                <a:latin typeface="Calibri"/>
                <a:ea typeface="Cambria"/>
                <a:cs typeface="Times New Roman"/>
              </a:rPr>
              <a:t>We have the solution! My RSS News!</a:t>
            </a:r>
            <a:endParaRPr lang="en-GB" sz="2000" dirty="0">
              <a:latin typeface="Cambria"/>
              <a:ea typeface="Cambria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"/>
            </a:pPr>
            <a:r>
              <a:rPr lang="en-US" sz="2400" dirty="0">
                <a:latin typeface="Calibri"/>
                <a:ea typeface="Cambria"/>
                <a:cs typeface="Times New Roman"/>
              </a:rPr>
              <a:t>You access to our user interface and you choose to receive the latest news directly by email.</a:t>
            </a:r>
            <a:endParaRPr lang="en-GB" sz="2000" dirty="0">
              <a:latin typeface="Cambria"/>
              <a:ea typeface="Cambria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"/>
            </a:pPr>
            <a:r>
              <a:rPr lang="en-US" sz="2400" dirty="0">
                <a:latin typeface="Calibri"/>
                <a:ea typeface="Cambria"/>
                <a:cs typeface="Times New Roman"/>
              </a:rPr>
              <a:t>We take care of everything: content retrieving of RSS to the email sending.</a:t>
            </a:r>
            <a:endParaRPr lang="en-GB" sz="2000" dirty="0">
              <a:effectLst/>
              <a:latin typeface="Cambria"/>
              <a:ea typeface="Cambria"/>
              <a:cs typeface="Times New Roman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7" b="2667"/>
          <a:stretch/>
        </p:blipFill>
        <p:spPr bwMode="auto">
          <a:xfrm>
            <a:off x="3789780" y="4929198"/>
            <a:ext cx="1564441" cy="14783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Rambla"/>
              </a:rPr>
              <a:t>SMTP Server   -   </a:t>
            </a:r>
            <a:r>
              <a:rPr lang="en-US" sz="3200" dirty="0" smtClean="0">
                <a:sym typeface="Rambla"/>
              </a:rPr>
              <a:t>envisaged solutions</a:t>
            </a:r>
            <a:endParaRPr lang="en-US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17500" algn="just"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sz="1800" dirty="0" smtClean="0">
                <a:latin typeface="+mj-lt"/>
              </a:rPr>
              <a:t>Two envisaged solutions : </a:t>
            </a:r>
            <a:r>
              <a:rPr lang="en-US" sz="1800" dirty="0" err="1" smtClean="0">
                <a:latin typeface="+mj-lt"/>
              </a:rPr>
              <a:t>Emacs</a:t>
            </a:r>
            <a:r>
              <a:rPr lang="en-US" sz="1800" dirty="0" smtClean="0">
                <a:latin typeface="+mj-lt"/>
              </a:rPr>
              <a:t> and </a:t>
            </a:r>
            <a:r>
              <a:rPr lang="en-US" sz="1800" dirty="0" err="1" smtClean="0">
                <a:latin typeface="+mj-lt"/>
              </a:rPr>
              <a:t>OpenShift</a:t>
            </a:r>
            <a:r>
              <a:rPr lang="en-US" sz="1800" dirty="0" smtClean="0">
                <a:latin typeface="+mj-lt"/>
              </a:rPr>
              <a:t> server</a:t>
            </a:r>
          </a:p>
          <a:p>
            <a:endParaRPr lang="en-US" sz="1600" dirty="0" smtClean="0">
              <a:latin typeface="+mj-lt"/>
            </a:endParaRPr>
          </a:p>
          <a:p>
            <a:pPr marL="914400" lvl="0" indent="-292100" algn="just">
              <a:buClr>
                <a:schemeClr val="accent1"/>
              </a:buClr>
              <a:buSzPct val="71428"/>
              <a:buFont typeface="Rambla"/>
              <a:buChar char="●"/>
            </a:pPr>
            <a:r>
              <a:rPr lang="en-US" sz="1800" dirty="0" smtClean="0">
                <a:latin typeface="+mj-lt"/>
              </a:rPr>
              <a:t>SMTP server : "Simple Mail Transfer Protocol." </a:t>
            </a:r>
          </a:p>
          <a:p>
            <a:pPr marL="457200" lvl="0" indent="457200" algn="just">
              <a:buNone/>
            </a:pPr>
            <a:r>
              <a:rPr lang="en-US" sz="1800" dirty="0" smtClean="0">
                <a:latin typeface="+mj-lt"/>
              </a:rPr>
              <a:t>Communication protocol used to transfer electronic mail to mail servers.</a:t>
            </a:r>
          </a:p>
          <a:p>
            <a:pPr>
              <a:buNone/>
            </a:pPr>
            <a:endParaRPr lang="en-US" sz="1600" dirty="0" smtClean="0">
              <a:latin typeface="+mj-lt"/>
            </a:endParaRPr>
          </a:p>
          <a:p>
            <a:pPr>
              <a:buFont typeface="Wingdings" pitchFamily="2" charset="2"/>
              <a:buChar char="v"/>
            </a:pPr>
            <a:r>
              <a:rPr lang="en-US" sz="1800" dirty="0" err="1" smtClean="0">
                <a:latin typeface="+mj-lt"/>
              </a:rPr>
              <a:t>OpenShift</a:t>
            </a:r>
            <a:r>
              <a:rPr lang="en-US" sz="1800" dirty="0" smtClean="0">
                <a:latin typeface="+mj-lt"/>
              </a:rPr>
              <a:t> server :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		-  </a:t>
            </a:r>
            <a:r>
              <a:rPr lang="en-US" sz="1800" dirty="0" err="1" smtClean="0">
                <a:latin typeface="+mj-lt"/>
              </a:rPr>
              <a:t>OpenShift</a:t>
            </a:r>
            <a:r>
              <a:rPr lang="en-US" sz="1800" dirty="0" smtClean="0">
                <a:latin typeface="+mj-lt"/>
              </a:rPr>
              <a:t> connection via the terminal</a:t>
            </a:r>
          </a:p>
          <a:p>
            <a:pPr>
              <a:buNone/>
            </a:pPr>
            <a:r>
              <a:rPr lang="en-US" sz="1800" dirty="0" smtClean="0">
                <a:latin typeface="+mj-lt"/>
              </a:rPr>
              <a:t>		-  Sending email directly from the command line</a:t>
            </a:r>
          </a:p>
          <a:p>
            <a:pPr>
              <a:buNone/>
            </a:pPr>
            <a:endParaRPr lang="en-US" sz="1800" dirty="0" smtClean="0">
              <a:latin typeface="+mj-lt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+mj-lt"/>
              </a:rPr>
              <a:t>	</a:t>
            </a:r>
            <a:r>
              <a:rPr lang="en-US" sz="1600" dirty="0" err="1" smtClean="0">
                <a:latin typeface="+mj-lt"/>
              </a:rPr>
              <a:t>unpratical</a:t>
            </a:r>
            <a:r>
              <a:rPr lang="en-US" sz="1600" dirty="0" smtClean="0">
                <a:latin typeface="+mj-lt"/>
              </a:rPr>
              <a:t> : email delivery is not automatic in the script</a:t>
            </a:r>
          </a:p>
        </p:txBody>
      </p:sp>
      <p:pic>
        <p:nvPicPr>
          <p:cNvPr id="7" name="Image 6" descr="openshift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92" y="4786322"/>
            <a:ext cx="1147221" cy="1228251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sym typeface="Rambla"/>
              </a:rPr>
              <a:t>SMTP Server   -   </a:t>
            </a:r>
            <a:r>
              <a:rPr lang="en-US" sz="3200" smtClean="0">
                <a:sym typeface="Rambla"/>
              </a:rPr>
              <a:t>envisaged solutions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8" indent="-274320">
              <a:buClr>
                <a:schemeClr val="accent3"/>
              </a:buClr>
              <a:buSzPct val="95000"/>
              <a:buFont typeface="Wingdings" pitchFamily="2" charset="2"/>
              <a:buChar char="v"/>
            </a:pPr>
            <a:r>
              <a:rPr lang="en-US" sz="1600" dirty="0" smtClean="0">
                <a:latin typeface="+mj-lt"/>
              </a:rPr>
              <a:t>Send an email with </a:t>
            </a:r>
            <a:r>
              <a:rPr lang="en-US" sz="1600" dirty="0" err="1" smtClean="0">
                <a:latin typeface="+mj-lt"/>
              </a:rPr>
              <a:t>Emacs</a:t>
            </a:r>
            <a:r>
              <a:rPr lang="en-US" sz="1600" dirty="0" smtClean="0">
                <a:latin typeface="+mj-lt"/>
              </a:rPr>
              <a:t> via Gmail</a:t>
            </a:r>
          </a:p>
          <a:p>
            <a:pPr marL="0" lvl="0" indent="0">
              <a:buNone/>
            </a:pPr>
            <a:endParaRPr lang="en-US" sz="1200" dirty="0" smtClean="0">
              <a:latin typeface="+mj-lt"/>
            </a:endParaRPr>
          </a:p>
          <a:p>
            <a:pPr marL="0" lvl="0" indent="0">
              <a:buNone/>
            </a:pPr>
            <a:r>
              <a:rPr lang="en-US" sz="1600" dirty="0" smtClean="0">
                <a:latin typeface="+mj-lt"/>
              </a:rPr>
              <a:t>Configuration : “.</a:t>
            </a:r>
            <a:r>
              <a:rPr lang="en-US" sz="1600" dirty="0" err="1" smtClean="0">
                <a:latin typeface="+mj-lt"/>
              </a:rPr>
              <a:t>emacs</a:t>
            </a:r>
            <a:r>
              <a:rPr lang="en-US" sz="1600" dirty="0" smtClean="0">
                <a:latin typeface="+mj-lt"/>
              </a:rPr>
              <a:t>” file creation </a:t>
            </a:r>
          </a:p>
          <a:p>
            <a:pPr marL="0" lv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lvl="0" indent="0">
              <a:buNone/>
            </a:pPr>
            <a:endParaRPr lang="en-US" sz="1600" dirty="0" smtClean="0">
              <a:latin typeface="+mj-lt"/>
            </a:endParaRPr>
          </a:p>
          <a:p>
            <a:pPr marL="0" lvl="0" indent="0">
              <a:buNone/>
            </a:pPr>
            <a:r>
              <a:rPr lang="en-US" sz="1600" dirty="0" smtClean="0">
                <a:latin typeface="+mj-lt"/>
              </a:rPr>
              <a:t>Command line :       </a:t>
            </a:r>
            <a:r>
              <a:rPr lang="en-US" sz="1200" dirty="0" err="1" smtClean="0">
                <a:solidFill>
                  <a:srgbClr val="588500"/>
                </a:solidFill>
                <a:latin typeface="Verdana"/>
                <a:ea typeface="Verdana"/>
                <a:cs typeface="Verdana"/>
                <a:sym typeface="Verdana"/>
              </a:rPr>
              <a:t>emacs</a:t>
            </a:r>
            <a:r>
              <a:rPr lang="en-US" sz="1200" dirty="0" smtClean="0">
                <a:solidFill>
                  <a:srgbClr val="588500"/>
                </a:solidFill>
                <a:latin typeface="Verdana"/>
                <a:ea typeface="Verdana"/>
                <a:cs typeface="Verdana"/>
                <a:sym typeface="Verdana"/>
              </a:rPr>
              <a:t> -</a:t>
            </a:r>
            <a:r>
              <a:rPr lang="en-US" sz="1200" dirty="0" err="1" smtClean="0">
                <a:solidFill>
                  <a:srgbClr val="588500"/>
                </a:solidFill>
                <a:latin typeface="Verdana"/>
                <a:ea typeface="Verdana"/>
                <a:cs typeface="Verdana"/>
                <a:sym typeface="Verdana"/>
              </a:rPr>
              <a:t>nw</a:t>
            </a:r>
            <a:endParaRPr lang="en-US" sz="1200" dirty="0" smtClean="0">
              <a:solidFill>
                <a:srgbClr val="5885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buNone/>
            </a:pPr>
            <a:r>
              <a:rPr lang="en-US" sz="1200" dirty="0" smtClean="0">
                <a:solidFill>
                  <a:srgbClr val="588500"/>
                </a:solidFill>
                <a:latin typeface="Verdana"/>
                <a:ea typeface="Verdana"/>
                <a:cs typeface="Verdana"/>
                <a:sym typeface="Verdana"/>
              </a:rPr>
              <a:t>	             C-x m</a:t>
            </a:r>
          </a:p>
          <a:p>
            <a:pPr>
              <a:buNone/>
            </a:pPr>
            <a:endParaRPr lang="en-US" sz="1800" dirty="0" smtClean="0"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+mj-lt"/>
              </a:rPr>
              <a:t>Error sending mail : canceled solution</a:t>
            </a:r>
          </a:p>
          <a:p>
            <a:endParaRPr lang="en-US" dirty="0"/>
          </a:p>
        </p:txBody>
      </p:sp>
      <p:pic>
        <p:nvPicPr>
          <p:cNvPr id="4" name="Shape 14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786578" y="2000240"/>
            <a:ext cx="1719950" cy="1477949"/>
          </a:xfrm>
          <a:prstGeom prst="rect">
            <a:avLst/>
          </a:prstGeom>
        </p:spPr>
      </p:pic>
      <p:pic>
        <p:nvPicPr>
          <p:cNvPr id="6" name="Shape 147"/>
          <p:cNvPicPr preferRelativeResize="0"/>
          <p:nvPr/>
        </p:nvPicPr>
        <p:blipFill>
          <a:blip r:embed="rId3"/>
          <a:srcRect t="5618"/>
          <a:stretch>
            <a:fillRect/>
          </a:stretch>
        </p:blipFill>
        <p:spPr>
          <a:xfrm>
            <a:off x="3857620" y="4857760"/>
            <a:ext cx="3429024" cy="7000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0034" y="2857496"/>
            <a:ext cx="5643602" cy="1857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chemeClr val="dk1"/>
              </a:buClr>
              <a:buSzPct val="110000"/>
            </a:pPr>
            <a:r>
              <a:rPr lang="en-US" sz="1100" smtClean="0">
                <a:solidFill>
                  <a:schemeClr val="tx1"/>
                </a:solidFill>
                <a:latin typeface="+mj-lt"/>
              </a:rPr>
              <a:t>;;use the default agent with SMTP</a:t>
            </a:r>
          </a:p>
          <a:p>
            <a:pPr lvl="0">
              <a:buClr>
                <a:schemeClr val="dk1"/>
              </a:buClr>
              <a:buSzPct val="110000"/>
            </a:pPr>
            <a:r>
              <a:rPr lang="en-US" sz="1100" smtClean="0">
                <a:solidFill>
                  <a:schemeClr val="tx1"/>
                </a:solidFill>
                <a:latin typeface="+mj-lt"/>
              </a:rPr>
              <a:t>(setq send-mail-function 'smtpmail-send-it)</a:t>
            </a:r>
          </a:p>
          <a:p>
            <a:pPr lvl="0">
              <a:buClr>
                <a:schemeClr val="dk1"/>
              </a:buClr>
              <a:buSzPct val="110000"/>
            </a:pPr>
            <a:r>
              <a:rPr lang="en-US" sz="1100" smtClean="0">
                <a:solidFill>
                  <a:schemeClr val="tx1"/>
                </a:solidFill>
                <a:latin typeface="+mj-lt"/>
              </a:rPr>
              <a:t>;; send mails via smtp.gmail.com.</a:t>
            </a:r>
          </a:p>
          <a:p>
            <a:pPr lvl="0">
              <a:buClr>
                <a:schemeClr val="dk1"/>
              </a:buClr>
              <a:buSzPct val="110000"/>
            </a:pPr>
            <a:r>
              <a:rPr lang="en-US" sz="1100" smtClean="0">
                <a:solidFill>
                  <a:schemeClr val="tx1"/>
                </a:solidFill>
                <a:latin typeface="+mj-lt"/>
              </a:rPr>
              <a:t>(setq smtpmail-smtp-server "smtp.gmail.com")</a:t>
            </a:r>
          </a:p>
          <a:p>
            <a:pPr lvl="0">
              <a:buClr>
                <a:schemeClr val="dk1"/>
              </a:buClr>
              <a:buSzPct val="110000"/>
            </a:pPr>
            <a:r>
              <a:rPr lang="en-US" sz="1100" smtClean="0">
                <a:solidFill>
                  <a:schemeClr val="tx1"/>
                </a:solidFill>
                <a:latin typeface="+mj-lt"/>
              </a:rPr>
              <a:t>;; to specify the port used by 587 for TLS required by Gmail</a:t>
            </a:r>
          </a:p>
          <a:p>
            <a:pPr lvl="0">
              <a:buClr>
                <a:schemeClr val="dk1"/>
              </a:buClr>
              <a:buSzPct val="110000"/>
            </a:pPr>
            <a:r>
              <a:rPr lang="en-US" sz="1100" smtClean="0">
                <a:solidFill>
                  <a:schemeClr val="tx1"/>
                </a:solidFill>
                <a:latin typeface="+mj-lt"/>
              </a:rPr>
              <a:t>(setq smtpmail-smtp-service 587)</a:t>
            </a:r>
          </a:p>
          <a:p>
            <a:pPr lvl="0">
              <a:buClr>
                <a:schemeClr val="dk1"/>
              </a:buClr>
              <a:buSzPct val="110000"/>
            </a:pPr>
            <a:r>
              <a:rPr lang="en-US" sz="1100" smtClean="0">
                <a:solidFill>
                  <a:schemeClr val="tx1"/>
                </a:solidFill>
                <a:latin typeface="+mj-lt"/>
              </a:rPr>
              <a:t>;; use starttls, by specifying the server, port, private key and certificate, nil = null</a:t>
            </a:r>
          </a:p>
          <a:p>
            <a:pPr lvl="0">
              <a:buClr>
                <a:schemeClr val="dk1"/>
              </a:buClr>
              <a:buSzPct val="110000"/>
            </a:pPr>
            <a:r>
              <a:rPr lang="en-US" sz="1100" smtClean="0">
                <a:solidFill>
                  <a:schemeClr val="tx1"/>
                </a:solidFill>
                <a:latin typeface="+mj-lt"/>
              </a:rPr>
              <a:t>(setq smtpmail-starttls-credentials '(("smtp.gmail.com" 587 nil nil)))</a:t>
            </a:r>
          </a:p>
          <a:p>
            <a:pPr lvl="0">
              <a:buClr>
                <a:schemeClr val="dk1"/>
              </a:buClr>
              <a:buSzPct val="110000"/>
            </a:pPr>
            <a:r>
              <a:rPr lang="en-US" sz="1100" smtClean="0">
                <a:solidFill>
                  <a:schemeClr val="tx1"/>
                </a:solidFill>
                <a:latin typeface="+mj-lt"/>
              </a:rPr>
              <a:t>;; authentication password and login</a:t>
            </a:r>
          </a:p>
          <a:p>
            <a:pPr lvl="0"/>
            <a:r>
              <a:rPr lang="en-US" sz="1100" smtClean="0">
                <a:solidFill>
                  <a:schemeClr val="tx1"/>
                </a:solidFill>
                <a:latin typeface="+mj-lt"/>
              </a:rPr>
              <a:t>(setq smtpmail-auth-credentials '(("smtp.gmail.com" 587 "adress@gmail.com" "password")))</a:t>
            </a:r>
            <a:endParaRPr 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Rambla"/>
              </a:rPr>
              <a:t>SMTP Server   -   </a:t>
            </a:r>
            <a:r>
              <a:rPr lang="en-US" sz="3200" dirty="0" smtClean="0">
                <a:sym typeface="Rambla"/>
              </a:rPr>
              <a:t>chosen solution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17500" algn="just"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sz="1800" dirty="0" smtClean="0">
                <a:latin typeface="+mj-lt"/>
              </a:rPr>
              <a:t>SMTP server used : Postfix :</a:t>
            </a:r>
          </a:p>
          <a:p>
            <a:pPr lvl="1"/>
            <a:r>
              <a:rPr lang="fr-FR" sz="1600" dirty="0" smtClean="0">
                <a:latin typeface="+mj-lt"/>
              </a:rPr>
              <a:t>Mail </a:t>
            </a:r>
            <a:r>
              <a:rPr lang="fr-FR" sz="1600" dirty="0" err="1" smtClean="0">
                <a:latin typeface="+mj-lt"/>
              </a:rPr>
              <a:t>transfer</a:t>
            </a:r>
            <a:r>
              <a:rPr lang="fr-FR" sz="1600" dirty="0" smtClean="0">
                <a:latin typeface="+mj-lt"/>
              </a:rPr>
              <a:t> agent (MTA)</a:t>
            </a:r>
          </a:p>
          <a:p>
            <a:pPr marL="457200" indent="-317500" algn="just">
              <a:buClr>
                <a:schemeClr val="accent1"/>
              </a:buClr>
              <a:buSzPct val="100000"/>
              <a:buNone/>
            </a:pPr>
            <a:endParaRPr lang="en-US" sz="1800" dirty="0" smtClean="0">
              <a:latin typeface="+mj-lt"/>
            </a:endParaRPr>
          </a:p>
          <a:p>
            <a:pPr marL="0" lvl="0" indent="0" algn="just">
              <a:buFont typeface="Wingdings" pitchFamily="2" charset="2"/>
              <a:buChar char="§"/>
            </a:pPr>
            <a:r>
              <a:rPr lang="en-US" sz="1800" dirty="0" smtClean="0">
                <a:latin typeface="+mj-lt"/>
              </a:rPr>
              <a:t>  Installation and configuration : </a:t>
            </a:r>
          </a:p>
          <a:p>
            <a:pPr marL="2286000" lvl="0" indent="762000" algn="just">
              <a:buNone/>
            </a:pPr>
            <a:r>
              <a:rPr lang="en-US" sz="1200" dirty="0" smtClean="0">
                <a:solidFill>
                  <a:srgbClr val="588500"/>
                </a:solidFill>
                <a:latin typeface="+mj-lt"/>
                <a:ea typeface="Verdana"/>
                <a:cs typeface="Verdana"/>
                <a:sym typeface="Verdana"/>
              </a:rPr>
              <a:t>apt-get install postfix</a:t>
            </a:r>
          </a:p>
          <a:p>
            <a:pPr marL="2286000" lvl="0" indent="762000" algn="just">
              <a:buNone/>
            </a:pPr>
            <a:r>
              <a:rPr lang="en-US" sz="1200" dirty="0" err="1" smtClean="0">
                <a:solidFill>
                  <a:srgbClr val="588500"/>
                </a:solidFill>
                <a:latin typeface="+mj-lt"/>
                <a:ea typeface="Verdana"/>
                <a:cs typeface="Verdana"/>
                <a:sym typeface="Verdana"/>
              </a:rPr>
              <a:t>dpkg</a:t>
            </a:r>
            <a:r>
              <a:rPr lang="en-US" sz="1200" dirty="0" smtClean="0">
                <a:solidFill>
                  <a:srgbClr val="588500"/>
                </a:solidFill>
                <a:latin typeface="+mj-lt"/>
                <a:ea typeface="Verdana"/>
                <a:cs typeface="Verdana"/>
                <a:sym typeface="Verdana"/>
              </a:rPr>
              <a:t>-reconfigure postfix</a:t>
            </a:r>
          </a:p>
          <a:p>
            <a:pPr marL="2286000" lvl="0" indent="762000" algn="just">
              <a:buNone/>
            </a:pPr>
            <a:r>
              <a:rPr lang="en-US" sz="1200" dirty="0" smtClean="0">
                <a:solidFill>
                  <a:srgbClr val="588500"/>
                </a:solidFill>
                <a:latin typeface="+mj-lt"/>
                <a:ea typeface="Verdana"/>
                <a:cs typeface="Verdana"/>
                <a:sym typeface="Verdana"/>
              </a:rPr>
              <a:t>vi /etc/postfix/main.cf</a:t>
            </a:r>
          </a:p>
          <a:p>
            <a:endParaRPr lang="en-US" sz="2800" dirty="0" smtClean="0"/>
          </a:p>
          <a:p>
            <a:endParaRPr lang="en-US" sz="1800" dirty="0" smtClean="0"/>
          </a:p>
          <a:p>
            <a:pPr marL="457200" indent="-317500" algn="just">
              <a:buClr>
                <a:schemeClr val="accent1"/>
              </a:buClr>
              <a:buSzPct val="100000"/>
              <a:buNone/>
            </a:pPr>
            <a:endParaRPr lang="en-US" sz="1800" dirty="0" smtClean="0">
              <a:latin typeface="+mj-lt"/>
            </a:endParaRPr>
          </a:p>
          <a:p>
            <a:pPr>
              <a:buNone/>
            </a:pPr>
            <a:endParaRPr lang="fr-FR" dirty="0"/>
          </a:p>
        </p:txBody>
      </p:sp>
      <p:pic>
        <p:nvPicPr>
          <p:cNvPr id="4" name="Shape 12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572396" y="1142984"/>
            <a:ext cx="1214446" cy="857256"/>
          </a:xfrm>
          <a:prstGeom prst="rect">
            <a:avLst/>
          </a:prstGeom>
        </p:spPr>
      </p:pic>
      <p:pic>
        <p:nvPicPr>
          <p:cNvPr id="5" name="Shape 1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28596" y="4053157"/>
            <a:ext cx="3571900" cy="2518231"/>
          </a:xfrm>
          <a:prstGeom prst="rect">
            <a:avLst/>
          </a:prstGeom>
        </p:spPr>
      </p:pic>
      <p:pic>
        <p:nvPicPr>
          <p:cNvPr id="6" name="Shape 13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572000" y="4052272"/>
            <a:ext cx="4139292" cy="2520000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Rambla"/>
              </a:rPr>
              <a:t>SMTP Server   -   </a:t>
            </a:r>
            <a:r>
              <a:rPr lang="en-US" sz="3200" dirty="0" smtClean="0">
                <a:sym typeface="Rambla"/>
              </a:rPr>
              <a:t>chosen 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z="1800" dirty="0" smtClean="0">
                <a:latin typeface="+mj-lt"/>
              </a:rPr>
              <a:t>Script ssh :</a:t>
            </a:r>
          </a:p>
          <a:p>
            <a:pPr lvl="0"/>
            <a:endParaRPr lang="en" sz="1800" dirty="0" smtClean="0">
              <a:latin typeface="+mj-lt"/>
            </a:endParaRPr>
          </a:p>
          <a:p>
            <a:pPr lvl="0"/>
            <a:endParaRPr lang="en" sz="1800" dirty="0" smtClean="0">
              <a:latin typeface="+mj-lt"/>
            </a:endParaRPr>
          </a:p>
          <a:p>
            <a:pPr lvl="0"/>
            <a:endParaRPr lang="en" sz="1800" dirty="0" smtClean="0">
              <a:latin typeface="+mj-lt"/>
            </a:endParaRPr>
          </a:p>
          <a:p>
            <a:pPr lvl="0"/>
            <a:endParaRPr lang="en" sz="1800" dirty="0" smtClean="0">
              <a:latin typeface="+mj-lt"/>
            </a:endParaRPr>
          </a:p>
          <a:p>
            <a:pPr lvl="0"/>
            <a:endParaRPr lang="en" sz="1800" dirty="0" smtClean="0">
              <a:latin typeface="+mj-lt"/>
            </a:endParaRPr>
          </a:p>
          <a:p>
            <a:pPr lvl="0"/>
            <a:endParaRPr lang="en" sz="1800" dirty="0" smtClean="0">
              <a:latin typeface="+mj-lt"/>
            </a:endParaRPr>
          </a:p>
          <a:p>
            <a:pPr lvl="0"/>
            <a:r>
              <a:rPr lang="en" sz="1800" dirty="0" smtClean="0">
                <a:latin typeface="+mj-lt"/>
              </a:rPr>
              <a:t>Command line :</a:t>
            </a:r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l="563"/>
          <a:stretch>
            <a:fillRect/>
          </a:stretch>
        </p:blipFill>
        <p:spPr bwMode="auto">
          <a:xfrm>
            <a:off x="1779762" y="2714620"/>
            <a:ext cx="558447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40715" y="5072074"/>
            <a:ext cx="526257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you’ll</a:t>
            </a:r>
            <a:r>
              <a:rPr lang="fr-FR" dirty="0" smtClean="0"/>
              <a:t> </a:t>
            </a:r>
            <a:r>
              <a:rPr lang="fr-FR" dirty="0" err="1" smtClean="0"/>
              <a:t>receive</a:t>
            </a: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Capture d’écran 2014-01-31 à 00.05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758776"/>
            <a:ext cx="6172200" cy="5054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134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3" descr="image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4"/>
          <a:stretch>
            <a:fillRect/>
          </a:stretch>
        </p:blipFill>
        <p:spPr>
          <a:xfrm>
            <a:off x="0" y="-1611560"/>
            <a:ext cx="9144000" cy="81369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150292"/>
            <a:ext cx="8229600" cy="557416"/>
          </a:xfrm>
        </p:spPr>
        <p:txBody>
          <a:bodyPr/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sincerely</a:t>
            </a:r>
            <a:r>
              <a:rPr lang="fr-FR" dirty="0" smtClean="0"/>
              <a:t> </a:t>
            </a:r>
            <a:r>
              <a:rPr lang="fr-FR" dirty="0" err="1" smtClean="0"/>
              <a:t>hope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you’ll</a:t>
            </a:r>
            <a:r>
              <a:rPr lang="fr-FR" dirty="0" smtClean="0"/>
              <a:t> </a:t>
            </a:r>
            <a:r>
              <a:rPr lang="fr-FR" dirty="0" err="1" smtClean="0"/>
              <a:t>enjoy</a:t>
            </a:r>
            <a:r>
              <a:rPr lang="fr-FR" dirty="0" smtClean="0"/>
              <a:t> </a:t>
            </a:r>
            <a:r>
              <a:rPr lang="fr-FR" dirty="0" err="1" smtClean="0"/>
              <a:t>My</a:t>
            </a:r>
            <a:r>
              <a:rPr lang="fr-FR" dirty="0" smtClean="0"/>
              <a:t> RSS News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7" b="2667"/>
          <a:stretch/>
        </p:blipFill>
        <p:spPr bwMode="auto">
          <a:xfrm>
            <a:off x="3491880" y="4365104"/>
            <a:ext cx="2160240" cy="20226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204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lnSpc>
                <a:spcPct val="20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Rambla"/>
              <a:buAutoNum type="romanUcPeriod"/>
            </a:pPr>
            <a:r>
              <a:rPr lang="en" dirty="0" smtClean="0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What is RSS ?</a:t>
            </a:r>
          </a:p>
          <a:p>
            <a:pPr marL="457200" indent="-419100">
              <a:lnSpc>
                <a:spcPct val="20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Rambla"/>
              <a:buAutoNum type="romanUcPeriod"/>
            </a:pPr>
            <a:r>
              <a:rPr lang="en" dirty="0" smtClean="0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RSS Recovery </a:t>
            </a:r>
          </a:p>
          <a:p>
            <a:pPr marL="457200" indent="-419100">
              <a:lnSpc>
                <a:spcPct val="20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Rambla"/>
              <a:buAutoNum type="romanUcPeriod"/>
            </a:pPr>
            <a:r>
              <a:rPr lang="en" dirty="0" smtClean="0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User Interface</a:t>
            </a:r>
          </a:p>
          <a:p>
            <a:pPr marL="457200" indent="-419100">
              <a:lnSpc>
                <a:spcPct val="20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Rambla"/>
              <a:buAutoNum type="romanUcPeriod"/>
            </a:pPr>
            <a:r>
              <a:rPr lang="en" dirty="0" smtClean="0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Email Sending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646176" y="1371600"/>
            <a:ext cx="7851648" cy="182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I. What is RSS ?</a:t>
            </a:r>
          </a:p>
        </p:txBody>
      </p:sp>
      <p:pic>
        <p:nvPicPr>
          <p:cNvPr id="4" name="Image 3" descr="rss-reflec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149" y="3286124"/>
            <a:ext cx="2071702" cy="207170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RSS?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smtClean="0">
                <a:latin typeface="+mj-lt"/>
                <a:ea typeface="Rambla"/>
                <a:cs typeface="Rambla"/>
                <a:sym typeface="Rambla"/>
              </a:rPr>
              <a:t>R</a:t>
            </a:r>
            <a:r>
              <a:rPr lang="en-US" sz="2800" smtClean="0">
                <a:latin typeface="+mj-lt"/>
                <a:ea typeface="Rambla"/>
                <a:cs typeface="Rambla"/>
                <a:sym typeface="Rambla"/>
              </a:rPr>
              <a:t>ich </a:t>
            </a:r>
            <a:r>
              <a:rPr lang="en-US" sz="2800" b="1" smtClean="0">
                <a:latin typeface="+mj-lt"/>
                <a:ea typeface="Rambla"/>
                <a:cs typeface="Rambla"/>
                <a:sym typeface="Rambla"/>
              </a:rPr>
              <a:t>S</a:t>
            </a:r>
            <a:r>
              <a:rPr lang="en-US" sz="2800" smtClean="0">
                <a:latin typeface="+mj-lt"/>
                <a:ea typeface="Rambla"/>
                <a:cs typeface="Rambla"/>
                <a:sym typeface="Rambla"/>
              </a:rPr>
              <a:t>ite </a:t>
            </a:r>
            <a:r>
              <a:rPr lang="en-US" sz="2800" b="1" smtClean="0">
                <a:latin typeface="+mj-lt"/>
                <a:ea typeface="Rambla"/>
                <a:cs typeface="Rambla"/>
                <a:sym typeface="Rambla"/>
              </a:rPr>
              <a:t>S</a:t>
            </a:r>
            <a:r>
              <a:rPr lang="en-US" sz="2800" smtClean="0">
                <a:latin typeface="+mj-lt"/>
                <a:ea typeface="Rambla"/>
                <a:cs typeface="Rambla"/>
                <a:sym typeface="Rambla"/>
              </a:rPr>
              <a:t>ummary</a:t>
            </a:r>
          </a:p>
          <a:p>
            <a:endParaRPr lang="en-US" sz="2400" smtClean="0">
              <a:latin typeface="+mj-lt"/>
              <a:ea typeface="Rambla"/>
              <a:cs typeface="Rambla"/>
              <a:sym typeface="Rambla"/>
            </a:endParaRPr>
          </a:p>
          <a:p>
            <a:pPr marL="4748213" lvl="0" indent="-352425">
              <a:spcBef>
                <a:spcPts val="600"/>
              </a:spcBef>
              <a:spcAft>
                <a:spcPts val="600"/>
              </a:spcAft>
              <a:tabLst>
                <a:tab pos="5205413" algn="l"/>
              </a:tabLst>
            </a:pPr>
            <a:r>
              <a:rPr lang="en-US" sz="2800" smtClean="0">
                <a:latin typeface="+mj-lt"/>
                <a:ea typeface="Rambla"/>
                <a:cs typeface="Rambla"/>
                <a:sym typeface="Rambla"/>
              </a:rPr>
              <a:t>Changing web content</a:t>
            </a:r>
          </a:p>
          <a:p>
            <a:pPr marL="4748213" indent="-352425">
              <a:spcBef>
                <a:spcPts val="600"/>
              </a:spcBef>
              <a:spcAft>
                <a:spcPts val="600"/>
              </a:spcAft>
              <a:tabLst>
                <a:tab pos="5205413" algn="l"/>
              </a:tabLst>
            </a:pPr>
            <a:r>
              <a:rPr lang="en-US" sz="2800" smtClean="0">
                <a:latin typeface="+mj-lt"/>
                <a:ea typeface="Rambla"/>
                <a:cs typeface="Rambla"/>
                <a:sym typeface="Rambla"/>
              </a:rPr>
              <a:t>Syndicated content</a:t>
            </a:r>
          </a:p>
          <a:p>
            <a:pPr marL="4748213" lvl="0" indent="-352425">
              <a:spcBef>
                <a:spcPts val="600"/>
              </a:spcBef>
              <a:spcAft>
                <a:spcPts val="600"/>
              </a:spcAft>
              <a:tabLst>
                <a:tab pos="5205413" algn="l"/>
              </a:tabLst>
            </a:pPr>
            <a:r>
              <a:rPr lang="en-US" sz="2800" smtClean="0">
                <a:latin typeface="+mj-lt"/>
                <a:ea typeface="Rambla"/>
                <a:cs typeface="Rambla"/>
                <a:sym typeface="Rambla"/>
              </a:rPr>
              <a:t>XML format</a:t>
            </a:r>
          </a:p>
          <a:p>
            <a:pPr marL="4748213" indent="-352425">
              <a:spcBef>
                <a:spcPts val="600"/>
              </a:spcBef>
              <a:spcAft>
                <a:spcPts val="600"/>
              </a:spcAft>
            </a:pPr>
            <a:r>
              <a:rPr lang="en-US" sz="2800" smtClean="0">
                <a:latin typeface="+mj-lt"/>
                <a:ea typeface="Rambla"/>
                <a:cs typeface="Rambla"/>
                <a:sym typeface="Rambla"/>
              </a:rPr>
              <a:t>Publish frequently updated information</a:t>
            </a:r>
          </a:p>
          <a:p>
            <a:pPr marL="4748213" indent="-352425">
              <a:spcBef>
                <a:spcPts val="0"/>
              </a:spcBef>
              <a:buNone/>
            </a:pPr>
            <a:endParaRPr lang="en-US" sz="2800" smtClean="0"/>
          </a:p>
          <a:p>
            <a:pPr marL="4748213" lvl="0" indent="-352425">
              <a:lnSpc>
                <a:spcPct val="200000"/>
              </a:lnSpc>
              <a:tabLst>
                <a:tab pos="5205413" algn="l"/>
              </a:tabLst>
            </a:pPr>
            <a:endParaRPr lang="en-US" sz="2800" smtClean="0">
              <a:latin typeface="+mj-lt"/>
              <a:ea typeface="Rambla"/>
              <a:cs typeface="Rambla"/>
              <a:sym typeface="Rambla"/>
            </a:endParaRPr>
          </a:p>
          <a:p>
            <a:endParaRPr lang="en-US" sz="2400" smtClean="0">
              <a:latin typeface="Rambla"/>
              <a:ea typeface="Rambla"/>
              <a:cs typeface="Rambla"/>
              <a:sym typeface="Rambla"/>
            </a:endParaRPr>
          </a:p>
          <a:p>
            <a:endParaRPr lang="en-US"/>
          </a:p>
        </p:txBody>
      </p:sp>
      <p:pic>
        <p:nvPicPr>
          <p:cNvPr id="4" name="Shape 4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02069" y="2718357"/>
            <a:ext cx="3248974" cy="3249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 smtClean="0">
                <a:sym typeface="Rambla"/>
              </a:rPr>
              <a:t>What does RSS look like ?</a:t>
            </a:r>
            <a:endParaRPr lang="fr-FR" dirty="0" smtClean="0">
              <a:sym typeface="Rambla"/>
            </a:endParaRPr>
          </a:p>
        </p:txBody>
      </p:sp>
      <p:pic>
        <p:nvPicPr>
          <p:cNvPr id="4" name="Shape 56"/>
          <p:cNvPicPr preferRelativeResize="0"/>
          <p:nvPr/>
        </p:nvPicPr>
        <p:blipFill>
          <a:blip r:embed="rId2"/>
          <a:srcRect b="33091"/>
          <a:stretch>
            <a:fillRect/>
          </a:stretch>
        </p:blipFill>
        <p:spPr>
          <a:xfrm>
            <a:off x="838200" y="2571744"/>
            <a:ext cx="7467600" cy="3071834"/>
          </a:xfrm>
          <a:prstGeom prst="rect">
            <a:avLst/>
          </a:prstGeom>
        </p:spPr>
      </p:pic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" sz="2000" dirty="0" smtClean="0">
                <a:latin typeface="+mj-lt"/>
                <a:ea typeface="Rambla"/>
                <a:cs typeface="Rambla"/>
                <a:sym typeface="Rambla"/>
              </a:rPr>
              <a:t>XML Format</a:t>
            </a:r>
          </a:p>
          <a:p>
            <a:pPr>
              <a:buNone/>
            </a:pPr>
            <a:endParaRPr lang="en" sz="2400" dirty="0" smtClean="0">
              <a:latin typeface="Rambla"/>
              <a:ea typeface="Rambla"/>
              <a:cs typeface="Rambla"/>
              <a:sym typeface="Rambla"/>
            </a:endParaRP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CDATA ?</a:t>
            </a:r>
            <a:endParaRPr lang="en-US"/>
          </a:p>
        </p:txBody>
      </p:sp>
      <p:pic>
        <p:nvPicPr>
          <p:cNvPr id="4" name="Shape 62"/>
          <p:cNvPicPr preferRelativeResize="0"/>
          <p:nvPr/>
        </p:nvPicPr>
        <p:blipFill>
          <a:blip r:embed="rId2"/>
          <a:srcRect t="2951" b="2603"/>
          <a:stretch>
            <a:fillRect/>
          </a:stretch>
        </p:blipFill>
        <p:spPr>
          <a:xfrm>
            <a:off x="1514963" y="3286124"/>
            <a:ext cx="6114074" cy="22860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smtClean="0">
                <a:latin typeface="+mj-lt"/>
                <a:ea typeface="Rambla"/>
                <a:cs typeface="Rambla"/>
                <a:sym typeface="Rambla"/>
              </a:rPr>
              <a:t>Stands for </a:t>
            </a:r>
            <a:r>
              <a:rPr lang="en-US" sz="2000" b="1" smtClean="0">
                <a:latin typeface="+mj-lt"/>
                <a:ea typeface="Rambla"/>
                <a:cs typeface="Rambla"/>
                <a:sym typeface="Rambla"/>
              </a:rPr>
              <a:t>C</a:t>
            </a:r>
            <a:r>
              <a:rPr lang="en-US" sz="2000" smtClean="0">
                <a:latin typeface="+mj-lt"/>
                <a:ea typeface="Rambla"/>
                <a:cs typeface="Rambla"/>
                <a:sym typeface="Rambla"/>
              </a:rPr>
              <a:t>haracter </a:t>
            </a:r>
            <a:r>
              <a:rPr lang="en-US" sz="2000" b="1" smtClean="0">
                <a:latin typeface="+mj-lt"/>
                <a:ea typeface="Rambla"/>
                <a:cs typeface="Rambla"/>
                <a:sym typeface="Rambla"/>
              </a:rPr>
              <a:t>DATA</a:t>
            </a:r>
          </a:p>
          <a:p>
            <a:pPr>
              <a:buFont typeface="Wingdings" pitchFamily="2" charset="2"/>
              <a:buChar char="§"/>
            </a:pPr>
            <a:r>
              <a:rPr lang="en-US" sz="2000" smtClean="0">
                <a:latin typeface="+mj-lt"/>
                <a:ea typeface="Rambla"/>
                <a:cs typeface="Rambla"/>
                <a:sym typeface="Rambla"/>
              </a:rPr>
              <a:t>It behaves similarly to a comment, but it is still part of the document</a:t>
            </a:r>
          </a:p>
          <a:p>
            <a:pPr>
              <a:buFont typeface="Wingdings" pitchFamily="2" charset="2"/>
              <a:buChar char="§"/>
            </a:pPr>
            <a:endParaRPr lang="en-US" sz="2000" b="1" smtClean="0">
              <a:latin typeface="+mj-lt"/>
              <a:ea typeface="Rambla"/>
              <a:cs typeface="Rambla"/>
              <a:sym typeface="Rambla"/>
            </a:endParaRPr>
          </a:p>
          <a:p>
            <a:pPr>
              <a:buNone/>
            </a:pPr>
            <a:endParaRPr lang="en-US" sz="2400" smtClean="0">
              <a:latin typeface="Rambla"/>
              <a:ea typeface="Rambla"/>
              <a:cs typeface="Rambla"/>
              <a:sym typeface="Rambla"/>
            </a:endParaRPr>
          </a:p>
          <a:p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cxnSp>
        <p:nvCxnSpPr>
          <p:cNvPr id="71" name="Connecteur droit 70"/>
          <p:cNvCxnSpPr>
            <a:stCxn id="69" idx="2"/>
            <a:endCxn id="58" idx="0"/>
          </p:cNvCxnSpPr>
          <p:nvPr/>
        </p:nvCxnSpPr>
        <p:spPr>
          <a:xfrm rot="5400000">
            <a:off x="2964646" y="4107661"/>
            <a:ext cx="321471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0" name="Groupe 24"/>
          <p:cNvGrpSpPr/>
          <p:nvPr/>
        </p:nvGrpSpPr>
        <p:grpSpPr>
          <a:xfrm>
            <a:off x="3786182" y="2839636"/>
            <a:ext cx="1571636" cy="357190"/>
            <a:chOff x="916483" y="1984"/>
            <a:chExt cx="2030015" cy="1218009"/>
          </a:xfrm>
        </p:grpSpPr>
        <p:sp>
          <p:nvSpPr>
            <p:cNvPr id="62" name="Rectangle 5"/>
            <p:cNvSpPr/>
            <p:nvPr/>
          </p:nvSpPr>
          <p:spPr>
            <a:xfrm>
              <a:off x="916483" y="1984"/>
              <a:ext cx="2030015" cy="1218009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fr-FR" dirty="0" smtClean="0">
                  <a:latin typeface="+mj-lt"/>
                </a:rPr>
                <a:t>User Interface</a:t>
              </a:r>
              <a:endParaRPr lang="fr-FR" dirty="0">
                <a:latin typeface="+mj-lt"/>
              </a:endParaRPr>
            </a:p>
          </p:txBody>
        </p:sp>
        <p:sp>
          <p:nvSpPr>
            <p:cNvPr id="63" name="Rectangle 62">
              <a:hlinkClick r:id="rId2" action="ppaction://hlinksldjump" highlightClick="1"/>
              <a:hlinkHover r:id="" action="ppaction://noaction" highlightClick="1"/>
            </p:cNvPr>
            <p:cNvSpPr/>
            <p:nvPr/>
          </p:nvSpPr>
          <p:spPr>
            <a:xfrm>
              <a:off x="916483" y="1984"/>
              <a:ext cx="2030015" cy="12180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kern="120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51" name="Losange 50"/>
          <p:cNvSpPr/>
          <p:nvPr/>
        </p:nvSpPr>
        <p:spPr>
          <a:xfrm>
            <a:off x="3786182" y="3536157"/>
            <a:ext cx="1571636" cy="928694"/>
          </a:xfrm>
          <a:prstGeom prst="diamond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+mj-lt"/>
              </a:rPr>
              <a:t>Send</a:t>
            </a:r>
            <a:r>
              <a:rPr lang="fr-FR" dirty="0" smtClean="0">
                <a:latin typeface="+mj-lt"/>
              </a:rPr>
              <a:t> email?</a:t>
            </a:r>
            <a:endParaRPr lang="fr-FR" dirty="0">
              <a:latin typeface="+mj-lt"/>
            </a:endParaRPr>
          </a:p>
        </p:txBody>
      </p:sp>
      <p:grpSp>
        <p:nvGrpSpPr>
          <p:cNvPr id="52" name="Groupe 24"/>
          <p:cNvGrpSpPr/>
          <p:nvPr/>
        </p:nvGrpSpPr>
        <p:grpSpPr>
          <a:xfrm>
            <a:off x="3393273" y="4804182"/>
            <a:ext cx="2357454" cy="571504"/>
            <a:chOff x="916483" y="1984"/>
            <a:chExt cx="2030015" cy="1218009"/>
          </a:xfrm>
        </p:grpSpPr>
        <p:sp>
          <p:nvSpPr>
            <p:cNvPr id="60" name="Rectangle 59">
              <a:hlinkClick r:id="rId3" action="ppaction://hlinksldjump" highlightClick="1"/>
              <a:hlinkHover r:id="" action="ppaction://noaction" highlightClick="1"/>
            </p:cNvPr>
            <p:cNvSpPr/>
            <p:nvPr/>
          </p:nvSpPr>
          <p:spPr>
            <a:xfrm>
              <a:off x="916483" y="1984"/>
              <a:ext cx="2030015" cy="1218009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fr-FR" dirty="0" err="1" smtClean="0">
                  <a:latin typeface="+mj-lt"/>
                </a:rPr>
                <a:t>Send</a:t>
              </a:r>
              <a:r>
                <a:rPr lang="fr-FR" dirty="0" smtClean="0">
                  <a:latin typeface="+mj-lt"/>
                </a:rPr>
                <a:t> by email the contents of the </a:t>
              </a:r>
              <a:r>
                <a:rPr lang="fr-FR" dirty="0" err="1" smtClean="0">
                  <a:latin typeface="+mj-lt"/>
                </a:rPr>
                <a:t>text</a:t>
              </a:r>
              <a:r>
                <a:rPr lang="fr-FR" dirty="0" smtClean="0">
                  <a:latin typeface="+mj-lt"/>
                </a:rPr>
                <a:t> file</a:t>
              </a:r>
              <a:endParaRPr lang="fr-FR" b="1" dirty="0">
                <a:latin typeface="+mj-lt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16483" y="1984"/>
              <a:ext cx="2030015" cy="12180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kern="120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53" name="Groupe 24"/>
          <p:cNvGrpSpPr/>
          <p:nvPr/>
        </p:nvGrpSpPr>
        <p:grpSpPr>
          <a:xfrm>
            <a:off x="4250529" y="5715016"/>
            <a:ext cx="642942" cy="357190"/>
            <a:chOff x="916483" y="1984"/>
            <a:chExt cx="2030015" cy="1218009"/>
          </a:xfrm>
        </p:grpSpPr>
        <p:sp>
          <p:nvSpPr>
            <p:cNvPr id="58" name="Rectangle 57"/>
            <p:cNvSpPr/>
            <p:nvPr/>
          </p:nvSpPr>
          <p:spPr>
            <a:xfrm>
              <a:off x="916483" y="1984"/>
              <a:ext cx="2030015" cy="1218009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fr-FR" dirty="0" smtClean="0">
                  <a:latin typeface="+mj-lt"/>
                </a:rPr>
                <a:t>End</a:t>
              </a:r>
              <a:endParaRPr lang="fr-FR" b="1" dirty="0"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16483" y="1984"/>
              <a:ext cx="2030015" cy="12180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kern="120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54" name="ZoneTexte 53"/>
          <p:cNvSpPr txBox="1"/>
          <p:nvPr/>
        </p:nvSpPr>
        <p:spPr>
          <a:xfrm>
            <a:off x="4107653" y="442913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+mj-lt"/>
              </a:rPr>
              <a:t>Yes</a:t>
            </a:r>
            <a:endParaRPr lang="fr-FR" dirty="0">
              <a:latin typeface="+mj-lt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5322099" y="3714752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+mj-lt"/>
              </a:rPr>
              <a:t>No</a:t>
            </a:r>
            <a:endParaRPr lang="fr-FR" dirty="0">
              <a:latin typeface="+mj-lt"/>
            </a:endParaRPr>
          </a:p>
        </p:txBody>
      </p:sp>
      <p:grpSp>
        <p:nvGrpSpPr>
          <p:cNvPr id="67" name="Groupe 24"/>
          <p:cNvGrpSpPr/>
          <p:nvPr/>
        </p:nvGrpSpPr>
        <p:grpSpPr>
          <a:xfrm>
            <a:off x="3554009" y="2143116"/>
            <a:ext cx="2035983" cy="357190"/>
            <a:chOff x="916483" y="1984"/>
            <a:chExt cx="2030015" cy="1218009"/>
          </a:xfrm>
        </p:grpSpPr>
        <p:sp>
          <p:nvSpPr>
            <p:cNvPr id="68" name="Rectangle 5">
              <a:hlinkClick r:id="rId4" action="ppaction://hlinksldjump" highlightClick="1"/>
              <a:hlinkHover r:id="" action="ppaction://noaction" highlightClick="1"/>
            </p:cNvPr>
            <p:cNvSpPr/>
            <p:nvPr/>
          </p:nvSpPr>
          <p:spPr>
            <a:xfrm>
              <a:off x="916483" y="1984"/>
              <a:ext cx="2030015" cy="1218009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fr-FR" dirty="0" err="1" smtClean="0">
                  <a:latin typeface="+mj-lt"/>
                </a:rPr>
                <a:t>Recovery</a:t>
              </a:r>
              <a:r>
                <a:rPr lang="fr-FR" dirty="0" smtClean="0">
                  <a:latin typeface="+mj-lt"/>
                </a:rPr>
                <a:t> of RSS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16483" y="1984"/>
              <a:ext cx="2030015" cy="12180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kern="120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73" name="Connecteur en angle 72"/>
          <p:cNvCxnSpPr>
            <a:stCxn id="51" idx="3"/>
            <a:endCxn id="59" idx="3"/>
          </p:cNvCxnSpPr>
          <p:nvPr/>
        </p:nvCxnSpPr>
        <p:spPr>
          <a:xfrm flipH="1">
            <a:off x="4893471" y="4000504"/>
            <a:ext cx="464347" cy="1893107"/>
          </a:xfrm>
          <a:prstGeom prst="bentConnector3">
            <a:avLst>
              <a:gd name="adj1" fmla="val -13128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646176" y="1371600"/>
            <a:ext cx="7851648" cy="182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II. RSS Recovery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502</TotalTime>
  <Words>771</Words>
  <Application>Microsoft Macintosh PowerPoint</Application>
  <PresentationFormat>Présentation à l'écran (4:3)</PresentationFormat>
  <Paragraphs>175</Paragraphs>
  <Slides>25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Débit</vt:lpstr>
      <vt:lpstr>Your News when you decide</vt:lpstr>
      <vt:lpstr>Introduction</vt:lpstr>
      <vt:lpstr>Agenda</vt:lpstr>
      <vt:lpstr>I. What is RSS ?</vt:lpstr>
      <vt:lpstr>What is RSS?</vt:lpstr>
      <vt:lpstr>What does RSS look like ?</vt:lpstr>
      <vt:lpstr>What is CDATA ?</vt:lpstr>
      <vt:lpstr>Workflow</vt:lpstr>
      <vt:lpstr>II. RSS Recovery</vt:lpstr>
      <vt:lpstr>Feeds Recovery</vt:lpstr>
      <vt:lpstr>Curl</vt:lpstr>
      <vt:lpstr>Grep</vt:lpstr>
      <vt:lpstr>Sed</vt:lpstr>
      <vt:lpstr>Why don’t use awk ?</vt:lpstr>
      <vt:lpstr>III. User Interface</vt:lpstr>
      <vt:lpstr>User Interface</vt:lpstr>
      <vt:lpstr>User Interface : example</vt:lpstr>
      <vt:lpstr>IV. Email Sending</vt:lpstr>
      <vt:lpstr>Email sending</vt:lpstr>
      <vt:lpstr>SMTP Server   -   envisaged solutions</vt:lpstr>
      <vt:lpstr>SMTP Server   -   envisaged solutions</vt:lpstr>
      <vt:lpstr>SMTP Server   -   chosen solution</vt:lpstr>
      <vt:lpstr>SMTP Server   -   chosen solution</vt:lpstr>
      <vt:lpstr>What you’ll receive…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RSS News</dc:title>
  <cp:lastModifiedBy>Ayako Dumont</cp:lastModifiedBy>
  <cp:revision>77</cp:revision>
  <dcterms:modified xsi:type="dcterms:W3CDTF">2014-01-30T23:27:15Z</dcterms:modified>
</cp:coreProperties>
</file>