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1" r:id="rId6"/>
    <p:sldId id="260" r:id="rId7"/>
    <p:sldId id="398" r:id="rId8"/>
    <p:sldId id="354" r:id="rId9"/>
    <p:sldId id="387" r:id="rId10"/>
    <p:sldId id="263" r:id="rId11"/>
    <p:sldId id="355" r:id="rId12"/>
    <p:sldId id="356" r:id="rId13"/>
    <p:sldId id="357" r:id="rId14"/>
    <p:sldId id="358" r:id="rId15"/>
    <p:sldId id="359" r:id="rId16"/>
    <p:sldId id="264" r:id="rId17"/>
    <p:sldId id="360" r:id="rId18"/>
    <p:sldId id="372" r:id="rId19"/>
    <p:sldId id="388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3" r:id="rId32"/>
    <p:sldId id="374" r:id="rId33"/>
    <p:sldId id="389" r:id="rId34"/>
    <p:sldId id="375" r:id="rId35"/>
    <p:sldId id="399" r:id="rId36"/>
    <p:sldId id="400" r:id="rId37"/>
    <p:sldId id="378" r:id="rId38"/>
    <p:sldId id="379" r:id="rId39"/>
    <p:sldId id="380" r:id="rId40"/>
    <p:sldId id="381" r:id="rId41"/>
    <p:sldId id="282" r:id="rId42"/>
    <p:sldId id="383" r:id="rId43"/>
    <p:sldId id="384" r:id="rId44"/>
    <p:sldId id="385" r:id="rId45"/>
    <p:sldId id="401" r:id="rId46"/>
    <p:sldId id="402" r:id="rId47"/>
    <p:sldId id="287" r:id="rId48"/>
    <p:sldId id="390" r:id="rId49"/>
    <p:sldId id="391" r:id="rId50"/>
    <p:sldId id="392" r:id="rId51"/>
    <p:sldId id="403" r:id="rId52"/>
    <p:sldId id="393" r:id="rId53"/>
    <p:sldId id="394" r:id="rId54"/>
    <p:sldId id="395" r:id="rId55"/>
    <p:sldId id="396" r:id="rId56"/>
    <p:sldId id="404" r:id="rId57"/>
  </p:sldIdLst>
  <p:sldSz cx="9144000" cy="6858000" type="screen4x3"/>
  <p:notesSz cx="6858000" cy="9144000"/>
  <p:custDataLst>
    <p:tags r:id="rId59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6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1D948A6B-459E-4D52-A04B-C2F7A6D2A930}" type="datetimeFigureOut">
              <a:rPr lang="he-IL"/>
              <a:pPr>
                <a:defRPr/>
              </a:pPr>
              <a:t>ט'/חשון/תשע"ח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3F6471EF-F492-4BC5-9A62-883442F3DEE2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52945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D00C7-0C4E-482A-AC2D-13B75B42951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492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CBDA9-F59D-42FB-AFA9-8187763071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1556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2458E-50CB-48E2-A98B-1CAF243A7A5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137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D040C-FE7A-4ED2-B31D-BAC14E3D8C7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002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DFD0C-D4D0-4930-8698-6FBC9BCE0F7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2020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88004-4559-40B4-9A82-4AA976DB59C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3404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706DE-96D8-4CB1-82A7-F83717770A62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4059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33018-A778-4D9B-9CF9-DC43D3ED33A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3418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BBBEE-B2D2-4E3C-AD3F-0E92963AF2F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9980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36802-BEB7-4BED-BF0F-4A2F881210E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0846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851D7-ACF1-4832-86B6-87C751A1BFE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245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4C9B208-46B8-40E2-A8B0-826E4F46C2D3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dt="0"/>
  <p:txStyles>
    <p:titleStyle>
      <a:lvl1pPr algn="ctr" rtl="1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e-IL" altLang="he-IL" dirty="0">
                <a:solidFill>
                  <a:schemeClr val="tx2"/>
                </a:solidFill>
              </a:rPr>
              <a:t>אובייקטים, מחלקות ושיטות </a:t>
            </a:r>
            <a:br>
              <a:rPr lang="he-IL" altLang="he-IL" dirty="0">
                <a:solidFill>
                  <a:schemeClr val="tx2"/>
                </a:solidFill>
              </a:rPr>
            </a:br>
            <a:r>
              <a:rPr lang="he-IL" altLang="he-IL" dirty="0">
                <a:solidFill>
                  <a:schemeClr val="tx2"/>
                </a:solidFill>
              </a:rPr>
              <a:t>חלק א'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שי תבור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shay.tavor@gmail.com </a:t>
            </a:r>
          </a:p>
          <a:p>
            <a:pPr>
              <a:defRPr/>
            </a:pPr>
            <a:r>
              <a:rPr lang="en-US" dirty="0"/>
              <a:t>www.shaytavor.com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>
                <a:solidFill>
                  <a:schemeClr val="tx2">
                    <a:lumMod val="50000"/>
                  </a:schemeClr>
                </a:solidFill>
              </a:rPr>
              <a:t>שיטות</a:t>
            </a:r>
            <a:endParaRPr lang="en-US" altLang="he-I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he-IL" altLang="he-IL" dirty="0"/>
              <a:t>מחלקה יכולה להכיל שיטות.</a:t>
            </a:r>
          </a:p>
          <a:p>
            <a:r>
              <a:rPr lang="he-IL" altLang="he-IL" dirty="0"/>
              <a:t>השיטות הן מה שהאובייקטים מהמחלקה יכולים לבצע (פונקציונליות).</a:t>
            </a:r>
          </a:p>
          <a:p>
            <a:r>
              <a:rPr lang="he-IL" altLang="he-IL" dirty="0"/>
              <a:t>מבנה הגדרת השיטה:</a:t>
            </a:r>
          </a:p>
          <a:p>
            <a:pPr marL="0" indent="0" algn="l" rtl="0">
              <a:buNone/>
            </a:pPr>
            <a:r>
              <a:rPr lang="en-US" altLang="he-IL" dirty="0"/>
              <a:t>	</a:t>
            </a:r>
            <a:endParaRPr lang="he-IL" alt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4189879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Access </a:t>
            </a:r>
          </a:p>
          <a:p>
            <a:pPr algn="l" rtl="0"/>
            <a:r>
              <a:rPr lang="en-US" dirty="0"/>
              <a:t>Modifier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4189879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Return Value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856296" y="4189879"/>
            <a:ext cx="11823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Method’s Name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4189879"/>
            <a:ext cx="2057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(Parameters List)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953000"/>
            <a:ext cx="2057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    Method’s Body</a:t>
            </a:r>
          </a:p>
          <a:p>
            <a:pPr algn="l" rtl="0"/>
            <a:r>
              <a:rPr lang="en-US" dirty="0"/>
              <a:t>}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1904" y="144780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Access </a:t>
            </a:r>
          </a:p>
          <a:p>
            <a:pPr algn="l" rtl="0"/>
            <a:r>
              <a:rPr lang="en-US" dirty="0"/>
              <a:t>Modifier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934904" y="144780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Return Value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1447800"/>
            <a:ext cx="11823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Method’s Name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449504" y="1447800"/>
            <a:ext cx="2057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(Parameters List)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791904" y="2210921"/>
            <a:ext cx="2057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    Method’s Body</a:t>
            </a:r>
          </a:p>
          <a:p>
            <a:pPr algn="l" rtl="0"/>
            <a:r>
              <a:rPr lang="en-US" dirty="0"/>
              <a:t>}</a:t>
            </a:r>
            <a:endParaRPr lang="he-IL" dirty="0"/>
          </a:p>
        </p:txBody>
      </p:sp>
      <p:sp>
        <p:nvSpPr>
          <p:cNvPr id="8" name="אליפסה 7"/>
          <p:cNvSpPr/>
          <p:nvPr/>
        </p:nvSpPr>
        <p:spPr>
          <a:xfrm>
            <a:off x="1676400" y="1447800"/>
            <a:ext cx="1182304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685800" y="3733800"/>
            <a:ext cx="8001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Access Modifier</a:t>
            </a:r>
            <a:r>
              <a:rPr lang="he-IL" sz="2400" dirty="0">
                <a:solidFill>
                  <a:schemeClr val="tx2"/>
                </a:solidFill>
              </a:rPr>
              <a:t> – מאפיין גישה – קובע מי רשאי להפעיל את השיטה.</a:t>
            </a:r>
          </a:p>
        </p:txBody>
      </p:sp>
    </p:spTree>
    <p:extLst>
      <p:ext uri="{BB962C8B-B14F-4D97-AF65-F5344CB8AC3E}">
        <p14:creationId xmlns:p14="http://schemas.microsoft.com/office/powerpoint/2010/main" val="15986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1904" y="144780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Access </a:t>
            </a:r>
          </a:p>
          <a:p>
            <a:pPr algn="l" rtl="0"/>
            <a:r>
              <a:rPr lang="en-US" dirty="0"/>
              <a:t>Modifier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934904" y="144780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Return Value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1447800"/>
            <a:ext cx="11823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Method’s Name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449504" y="1447800"/>
            <a:ext cx="2057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(Parameters List)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791904" y="2210921"/>
            <a:ext cx="2057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    Method’s Body</a:t>
            </a:r>
          </a:p>
          <a:p>
            <a:pPr algn="l" rtl="0"/>
            <a:r>
              <a:rPr lang="en-US" dirty="0"/>
              <a:t>}</a:t>
            </a:r>
            <a:endParaRPr lang="he-IL" dirty="0"/>
          </a:p>
        </p:txBody>
      </p:sp>
      <p:sp>
        <p:nvSpPr>
          <p:cNvPr id="8" name="אליפסה 7"/>
          <p:cNvSpPr/>
          <p:nvPr/>
        </p:nvSpPr>
        <p:spPr>
          <a:xfrm>
            <a:off x="2780095" y="1389965"/>
            <a:ext cx="1182304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685800" y="3733800"/>
            <a:ext cx="8001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Return Value</a:t>
            </a:r>
            <a:r>
              <a:rPr lang="he-IL" sz="2400" dirty="0">
                <a:solidFill>
                  <a:schemeClr val="tx2"/>
                </a:solidFill>
              </a:rPr>
              <a:t> – ערך חוזר – לפעמים השיטה יכולה להחזיר תשובה כשהיא מסיימת לעבוד. ב-</a:t>
            </a:r>
            <a:r>
              <a:rPr lang="en-US" sz="2400" dirty="0">
                <a:solidFill>
                  <a:schemeClr val="tx2"/>
                </a:solidFill>
              </a:rPr>
              <a:t>return value</a:t>
            </a:r>
            <a:r>
              <a:rPr lang="he-IL" sz="2400" dirty="0">
                <a:solidFill>
                  <a:schemeClr val="tx2"/>
                </a:solidFill>
              </a:rPr>
              <a:t> נרשום את סוג הנתון שהשיטה מחזירה (</a:t>
            </a:r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>
                <a:solidFill>
                  <a:schemeClr val="tx2"/>
                </a:solidFill>
              </a:rPr>
              <a:t>, double, long</a:t>
            </a:r>
            <a:r>
              <a:rPr lang="he-IL" sz="2400" dirty="0">
                <a:solidFill>
                  <a:schemeClr val="tx2"/>
                </a:solidFill>
              </a:rPr>
              <a:t> וכו'). אם השיטה לא מחזירה תשובה, נרשום את המילה השמורה </a:t>
            </a:r>
            <a:r>
              <a:rPr lang="en-US" sz="2400" dirty="0">
                <a:solidFill>
                  <a:schemeClr val="tx2"/>
                </a:solidFill>
              </a:rPr>
              <a:t>void</a:t>
            </a:r>
            <a:r>
              <a:rPr lang="he-IL" sz="24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940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1904" y="144780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Access </a:t>
            </a:r>
          </a:p>
          <a:p>
            <a:pPr algn="l" rtl="0"/>
            <a:r>
              <a:rPr lang="en-US" dirty="0"/>
              <a:t>Modifier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934904" y="144780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Return Value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1447800"/>
            <a:ext cx="11823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Method’s Name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449504" y="1447800"/>
            <a:ext cx="2057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(Parameters List)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791904" y="2210921"/>
            <a:ext cx="2057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    Method’s Body</a:t>
            </a:r>
          </a:p>
          <a:p>
            <a:pPr algn="l" rtl="0"/>
            <a:r>
              <a:rPr lang="en-US" dirty="0"/>
              <a:t>}</a:t>
            </a:r>
            <a:endParaRPr lang="he-IL" dirty="0"/>
          </a:p>
        </p:txBody>
      </p:sp>
      <p:sp>
        <p:nvSpPr>
          <p:cNvPr id="8" name="אליפסה 7"/>
          <p:cNvSpPr/>
          <p:nvPr/>
        </p:nvSpPr>
        <p:spPr>
          <a:xfrm>
            <a:off x="4001704" y="1361643"/>
            <a:ext cx="1182304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685800" y="3733800"/>
            <a:ext cx="8001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Method’s Name</a:t>
            </a:r>
            <a:r>
              <a:rPr lang="he-IL" sz="2400" dirty="0">
                <a:solidFill>
                  <a:schemeClr val="tx2"/>
                </a:solidFill>
              </a:rPr>
              <a:t> – שם השיטה – שם שמתאר את תפקיד השיטה. כללי קביעת השמות הם כמו הכללים למשתנים. נהוג להתחיל שם של שיטה באות קטנה. רצוי ששם השיטה יהיה משמעותי ויביע את מה שהשיטה עושה.</a:t>
            </a:r>
          </a:p>
        </p:txBody>
      </p:sp>
    </p:spTree>
    <p:extLst>
      <p:ext uri="{BB962C8B-B14F-4D97-AF65-F5344CB8AC3E}">
        <p14:creationId xmlns:p14="http://schemas.microsoft.com/office/powerpoint/2010/main" val="60416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1904" y="144780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Access </a:t>
            </a:r>
          </a:p>
          <a:p>
            <a:pPr algn="l" rtl="0"/>
            <a:r>
              <a:rPr lang="en-US" dirty="0"/>
              <a:t>Modifier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934904" y="144780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Return Value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1447800"/>
            <a:ext cx="11823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Method’s Name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449504" y="1447800"/>
            <a:ext cx="2057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(Parameters List)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791904" y="2210921"/>
            <a:ext cx="2057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    Method’s Body</a:t>
            </a:r>
          </a:p>
          <a:p>
            <a:pPr algn="l" rtl="0"/>
            <a:r>
              <a:rPr lang="en-US" dirty="0"/>
              <a:t>}</a:t>
            </a:r>
            <a:endParaRPr lang="he-IL" dirty="0"/>
          </a:p>
        </p:txBody>
      </p:sp>
      <p:sp>
        <p:nvSpPr>
          <p:cNvPr id="8" name="אליפסה 7"/>
          <p:cNvSpPr/>
          <p:nvPr/>
        </p:nvSpPr>
        <p:spPr>
          <a:xfrm>
            <a:off x="5334000" y="1304859"/>
            <a:ext cx="2133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685800" y="3733800"/>
            <a:ext cx="8001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Parameters List</a:t>
            </a:r>
            <a:r>
              <a:rPr lang="he-IL" sz="2400" dirty="0">
                <a:solidFill>
                  <a:schemeClr val="tx2"/>
                </a:solidFill>
              </a:rPr>
              <a:t> – רשימת פרמטרים – לפעמים השיטה יכולה לקבל נתונים לפני שהיא מתחילה לעבוד. נתונים אילו מפורטים ברשימת הפרמטרים. אם השיטה לא מקבלת פרמטרים, משאירים סוגריים ריקים.</a:t>
            </a:r>
          </a:p>
        </p:txBody>
      </p:sp>
    </p:spTree>
    <p:extLst>
      <p:ext uri="{BB962C8B-B14F-4D97-AF65-F5344CB8AC3E}">
        <p14:creationId xmlns:p14="http://schemas.microsoft.com/office/powerpoint/2010/main" val="142471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1904" y="144780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Access </a:t>
            </a:r>
          </a:p>
          <a:p>
            <a:pPr algn="l" rtl="0"/>
            <a:r>
              <a:rPr lang="en-US" dirty="0"/>
              <a:t>Modifier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934904" y="144780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Return Value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1447800"/>
            <a:ext cx="11823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Method’s Name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449504" y="1447800"/>
            <a:ext cx="2057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(Parameters List)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791904" y="2210921"/>
            <a:ext cx="20942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    Method’s Body</a:t>
            </a:r>
          </a:p>
          <a:p>
            <a:pPr algn="l" rtl="0"/>
            <a:r>
              <a:rPr lang="en-US" dirty="0"/>
              <a:t>}</a:t>
            </a:r>
            <a:endParaRPr lang="he-IL" dirty="0"/>
          </a:p>
        </p:txBody>
      </p:sp>
      <p:sp>
        <p:nvSpPr>
          <p:cNvPr id="8" name="אליפסה 7"/>
          <p:cNvSpPr/>
          <p:nvPr/>
        </p:nvSpPr>
        <p:spPr>
          <a:xfrm>
            <a:off x="1524000" y="2133600"/>
            <a:ext cx="2133600" cy="11174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685800" y="3733800"/>
            <a:ext cx="8001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Method’s Body</a:t>
            </a:r>
            <a:r>
              <a:rPr lang="he-IL" sz="2400" dirty="0">
                <a:solidFill>
                  <a:schemeClr val="tx2"/>
                </a:solidFill>
              </a:rPr>
              <a:t> – גוף השיטה – בתוך סוגריים מסולסלים אנחנו רושמים את הפקודות שהשיטה מבצעת.</a:t>
            </a:r>
          </a:p>
        </p:txBody>
      </p:sp>
    </p:spTree>
    <p:extLst>
      <p:ext uri="{BB962C8B-B14F-4D97-AF65-F5344CB8AC3E}">
        <p14:creationId xmlns:p14="http://schemas.microsoft.com/office/powerpoint/2010/main" val="101363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8610600" cy="530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public class Account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/>
            <a:r>
              <a:rPr lang="en-US" altLang="he-IL" sz="2800" dirty="0"/>
              <a:t>   </a:t>
            </a:r>
            <a:r>
              <a:rPr lang="en-US" sz="2800" dirty="0"/>
              <a:t>public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;</a:t>
            </a:r>
          </a:p>
          <a:p>
            <a:pPr algn="l" rtl="0"/>
            <a:r>
              <a:rPr lang="en-US" sz="2800" dirty="0"/>
              <a:t>   public double balance, </a:t>
            </a:r>
            <a:r>
              <a:rPr lang="en-US" sz="2800" dirty="0" err="1"/>
              <a:t>overdraftLimit</a:t>
            </a:r>
            <a:r>
              <a:rPr lang="en-US" sz="2800" dirty="0"/>
              <a:t>;</a:t>
            </a:r>
          </a:p>
          <a:p>
            <a:pPr algn="l" rtl="0"/>
            <a:r>
              <a:rPr lang="en-US" sz="2800" dirty="0"/>
              <a:t>   public </a:t>
            </a:r>
            <a:r>
              <a:rPr lang="en-US" sz="2800" dirty="0" err="1"/>
              <a:t>boolean</a:t>
            </a:r>
            <a:r>
              <a:rPr lang="en-US" sz="2800" dirty="0"/>
              <a:t> active;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void </a:t>
            </a:r>
            <a:r>
              <a:rPr lang="en-US" altLang="he-IL" sz="2800" dirty="0" err="1"/>
              <a:t>printAccountNumber</a:t>
            </a:r>
            <a:r>
              <a:rPr lang="en-US" altLang="he-IL" sz="2800" dirty="0"/>
              <a:t>()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	</a:t>
            </a:r>
            <a:r>
              <a:rPr lang="en-US" altLang="he-IL" sz="2800" dirty="0" err="1"/>
              <a:t>System.out.println</a:t>
            </a:r>
            <a:r>
              <a:rPr lang="en-US" altLang="he-IL" sz="2800" dirty="0"/>
              <a:t>(“Account Number: “ + </a:t>
            </a:r>
            <a:r>
              <a:rPr lang="en-US" altLang="he-IL" sz="2800" dirty="0" err="1"/>
              <a:t>num</a:t>
            </a:r>
            <a:r>
              <a:rPr lang="en-US" altLang="he-IL" sz="2800" dirty="0"/>
              <a:t>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8610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ts val="0"/>
              </a:spcBef>
            </a:pPr>
            <a:r>
              <a:rPr lang="en-US" altLang="he-IL" sz="2400" dirty="0"/>
              <a:t>public class Account</a:t>
            </a:r>
          </a:p>
          <a:p>
            <a:pPr algn="l" rtl="0" eaLnBrk="1" hangingPunct="1">
              <a:spcBef>
                <a:spcPts val="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spcBef>
                <a:spcPts val="0"/>
              </a:spcBef>
            </a:pPr>
            <a:r>
              <a:rPr lang="en-US" altLang="he-IL" sz="2400" dirty="0"/>
              <a:t>   public void </a:t>
            </a:r>
            <a:r>
              <a:rPr lang="en-US" altLang="he-IL" sz="2400" dirty="0" err="1"/>
              <a:t>printAccountNumber</a:t>
            </a:r>
            <a:r>
              <a:rPr lang="en-US" altLang="he-IL" sz="2400" dirty="0"/>
              <a:t>()</a:t>
            </a:r>
          </a:p>
          <a:p>
            <a:pPr algn="l" rtl="0" eaLnBrk="1" hangingPunct="1">
              <a:spcBef>
                <a:spcPts val="0"/>
              </a:spcBef>
            </a:pPr>
            <a:r>
              <a:rPr lang="en-US" altLang="he-IL" sz="2400" dirty="0"/>
              <a:t>   {</a:t>
            </a:r>
          </a:p>
          <a:p>
            <a:pPr algn="l" rtl="0" eaLnBrk="1" hangingPunct="1">
              <a:spcBef>
                <a:spcPts val="0"/>
              </a:spcBef>
            </a:pPr>
            <a:r>
              <a:rPr lang="en-US" altLang="he-IL" sz="2400" dirty="0"/>
              <a:t>      </a:t>
            </a:r>
            <a:r>
              <a:rPr lang="en-US" altLang="he-IL" sz="2400" dirty="0" err="1"/>
              <a:t>System.out.println</a:t>
            </a:r>
            <a:r>
              <a:rPr lang="en-US" altLang="he-IL" sz="2400" dirty="0"/>
              <a:t>(“Account Number: “ + </a:t>
            </a:r>
            <a:r>
              <a:rPr lang="en-US" altLang="he-IL" sz="2400" dirty="0" err="1"/>
              <a:t>num</a:t>
            </a:r>
            <a:r>
              <a:rPr lang="en-US" altLang="he-IL" sz="2400" dirty="0"/>
              <a:t>);</a:t>
            </a:r>
          </a:p>
          <a:p>
            <a:pPr algn="l" rtl="0" eaLnBrk="1" hangingPunct="1">
              <a:spcBef>
                <a:spcPts val="0"/>
              </a:spcBef>
            </a:pPr>
            <a:r>
              <a:rPr lang="en-US" altLang="he-IL" sz="2400" dirty="0"/>
              <a:t>   }</a:t>
            </a:r>
          </a:p>
          <a:p>
            <a:pPr algn="l" rtl="0" eaLnBrk="1" hangingPunct="1">
              <a:spcBef>
                <a:spcPts val="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735" y="3330575"/>
            <a:ext cx="85344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public class </a:t>
            </a:r>
            <a:r>
              <a:rPr lang="en-US" sz="2800" dirty="0" err="1"/>
              <a:t>Testet</a:t>
            </a:r>
            <a:r>
              <a:rPr lang="en-US" sz="2800" dirty="0"/>
              <a:t> {</a:t>
            </a:r>
          </a:p>
          <a:p>
            <a:pPr algn="l" rtl="0"/>
            <a:r>
              <a:rPr lang="en-US" sz="2800" dirty="0"/>
              <a:t>   public static void main(String[] </a:t>
            </a:r>
            <a:r>
              <a:rPr lang="en-US" sz="2800" dirty="0" err="1"/>
              <a:t>args</a:t>
            </a:r>
            <a:r>
              <a:rPr lang="en-US" sz="2800" dirty="0"/>
              <a:t>) {</a:t>
            </a:r>
          </a:p>
          <a:p>
            <a:pPr algn="l" rtl="0"/>
            <a:r>
              <a:rPr lang="en-US" sz="2800" dirty="0"/>
              <a:t>	Account a = new Account();</a:t>
            </a:r>
          </a:p>
          <a:p>
            <a:pPr algn="l" rtl="0"/>
            <a:r>
              <a:rPr lang="en-US" sz="2800" dirty="0"/>
              <a:t>  	</a:t>
            </a:r>
            <a:r>
              <a:rPr lang="en-US" sz="2800" dirty="0" err="1">
                <a:solidFill>
                  <a:schemeClr val="tx2"/>
                </a:solidFill>
              </a:rPr>
              <a:t>a.printAccountNumber</a:t>
            </a:r>
            <a:r>
              <a:rPr lang="en-US" sz="2800" dirty="0">
                <a:solidFill>
                  <a:schemeClr val="tx2"/>
                </a:solidFill>
              </a:rPr>
              <a:t>();</a:t>
            </a:r>
          </a:p>
          <a:p>
            <a:pPr algn="l" rtl="0"/>
            <a:r>
              <a:rPr lang="en-US" sz="2800" dirty="0"/>
              <a:t>   }</a:t>
            </a:r>
          </a:p>
          <a:p>
            <a:pPr algn="l" rtl="0"/>
            <a:r>
              <a:rPr lang="en-US" sz="2800" dirty="0"/>
              <a:t>}</a:t>
            </a:r>
            <a:endParaRPr lang="he-IL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4669403"/>
            <a:ext cx="2438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solidFill>
                  <a:schemeClr val="tx2"/>
                </a:solidFill>
              </a:rPr>
              <a:t>קריאה לשיטה</a:t>
            </a:r>
          </a:p>
        </p:txBody>
      </p:sp>
    </p:spTree>
    <p:extLst>
      <p:ext uri="{BB962C8B-B14F-4D97-AF65-F5344CB8AC3E}">
        <p14:creationId xmlns:p14="http://schemas.microsoft.com/office/powerpoint/2010/main" val="299674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תרגיל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הוסיפו למחלקה </a:t>
            </a:r>
            <a:r>
              <a:rPr lang="en-US" dirty="0"/>
              <a:t>Account</a:t>
            </a:r>
            <a:r>
              <a:rPr lang="he-IL" dirty="0"/>
              <a:t> שיטה שחתימתה – </a:t>
            </a:r>
          </a:p>
          <a:p>
            <a:pPr marL="0" indent="0" algn="l" rtl="0">
              <a:buNone/>
            </a:pPr>
            <a:r>
              <a:rPr lang="en-US" dirty="0"/>
              <a:t>public void </a:t>
            </a:r>
            <a:r>
              <a:rPr lang="en-US" dirty="0" err="1"/>
              <a:t>printDetails</a:t>
            </a:r>
            <a:r>
              <a:rPr lang="en-US" dirty="0"/>
              <a:t>()</a:t>
            </a:r>
          </a:p>
          <a:p>
            <a:r>
              <a:rPr lang="he-IL" dirty="0"/>
              <a:t>השיטה תדפיס על המסך את פרטי חשבון הבנק, מופרדים בפסיקים.</a:t>
            </a:r>
          </a:p>
          <a:p>
            <a:r>
              <a:rPr lang="he-IL" dirty="0"/>
              <a:t>כתבו ב-</a:t>
            </a:r>
            <a:r>
              <a:rPr lang="en-US" dirty="0"/>
              <a:t>main</a:t>
            </a:r>
            <a:r>
              <a:rPr lang="he-IL" dirty="0"/>
              <a:t> קוד שקורא לשיטה.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  <p:extLst>
      <p:ext uri="{BB962C8B-B14F-4D97-AF65-F5344CB8AC3E}">
        <p14:creationId xmlns:p14="http://schemas.microsoft.com/office/powerpoint/2010/main" val="59400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0" y="381000"/>
            <a:ext cx="2209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פתרון: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52400"/>
            <a:ext cx="853440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Account {</a:t>
            </a:r>
          </a:p>
          <a:p>
            <a:pPr algn="l" rtl="0"/>
            <a:r>
              <a:rPr lang="en-US" sz="2400" dirty="0"/>
              <a:t>   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public double balance, </a:t>
            </a:r>
            <a:r>
              <a:rPr lang="en-US" sz="2400" dirty="0" err="1"/>
              <a:t>overdraftLimit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public </a:t>
            </a:r>
            <a:r>
              <a:rPr lang="en-US" sz="2400" dirty="0" err="1"/>
              <a:t>boolean</a:t>
            </a:r>
            <a:r>
              <a:rPr lang="en-US" sz="2400" dirty="0"/>
              <a:t> active;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    public void </a:t>
            </a:r>
            <a:r>
              <a:rPr lang="en-US" sz="2400" dirty="0" err="1"/>
              <a:t>printDetails</a:t>
            </a:r>
            <a:r>
              <a:rPr lang="en-US" sz="2400" dirty="0"/>
              <a:t>()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num</a:t>
            </a:r>
            <a:r>
              <a:rPr lang="en-US" sz="2400" dirty="0"/>
              <a:t> + “,  ” + balance + “, “ + </a:t>
            </a:r>
          </a:p>
          <a:p>
            <a:pPr algn="l" rtl="0"/>
            <a:r>
              <a:rPr lang="en-US" sz="2400" dirty="0"/>
              <a:t>	       </a:t>
            </a:r>
            <a:r>
              <a:rPr lang="en-US" sz="2400" dirty="0" err="1"/>
              <a:t>overdraftLimit</a:t>
            </a:r>
            <a:r>
              <a:rPr lang="en-US" sz="2400" dirty="0"/>
              <a:t> + “, “ + active);</a:t>
            </a:r>
          </a:p>
          <a:p>
            <a:pPr algn="l" rtl="0"/>
            <a:r>
              <a:rPr lang="en-US" sz="2400" dirty="0"/>
              <a:t> 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674487"/>
            <a:ext cx="86106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	Account a = new Account()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a.num</a:t>
            </a:r>
            <a:r>
              <a:rPr lang="en-US" sz="2400" dirty="0"/>
              <a:t> = 1234;</a:t>
            </a:r>
          </a:p>
          <a:p>
            <a:pPr algn="l" rtl="0"/>
            <a:r>
              <a:rPr lang="en-US" sz="2400" dirty="0"/>
              <a:t>	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a.printDetails</a:t>
            </a:r>
            <a:r>
              <a:rPr lang="en-US" sz="2400" dirty="0"/>
              <a:t>();</a:t>
            </a:r>
          </a:p>
          <a:p>
            <a:pPr algn="l" rtl="0"/>
            <a:r>
              <a:rPr lang="en-US" sz="2400" dirty="0"/>
              <a:t> 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cxnSp>
        <p:nvCxnSpPr>
          <p:cNvPr id="9" name="מחבר ישר 8"/>
          <p:cNvCxnSpPr/>
          <p:nvPr/>
        </p:nvCxnSpPr>
        <p:spPr>
          <a:xfrm>
            <a:off x="152400" y="3568720"/>
            <a:ext cx="86868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>
                <a:solidFill>
                  <a:schemeClr val="tx2"/>
                </a:solidFill>
              </a:rPr>
              <a:t>הגדרת מחלקה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dirty="0"/>
              <a:t>הגדרת מחלקה נעשית ע"י המילה השמורה </a:t>
            </a:r>
            <a:r>
              <a:rPr lang="en-US" altLang="he-IL" dirty="0"/>
              <a:t>class</a:t>
            </a:r>
            <a:r>
              <a:rPr lang="he-IL" altLang="he-IL" dirty="0"/>
              <a:t>:</a:t>
            </a:r>
            <a:endParaRPr lang="en-US" altLang="he-IL" dirty="0"/>
          </a:p>
          <a:p>
            <a:pPr algn="l" rtl="0">
              <a:buFontTx/>
              <a:buNone/>
            </a:pPr>
            <a:r>
              <a:rPr lang="en-US" altLang="he-IL" dirty="0"/>
              <a:t>public class Account</a:t>
            </a:r>
          </a:p>
          <a:p>
            <a:pPr algn="l" rtl="0">
              <a:buFontTx/>
              <a:buNone/>
            </a:pPr>
            <a:r>
              <a:rPr lang="en-US" altLang="he-IL" dirty="0"/>
              <a:t>{</a:t>
            </a:r>
          </a:p>
          <a:p>
            <a:pPr algn="l" rtl="0">
              <a:buFontTx/>
              <a:buNone/>
            </a:pPr>
            <a:r>
              <a:rPr lang="en-US" altLang="he-IL" dirty="0"/>
              <a:t>}</a:t>
            </a:r>
          </a:p>
          <a:p>
            <a:r>
              <a:rPr lang="he-IL" altLang="he-IL" dirty="0"/>
              <a:t>המחלקה תשמר בקובץ בשם </a:t>
            </a:r>
            <a:r>
              <a:rPr lang="en-US" altLang="he-IL" dirty="0"/>
              <a:t>Account.java</a:t>
            </a:r>
            <a:r>
              <a:rPr lang="he-IL" altLang="he-IL" dirty="0"/>
              <a:t>.</a:t>
            </a:r>
            <a:endParaRPr lang="en-US" alt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8610600" cy="530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public class Account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/>
            <a:r>
              <a:rPr lang="en-US" altLang="he-IL" sz="2800" dirty="0"/>
              <a:t>   </a:t>
            </a:r>
            <a:r>
              <a:rPr lang="en-US" sz="2800" dirty="0"/>
              <a:t>public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;</a:t>
            </a:r>
          </a:p>
          <a:p>
            <a:pPr algn="l" rtl="0"/>
            <a:r>
              <a:rPr lang="en-US" sz="2800" dirty="0"/>
              <a:t>   public double balance, </a:t>
            </a:r>
            <a:r>
              <a:rPr lang="en-US" sz="2800" dirty="0" err="1"/>
              <a:t>overdraftLimit</a:t>
            </a:r>
            <a:r>
              <a:rPr lang="en-US" sz="2800" dirty="0"/>
              <a:t>;</a:t>
            </a:r>
          </a:p>
          <a:p>
            <a:pPr algn="l" rtl="0"/>
            <a:r>
              <a:rPr lang="en-US" sz="2800" dirty="0"/>
              <a:t>   public </a:t>
            </a:r>
            <a:r>
              <a:rPr lang="en-US" sz="2800" dirty="0" err="1"/>
              <a:t>boolean</a:t>
            </a:r>
            <a:r>
              <a:rPr lang="en-US" sz="2800" dirty="0"/>
              <a:t> active;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void deposit(double amount)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	balance += amount;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11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70866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Account {</a:t>
            </a:r>
          </a:p>
          <a:p>
            <a:pPr algn="l" rtl="0"/>
            <a:r>
              <a:rPr lang="en-US" sz="2400" dirty="0"/>
              <a:t>   public void deposit(double amount) {</a:t>
            </a:r>
          </a:p>
          <a:p>
            <a:pPr algn="l" rtl="0"/>
            <a:r>
              <a:rPr lang="en-US" sz="2400" dirty="0"/>
              <a:t>	balance += amount;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      	Account a = new Account();</a:t>
            </a:r>
          </a:p>
          <a:p>
            <a:pPr algn="l" rtl="0"/>
            <a:r>
              <a:rPr lang="en-US" sz="2400" dirty="0"/>
              <a:t>	double money = 100.0;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a.deposit</a:t>
            </a:r>
            <a:r>
              <a:rPr lang="en-US" sz="2400" dirty="0"/>
              <a:t>(money);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54167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cxnSp>
        <p:nvCxnSpPr>
          <p:cNvPr id="7" name="מחבר ישר 6"/>
          <p:cNvCxnSpPr/>
          <p:nvPr/>
        </p:nvCxnSpPr>
        <p:spPr>
          <a:xfrm>
            <a:off x="1371600" y="4343400"/>
            <a:ext cx="1447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7239000" y="1722923"/>
            <a:ext cx="1143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7374467" y="1249688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chemeClr val="tx2"/>
                </a:solidFill>
              </a:rPr>
              <a:t>deposit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920539"/>
            <a:ext cx="8001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בקריאה לשיטה נפתח מרחב זיכרון חדש עבור השיטה. מרחב זיכרון זה ישמש את השיטה לצורך עבודתה, וימחק ברגע שהיא תסיים לפעול.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CD21-37BF-4424-9EA0-50245EA53EF9}"/>
              </a:ext>
            </a:extLst>
          </p:cNvPr>
          <p:cNvSpPr txBox="1"/>
          <p:nvPr/>
        </p:nvSpPr>
        <p:spPr>
          <a:xfrm>
            <a:off x="381000" y="228600"/>
            <a:ext cx="70866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Account {</a:t>
            </a:r>
          </a:p>
          <a:p>
            <a:pPr algn="l" rtl="0"/>
            <a:r>
              <a:rPr lang="en-US" sz="2400" dirty="0"/>
              <a:t>   public void deposit(double amount) {</a:t>
            </a:r>
          </a:p>
          <a:p>
            <a:pPr algn="l" rtl="0"/>
            <a:r>
              <a:rPr lang="en-US" sz="2400" dirty="0"/>
              <a:t>	balance += amount;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      	Account a = new Account();</a:t>
            </a:r>
          </a:p>
          <a:p>
            <a:pPr algn="l" rtl="0"/>
            <a:r>
              <a:rPr lang="en-US" sz="2400" dirty="0"/>
              <a:t>	double money = 100.0;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a.deposit</a:t>
            </a:r>
            <a:r>
              <a:rPr lang="en-US" sz="2400" dirty="0"/>
              <a:t>(money);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55319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cxnSp>
        <p:nvCxnSpPr>
          <p:cNvPr id="7" name="מחבר ישר 6"/>
          <p:cNvCxnSpPr>
            <a:cxnSpLocks/>
          </p:cNvCxnSpPr>
          <p:nvPr/>
        </p:nvCxnSpPr>
        <p:spPr>
          <a:xfrm>
            <a:off x="3352800" y="990600"/>
            <a:ext cx="20574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7239000" y="1722923"/>
            <a:ext cx="1143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7315200" y="1243445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chemeClr val="tx2"/>
                </a:solidFill>
              </a:rPr>
              <a:t>deposit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920539"/>
            <a:ext cx="8001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לפי חתימת השיטה, מוגדר משתנה חדש עבור כל פרמטר שמופיע ברשימת הפרמטרים.</a:t>
            </a:r>
          </a:p>
        </p:txBody>
      </p:sp>
      <p:cxnSp>
        <p:nvCxnSpPr>
          <p:cNvPr id="6" name="מחבר ישר 5"/>
          <p:cNvCxnSpPr/>
          <p:nvPr/>
        </p:nvCxnSpPr>
        <p:spPr>
          <a:xfrm>
            <a:off x="7239000" y="20574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1C2A2D-4325-4155-AB74-195903895D2B}"/>
              </a:ext>
            </a:extLst>
          </p:cNvPr>
          <p:cNvSpPr txBox="1"/>
          <p:nvPr/>
        </p:nvSpPr>
        <p:spPr>
          <a:xfrm>
            <a:off x="381000" y="228600"/>
            <a:ext cx="70866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Account {</a:t>
            </a:r>
          </a:p>
          <a:p>
            <a:pPr algn="l" rtl="0"/>
            <a:r>
              <a:rPr lang="en-US" sz="2400" dirty="0"/>
              <a:t>   public void deposit(double amount) {</a:t>
            </a:r>
          </a:p>
          <a:p>
            <a:pPr algn="l" rtl="0"/>
            <a:r>
              <a:rPr lang="en-US" sz="2400" dirty="0"/>
              <a:t>	balance += amount;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      	Account a = new Account();</a:t>
            </a:r>
          </a:p>
          <a:p>
            <a:pPr algn="l" rtl="0"/>
            <a:r>
              <a:rPr lang="en-US" sz="2400" dirty="0"/>
              <a:t>	double money = 100.0;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a.deposit</a:t>
            </a:r>
            <a:r>
              <a:rPr lang="en-US" sz="2400" dirty="0"/>
              <a:t>(money);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1722923"/>
            <a:ext cx="9144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amount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90310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8" name="מלבן 7"/>
          <p:cNvSpPr/>
          <p:nvPr/>
        </p:nvSpPr>
        <p:spPr>
          <a:xfrm>
            <a:off x="7239000" y="1722923"/>
            <a:ext cx="1143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7315200" y="1257655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chemeClr val="tx2"/>
                </a:solidFill>
              </a:rPr>
              <a:t>deposit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920539"/>
            <a:ext cx="8001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לפי הקריאה לשיטה, הפרמטר שמועבר בקריאה </a:t>
            </a:r>
            <a:r>
              <a:rPr lang="he-IL" sz="2400" b="1" dirty="0">
                <a:solidFill>
                  <a:schemeClr val="tx2"/>
                </a:solidFill>
              </a:rPr>
              <a:t>מועתק</a:t>
            </a:r>
            <a:r>
              <a:rPr lang="he-IL" sz="2400" dirty="0">
                <a:solidFill>
                  <a:schemeClr val="tx2"/>
                </a:solidFill>
              </a:rPr>
              <a:t> לפרמטר ברשימת הפרמטרים (לפי הסדר).</a:t>
            </a:r>
          </a:p>
        </p:txBody>
      </p:sp>
      <p:cxnSp>
        <p:nvCxnSpPr>
          <p:cNvPr id="6" name="מחבר ישר 5"/>
          <p:cNvCxnSpPr/>
          <p:nvPr/>
        </p:nvCxnSpPr>
        <p:spPr>
          <a:xfrm>
            <a:off x="7239000" y="20574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48400" y="1722923"/>
            <a:ext cx="9144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amount</a:t>
            </a:r>
            <a:endParaRPr lang="he-IL" sz="1600" dirty="0"/>
          </a:p>
        </p:txBody>
      </p:sp>
      <p:sp>
        <p:nvSpPr>
          <p:cNvPr id="3" name="אליפסה 2"/>
          <p:cNvSpPr/>
          <p:nvPr/>
        </p:nvSpPr>
        <p:spPr>
          <a:xfrm>
            <a:off x="2667000" y="3932332"/>
            <a:ext cx="1066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7239000" y="173455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100.0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D5FB8-7676-4260-8510-D425B716C030}"/>
              </a:ext>
            </a:extLst>
          </p:cNvPr>
          <p:cNvSpPr txBox="1"/>
          <p:nvPr/>
        </p:nvSpPr>
        <p:spPr>
          <a:xfrm>
            <a:off x="381000" y="228600"/>
            <a:ext cx="70866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Account {</a:t>
            </a:r>
          </a:p>
          <a:p>
            <a:pPr algn="l" rtl="0"/>
            <a:r>
              <a:rPr lang="en-US" sz="2400" dirty="0"/>
              <a:t>   public void deposit(double amount) {</a:t>
            </a:r>
          </a:p>
          <a:p>
            <a:pPr algn="l" rtl="0"/>
            <a:r>
              <a:rPr lang="en-US" sz="2400" dirty="0"/>
              <a:t>	balance += amount;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      	Account a = new Account();</a:t>
            </a:r>
          </a:p>
          <a:p>
            <a:pPr algn="l" rtl="0"/>
            <a:r>
              <a:rPr lang="en-US" sz="2400" dirty="0"/>
              <a:t>	double money = 100.0;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a.deposit</a:t>
            </a:r>
            <a:r>
              <a:rPr lang="en-US" sz="2400" dirty="0"/>
              <a:t>(money);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54607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8" name="מלבן 7"/>
          <p:cNvSpPr/>
          <p:nvPr/>
        </p:nvSpPr>
        <p:spPr>
          <a:xfrm>
            <a:off x="7239000" y="1722923"/>
            <a:ext cx="1143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7315200" y="1226426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chemeClr val="tx2"/>
                </a:solidFill>
              </a:rPr>
              <a:t>deposit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920539"/>
            <a:ext cx="800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כעת קוד השיטה מתבצע וה-</a:t>
            </a:r>
            <a:r>
              <a:rPr lang="en-US" sz="2400" dirty="0">
                <a:solidFill>
                  <a:schemeClr val="tx2"/>
                </a:solidFill>
              </a:rPr>
              <a:t>main</a:t>
            </a:r>
            <a:r>
              <a:rPr lang="he-IL" sz="2400" dirty="0">
                <a:solidFill>
                  <a:schemeClr val="tx2"/>
                </a:solidFill>
              </a:rPr>
              <a:t> ממתין לסיום השיטה.</a:t>
            </a:r>
          </a:p>
        </p:txBody>
      </p:sp>
      <p:cxnSp>
        <p:nvCxnSpPr>
          <p:cNvPr id="6" name="מחבר ישר 5"/>
          <p:cNvCxnSpPr/>
          <p:nvPr/>
        </p:nvCxnSpPr>
        <p:spPr>
          <a:xfrm>
            <a:off x="7239000" y="20574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48400" y="1722923"/>
            <a:ext cx="9144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amount</a:t>
            </a:r>
            <a:endParaRPr lang="he-IL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239000" y="173455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100.0</a:t>
            </a:r>
          </a:p>
        </p:txBody>
      </p:sp>
      <p:cxnSp>
        <p:nvCxnSpPr>
          <p:cNvPr id="12" name="מחבר ישר 11"/>
          <p:cNvCxnSpPr>
            <a:cxnSpLocks/>
          </p:cNvCxnSpPr>
          <p:nvPr/>
        </p:nvCxnSpPr>
        <p:spPr>
          <a:xfrm>
            <a:off x="1447800" y="1423622"/>
            <a:ext cx="24765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B692BF-B323-4E2D-BB9C-0DB6785C2024}"/>
              </a:ext>
            </a:extLst>
          </p:cNvPr>
          <p:cNvSpPr txBox="1"/>
          <p:nvPr/>
        </p:nvSpPr>
        <p:spPr>
          <a:xfrm>
            <a:off x="381000" y="228600"/>
            <a:ext cx="70866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Account {</a:t>
            </a:r>
          </a:p>
          <a:p>
            <a:pPr algn="l" rtl="0"/>
            <a:r>
              <a:rPr lang="en-US" sz="2400" dirty="0"/>
              <a:t>   public void deposit(double amount) {</a:t>
            </a:r>
          </a:p>
          <a:p>
            <a:pPr algn="l" rtl="0"/>
            <a:r>
              <a:rPr lang="en-US" sz="2400" dirty="0"/>
              <a:t>	balance += amount;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      	Account a = new Account();</a:t>
            </a:r>
          </a:p>
          <a:p>
            <a:pPr algn="l" rtl="0"/>
            <a:r>
              <a:rPr lang="en-US" sz="2400" dirty="0"/>
              <a:t>	double money = 100.0;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a.deposit</a:t>
            </a:r>
            <a:r>
              <a:rPr lang="en-US" sz="2400" dirty="0"/>
              <a:t>(money);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6854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8" name="מלבן 7"/>
          <p:cNvSpPr/>
          <p:nvPr/>
        </p:nvSpPr>
        <p:spPr>
          <a:xfrm>
            <a:off x="7239000" y="1722923"/>
            <a:ext cx="1143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7315200" y="1219200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chemeClr val="tx2"/>
                </a:solidFill>
              </a:rPr>
              <a:t>deposit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920539"/>
            <a:ext cx="8001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כאשר השיטה מסיימת את פעולתה, מרחב הזיכרון שלה משתחרר והשליטה חוזרת חזרה ל-</a:t>
            </a:r>
            <a:r>
              <a:rPr lang="en-US" sz="2400" dirty="0">
                <a:solidFill>
                  <a:schemeClr val="tx2"/>
                </a:solidFill>
              </a:rPr>
              <a:t>main</a:t>
            </a:r>
            <a:r>
              <a:rPr lang="he-IL" sz="2400" dirty="0">
                <a:solidFill>
                  <a:schemeClr val="tx2"/>
                </a:solidFill>
              </a:rPr>
              <a:t>.</a:t>
            </a:r>
          </a:p>
        </p:txBody>
      </p:sp>
      <p:cxnSp>
        <p:nvCxnSpPr>
          <p:cNvPr id="6" name="מחבר ישר 5"/>
          <p:cNvCxnSpPr/>
          <p:nvPr/>
        </p:nvCxnSpPr>
        <p:spPr>
          <a:xfrm>
            <a:off x="7239000" y="20574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48400" y="1722923"/>
            <a:ext cx="9144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amount</a:t>
            </a:r>
            <a:endParaRPr lang="he-IL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239000" y="173455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100.0</a:t>
            </a:r>
          </a:p>
        </p:txBody>
      </p:sp>
      <p:sp>
        <p:nvSpPr>
          <p:cNvPr id="3" name="חץ ימינה 2"/>
          <p:cNvSpPr/>
          <p:nvPr/>
        </p:nvSpPr>
        <p:spPr>
          <a:xfrm rot="10800000">
            <a:off x="838200" y="1512332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1DCC8-3FB0-4EBD-AD92-ED51E2154D6E}"/>
              </a:ext>
            </a:extLst>
          </p:cNvPr>
          <p:cNvSpPr txBox="1"/>
          <p:nvPr/>
        </p:nvSpPr>
        <p:spPr>
          <a:xfrm>
            <a:off x="304800" y="228599"/>
            <a:ext cx="70866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Account {</a:t>
            </a:r>
          </a:p>
          <a:p>
            <a:pPr algn="l" rtl="0"/>
            <a:r>
              <a:rPr lang="en-US" sz="2400" dirty="0"/>
              <a:t>   public void deposit(double amount) {</a:t>
            </a:r>
          </a:p>
          <a:p>
            <a:pPr algn="l" rtl="0"/>
            <a:r>
              <a:rPr lang="en-US" sz="2400" dirty="0"/>
              <a:t>	balance += amount;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      	Account a = new Account();</a:t>
            </a:r>
          </a:p>
          <a:p>
            <a:pPr algn="l" rtl="0"/>
            <a:r>
              <a:rPr lang="en-US" sz="2400" dirty="0"/>
              <a:t>	double money = 100.0;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a.deposit</a:t>
            </a:r>
            <a:r>
              <a:rPr lang="en-US" sz="2400" dirty="0"/>
              <a:t>(money);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06331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5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600" y="1143000"/>
            <a:ext cx="3886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rgbClr val="FF0000"/>
                </a:solidFill>
              </a:rPr>
              <a:t>שגיאת קומפילציה, המשתנה </a:t>
            </a:r>
            <a:r>
              <a:rPr lang="en-US" sz="2000" dirty="0">
                <a:solidFill>
                  <a:srgbClr val="FF0000"/>
                </a:solidFill>
              </a:rPr>
              <a:t>money</a:t>
            </a:r>
            <a:r>
              <a:rPr lang="he-IL" sz="2000" dirty="0">
                <a:solidFill>
                  <a:srgbClr val="FF0000"/>
                </a:solidFill>
              </a:rPr>
              <a:t> אינו מוכר בגבולות השיטה.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715E2-4E02-441F-946A-4706EF1DA787}"/>
              </a:ext>
            </a:extLst>
          </p:cNvPr>
          <p:cNvSpPr txBox="1"/>
          <p:nvPr/>
        </p:nvSpPr>
        <p:spPr>
          <a:xfrm>
            <a:off x="381000" y="228600"/>
            <a:ext cx="70866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Account {</a:t>
            </a:r>
          </a:p>
          <a:p>
            <a:pPr algn="l" rtl="0"/>
            <a:r>
              <a:rPr lang="en-US" sz="2400" dirty="0"/>
              <a:t>   public void deposit(double amount)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>
                <a:solidFill>
                  <a:schemeClr val="tx2"/>
                </a:solidFill>
              </a:rPr>
              <a:t>balance += money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      	Account a = new Account();</a:t>
            </a:r>
          </a:p>
          <a:p>
            <a:pPr algn="l" rtl="0"/>
            <a:r>
              <a:rPr lang="en-US" sz="2400" dirty="0"/>
              <a:t>	double money = 100.0;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a.deposit</a:t>
            </a:r>
            <a:r>
              <a:rPr lang="en-US" sz="2400" dirty="0"/>
              <a:t>(money);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61388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7800" y="3505200"/>
            <a:ext cx="33528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חוקי, ה-</a:t>
            </a:r>
            <a:r>
              <a:rPr lang="en-US" sz="2000" dirty="0">
                <a:solidFill>
                  <a:schemeClr val="tx2"/>
                </a:solidFill>
              </a:rPr>
              <a:t>main</a:t>
            </a:r>
            <a:r>
              <a:rPr lang="he-IL" sz="2000" dirty="0">
                <a:solidFill>
                  <a:schemeClr val="tx2"/>
                </a:solidFill>
              </a:rPr>
              <a:t> והשיטה נמצאים במרחבי זיכרון שונים ולכן אין התנגשות שמות בניהם.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0C751-8576-44DD-A176-CAB71253DAE9}"/>
              </a:ext>
            </a:extLst>
          </p:cNvPr>
          <p:cNvSpPr txBox="1"/>
          <p:nvPr/>
        </p:nvSpPr>
        <p:spPr>
          <a:xfrm>
            <a:off x="381000" y="228600"/>
            <a:ext cx="70866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Account {</a:t>
            </a:r>
          </a:p>
          <a:p>
            <a:pPr algn="l" rtl="0"/>
            <a:r>
              <a:rPr lang="en-US" sz="2400" dirty="0"/>
              <a:t>   public void deposit(double amount) {</a:t>
            </a:r>
          </a:p>
          <a:p>
            <a:pPr algn="l" rtl="0"/>
            <a:r>
              <a:rPr lang="en-US" sz="2400" dirty="0"/>
              <a:t>	balance += amount;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      	Account a = new Account();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>
                <a:solidFill>
                  <a:schemeClr val="tx2"/>
                </a:solidFill>
              </a:rPr>
              <a:t>double amount = 100.0;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>
                <a:solidFill>
                  <a:schemeClr val="tx2"/>
                </a:solidFill>
              </a:rPr>
              <a:t>a.deposit</a:t>
            </a:r>
            <a:r>
              <a:rPr lang="en-US" sz="2400" dirty="0">
                <a:solidFill>
                  <a:schemeClr val="tx2"/>
                </a:solidFill>
              </a:rPr>
              <a:t>(amount);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81779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4191000"/>
            <a:ext cx="33528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יודפס הערך 100.0. השינויים שהשיטה ביצעה בפרמטרים לא משפיעים על המקור.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095CA-A8A9-470B-ADF8-F518F401DBA3}"/>
              </a:ext>
            </a:extLst>
          </p:cNvPr>
          <p:cNvSpPr txBox="1"/>
          <p:nvPr/>
        </p:nvSpPr>
        <p:spPr>
          <a:xfrm>
            <a:off x="381000" y="228600"/>
            <a:ext cx="7086600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Account {</a:t>
            </a:r>
          </a:p>
          <a:p>
            <a:pPr algn="l" rtl="0"/>
            <a:r>
              <a:rPr lang="en-US" sz="2400" dirty="0"/>
              <a:t>   public void deposit(double amount) {</a:t>
            </a:r>
          </a:p>
          <a:p>
            <a:pPr algn="l" rtl="0"/>
            <a:r>
              <a:rPr lang="en-US" sz="2400" dirty="0"/>
              <a:t>	balance += amount;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>
                <a:solidFill>
                  <a:schemeClr val="tx2"/>
                </a:solidFill>
              </a:rPr>
              <a:t>amount = 20.0;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      	Account a = new Account();</a:t>
            </a:r>
          </a:p>
          <a:p>
            <a:pPr algn="l" rtl="0"/>
            <a:r>
              <a:rPr lang="en-US" sz="2400" dirty="0"/>
              <a:t>	double money = 100.0;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a.deposit</a:t>
            </a:r>
            <a:r>
              <a:rPr lang="en-US" sz="2400" dirty="0"/>
              <a:t>(money);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chemeClr val="tx2"/>
                </a:solidFill>
              </a:rPr>
              <a:t>System.out.println</a:t>
            </a:r>
            <a:r>
              <a:rPr lang="en-US" sz="2400" dirty="0">
                <a:solidFill>
                  <a:schemeClr val="tx2"/>
                </a:solidFill>
              </a:rPr>
              <a:t>(money);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8825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281516"/>
            <a:ext cx="518723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solidFill>
                  <a:schemeClr val="tx2">
                    <a:lumMod val="50000"/>
                  </a:schemeClr>
                </a:solidFill>
              </a:rPr>
              <a:t>יצירת אובייקט (מופע) מהמחלקה:</a:t>
            </a:r>
          </a:p>
        </p:txBody>
      </p:sp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1534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public class Tester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   public static void main(String[] </a:t>
            </a:r>
            <a:r>
              <a:rPr lang="en-US" altLang="he-IL" sz="2800" dirty="0" err="1"/>
              <a:t>args</a:t>
            </a:r>
            <a:r>
              <a:rPr lang="en-US" altLang="he-IL" sz="2800" dirty="0"/>
              <a:t>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   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      Account a = new Account();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   }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810000"/>
            <a:ext cx="33528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rgbClr val="FF0000"/>
                </a:solidFill>
              </a:rPr>
              <a:t>שגיאת קומפילציה, השיטה מצפה לקבל פרמטר אחד.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1C95F-392C-4204-BD8A-822D3666AA44}"/>
              </a:ext>
            </a:extLst>
          </p:cNvPr>
          <p:cNvSpPr txBox="1"/>
          <p:nvPr/>
        </p:nvSpPr>
        <p:spPr>
          <a:xfrm>
            <a:off x="304800" y="228599"/>
            <a:ext cx="70866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Account {</a:t>
            </a:r>
          </a:p>
          <a:p>
            <a:pPr algn="l" rtl="0"/>
            <a:r>
              <a:rPr lang="en-US" sz="2400" dirty="0"/>
              <a:t>   public void deposit(double amount) {</a:t>
            </a:r>
          </a:p>
          <a:p>
            <a:pPr algn="l" rtl="0"/>
            <a:r>
              <a:rPr lang="en-US" sz="2400" dirty="0"/>
              <a:t>	balance += amount;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      	Account a = new Account();</a:t>
            </a:r>
          </a:p>
          <a:p>
            <a:pPr algn="l" rtl="0"/>
            <a:r>
              <a:rPr lang="en-US" sz="2400" dirty="0"/>
              <a:t>	double money = 100.0;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chemeClr val="tx2"/>
                </a:solidFill>
              </a:rPr>
              <a:t>a.deposit</a:t>
            </a:r>
            <a:r>
              <a:rPr lang="en-US" sz="2400" dirty="0">
                <a:solidFill>
                  <a:schemeClr val="tx2"/>
                </a:solidFill>
              </a:rPr>
              <a:t>();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36064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810000"/>
            <a:ext cx="33528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rgbClr val="FF0000"/>
                </a:solidFill>
              </a:rPr>
              <a:t>שגיאת קומפילציה, השיטה מצפה לקבל פרמטר אחד.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E0AEE-FC18-4D3D-96BB-2BEB2DE2016F}"/>
              </a:ext>
            </a:extLst>
          </p:cNvPr>
          <p:cNvSpPr txBox="1"/>
          <p:nvPr/>
        </p:nvSpPr>
        <p:spPr>
          <a:xfrm>
            <a:off x="304800" y="228599"/>
            <a:ext cx="70866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Account {</a:t>
            </a:r>
          </a:p>
          <a:p>
            <a:pPr algn="l" rtl="0"/>
            <a:r>
              <a:rPr lang="en-US" sz="2400" dirty="0"/>
              <a:t>   public void deposit(double amount) {</a:t>
            </a:r>
          </a:p>
          <a:p>
            <a:pPr algn="l" rtl="0"/>
            <a:r>
              <a:rPr lang="en-US" sz="2400" dirty="0"/>
              <a:t>	balance += amount;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      	Account a = new Account();</a:t>
            </a:r>
          </a:p>
          <a:p>
            <a:pPr algn="l" rtl="0"/>
            <a:r>
              <a:rPr lang="en-US" sz="2400" dirty="0"/>
              <a:t>	double money = 100.0;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chemeClr val="tx2"/>
                </a:solidFill>
              </a:rPr>
              <a:t>a.deposit</a:t>
            </a:r>
            <a:r>
              <a:rPr lang="en-US" sz="2400" dirty="0">
                <a:solidFill>
                  <a:schemeClr val="tx2"/>
                </a:solidFill>
              </a:rPr>
              <a:t>(20.0, 30.0);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85875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תרגיל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תקנו את השיטה </a:t>
            </a:r>
            <a:r>
              <a:rPr lang="en-US" dirty="0"/>
              <a:t>deposit</a:t>
            </a:r>
            <a:r>
              <a:rPr lang="he-IL" dirty="0"/>
              <a:t> כך שתוסיף כסף לחשבון רק אם הפרמטר שקיבלה הוא מספר חיובי.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  <p:extLst>
      <p:ext uri="{BB962C8B-B14F-4D97-AF65-F5344CB8AC3E}">
        <p14:creationId xmlns:p14="http://schemas.microsoft.com/office/powerpoint/2010/main" val="2646992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0" y="381000"/>
            <a:ext cx="2209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פתרון: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E0B0B95-CCC0-4E21-86B3-2EFB7CA7D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8610600" cy="582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public class Account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/>
            <a:r>
              <a:rPr lang="en-US" altLang="he-IL" sz="2800" dirty="0"/>
              <a:t>   </a:t>
            </a:r>
            <a:r>
              <a:rPr lang="en-US" sz="2800" dirty="0"/>
              <a:t>public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;</a:t>
            </a:r>
          </a:p>
          <a:p>
            <a:pPr algn="l" rtl="0"/>
            <a:r>
              <a:rPr lang="en-US" sz="2800" dirty="0"/>
              <a:t>   public double balance, </a:t>
            </a:r>
            <a:r>
              <a:rPr lang="en-US" sz="2800" dirty="0" err="1"/>
              <a:t>overdraftLimit</a:t>
            </a:r>
            <a:r>
              <a:rPr lang="en-US" sz="2800" dirty="0"/>
              <a:t>;</a:t>
            </a:r>
          </a:p>
          <a:p>
            <a:pPr algn="l" rtl="0"/>
            <a:r>
              <a:rPr lang="en-US" sz="2800" dirty="0"/>
              <a:t>   public </a:t>
            </a:r>
            <a:r>
              <a:rPr lang="en-US" sz="2800" dirty="0" err="1"/>
              <a:t>boolean</a:t>
            </a:r>
            <a:r>
              <a:rPr lang="en-US" sz="2800" dirty="0"/>
              <a:t> active;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void deposit(double amount)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	if(amount &gt; 0)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		balance += amount;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3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תרגיל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r>
              <a:rPr lang="he-IL" dirty="0"/>
              <a:t>הוסיפו למחלקה </a:t>
            </a:r>
            <a:r>
              <a:rPr lang="en-US" dirty="0"/>
              <a:t>Account</a:t>
            </a:r>
            <a:r>
              <a:rPr lang="he-IL" dirty="0"/>
              <a:t> שיטה בשם </a:t>
            </a:r>
            <a:r>
              <a:rPr lang="en-US" dirty="0"/>
              <a:t>withdraw</a:t>
            </a:r>
            <a:r>
              <a:rPr lang="he-IL" dirty="0"/>
              <a:t>. השיטה תקבל כפרמטר סכום כסף למשיכה ותבצע את המשיכה מהחשבון.</a:t>
            </a:r>
          </a:p>
          <a:p>
            <a:r>
              <a:rPr lang="he-IL" dirty="0"/>
              <a:t>שימו לב שאם המשיכה תגרום לחריגה מעבר לתקרת משיכת היתר, השיטה לא תבצע את המשיכה.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  <p:extLst>
      <p:ext uri="{BB962C8B-B14F-4D97-AF65-F5344CB8AC3E}">
        <p14:creationId xmlns:p14="http://schemas.microsoft.com/office/powerpoint/2010/main" val="2316327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0" y="381000"/>
            <a:ext cx="2209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פתרון: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E0B0B95-CCC0-4E21-86B3-2EFB7CA7D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8610600" cy="582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public class Account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/>
            <a:r>
              <a:rPr lang="en-US" altLang="he-IL" sz="2800" dirty="0"/>
              <a:t>   </a:t>
            </a:r>
            <a:r>
              <a:rPr lang="en-US" sz="2800" dirty="0"/>
              <a:t>public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;</a:t>
            </a:r>
          </a:p>
          <a:p>
            <a:pPr algn="l" rtl="0"/>
            <a:r>
              <a:rPr lang="en-US" sz="2800" dirty="0"/>
              <a:t>   public double balance, </a:t>
            </a:r>
            <a:r>
              <a:rPr lang="en-US" sz="2800" dirty="0" err="1"/>
              <a:t>overdraftLimit</a:t>
            </a:r>
            <a:r>
              <a:rPr lang="en-US" sz="2800" dirty="0"/>
              <a:t>;</a:t>
            </a:r>
          </a:p>
          <a:p>
            <a:pPr algn="l" rtl="0"/>
            <a:r>
              <a:rPr lang="en-US" sz="2800" dirty="0"/>
              <a:t>   public </a:t>
            </a:r>
            <a:r>
              <a:rPr lang="en-US" sz="2800" dirty="0" err="1"/>
              <a:t>boolean</a:t>
            </a:r>
            <a:r>
              <a:rPr lang="en-US" sz="2800" dirty="0"/>
              <a:t> active;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void withdraw(double amount)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	if(balance – amount &gt;= </a:t>
            </a:r>
            <a:r>
              <a:rPr lang="en-US" altLang="he-IL" sz="2800" dirty="0" err="1"/>
              <a:t>overdraftLimit</a:t>
            </a:r>
            <a:r>
              <a:rPr lang="en-US" altLang="he-IL" sz="2800" dirty="0"/>
              <a:t>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		balance -= amount;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244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200" y="381000"/>
            <a:ext cx="2971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שיטה שמחזירה ערך: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E0B0B95-CCC0-4E21-86B3-2EFB7CA7D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381000"/>
            <a:ext cx="8039100" cy="530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public class Account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/>
            <a:r>
              <a:rPr lang="en-US" altLang="he-IL" sz="2800" dirty="0"/>
              <a:t>   </a:t>
            </a:r>
            <a:r>
              <a:rPr lang="en-US" sz="2800" dirty="0"/>
              <a:t>public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;</a:t>
            </a:r>
          </a:p>
          <a:p>
            <a:pPr algn="l" rtl="0"/>
            <a:r>
              <a:rPr lang="en-US" sz="2800" dirty="0"/>
              <a:t>   public double balance, </a:t>
            </a:r>
            <a:r>
              <a:rPr lang="en-US" sz="2800" dirty="0" err="1"/>
              <a:t>overdraftLimit</a:t>
            </a:r>
            <a:r>
              <a:rPr lang="en-US" sz="2800" dirty="0"/>
              <a:t>;</a:t>
            </a:r>
          </a:p>
          <a:p>
            <a:pPr algn="l" rtl="0"/>
            <a:r>
              <a:rPr lang="en-US" sz="2800" dirty="0"/>
              <a:t>   public </a:t>
            </a:r>
            <a:r>
              <a:rPr lang="en-US" sz="2800" dirty="0" err="1"/>
              <a:t>boolean</a:t>
            </a:r>
            <a:r>
              <a:rPr lang="en-US" sz="2800" dirty="0"/>
              <a:t> active;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double </a:t>
            </a:r>
            <a:r>
              <a:rPr lang="en-US" altLang="he-IL" sz="2800" dirty="0" err="1"/>
              <a:t>howMuchToWithdraw</a:t>
            </a:r>
            <a:r>
              <a:rPr lang="en-US" altLang="he-IL" sz="2800" dirty="0"/>
              <a:t>()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	return balance – </a:t>
            </a:r>
            <a:r>
              <a:rPr lang="en-US" altLang="he-IL" sz="2800" dirty="0" err="1"/>
              <a:t>overdraftLimit</a:t>
            </a:r>
            <a:r>
              <a:rPr lang="en-US" altLang="he-IL" sz="2800" dirty="0"/>
              <a:t>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54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8153400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Account {</a:t>
            </a:r>
          </a:p>
          <a:p>
            <a:pPr algn="l" rtl="0"/>
            <a:r>
              <a:rPr lang="en-US" sz="2400" dirty="0"/>
              <a:t>   public double </a:t>
            </a:r>
            <a:r>
              <a:rPr lang="en-US" sz="2400" dirty="0" err="1"/>
              <a:t>howMuchToWithdraw</a:t>
            </a:r>
            <a:r>
              <a:rPr lang="en-US" sz="2400" dirty="0"/>
              <a:t>() {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/>
              <a:t>return balance – </a:t>
            </a:r>
            <a:r>
              <a:rPr lang="en-US" sz="2400" dirty="0" err="1"/>
              <a:t>overdraftLimit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      	Account a = new Account();</a:t>
            </a:r>
          </a:p>
          <a:p>
            <a:pPr algn="l" rtl="0"/>
            <a:r>
              <a:rPr lang="en-US" sz="2400" dirty="0"/>
              <a:t>	double left;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left = </a:t>
            </a:r>
            <a:r>
              <a:rPr lang="en-US" sz="2400" dirty="0" err="1">
                <a:solidFill>
                  <a:schemeClr val="tx2"/>
                </a:solidFill>
              </a:rPr>
              <a:t>a.howMuchToWithdraw</a:t>
            </a:r>
            <a:r>
              <a:rPr lang="en-US" sz="2400" dirty="0">
                <a:solidFill>
                  <a:schemeClr val="tx2"/>
                </a:solidFill>
              </a:rPr>
              <a:t>();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>
                <a:solidFill>
                  <a:schemeClr val="tx2"/>
                </a:solidFill>
              </a:rPr>
              <a:t>System.out.println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a.howMuchToWithdraw</a:t>
            </a:r>
            <a:r>
              <a:rPr lang="en-US" sz="2400" dirty="0">
                <a:solidFill>
                  <a:schemeClr val="tx2"/>
                </a:solidFill>
              </a:rPr>
              <a:t>());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>
                <a:solidFill>
                  <a:schemeClr val="tx2"/>
                </a:solidFill>
              </a:rPr>
              <a:t>a.howMuchToWithdraw</a:t>
            </a:r>
            <a:r>
              <a:rPr lang="en-US" sz="2400" dirty="0">
                <a:solidFill>
                  <a:schemeClr val="tx2"/>
                </a:solidFill>
              </a:rPr>
              <a:t>();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9010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3886200"/>
            <a:ext cx="33528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rgbClr val="FF0000"/>
                </a:solidFill>
              </a:rPr>
              <a:t>שגיאת קומפילציה, השיטה מחזירה </a:t>
            </a:r>
            <a:r>
              <a:rPr lang="en-US" sz="2000" dirty="0">
                <a:solidFill>
                  <a:srgbClr val="FF0000"/>
                </a:solidFill>
              </a:rPr>
              <a:t>double</a:t>
            </a:r>
            <a:r>
              <a:rPr lang="he-IL" sz="2000" dirty="0">
                <a:solidFill>
                  <a:srgbClr val="FF0000"/>
                </a:solidFill>
              </a:rPr>
              <a:t>, לא ניתן להציב ל-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he-IL" sz="2000" dirty="0">
                <a:solidFill>
                  <a:srgbClr val="FF0000"/>
                </a:solidFill>
              </a:rPr>
              <a:t> ללא המרה.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B0A81-9E83-4CFD-A2D1-977C37904F0C}"/>
              </a:ext>
            </a:extLst>
          </p:cNvPr>
          <p:cNvSpPr txBox="1"/>
          <p:nvPr/>
        </p:nvSpPr>
        <p:spPr>
          <a:xfrm>
            <a:off x="381000" y="228601"/>
            <a:ext cx="7467600" cy="4876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Account {</a:t>
            </a:r>
          </a:p>
          <a:p>
            <a:pPr algn="l" rtl="0"/>
            <a:r>
              <a:rPr lang="en-US" sz="2400" dirty="0"/>
              <a:t>   public double </a:t>
            </a:r>
            <a:r>
              <a:rPr lang="en-US" sz="2400" dirty="0" err="1"/>
              <a:t>howMuchToWithdraw</a:t>
            </a:r>
            <a:r>
              <a:rPr lang="en-US" sz="2400" dirty="0"/>
              <a:t>() {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/>
              <a:t>return balance – </a:t>
            </a:r>
            <a:r>
              <a:rPr lang="en-US" sz="2400" dirty="0" err="1"/>
              <a:t>overdraftLimit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      	Account a = new Account();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>
                <a:solidFill>
                  <a:schemeClr val="tx2"/>
                </a:solidFill>
              </a:rPr>
              <a:t> left;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left = </a:t>
            </a:r>
            <a:r>
              <a:rPr lang="en-US" sz="2400" dirty="0" err="1">
                <a:solidFill>
                  <a:schemeClr val="tx2"/>
                </a:solidFill>
              </a:rPr>
              <a:t>a.howMuchToWithdraw</a:t>
            </a:r>
            <a:r>
              <a:rPr lang="en-US" sz="2400" dirty="0">
                <a:solidFill>
                  <a:schemeClr val="tx2"/>
                </a:solidFill>
              </a:rPr>
              <a:t>();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01970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609600"/>
            <a:ext cx="33528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rgbClr val="FF0000"/>
                </a:solidFill>
              </a:rPr>
              <a:t>שגיאת קומפילציה, השיטה מחזירה נתון ולכן לא יכולה להצהיר שהיא לא מחזירה כלום.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DA0DC-1E72-4699-A54F-7B866E502288}"/>
              </a:ext>
            </a:extLst>
          </p:cNvPr>
          <p:cNvSpPr txBox="1"/>
          <p:nvPr/>
        </p:nvSpPr>
        <p:spPr>
          <a:xfrm>
            <a:off x="381000" y="228601"/>
            <a:ext cx="7467600" cy="4876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Account {</a:t>
            </a:r>
          </a:p>
          <a:p>
            <a:pPr algn="l" rtl="0"/>
            <a:r>
              <a:rPr lang="en-US" sz="2400" dirty="0"/>
              <a:t>   public </a:t>
            </a:r>
            <a:r>
              <a:rPr lang="en-US" sz="2400" dirty="0">
                <a:solidFill>
                  <a:schemeClr val="tx2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 err="1"/>
              <a:t>howMuchToWithdraw</a:t>
            </a:r>
            <a:r>
              <a:rPr lang="en-US" sz="2400" dirty="0"/>
              <a:t>() {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/>
              <a:t>return balance – </a:t>
            </a:r>
            <a:r>
              <a:rPr lang="en-US" sz="2400" dirty="0" err="1"/>
              <a:t>overdraftLimit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      	Account a = new Account();</a:t>
            </a:r>
          </a:p>
          <a:p>
            <a:pPr algn="l" rtl="0"/>
            <a:r>
              <a:rPr lang="en-US" sz="2400" dirty="0"/>
              <a:t>	double left;</a:t>
            </a:r>
          </a:p>
          <a:p>
            <a:pPr algn="l" rtl="0"/>
            <a:r>
              <a:rPr lang="en-US" sz="2400" dirty="0"/>
              <a:t>	left = </a:t>
            </a:r>
            <a:r>
              <a:rPr lang="en-US" sz="2400" dirty="0" err="1"/>
              <a:t>a.howMuchToWithdraw</a:t>
            </a:r>
            <a:r>
              <a:rPr lang="en-US" sz="2400" dirty="0"/>
              <a:t>();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97362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7620000" y="762000"/>
            <a:ext cx="838200" cy="2590800"/>
            <a:chOff x="7620000" y="762000"/>
            <a:chExt cx="838200" cy="2590800"/>
          </a:xfrm>
        </p:grpSpPr>
        <p:sp>
          <p:nvSpPr>
            <p:cNvPr id="16388" name="Line 5"/>
            <p:cNvSpPr>
              <a:spLocks noChangeShapeType="1"/>
            </p:cNvSpPr>
            <p:nvPr/>
          </p:nvSpPr>
          <p:spPr bwMode="auto">
            <a:xfrm>
              <a:off x="7620000" y="762000"/>
              <a:ext cx="0" cy="2590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389" name="Line 6"/>
            <p:cNvSpPr>
              <a:spLocks noChangeShapeType="1"/>
            </p:cNvSpPr>
            <p:nvPr/>
          </p:nvSpPr>
          <p:spPr bwMode="auto">
            <a:xfrm>
              <a:off x="8458200" y="762000"/>
              <a:ext cx="0" cy="2590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390" name="Line 7"/>
            <p:cNvSpPr>
              <a:spLocks noChangeShapeType="1"/>
            </p:cNvSpPr>
            <p:nvPr/>
          </p:nvSpPr>
          <p:spPr bwMode="auto">
            <a:xfrm>
              <a:off x="7620000" y="1219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391" name="Line 8"/>
            <p:cNvSpPr>
              <a:spLocks noChangeShapeType="1"/>
            </p:cNvSpPr>
            <p:nvPr/>
          </p:nvSpPr>
          <p:spPr bwMode="auto">
            <a:xfrm>
              <a:off x="7620000" y="1600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392" name="Line 9"/>
            <p:cNvSpPr>
              <a:spLocks noChangeShapeType="1"/>
            </p:cNvSpPr>
            <p:nvPr/>
          </p:nvSpPr>
          <p:spPr bwMode="auto">
            <a:xfrm>
              <a:off x="7620000" y="2057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393" name="Line 10"/>
            <p:cNvSpPr>
              <a:spLocks noChangeShapeType="1"/>
            </p:cNvSpPr>
            <p:nvPr/>
          </p:nvSpPr>
          <p:spPr bwMode="auto">
            <a:xfrm>
              <a:off x="7620000" y="25146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394" name="Line 11"/>
            <p:cNvSpPr>
              <a:spLocks noChangeShapeType="1"/>
            </p:cNvSpPr>
            <p:nvPr/>
          </p:nvSpPr>
          <p:spPr bwMode="auto">
            <a:xfrm>
              <a:off x="7620000" y="29718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8458200" y="1219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/>
              <a:t>a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5486400" y="990600"/>
            <a:ext cx="1143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5562601" y="597568"/>
            <a:ext cx="11229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/>
              <a:t>Account</a:t>
            </a:r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H="1" flipV="1">
            <a:off x="6629400" y="11430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7543800" y="1219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1012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6400800" y="762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1012</a:t>
            </a:r>
          </a:p>
        </p:txBody>
      </p:sp>
      <p:sp>
        <p:nvSpPr>
          <p:cNvPr id="16401" name="Text Box 24"/>
          <p:cNvSpPr txBox="1">
            <a:spLocks noChangeArrowheads="1"/>
          </p:cNvSpPr>
          <p:nvPr/>
        </p:nvSpPr>
        <p:spPr bwMode="auto">
          <a:xfrm>
            <a:off x="7162800" y="152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מחסנית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16402" name="Text Box 25"/>
          <p:cNvSpPr txBox="1">
            <a:spLocks noChangeArrowheads="1"/>
          </p:cNvSpPr>
          <p:nvPr/>
        </p:nvSpPr>
        <p:spPr bwMode="auto">
          <a:xfrm>
            <a:off x="304800" y="11430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Account a = new Account();</a:t>
            </a:r>
          </a:p>
        </p:txBody>
      </p:sp>
      <p:sp>
        <p:nvSpPr>
          <p:cNvPr id="7194" name="AutoShape 26"/>
          <p:cNvSpPr>
            <a:spLocks/>
          </p:cNvSpPr>
          <p:nvPr/>
        </p:nvSpPr>
        <p:spPr bwMode="auto">
          <a:xfrm rot="-5400000">
            <a:off x="1044285" y="1013114"/>
            <a:ext cx="217135" cy="1543707"/>
          </a:xfrm>
          <a:prstGeom prst="leftBrace">
            <a:avLst>
              <a:gd name="adj1" fmla="val 61111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640694" y="189353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>
                    <a:lumMod val="50000"/>
                  </a:schemeClr>
                </a:solidFill>
              </a:rPr>
              <a:t>מחסנית</a:t>
            </a:r>
            <a:endParaRPr lang="en-US" altLang="he-IL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196" name="AutoShape 28"/>
          <p:cNvSpPr>
            <a:spLocks/>
          </p:cNvSpPr>
          <p:nvPr/>
        </p:nvSpPr>
        <p:spPr bwMode="auto">
          <a:xfrm rot="-5400000">
            <a:off x="3374957" y="707953"/>
            <a:ext cx="283115" cy="2263377"/>
          </a:xfrm>
          <a:prstGeom prst="leftBrace">
            <a:avLst>
              <a:gd name="adj1" fmla="val 86111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3090333" y="1893535"/>
            <a:ext cx="9973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>
                    <a:lumMod val="50000"/>
                  </a:schemeClr>
                </a:solidFill>
              </a:rPr>
              <a:t>ערימה</a:t>
            </a:r>
            <a:endParaRPr lang="en-US" altLang="he-IL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 flipV="1">
            <a:off x="2209800" y="153114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5257800" y="152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ערימה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304800" y="26670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Account a2;</a:t>
            </a:r>
          </a:p>
        </p:txBody>
      </p:sp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8458200" y="2590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/>
              <a:t>a2</a:t>
            </a:r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7543800" y="2590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null</a:t>
            </a:r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304800" y="35052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new Account();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auto">
          <a:xfrm>
            <a:off x="5486400" y="3581400"/>
            <a:ext cx="1143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5486400" y="3200400"/>
            <a:ext cx="10178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/>
              <a:t>Account</a:t>
            </a:r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6400800" y="3352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7208" name="Line 40"/>
          <p:cNvSpPr>
            <a:spLocks noChangeShapeType="1"/>
          </p:cNvSpPr>
          <p:nvPr/>
        </p:nvSpPr>
        <p:spPr bwMode="auto">
          <a:xfrm>
            <a:off x="5029200" y="3048000"/>
            <a:ext cx="205740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2466272" y="4572000"/>
            <a:ext cx="42672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ה- </a:t>
            </a:r>
            <a:r>
              <a:rPr lang="en-US" sz="2400" dirty="0">
                <a:solidFill>
                  <a:schemeClr val="tx2"/>
                </a:solidFill>
              </a:rPr>
              <a:t>garbage collector</a:t>
            </a:r>
            <a:r>
              <a:rPr lang="he-IL" sz="2400" dirty="0">
                <a:solidFill>
                  <a:schemeClr val="tx2"/>
                </a:solidFill>
              </a:rPr>
              <a:t> הוא תהליך שרץ ברקע ומשחרר קטעי זיכרון שאף אחד לא מצביע עליהם.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/>
      <p:bldP spid="7182" grpId="0" animBg="1"/>
      <p:bldP spid="7183" grpId="0"/>
      <p:bldP spid="7189" grpId="0"/>
      <p:bldP spid="7190" grpId="0"/>
      <p:bldP spid="16401" grpId="0"/>
      <p:bldP spid="7194" grpId="0" animBg="1"/>
      <p:bldP spid="7195" grpId="0"/>
      <p:bldP spid="7196" grpId="0" animBg="1"/>
      <p:bldP spid="7197" grpId="0"/>
      <p:bldP spid="7199" grpId="0"/>
      <p:bldP spid="7201" grpId="0"/>
      <p:bldP spid="7202" grpId="0"/>
      <p:bldP spid="7203" grpId="0"/>
      <p:bldP spid="7204" grpId="0"/>
      <p:bldP spid="7205" grpId="0" animBg="1"/>
      <p:bldP spid="7206" grpId="0"/>
      <p:bldP spid="7207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609600"/>
            <a:ext cx="33528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rgbClr val="FF0000"/>
                </a:solidFill>
              </a:rPr>
              <a:t>שגיאת קומפילציה, השיטה מחזירה מספר ממשי, ולכן לא יכולה להצהיר שהיא מחזירה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he-IL" sz="2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8CC17-B397-408C-8A65-4DB708BB689B}"/>
              </a:ext>
            </a:extLst>
          </p:cNvPr>
          <p:cNvSpPr txBox="1"/>
          <p:nvPr/>
        </p:nvSpPr>
        <p:spPr>
          <a:xfrm>
            <a:off x="381000" y="228601"/>
            <a:ext cx="7467600" cy="4876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Account {</a:t>
            </a:r>
          </a:p>
          <a:p>
            <a:pPr algn="l" rtl="0"/>
            <a:r>
              <a:rPr lang="en-US" sz="2400" dirty="0"/>
              <a:t>   public </a:t>
            </a:r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 err="1"/>
              <a:t>howMuchToWithdraw</a:t>
            </a:r>
            <a:r>
              <a:rPr lang="en-US" sz="2400" dirty="0"/>
              <a:t>() {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/>
              <a:t>return balance – </a:t>
            </a:r>
            <a:r>
              <a:rPr lang="en-US" sz="2400" dirty="0" err="1"/>
              <a:t>overdraftLimit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      	Account a = new Account();</a:t>
            </a:r>
          </a:p>
          <a:p>
            <a:pPr algn="l" rtl="0"/>
            <a:r>
              <a:rPr lang="en-US" sz="2400" dirty="0"/>
              <a:t>	double left;</a:t>
            </a:r>
          </a:p>
          <a:p>
            <a:pPr algn="l" rtl="0"/>
            <a:r>
              <a:rPr lang="en-US" sz="2400" dirty="0"/>
              <a:t>	left = </a:t>
            </a:r>
            <a:r>
              <a:rPr lang="en-US" sz="2400" dirty="0" err="1"/>
              <a:t>a.howMuchToWithdraw</a:t>
            </a:r>
            <a:r>
              <a:rPr lang="en-US" sz="2400" dirty="0"/>
              <a:t>();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04622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>
                <a:solidFill>
                  <a:schemeClr val="tx2"/>
                </a:solidFill>
              </a:rPr>
              <a:t>הבנאי הריק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dirty="0"/>
              <a:t>כשיצרנו אובייקט חדש באמצעות הפקודה </a:t>
            </a:r>
            <a:r>
              <a:rPr lang="en-US" altLang="he-IL" dirty="0"/>
              <a:t>new</a:t>
            </a:r>
            <a:r>
              <a:rPr lang="he-IL" altLang="he-IL" dirty="0"/>
              <a:t> בעצם פנינו לשיטה במחלקה שבונה את האובייקט. שיטה זו נקראת </a:t>
            </a:r>
            <a:r>
              <a:rPr lang="he-IL" altLang="he-IL" b="1" dirty="0"/>
              <a:t>בנאי (</a:t>
            </a:r>
            <a:r>
              <a:rPr lang="en-US" altLang="he-IL" b="1" dirty="0"/>
              <a:t>constructor</a:t>
            </a:r>
            <a:r>
              <a:rPr lang="he-IL" altLang="he-IL" b="1" dirty="0"/>
              <a:t>)</a:t>
            </a:r>
            <a:r>
              <a:rPr lang="he-IL" altLang="he-IL" dirty="0"/>
              <a:t>, ולכל מחלקה בג'אווה קיים בנאי ריק </a:t>
            </a:r>
            <a:r>
              <a:rPr lang="he-IL" altLang="he-IL" dirty="0" err="1"/>
              <a:t>דיפולטיבי</a:t>
            </a:r>
            <a:r>
              <a:rPr lang="he-IL" altLang="he-IL" dirty="0"/>
              <a:t>.</a:t>
            </a:r>
          </a:p>
          <a:p>
            <a:r>
              <a:rPr lang="he-IL" altLang="he-IL" dirty="0"/>
              <a:t>נוכל לכתוב בעצמנו את הבנאי הריק.</a:t>
            </a:r>
          </a:p>
          <a:p>
            <a:r>
              <a:rPr lang="he-IL" altLang="he-IL" dirty="0"/>
              <a:t>לבנאי יש שתי תכונות חשובות – </a:t>
            </a:r>
          </a:p>
          <a:p>
            <a:pPr lvl="1"/>
            <a:r>
              <a:rPr lang="he-IL" altLang="he-IL" dirty="0"/>
              <a:t>הוא השיטה הראשונה שמתבצעת במהלך חיי האובייקט.</a:t>
            </a:r>
          </a:p>
          <a:p>
            <a:pPr lvl="1"/>
            <a:r>
              <a:rPr lang="he-IL" altLang="he-IL" dirty="0"/>
              <a:t>הוא מתבצע פעם אחת בלבד במהלך חיי האובייקט.</a:t>
            </a:r>
            <a:endParaRPr lang="en-US" alt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03053"/>
            <a:ext cx="44196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הבנאי הוא שיטה מיוחדת – </a:t>
            </a:r>
          </a:p>
          <a:p>
            <a:pPr marL="342900" indent="-342900">
              <a:buAutoNum type="arabicPeriod"/>
            </a:pPr>
            <a:r>
              <a:rPr lang="he-IL" sz="2000" dirty="0">
                <a:solidFill>
                  <a:schemeClr val="tx2"/>
                </a:solidFill>
              </a:rPr>
              <a:t>שם הבנאי זהה לשם המחלקה.</a:t>
            </a:r>
          </a:p>
          <a:p>
            <a:pPr marL="342900" indent="-342900">
              <a:buAutoNum type="arabicPeriod"/>
            </a:pPr>
            <a:r>
              <a:rPr lang="he-IL" sz="2000" dirty="0">
                <a:solidFill>
                  <a:schemeClr val="tx2"/>
                </a:solidFill>
              </a:rPr>
              <a:t>הבנאי לא מחזיר ערך (גם לא </a:t>
            </a:r>
            <a:r>
              <a:rPr lang="en-US" sz="2000" dirty="0">
                <a:solidFill>
                  <a:schemeClr val="tx2"/>
                </a:solidFill>
              </a:rPr>
              <a:t>void</a:t>
            </a:r>
            <a:r>
              <a:rPr lang="he-IL" sz="2000" dirty="0">
                <a:solidFill>
                  <a:schemeClr val="tx2"/>
                </a:solidFill>
              </a:rPr>
              <a:t>).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C3DC5B7-3F94-4FAD-A913-B95729460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8305800" cy="582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public class Account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/>
            <a:r>
              <a:rPr lang="en-US" altLang="he-IL" sz="2800" dirty="0"/>
              <a:t>   </a:t>
            </a:r>
            <a:r>
              <a:rPr lang="en-US" sz="2800" dirty="0"/>
              <a:t>public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;</a:t>
            </a:r>
          </a:p>
          <a:p>
            <a:pPr algn="l" rtl="0"/>
            <a:r>
              <a:rPr lang="en-US" sz="2800" dirty="0"/>
              <a:t>   public double balance, </a:t>
            </a:r>
            <a:r>
              <a:rPr lang="en-US" sz="2800" dirty="0" err="1"/>
              <a:t>overdraftLimit</a:t>
            </a:r>
            <a:r>
              <a:rPr lang="en-US" sz="2800" dirty="0"/>
              <a:t>;</a:t>
            </a:r>
          </a:p>
          <a:p>
            <a:pPr algn="l" rtl="0"/>
            <a:r>
              <a:rPr lang="en-US" sz="2800" dirty="0"/>
              <a:t>   public </a:t>
            </a:r>
            <a:r>
              <a:rPr lang="en-US" sz="2800" dirty="0" err="1"/>
              <a:t>boolean</a:t>
            </a:r>
            <a:r>
              <a:rPr lang="en-US" sz="2800" dirty="0"/>
              <a:t> active;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</a:t>
            </a:r>
            <a:r>
              <a:rPr lang="en-US" altLang="he-IL" sz="2800" dirty="0">
                <a:solidFill>
                  <a:schemeClr val="tx2"/>
                </a:solidFill>
              </a:rPr>
              <a:t>public Account()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>
                <a:solidFill>
                  <a:schemeClr val="tx2"/>
                </a:solidFill>
              </a:rPr>
              <a:t>	</a:t>
            </a:r>
            <a:r>
              <a:rPr lang="en-US" altLang="he-IL" sz="2800" dirty="0" err="1">
                <a:solidFill>
                  <a:schemeClr val="tx2"/>
                </a:solidFill>
              </a:rPr>
              <a:t>num</a:t>
            </a:r>
            <a:r>
              <a:rPr lang="en-US" altLang="he-IL" sz="2800" dirty="0">
                <a:solidFill>
                  <a:schemeClr val="tx2"/>
                </a:solidFill>
              </a:rPr>
              <a:t> = (</a:t>
            </a:r>
            <a:r>
              <a:rPr lang="en-US" altLang="he-IL" sz="2800" dirty="0" err="1">
                <a:solidFill>
                  <a:schemeClr val="tx2"/>
                </a:solidFill>
              </a:rPr>
              <a:t>int</a:t>
            </a:r>
            <a:r>
              <a:rPr lang="en-US" altLang="he-IL" sz="2800" dirty="0">
                <a:solidFill>
                  <a:schemeClr val="tx2"/>
                </a:solidFill>
              </a:rPr>
              <a:t>)(</a:t>
            </a:r>
            <a:r>
              <a:rPr lang="en-US" altLang="he-IL" sz="2800" dirty="0" err="1">
                <a:solidFill>
                  <a:schemeClr val="tx2"/>
                </a:solidFill>
              </a:rPr>
              <a:t>Math.random</a:t>
            </a:r>
            <a:r>
              <a:rPr lang="en-US" altLang="he-IL" sz="2800" dirty="0">
                <a:solidFill>
                  <a:schemeClr val="tx2"/>
                </a:solidFill>
              </a:rPr>
              <a:t>() * 10000);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>
                <a:solidFill>
                  <a:schemeClr val="tx2"/>
                </a:solidFill>
              </a:rPr>
              <a:t>	balance = </a:t>
            </a:r>
            <a:r>
              <a:rPr lang="en-US" altLang="he-IL" sz="2800" dirty="0" err="1">
                <a:solidFill>
                  <a:schemeClr val="tx2"/>
                </a:solidFill>
              </a:rPr>
              <a:t>overdraftLimit</a:t>
            </a:r>
            <a:r>
              <a:rPr lang="en-US" altLang="he-IL" sz="2800" dirty="0">
                <a:solidFill>
                  <a:schemeClr val="tx2"/>
                </a:solidFill>
              </a:rPr>
              <a:t> = 0.0;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>
                <a:solidFill>
                  <a:schemeClr val="tx2"/>
                </a:solidFill>
              </a:rPr>
              <a:t>	active = true;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>
                <a:solidFill>
                  <a:schemeClr val="tx2"/>
                </a:solidFill>
              </a:rPr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99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9800" y="381000"/>
            <a:ext cx="30480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ריבוי בנאים – הבנאים נבדלים אחד מהשני באמצעות החתימה שלהם.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A391B69-CB67-4F91-9274-7462211D0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59"/>
            <a:ext cx="6248400" cy="670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public class Account {</a:t>
            </a:r>
          </a:p>
          <a:p>
            <a:pPr algn="l" rtl="0"/>
            <a:r>
              <a:rPr lang="en-US" altLang="he-IL" sz="2000" dirty="0"/>
              <a:t>   </a:t>
            </a:r>
            <a:r>
              <a:rPr lang="en-US" sz="2000" dirty="0"/>
              <a:t>public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;</a:t>
            </a:r>
          </a:p>
          <a:p>
            <a:pPr algn="l" rtl="0"/>
            <a:r>
              <a:rPr lang="en-US" sz="2000" dirty="0"/>
              <a:t>   public double balance, </a:t>
            </a:r>
            <a:r>
              <a:rPr lang="en-US" sz="2000" dirty="0" err="1"/>
              <a:t>overdraftLimit</a:t>
            </a:r>
            <a:r>
              <a:rPr lang="en-US" sz="2000" dirty="0"/>
              <a:t>;</a:t>
            </a:r>
          </a:p>
          <a:p>
            <a:pPr algn="l" rtl="0"/>
            <a:r>
              <a:rPr lang="en-US" sz="2000" dirty="0"/>
              <a:t>   public </a:t>
            </a:r>
            <a:r>
              <a:rPr lang="en-US" sz="2000" dirty="0" err="1"/>
              <a:t>boolean</a:t>
            </a:r>
            <a:r>
              <a:rPr lang="en-US" sz="2000" dirty="0"/>
              <a:t> active;</a:t>
            </a:r>
          </a:p>
          <a:p>
            <a:pPr algn="l" rtl="0"/>
            <a:endParaRPr lang="en-US" altLang="he-IL" sz="20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</a:t>
            </a:r>
            <a:r>
              <a:rPr lang="en-US" altLang="he-IL" sz="2000" dirty="0">
                <a:solidFill>
                  <a:schemeClr val="tx2"/>
                </a:solidFill>
              </a:rPr>
              <a:t>public Account() {…}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   public Account(double b, double over)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   	</a:t>
            </a:r>
            <a:r>
              <a:rPr lang="en-US" altLang="he-IL" sz="2000" dirty="0" err="1">
                <a:solidFill>
                  <a:schemeClr val="tx2"/>
                </a:solidFill>
              </a:rPr>
              <a:t>num</a:t>
            </a:r>
            <a:r>
              <a:rPr lang="en-US" altLang="he-IL" sz="2000" dirty="0">
                <a:solidFill>
                  <a:schemeClr val="tx2"/>
                </a:solidFill>
              </a:rPr>
              <a:t> = (</a:t>
            </a:r>
            <a:r>
              <a:rPr lang="en-US" altLang="he-IL" sz="2000" dirty="0" err="1">
                <a:solidFill>
                  <a:schemeClr val="tx2"/>
                </a:solidFill>
              </a:rPr>
              <a:t>int</a:t>
            </a:r>
            <a:r>
              <a:rPr lang="en-US" altLang="he-IL" sz="2000" dirty="0">
                <a:solidFill>
                  <a:schemeClr val="tx2"/>
                </a:solidFill>
              </a:rPr>
              <a:t>)(</a:t>
            </a:r>
            <a:r>
              <a:rPr lang="en-US" altLang="he-IL" sz="2000" dirty="0" err="1">
                <a:solidFill>
                  <a:schemeClr val="tx2"/>
                </a:solidFill>
              </a:rPr>
              <a:t>Math.random</a:t>
            </a:r>
            <a:r>
              <a:rPr lang="en-US" altLang="he-IL" sz="2000" dirty="0">
                <a:solidFill>
                  <a:schemeClr val="tx2"/>
                </a:solidFill>
              </a:rPr>
              <a:t>() * 10000);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	balance = b;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	</a:t>
            </a:r>
            <a:r>
              <a:rPr lang="en-US" altLang="he-IL" sz="2000" dirty="0" err="1">
                <a:solidFill>
                  <a:schemeClr val="tx2"/>
                </a:solidFill>
              </a:rPr>
              <a:t>overdraftLimit</a:t>
            </a:r>
            <a:r>
              <a:rPr lang="en-US" altLang="he-IL" sz="2000" dirty="0">
                <a:solidFill>
                  <a:schemeClr val="tx2"/>
                </a:solidFill>
              </a:rPr>
              <a:t> = over;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	active = false;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   public Account(double b)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   	</a:t>
            </a:r>
            <a:r>
              <a:rPr lang="en-US" altLang="he-IL" sz="2000" dirty="0" err="1">
                <a:solidFill>
                  <a:schemeClr val="tx2"/>
                </a:solidFill>
              </a:rPr>
              <a:t>num</a:t>
            </a:r>
            <a:r>
              <a:rPr lang="en-US" altLang="he-IL" sz="2000" dirty="0">
                <a:solidFill>
                  <a:schemeClr val="tx2"/>
                </a:solidFill>
              </a:rPr>
              <a:t> = (</a:t>
            </a:r>
            <a:r>
              <a:rPr lang="en-US" altLang="he-IL" sz="2000" dirty="0" err="1">
                <a:solidFill>
                  <a:schemeClr val="tx2"/>
                </a:solidFill>
              </a:rPr>
              <a:t>int</a:t>
            </a:r>
            <a:r>
              <a:rPr lang="en-US" altLang="he-IL" sz="2000" dirty="0">
                <a:solidFill>
                  <a:schemeClr val="tx2"/>
                </a:solidFill>
              </a:rPr>
              <a:t>)(</a:t>
            </a:r>
            <a:r>
              <a:rPr lang="en-US" altLang="he-IL" sz="2000" dirty="0" err="1">
                <a:solidFill>
                  <a:schemeClr val="tx2"/>
                </a:solidFill>
              </a:rPr>
              <a:t>Math.random</a:t>
            </a:r>
            <a:r>
              <a:rPr lang="en-US" altLang="he-IL" sz="2000" dirty="0">
                <a:solidFill>
                  <a:schemeClr val="tx2"/>
                </a:solidFill>
              </a:rPr>
              <a:t>() * 10000);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	balance = b;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	</a:t>
            </a:r>
            <a:r>
              <a:rPr lang="en-US" altLang="he-IL" sz="2000" dirty="0" err="1">
                <a:solidFill>
                  <a:schemeClr val="tx2"/>
                </a:solidFill>
              </a:rPr>
              <a:t>overdraftLimit</a:t>
            </a:r>
            <a:r>
              <a:rPr lang="en-US" altLang="he-IL" sz="2000" dirty="0">
                <a:solidFill>
                  <a:schemeClr val="tx2"/>
                </a:solidFill>
              </a:rPr>
              <a:t> = 0.0;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	active = false;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215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B3AEC87-9981-4647-A26C-0EE03DBF4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8471"/>
            <a:ext cx="6248400" cy="670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public class Account {</a:t>
            </a:r>
          </a:p>
          <a:p>
            <a:pPr algn="l" rtl="0"/>
            <a:r>
              <a:rPr lang="en-US" altLang="he-IL" sz="2000" dirty="0"/>
              <a:t>   </a:t>
            </a:r>
            <a:r>
              <a:rPr lang="en-US" sz="2000" dirty="0"/>
              <a:t>public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;</a:t>
            </a:r>
          </a:p>
          <a:p>
            <a:pPr algn="l" rtl="0"/>
            <a:r>
              <a:rPr lang="en-US" sz="2000" dirty="0"/>
              <a:t>   public double balance, </a:t>
            </a:r>
            <a:r>
              <a:rPr lang="en-US" sz="2000" dirty="0" err="1"/>
              <a:t>overdraftLimit</a:t>
            </a:r>
            <a:r>
              <a:rPr lang="en-US" sz="2000" dirty="0"/>
              <a:t>;</a:t>
            </a:r>
          </a:p>
          <a:p>
            <a:pPr algn="l" rtl="0"/>
            <a:r>
              <a:rPr lang="en-US" sz="2000" dirty="0"/>
              <a:t>   public </a:t>
            </a:r>
            <a:r>
              <a:rPr lang="en-US" sz="2000" dirty="0" err="1"/>
              <a:t>boolean</a:t>
            </a:r>
            <a:r>
              <a:rPr lang="en-US" sz="2000" dirty="0"/>
              <a:t> active;</a:t>
            </a:r>
          </a:p>
          <a:p>
            <a:pPr algn="l" rtl="0"/>
            <a:endParaRPr lang="en-US" altLang="he-IL" sz="20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public Account() {…}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public Account(double b, double over)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	</a:t>
            </a:r>
            <a:r>
              <a:rPr lang="en-US" altLang="he-IL" sz="2000" dirty="0" err="1"/>
              <a:t>num</a:t>
            </a:r>
            <a:r>
              <a:rPr lang="en-US" altLang="he-IL" sz="2000" dirty="0"/>
              <a:t> = (</a:t>
            </a:r>
            <a:r>
              <a:rPr lang="en-US" altLang="he-IL" sz="2000" dirty="0" err="1"/>
              <a:t>int</a:t>
            </a:r>
            <a:r>
              <a:rPr lang="en-US" altLang="he-IL" sz="2000" dirty="0"/>
              <a:t>)(</a:t>
            </a:r>
            <a:r>
              <a:rPr lang="en-US" altLang="he-IL" sz="2000" dirty="0" err="1"/>
              <a:t>Math.random</a:t>
            </a:r>
            <a:r>
              <a:rPr lang="en-US" altLang="he-IL" sz="2000" dirty="0"/>
              <a:t>() * 10000);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	balance = b;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	</a:t>
            </a:r>
            <a:r>
              <a:rPr lang="en-US" altLang="he-IL" sz="2000" dirty="0" err="1"/>
              <a:t>overdraftLimit</a:t>
            </a:r>
            <a:r>
              <a:rPr lang="en-US" altLang="he-IL" sz="2000" dirty="0"/>
              <a:t> = over;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	active = false;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public Account(double b)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	</a:t>
            </a:r>
            <a:r>
              <a:rPr lang="en-US" altLang="he-IL" sz="2000" dirty="0" err="1"/>
              <a:t>num</a:t>
            </a:r>
            <a:r>
              <a:rPr lang="en-US" altLang="he-IL" sz="2000" dirty="0"/>
              <a:t> = (</a:t>
            </a:r>
            <a:r>
              <a:rPr lang="en-US" altLang="he-IL" sz="2000" dirty="0" err="1"/>
              <a:t>int</a:t>
            </a:r>
            <a:r>
              <a:rPr lang="en-US" altLang="he-IL" sz="2000" dirty="0"/>
              <a:t>)(</a:t>
            </a:r>
            <a:r>
              <a:rPr lang="en-US" altLang="he-IL" sz="2000" dirty="0" err="1"/>
              <a:t>Math.random</a:t>
            </a:r>
            <a:r>
              <a:rPr lang="en-US" altLang="he-IL" sz="2000" dirty="0"/>
              <a:t>() * 10000);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	balance = b;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	</a:t>
            </a:r>
            <a:r>
              <a:rPr lang="en-US" altLang="he-IL" sz="2000" dirty="0" err="1"/>
              <a:t>overdraftLimit</a:t>
            </a:r>
            <a:r>
              <a:rPr lang="en-US" altLang="he-IL" sz="2000" dirty="0"/>
              <a:t> = 0.0;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	active = false;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920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B3AEC87-9981-4647-A26C-0EE03DBF4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8471"/>
            <a:ext cx="6248400" cy="670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public class Account {</a:t>
            </a:r>
          </a:p>
          <a:p>
            <a:pPr algn="l" rtl="0"/>
            <a:r>
              <a:rPr lang="en-US" altLang="he-IL" sz="2000" dirty="0"/>
              <a:t>   </a:t>
            </a:r>
            <a:r>
              <a:rPr lang="en-US" sz="2000" dirty="0"/>
              <a:t>public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;</a:t>
            </a:r>
          </a:p>
          <a:p>
            <a:pPr algn="l" rtl="0"/>
            <a:r>
              <a:rPr lang="en-US" sz="2000" dirty="0"/>
              <a:t>   public double balance, </a:t>
            </a:r>
            <a:r>
              <a:rPr lang="en-US" sz="2000" dirty="0" err="1"/>
              <a:t>overdraftLimit</a:t>
            </a:r>
            <a:r>
              <a:rPr lang="en-US" sz="2000" dirty="0"/>
              <a:t>;</a:t>
            </a:r>
          </a:p>
          <a:p>
            <a:pPr algn="l" rtl="0"/>
            <a:r>
              <a:rPr lang="en-US" sz="2000" dirty="0"/>
              <a:t>   public </a:t>
            </a:r>
            <a:r>
              <a:rPr lang="en-US" sz="2000" dirty="0" err="1"/>
              <a:t>boolean</a:t>
            </a:r>
            <a:r>
              <a:rPr lang="en-US" sz="2000" dirty="0"/>
              <a:t> active;</a:t>
            </a:r>
          </a:p>
          <a:p>
            <a:pPr algn="l" rtl="0"/>
            <a:endParaRPr lang="en-US" altLang="he-IL" sz="20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public Account() {…}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public Account(double b, double over)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	</a:t>
            </a:r>
            <a:r>
              <a:rPr lang="en-US" altLang="he-IL" sz="2000" dirty="0" err="1"/>
              <a:t>num</a:t>
            </a:r>
            <a:r>
              <a:rPr lang="en-US" altLang="he-IL" sz="2000" dirty="0"/>
              <a:t> = (</a:t>
            </a:r>
            <a:r>
              <a:rPr lang="en-US" altLang="he-IL" sz="2000" dirty="0" err="1"/>
              <a:t>int</a:t>
            </a:r>
            <a:r>
              <a:rPr lang="en-US" altLang="he-IL" sz="2000" dirty="0"/>
              <a:t>)(</a:t>
            </a:r>
            <a:r>
              <a:rPr lang="en-US" altLang="he-IL" sz="2000" dirty="0" err="1"/>
              <a:t>Math.random</a:t>
            </a:r>
            <a:r>
              <a:rPr lang="en-US" altLang="he-IL" sz="2000" dirty="0"/>
              <a:t>() * 10000);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	balance = b;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	</a:t>
            </a:r>
            <a:r>
              <a:rPr lang="en-US" altLang="he-IL" sz="2000" dirty="0" err="1"/>
              <a:t>overdraftLimit</a:t>
            </a:r>
            <a:r>
              <a:rPr lang="en-US" altLang="he-IL" sz="2000" dirty="0"/>
              <a:t> = over;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	active = false;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public Account(double b)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	</a:t>
            </a:r>
            <a:r>
              <a:rPr lang="en-US" altLang="he-IL" sz="2000" dirty="0" err="1"/>
              <a:t>num</a:t>
            </a:r>
            <a:r>
              <a:rPr lang="en-US" altLang="he-IL" sz="2000" dirty="0"/>
              <a:t> = (</a:t>
            </a:r>
            <a:r>
              <a:rPr lang="en-US" altLang="he-IL" sz="2000" dirty="0" err="1"/>
              <a:t>int</a:t>
            </a:r>
            <a:r>
              <a:rPr lang="en-US" altLang="he-IL" sz="2000" dirty="0"/>
              <a:t>)(</a:t>
            </a:r>
            <a:r>
              <a:rPr lang="en-US" altLang="he-IL" sz="2000" dirty="0" err="1"/>
              <a:t>Math.random</a:t>
            </a:r>
            <a:r>
              <a:rPr lang="en-US" altLang="he-IL" sz="2000" dirty="0"/>
              <a:t>() * 10000);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	balance = b;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	</a:t>
            </a:r>
            <a:r>
              <a:rPr lang="en-US" altLang="he-IL" sz="2000" dirty="0" err="1"/>
              <a:t>overdraftLimit</a:t>
            </a:r>
            <a:r>
              <a:rPr lang="en-US" altLang="he-IL" sz="2000" dirty="0"/>
              <a:t> = 0.0;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	active = false;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6023" y="148471"/>
            <a:ext cx="462475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chemeClr val="tx2"/>
                </a:solidFill>
              </a:rPr>
              <a:t>main() {</a:t>
            </a:r>
          </a:p>
          <a:p>
            <a:pPr algn="l" rtl="0"/>
            <a:r>
              <a:rPr lang="en-US" dirty="0">
                <a:solidFill>
                  <a:schemeClr val="tx2"/>
                </a:solidFill>
              </a:rPr>
              <a:t>  Account a1 = new Account();</a:t>
            </a:r>
          </a:p>
          <a:p>
            <a:pPr algn="l" rtl="0"/>
            <a:r>
              <a:rPr lang="en-US" dirty="0">
                <a:solidFill>
                  <a:schemeClr val="tx2"/>
                </a:solidFill>
              </a:rPr>
              <a:t>  Account a2 = new Account(100.0, -500.0);</a:t>
            </a:r>
          </a:p>
          <a:p>
            <a:pPr algn="l" rtl="0"/>
            <a:r>
              <a:rPr lang="en-US" dirty="0">
                <a:solidFill>
                  <a:schemeClr val="tx2"/>
                </a:solidFill>
              </a:rPr>
              <a:t>  Account a3 = new Account(200.0);</a:t>
            </a:r>
          </a:p>
          <a:p>
            <a:pPr algn="l" rtl="0"/>
            <a:r>
              <a:rPr lang="en-US" dirty="0">
                <a:solidFill>
                  <a:schemeClr val="tx2"/>
                </a:solidFill>
              </a:rPr>
              <a:t>  Account a4 = new Account(1234);</a:t>
            </a:r>
          </a:p>
          <a:p>
            <a:pPr algn="l" rtl="0"/>
            <a:r>
              <a:rPr lang="en-US" dirty="0">
                <a:solidFill>
                  <a:schemeClr val="tx2"/>
                </a:solidFill>
              </a:rPr>
              <a:t> }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AF88C5E6-639C-45EC-84F4-39831E266F83}"/>
              </a:ext>
            </a:extLst>
          </p:cNvPr>
          <p:cNvCxnSpPr/>
          <p:nvPr/>
        </p:nvCxnSpPr>
        <p:spPr>
          <a:xfrm flipH="1">
            <a:off x="1905000" y="609600"/>
            <a:ext cx="220980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42B33290-506F-4CA9-BD67-88C99F796C0D}"/>
              </a:ext>
            </a:extLst>
          </p:cNvPr>
          <p:cNvCxnSpPr>
            <a:cxnSpLocks/>
          </p:cNvCxnSpPr>
          <p:nvPr/>
        </p:nvCxnSpPr>
        <p:spPr>
          <a:xfrm flipH="1">
            <a:off x="1981200" y="914400"/>
            <a:ext cx="2184888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FF454A54-97C0-4943-ABF6-B3D61CDC200A}"/>
              </a:ext>
            </a:extLst>
          </p:cNvPr>
          <p:cNvCxnSpPr>
            <a:cxnSpLocks/>
          </p:cNvCxnSpPr>
          <p:nvPr/>
        </p:nvCxnSpPr>
        <p:spPr>
          <a:xfrm flipH="1">
            <a:off x="1600200" y="1181100"/>
            <a:ext cx="2533650" cy="316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27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B3AEC87-9981-4647-A26C-0EE03DBF4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8471"/>
            <a:ext cx="6248400" cy="670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public class Account {</a:t>
            </a:r>
          </a:p>
          <a:p>
            <a:pPr algn="l" rtl="0"/>
            <a:r>
              <a:rPr lang="en-US" altLang="he-IL" sz="2000" dirty="0"/>
              <a:t>   </a:t>
            </a:r>
            <a:r>
              <a:rPr lang="en-US" sz="2000" dirty="0"/>
              <a:t>public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;</a:t>
            </a:r>
          </a:p>
          <a:p>
            <a:pPr algn="l" rtl="0"/>
            <a:r>
              <a:rPr lang="en-US" sz="2000" dirty="0"/>
              <a:t>   public double balance, </a:t>
            </a:r>
            <a:r>
              <a:rPr lang="en-US" sz="2000" dirty="0" err="1"/>
              <a:t>overdraftLimit</a:t>
            </a:r>
            <a:r>
              <a:rPr lang="en-US" sz="2000" dirty="0"/>
              <a:t>;</a:t>
            </a:r>
          </a:p>
          <a:p>
            <a:pPr algn="l" rtl="0"/>
            <a:r>
              <a:rPr lang="en-US" sz="2000" dirty="0"/>
              <a:t>   public </a:t>
            </a:r>
            <a:r>
              <a:rPr lang="en-US" sz="2000" dirty="0" err="1"/>
              <a:t>boolean</a:t>
            </a:r>
            <a:r>
              <a:rPr lang="en-US" sz="2000" dirty="0"/>
              <a:t> active;</a:t>
            </a:r>
          </a:p>
          <a:p>
            <a:pPr algn="l" rtl="0"/>
            <a:endParaRPr lang="en-US" altLang="he-IL" sz="20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public Account(double b, double over)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	</a:t>
            </a:r>
            <a:r>
              <a:rPr lang="en-US" altLang="he-IL" sz="2000" dirty="0" err="1"/>
              <a:t>num</a:t>
            </a:r>
            <a:r>
              <a:rPr lang="en-US" altLang="he-IL" sz="2000" dirty="0"/>
              <a:t> = (</a:t>
            </a:r>
            <a:r>
              <a:rPr lang="en-US" altLang="he-IL" sz="2000" dirty="0" err="1"/>
              <a:t>int</a:t>
            </a:r>
            <a:r>
              <a:rPr lang="en-US" altLang="he-IL" sz="2000" dirty="0"/>
              <a:t>)(</a:t>
            </a:r>
            <a:r>
              <a:rPr lang="en-US" altLang="he-IL" sz="2000" dirty="0" err="1"/>
              <a:t>Math.random</a:t>
            </a:r>
            <a:r>
              <a:rPr lang="en-US" altLang="he-IL" sz="2000" dirty="0"/>
              <a:t>() * 10000);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	balance = b;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	</a:t>
            </a:r>
            <a:r>
              <a:rPr lang="en-US" altLang="he-IL" sz="2000" dirty="0" err="1"/>
              <a:t>overdraftLimit</a:t>
            </a:r>
            <a:r>
              <a:rPr lang="en-US" altLang="he-IL" sz="2000" dirty="0"/>
              <a:t> = over;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	active = false;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public Account(double b)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	</a:t>
            </a:r>
            <a:r>
              <a:rPr lang="en-US" altLang="he-IL" sz="2000" dirty="0" err="1"/>
              <a:t>num</a:t>
            </a:r>
            <a:r>
              <a:rPr lang="en-US" altLang="he-IL" sz="2000" dirty="0"/>
              <a:t> = (</a:t>
            </a:r>
            <a:r>
              <a:rPr lang="en-US" altLang="he-IL" sz="2000" dirty="0" err="1"/>
              <a:t>int</a:t>
            </a:r>
            <a:r>
              <a:rPr lang="en-US" altLang="he-IL" sz="2000" dirty="0"/>
              <a:t>)(</a:t>
            </a:r>
            <a:r>
              <a:rPr lang="en-US" altLang="he-IL" sz="2000" dirty="0" err="1"/>
              <a:t>Math.random</a:t>
            </a:r>
            <a:r>
              <a:rPr lang="en-US" altLang="he-IL" sz="2000" dirty="0"/>
              <a:t>() * 10000);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	balance = b;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	</a:t>
            </a:r>
            <a:r>
              <a:rPr lang="en-US" altLang="he-IL" sz="2000" dirty="0" err="1"/>
              <a:t>overdraftLimit</a:t>
            </a:r>
            <a:r>
              <a:rPr lang="en-US" altLang="he-IL" sz="2000" dirty="0"/>
              <a:t> = 0.0;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	active = false;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6023" y="148471"/>
            <a:ext cx="4624754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chemeClr val="tx2"/>
                </a:solidFill>
              </a:rPr>
              <a:t>main() {</a:t>
            </a:r>
          </a:p>
          <a:p>
            <a:pPr algn="l" rtl="0"/>
            <a:r>
              <a:rPr lang="en-US" dirty="0">
                <a:solidFill>
                  <a:schemeClr val="tx2"/>
                </a:solidFill>
              </a:rPr>
              <a:t>  Account a1 = new Account();</a:t>
            </a:r>
          </a:p>
          <a:p>
            <a:pPr algn="l" rtl="0"/>
            <a:r>
              <a:rPr lang="en-US" dirty="0">
                <a:solidFill>
                  <a:schemeClr val="tx2"/>
                </a:solidFill>
              </a:rPr>
              <a:t>  Account a2 = new Account(100.0, -500.0);</a:t>
            </a:r>
          </a:p>
          <a:p>
            <a:pPr algn="l" rtl="0"/>
            <a:r>
              <a:rPr lang="en-US" dirty="0">
                <a:solidFill>
                  <a:schemeClr val="tx2"/>
                </a:solidFill>
              </a:rPr>
              <a:t>  Account a3 = new Account(200.0);</a:t>
            </a:r>
          </a:p>
          <a:p>
            <a:pPr algn="l" rtl="0"/>
            <a:r>
              <a:rPr lang="en-US" dirty="0">
                <a:solidFill>
                  <a:schemeClr val="tx2"/>
                </a:solidFill>
              </a:rPr>
              <a:t>}</a:t>
            </a:r>
            <a:endParaRPr lang="he-I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9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990600" y="381000"/>
            <a:ext cx="7086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he-IL" altLang="he-IL" sz="3200"/>
              <a:t>לכל מחלקה בג'אווה יש בנאי ריק דיפולטיבי </a:t>
            </a:r>
            <a:r>
              <a:rPr lang="he-IL" altLang="he-IL" sz="3200" b="1"/>
              <a:t>בתנאי</a:t>
            </a:r>
            <a:r>
              <a:rPr lang="he-IL" altLang="he-IL" sz="3200"/>
              <a:t> שאין במחלקה אף בנאי אחר!</a:t>
            </a:r>
          </a:p>
          <a:p>
            <a:pPr algn="ctr" eaLnBrk="1" hangingPunct="1">
              <a:spcBef>
                <a:spcPct val="50000"/>
              </a:spcBef>
            </a:pPr>
            <a:r>
              <a:rPr lang="he-IL" altLang="he-IL" sz="3200"/>
              <a:t>מספיק שיש במחלקה לפחות בנאי אחד שהוא לא ריק, וברירת המחדל כבר לא קיימת</a:t>
            </a:r>
            <a:endParaRPr lang="en-US" altLang="he-IL" sz="3200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733800" y="3276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3600" dirty="0">
                <a:solidFill>
                  <a:schemeClr val="tx2"/>
                </a:solidFill>
              </a:rPr>
              <a:t>למה?</a:t>
            </a:r>
            <a:endParaRPr lang="en-US" altLang="he-IL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מאפייני גישה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הגדרת תכונות המחלקה כ-</a:t>
            </a:r>
            <a:r>
              <a:rPr lang="en-US" dirty="0"/>
              <a:t>public</a:t>
            </a:r>
            <a:r>
              <a:rPr lang="he-IL" dirty="0"/>
              <a:t> מאפשרת לכל מי שיוצר אובייקט מהמחלקה, לגשת לתכונות.</a:t>
            </a:r>
          </a:p>
          <a:p>
            <a:r>
              <a:rPr lang="he-IL" dirty="0"/>
              <a:t>אבל צורת גישה כזאת פוגעת בעקרון </a:t>
            </a:r>
            <a:r>
              <a:rPr lang="he-IL" dirty="0" err="1"/>
              <a:t>הכימוס</a:t>
            </a:r>
            <a:r>
              <a:rPr lang="he-IL" dirty="0"/>
              <a:t> (</a:t>
            </a:r>
            <a:r>
              <a:rPr lang="en-US" dirty="0"/>
              <a:t>encapsulation</a:t>
            </a:r>
            <a:r>
              <a:rPr lang="he-IL" dirty="0"/>
              <a:t>).</a:t>
            </a:r>
          </a:p>
          <a:p>
            <a:r>
              <a:rPr lang="he-IL" dirty="0"/>
              <a:t>כדי לחסום גישה לתכונות מחוץ לאובייקט, נוכל להשתמש במאפיין הגישה </a:t>
            </a:r>
            <a:r>
              <a:rPr lang="en-US" dirty="0"/>
              <a:t>private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  <p:extLst>
      <p:ext uri="{BB962C8B-B14F-4D97-AF65-F5344CB8AC3E}">
        <p14:creationId xmlns:p14="http://schemas.microsoft.com/office/powerpoint/2010/main" val="130454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94150"/>
            <a:ext cx="35052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ניתן לגשת לתכונה שמוגדרת כפרטית רק מתוך המחלקה בה היא מוגדרת.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50" y="2526491"/>
            <a:ext cx="66294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	Account a = new Account();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FF0000"/>
                </a:solidFill>
              </a:rPr>
              <a:t>a.num</a:t>
            </a:r>
            <a:r>
              <a:rPr lang="en-US" sz="2400" dirty="0">
                <a:solidFill>
                  <a:srgbClr val="FF0000"/>
                </a:solidFill>
              </a:rPr>
              <a:t> = 333;</a:t>
            </a:r>
          </a:p>
          <a:p>
            <a:pPr algn="l" rtl="0"/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a.balance</a:t>
            </a:r>
            <a:r>
              <a:rPr lang="en-US" sz="2400" dirty="0">
                <a:solidFill>
                  <a:srgbClr val="FF0000"/>
                </a:solidFill>
              </a:rPr>
              <a:t> += 10;</a:t>
            </a:r>
          </a:p>
          <a:p>
            <a:pPr algn="l" rtl="0"/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a.active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 algn="l" rtl="0"/>
            <a:r>
              <a:rPr lang="en-US" sz="2400" dirty="0"/>
              <a:t> 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8D33F78-E986-4841-BF92-9E288D3D0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60502"/>
            <a:ext cx="6248400" cy="227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public class Account {</a:t>
            </a:r>
          </a:p>
          <a:p>
            <a:pPr algn="l" rtl="0"/>
            <a:r>
              <a:rPr lang="en-US" altLang="he-IL" sz="2400" dirty="0"/>
              <a:t>   </a:t>
            </a:r>
            <a:r>
              <a:rPr lang="en-US" sz="2400" dirty="0">
                <a:solidFill>
                  <a:schemeClr val="tx2"/>
                </a:solidFill>
              </a:rPr>
              <a:t>private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</a:t>
            </a:r>
            <a:r>
              <a:rPr lang="en-US" sz="2400" dirty="0">
                <a:solidFill>
                  <a:schemeClr val="tx2"/>
                </a:solidFill>
              </a:rPr>
              <a:t>private</a:t>
            </a:r>
            <a:r>
              <a:rPr lang="en-US" sz="2400" dirty="0"/>
              <a:t> double balance, </a:t>
            </a:r>
            <a:r>
              <a:rPr lang="en-US" sz="2400" dirty="0" err="1"/>
              <a:t>overdraftLimit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</a:t>
            </a:r>
            <a:r>
              <a:rPr lang="en-US" sz="2400" dirty="0">
                <a:solidFill>
                  <a:schemeClr val="tx2"/>
                </a:solidFill>
              </a:rPr>
              <a:t>private</a:t>
            </a:r>
            <a:r>
              <a:rPr lang="en-US" sz="2400" dirty="0"/>
              <a:t> </a:t>
            </a:r>
            <a:r>
              <a:rPr lang="en-US" sz="2400" dirty="0" err="1"/>
              <a:t>boolean</a:t>
            </a:r>
            <a:r>
              <a:rPr lang="en-US" sz="2400" dirty="0"/>
              <a:t> active;</a:t>
            </a:r>
          </a:p>
          <a:p>
            <a:pPr algn="l" rtl="0"/>
            <a:endParaRPr lang="en-US" altLang="he-IL" sz="24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313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4419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public class Account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 </a:t>
            </a:r>
            <a:r>
              <a:rPr lang="en-US" altLang="he-IL" sz="2800" dirty="0" err="1"/>
              <a:t>num</a:t>
            </a:r>
            <a:r>
              <a:rPr lang="en-US" altLang="he-IL" sz="2800" dirty="0"/>
              <a:t>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double balance;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H="1">
            <a:off x="3886200" y="2057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181600" y="19050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/>
              <a:t>תכונה של המחלקה</a:t>
            </a:r>
            <a:endParaRPr lang="en-US" altLang="he-IL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657600" y="228600"/>
            <a:ext cx="5105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solidFill>
                  <a:schemeClr val="tx2"/>
                </a:solidFill>
              </a:rPr>
              <a:t>תכונות של המחלקה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3886200"/>
            <a:ext cx="8763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>
                    <a:lumMod val="50000"/>
                  </a:schemeClr>
                </a:solidFill>
              </a:rPr>
              <a:t>תכונות של המחלקה הן משתנים שמתארים את המחלקה. לכל תכונה אנו מוסיפים </a:t>
            </a:r>
            <a:r>
              <a:rPr lang="he-IL" sz="2400" b="1" dirty="0">
                <a:solidFill>
                  <a:schemeClr val="tx2">
                    <a:lumMod val="50000"/>
                  </a:schemeClr>
                </a:solidFill>
              </a:rPr>
              <a:t>מאפיין גישה (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access modifier</a:t>
            </a:r>
            <a:r>
              <a:rPr lang="he-IL" sz="2400" b="1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he-IL" sz="2400" dirty="0">
                <a:solidFill>
                  <a:schemeClr val="tx2">
                    <a:lumMod val="50000"/>
                  </a:schemeClr>
                </a:solidFill>
              </a:rPr>
              <a:t>שקובע מי רשאי לגשת לתכונה.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34DB3E6-2F3C-451A-A59C-6E4D0F60E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94" y="209550"/>
            <a:ext cx="6881098" cy="522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public class Account {</a:t>
            </a:r>
          </a:p>
          <a:p>
            <a:pPr algn="l" rtl="0"/>
            <a:r>
              <a:rPr lang="en-US" altLang="he-IL" sz="2400" dirty="0"/>
              <a:t>   </a:t>
            </a:r>
            <a:r>
              <a:rPr lang="en-US" sz="2400" dirty="0"/>
              <a:t>private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private double balance, </a:t>
            </a:r>
            <a:r>
              <a:rPr lang="en-US" sz="2400" dirty="0" err="1"/>
              <a:t>overdraftLimit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private </a:t>
            </a:r>
            <a:r>
              <a:rPr lang="en-US" sz="2400" dirty="0" err="1"/>
              <a:t>boolean</a:t>
            </a:r>
            <a:r>
              <a:rPr lang="en-US" sz="2400" dirty="0"/>
              <a:t> active;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   public double </a:t>
            </a:r>
            <a:r>
              <a:rPr lang="en-US" sz="2400" dirty="0" err="1"/>
              <a:t>getOverdraftLimit</a:t>
            </a:r>
            <a:r>
              <a:rPr lang="en-US" sz="2400" dirty="0"/>
              <a:t>() {</a:t>
            </a:r>
          </a:p>
          <a:p>
            <a:pPr algn="l" rtl="0"/>
            <a:r>
              <a:rPr lang="en-US" sz="2400" dirty="0"/>
              <a:t>	return </a:t>
            </a:r>
            <a:r>
              <a:rPr lang="en-US" sz="2400" dirty="0" err="1"/>
              <a:t>overdraftLimit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   public void </a:t>
            </a:r>
            <a:r>
              <a:rPr lang="en-US" sz="2400" dirty="0" err="1"/>
              <a:t>setOverdraftLimit</a:t>
            </a:r>
            <a:r>
              <a:rPr lang="en-US" sz="2400" dirty="0"/>
              <a:t>(double over)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overdraftLimit</a:t>
            </a:r>
            <a:r>
              <a:rPr lang="en-US" sz="2400" dirty="0"/>
              <a:t> = over;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endParaRPr lang="en-US" altLang="he-IL" sz="24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16752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34DB3E6-2F3C-451A-A59C-6E4D0F60E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60338"/>
            <a:ext cx="7277100" cy="406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public class Account {</a:t>
            </a:r>
          </a:p>
          <a:p>
            <a:pPr algn="l" rtl="0"/>
            <a:r>
              <a:rPr lang="en-US" altLang="he-IL" sz="2000" dirty="0"/>
              <a:t>   </a:t>
            </a:r>
            <a:r>
              <a:rPr lang="en-US" sz="2000" dirty="0"/>
              <a:t>private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;</a:t>
            </a:r>
          </a:p>
          <a:p>
            <a:pPr algn="l" rtl="0"/>
            <a:r>
              <a:rPr lang="en-US" sz="2000" dirty="0"/>
              <a:t>   private double balance, </a:t>
            </a:r>
            <a:r>
              <a:rPr lang="en-US" sz="2000" dirty="0" err="1"/>
              <a:t>overdraftLimit</a:t>
            </a:r>
            <a:r>
              <a:rPr lang="en-US" sz="2000" dirty="0"/>
              <a:t>;</a:t>
            </a:r>
          </a:p>
          <a:p>
            <a:pPr algn="l" rtl="0"/>
            <a:r>
              <a:rPr lang="en-US" sz="2000" dirty="0"/>
              <a:t>   private </a:t>
            </a:r>
            <a:r>
              <a:rPr lang="en-US" sz="2000" dirty="0" err="1"/>
              <a:t>boolean</a:t>
            </a:r>
            <a:r>
              <a:rPr lang="en-US" sz="2000" dirty="0"/>
              <a:t> active;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   public double </a:t>
            </a:r>
            <a:r>
              <a:rPr lang="en-US" sz="2000" dirty="0" err="1"/>
              <a:t>getOverdraftLimit</a:t>
            </a:r>
            <a:r>
              <a:rPr lang="en-US" sz="2000" dirty="0"/>
              <a:t>() {</a:t>
            </a:r>
          </a:p>
          <a:p>
            <a:pPr algn="l" rtl="0"/>
            <a:r>
              <a:rPr lang="en-US" sz="2000" dirty="0"/>
              <a:t>	return </a:t>
            </a:r>
            <a:r>
              <a:rPr lang="en-US" sz="2000" dirty="0" err="1"/>
              <a:t>overdraftLimit</a:t>
            </a:r>
            <a:r>
              <a:rPr lang="en-US" sz="2000" dirty="0"/>
              <a:t>;</a:t>
            </a:r>
          </a:p>
          <a:p>
            <a:pPr algn="l" rtl="0"/>
            <a:r>
              <a:rPr lang="en-US" sz="2000" dirty="0"/>
              <a:t>   }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   public void </a:t>
            </a:r>
            <a:r>
              <a:rPr lang="en-US" sz="2000" dirty="0" err="1"/>
              <a:t>setOverdraftLimit</a:t>
            </a:r>
            <a:r>
              <a:rPr lang="en-US" sz="2000" dirty="0"/>
              <a:t>(double over) {</a:t>
            </a:r>
          </a:p>
          <a:p>
            <a:pPr algn="l" rtl="0"/>
            <a:r>
              <a:rPr lang="en-US" sz="2000" dirty="0"/>
              <a:t>	</a:t>
            </a:r>
            <a:r>
              <a:rPr lang="en-US" sz="2000" dirty="0" err="1"/>
              <a:t>overdraftLimit</a:t>
            </a:r>
            <a:r>
              <a:rPr lang="en-US" sz="2000" dirty="0"/>
              <a:t> = over;</a:t>
            </a:r>
          </a:p>
          <a:p>
            <a:pPr algn="l" rtl="0"/>
            <a:r>
              <a:rPr lang="en-US" sz="2000" dirty="0"/>
              <a:t>   }</a:t>
            </a:r>
            <a:endParaRPr lang="en-US" altLang="he-IL" sz="20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3674487"/>
            <a:ext cx="518160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1" anchor="t">
            <a:spAutoFit/>
          </a:bodyPr>
          <a:lstStyle/>
          <a:p>
            <a:pPr algn="l" rtl="0"/>
            <a:r>
              <a:rPr lang="en-US" sz="2400" dirty="0"/>
              <a:t>main() {</a:t>
            </a:r>
          </a:p>
          <a:p>
            <a:pPr algn="l" rtl="0"/>
            <a:r>
              <a:rPr lang="en-US" sz="2400" dirty="0"/>
              <a:t>    Account a = new Account();</a:t>
            </a:r>
          </a:p>
          <a:p>
            <a:pPr algn="l" rtl="0"/>
            <a:r>
              <a:rPr lang="en-US" sz="2400" dirty="0"/>
              <a:t>    </a:t>
            </a:r>
            <a:r>
              <a:rPr lang="en-US" sz="2400" dirty="0" err="1"/>
              <a:t>a.overdraftLimit</a:t>
            </a:r>
            <a:r>
              <a:rPr lang="en-US" sz="2400" dirty="0"/>
              <a:t> = -100.0;</a:t>
            </a:r>
          </a:p>
          <a:p>
            <a:pPr algn="l" rtl="0"/>
            <a:r>
              <a:rPr lang="en-US" sz="2400" dirty="0"/>
              <a:t>    </a:t>
            </a:r>
            <a:r>
              <a:rPr lang="en-US" sz="2400" dirty="0" err="1"/>
              <a:t>a.setOverdraftLimit</a:t>
            </a:r>
            <a:r>
              <a:rPr lang="en-US" sz="2400" dirty="0"/>
              <a:t>(-100.0);</a:t>
            </a:r>
          </a:p>
          <a:p>
            <a:pPr algn="l" rtl="0"/>
            <a:r>
              <a:rPr lang="en-US" sz="2400" dirty="0"/>
              <a:t>    </a:t>
            </a:r>
            <a:r>
              <a:rPr lang="en-US" sz="2400" dirty="0" err="1"/>
              <a:t>System.out.print</a:t>
            </a:r>
            <a:r>
              <a:rPr lang="en-US" sz="2400" dirty="0"/>
              <a:t>(</a:t>
            </a:r>
            <a:r>
              <a:rPr lang="en-US" sz="2400" dirty="0" err="1"/>
              <a:t>a.overdraftLimit</a:t>
            </a:r>
            <a:r>
              <a:rPr lang="en-US" sz="2400" dirty="0"/>
              <a:t>);</a:t>
            </a:r>
          </a:p>
          <a:p>
            <a:pPr algn="l" rtl="0"/>
            <a:r>
              <a:rPr lang="en-US" sz="2400" dirty="0"/>
              <a:t>    </a:t>
            </a:r>
            <a:r>
              <a:rPr lang="en-US" sz="2400" dirty="0" err="1"/>
              <a:t>System.out.print</a:t>
            </a:r>
            <a:r>
              <a:rPr lang="en-US" sz="2400" dirty="0"/>
              <a:t>(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getOverdraftLimit</a:t>
            </a:r>
            <a:r>
              <a:rPr lang="en-US" sz="2400" dirty="0"/>
              <a:t>());</a:t>
            </a:r>
          </a:p>
          <a:p>
            <a:pPr algn="l" rtl="0"/>
            <a:r>
              <a:rPr lang="en-US" sz="2400" dirty="0"/>
              <a:t>}</a:t>
            </a:r>
          </a:p>
        </p:txBody>
      </p:sp>
      <p:cxnSp>
        <p:nvCxnSpPr>
          <p:cNvPr id="9" name="מחבר ישר 8"/>
          <p:cNvCxnSpPr/>
          <p:nvPr/>
        </p:nvCxnSpPr>
        <p:spPr>
          <a:xfrm>
            <a:off x="3505200" y="4648200"/>
            <a:ext cx="3581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מחבר ישר 9"/>
          <p:cNvCxnSpPr/>
          <p:nvPr/>
        </p:nvCxnSpPr>
        <p:spPr>
          <a:xfrm>
            <a:off x="3543300" y="5410200"/>
            <a:ext cx="441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2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2600" y="533400"/>
            <a:ext cx="3276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באמצעות שיטות </a:t>
            </a:r>
            <a:r>
              <a:rPr lang="en-US" sz="2400" dirty="0">
                <a:solidFill>
                  <a:schemeClr val="tx2"/>
                </a:solidFill>
              </a:rPr>
              <a:t>set/get</a:t>
            </a:r>
            <a:r>
              <a:rPr lang="he-IL" sz="2400" dirty="0">
                <a:solidFill>
                  <a:schemeClr val="tx2"/>
                </a:solidFill>
              </a:rPr>
              <a:t> ניתן לשלוט בנתונים הפנימיים.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117E2CA-7CBA-434B-9599-F6949C3AA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60338"/>
            <a:ext cx="7277100" cy="522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public class Account {</a:t>
            </a:r>
          </a:p>
          <a:p>
            <a:pPr algn="l" rtl="0"/>
            <a:r>
              <a:rPr lang="en-US" altLang="he-IL" sz="2400" dirty="0"/>
              <a:t>   </a:t>
            </a:r>
            <a:r>
              <a:rPr lang="en-US" sz="2400" dirty="0"/>
              <a:t>private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private double balance, </a:t>
            </a:r>
            <a:r>
              <a:rPr lang="en-US" sz="2400" dirty="0" err="1"/>
              <a:t>overdraftLimit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private </a:t>
            </a:r>
            <a:r>
              <a:rPr lang="en-US" sz="2400" dirty="0" err="1"/>
              <a:t>boolean</a:t>
            </a:r>
            <a:r>
              <a:rPr lang="en-US" sz="2400" dirty="0"/>
              <a:t> active;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   public double </a:t>
            </a:r>
            <a:r>
              <a:rPr lang="en-US" sz="2400" dirty="0" err="1"/>
              <a:t>getOverdraftLimit</a:t>
            </a:r>
            <a:r>
              <a:rPr lang="en-US" sz="2400" dirty="0"/>
              <a:t>() {</a:t>
            </a:r>
          </a:p>
          <a:p>
            <a:pPr algn="l" rtl="0"/>
            <a:r>
              <a:rPr lang="en-US" sz="2400" dirty="0"/>
              <a:t>	return </a:t>
            </a:r>
            <a:r>
              <a:rPr lang="en-US" sz="2400" dirty="0" err="1"/>
              <a:t>overdraftLimit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   public void </a:t>
            </a:r>
            <a:r>
              <a:rPr lang="en-US" sz="2400" dirty="0" err="1"/>
              <a:t>setOverdraftLimit</a:t>
            </a:r>
            <a:r>
              <a:rPr lang="en-US" sz="2400" dirty="0"/>
              <a:t>(double over) {</a:t>
            </a:r>
          </a:p>
          <a:p>
            <a:pPr algn="l" rtl="0"/>
            <a:r>
              <a:rPr lang="en-US" sz="2400" dirty="0"/>
              <a:t>	if(over &lt; balance)</a:t>
            </a:r>
          </a:p>
          <a:p>
            <a:pPr algn="l" rtl="0"/>
            <a:r>
              <a:rPr lang="en-US" sz="2400" dirty="0"/>
              <a:t>	   </a:t>
            </a:r>
            <a:r>
              <a:rPr lang="en-US" sz="2400" dirty="0" err="1"/>
              <a:t>overdraftLimit</a:t>
            </a:r>
            <a:r>
              <a:rPr lang="en-US" sz="2400" dirty="0"/>
              <a:t> = over;</a:t>
            </a:r>
          </a:p>
          <a:p>
            <a:pPr algn="l" rtl="0"/>
            <a:r>
              <a:rPr lang="en-US" sz="2400" dirty="0"/>
              <a:t>   }</a:t>
            </a:r>
            <a:endParaRPr lang="en-US" altLang="he-IL" sz="24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332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4514770"/>
            <a:ext cx="7086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המשתנה </a:t>
            </a:r>
            <a:r>
              <a:rPr lang="en-US" sz="2400" dirty="0">
                <a:solidFill>
                  <a:schemeClr val="tx2"/>
                </a:solidFill>
              </a:rPr>
              <a:t>a</a:t>
            </a:r>
            <a:r>
              <a:rPr lang="he-IL" sz="2400" dirty="0">
                <a:solidFill>
                  <a:schemeClr val="tx2"/>
                </a:solidFill>
              </a:rPr>
              <a:t> מכיל את כתובת האובייקט, וזה מה שיודפס.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437279"/>
            <a:ext cx="66294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	Account a = new Account();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chemeClr val="tx2"/>
                </a:solidFill>
              </a:rPr>
              <a:t>System.out.println</a:t>
            </a:r>
            <a:r>
              <a:rPr lang="en-US" sz="2400" dirty="0">
                <a:solidFill>
                  <a:schemeClr val="tx2"/>
                </a:solidFill>
              </a:rPr>
              <a:t>(a);</a:t>
            </a:r>
          </a:p>
          <a:p>
            <a:pPr algn="l" rtl="0"/>
            <a:r>
              <a:rPr lang="en-US" sz="2400" dirty="0"/>
              <a:t> 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30EA3FD-4E0E-4484-A866-4D5F9787E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60338"/>
            <a:ext cx="7277100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public class Account {</a:t>
            </a:r>
          </a:p>
          <a:p>
            <a:pPr algn="l" rtl="0"/>
            <a:r>
              <a:rPr lang="en-US" altLang="he-IL" sz="2400" dirty="0"/>
              <a:t>   </a:t>
            </a:r>
            <a:r>
              <a:rPr lang="en-US" sz="2400" dirty="0"/>
              <a:t>private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private double balance, </a:t>
            </a:r>
            <a:r>
              <a:rPr lang="en-US" sz="2400" dirty="0" err="1"/>
              <a:t>overdraftLimit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private </a:t>
            </a:r>
            <a:r>
              <a:rPr lang="en-US" sz="2400" dirty="0" err="1"/>
              <a:t>boolean</a:t>
            </a:r>
            <a:r>
              <a:rPr lang="en-US" sz="2400" dirty="0"/>
              <a:t> active;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40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980917"/>
            <a:ext cx="66294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	Account a = new Account();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chemeClr val="tx2"/>
                </a:solidFill>
              </a:rPr>
              <a:t>System.out.println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a.format</a:t>
            </a:r>
            <a:r>
              <a:rPr lang="en-US" sz="2400" dirty="0">
                <a:solidFill>
                  <a:schemeClr val="tx2"/>
                </a:solidFill>
              </a:rPr>
              <a:t>());</a:t>
            </a:r>
          </a:p>
          <a:p>
            <a:pPr algn="l" rtl="0"/>
            <a:r>
              <a:rPr lang="en-US" sz="2400" dirty="0"/>
              <a:t> 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F82841D-37B5-4F15-B724-61A6347E7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60338"/>
            <a:ext cx="8305800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public class Account {</a:t>
            </a:r>
          </a:p>
          <a:p>
            <a:pPr algn="l" rtl="0"/>
            <a:r>
              <a:rPr lang="en-US" altLang="he-IL" sz="2400" dirty="0"/>
              <a:t>   </a:t>
            </a:r>
            <a:r>
              <a:rPr lang="en-US" sz="2400" dirty="0"/>
              <a:t>private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private double balance, </a:t>
            </a:r>
            <a:r>
              <a:rPr lang="en-US" sz="2400" dirty="0" err="1"/>
              <a:t>overdraftLimit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private </a:t>
            </a:r>
            <a:r>
              <a:rPr lang="en-US" sz="2400" dirty="0" err="1"/>
              <a:t>boolean</a:t>
            </a:r>
            <a:r>
              <a:rPr lang="en-US" sz="2400" dirty="0"/>
              <a:t> active;</a:t>
            </a:r>
          </a:p>
          <a:p>
            <a:pPr algn="l" rtl="0"/>
            <a:r>
              <a:rPr lang="en-US" sz="2400" dirty="0"/>
              <a:t>   </a:t>
            </a:r>
          </a:p>
          <a:p>
            <a:pPr algn="l" rtl="0"/>
            <a:r>
              <a:rPr lang="en-US" sz="2400" dirty="0"/>
              <a:t>   public String format() {</a:t>
            </a:r>
          </a:p>
          <a:p>
            <a:pPr algn="l" rtl="0"/>
            <a:r>
              <a:rPr lang="en-US" sz="2400" dirty="0"/>
              <a:t>	return </a:t>
            </a:r>
            <a:r>
              <a:rPr lang="en-US" sz="2400" dirty="0" err="1"/>
              <a:t>num</a:t>
            </a:r>
            <a:r>
              <a:rPr lang="en-US" sz="2400" dirty="0"/>
              <a:t> + “, “ + balance + “, “ + </a:t>
            </a:r>
            <a:r>
              <a:rPr lang="en-US" sz="2400" dirty="0" err="1"/>
              <a:t>overdraftLimit</a:t>
            </a:r>
            <a:r>
              <a:rPr lang="en-US" sz="2400" dirty="0"/>
              <a:t> +</a:t>
            </a:r>
          </a:p>
          <a:p>
            <a:pPr algn="l" rtl="0"/>
            <a:r>
              <a:rPr lang="en-US" sz="2400" dirty="0"/>
              <a:t>		“, “ + active;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132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980917"/>
            <a:ext cx="66294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	Account a = new Account();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chemeClr val="tx2"/>
                </a:solidFill>
              </a:rPr>
              <a:t>System.out.println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a.toString</a:t>
            </a:r>
            <a:r>
              <a:rPr lang="en-US" sz="2400" dirty="0">
                <a:solidFill>
                  <a:schemeClr val="tx2"/>
                </a:solidFill>
              </a:rPr>
              <a:t>());</a:t>
            </a:r>
          </a:p>
          <a:p>
            <a:pPr algn="l" rtl="0"/>
            <a:r>
              <a:rPr lang="en-US" sz="2400" dirty="0"/>
              <a:t> 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5870A18-E44F-49C6-815C-E75F0DFDD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60338"/>
            <a:ext cx="8305800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public class Account {</a:t>
            </a:r>
          </a:p>
          <a:p>
            <a:pPr algn="l" rtl="0"/>
            <a:r>
              <a:rPr lang="en-US" altLang="he-IL" sz="2400" dirty="0"/>
              <a:t>   </a:t>
            </a:r>
            <a:r>
              <a:rPr lang="en-US" sz="2400" dirty="0"/>
              <a:t>private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private double balance, </a:t>
            </a:r>
            <a:r>
              <a:rPr lang="en-US" sz="2400" dirty="0" err="1"/>
              <a:t>overdraftLimit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private </a:t>
            </a:r>
            <a:r>
              <a:rPr lang="en-US" sz="2400" dirty="0" err="1"/>
              <a:t>boolean</a:t>
            </a:r>
            <a:r>
              <a:rPr lang="en-US" sz="2400" dirty="0"/>
              <a:t> active;</a:t>
            </a:r>
          </a:p>
          <a:p>
            <a:pPr algn="l" rtl="0"/>
            <a:r>
              <a:rPr lang="en-US" sz="2400" dirty="0"/>
              <a:t>   </a:t>
            </a:r>
          </a:p>
          <a:p>
            <a:pPr algn="l" rtl="0"/>
            <a:r>
              <a:rPr lang="en-US" sz="2400" dirty="0"/>
              <a:t>   </a:t>
            </a:r>
            <a:r>
              <a:rPr lang="en-US" sz="2400" dirty="0">
                <a:solidFill>
                  <a:schemeClr val="tx2"/>
                </a:solidFill>
              </a:rPr>
              <a:t>public String </a:t>
            </a:r>
            <a:r>
              <a:rPr lang="en-US" sz="2400" dirty="0" err="1">
                <a:solidFill>
                  <a:schemeClr val="tx2"/>
                </a:solidFill>
              </a:rPr>
              <a:t>toString</a:t>
            </a:r>
            <a:r>
              <a:rPr lang="en-US" sz="2400" dirty="0">
                <a:solidFill>
                  <a:schemeClr val="tx2"/>
                </a:solidFill>
              </a:rPr>
              <a:t>() </a:t>
            </a:r>
            <a:r>
              <a:rPr lang="en-US" sz="2400" dirty="0"/>
              <a:t>{</a:t>
            </a:r>
          </a:p>
          <a:p>
            <a:pPr algn="l" rtl="0"/>
            <a:r>
              <a:rPr lang="en-US" sz="2400" dirty="0"/>
              <a:t>	return </a:t>
            </a:r>
            <a:r>
              <a:rPr lang="en-US" sz="2400" dirty="0" err="1"/>
              <a:t>num</a:t>
            </a:r>
            <a:r>
              <a:rPr lang="en-US" sz="2400" dirty="0"/>
              <a:t> + “, “ + balance + “, “ + </a:t>
            </a:r>
            <a:r>
              <a:rPr lang="en-US" sz="2400" dirty="0" err="1"/>
              <a:t>overdraftLimit</a:t>
            </a:r>
            <a:r>
              <a:rPr lang="en-US" sz="2400" dirty="0"/>
              <a:t> +</a:t>
            </a:r>
          </a:p>
          <a:p>
            <a:pPr algn="l" rtl="0"/>
            <a:r>
              <a:rPr lang="en-US" sz="2400" dirty="0"/>
              <a:t>		“, “ + active;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933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980917"/>
            <a:ext cx="66294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class Tester {</a:t>
            </a:r>
          </a:p>
          <a:p>
            <a:pPr algn="l" rtl="0"/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	Account a = new Account();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chemeClr val="tx2"/>
                </a:solidFill>
              </a:rPr>
              <a:t>System.out.println</a:t>
            </a:r>
            <a:r>
              <a:rPr lang="en-US" sz="2400" dirty="0">
                <a:solidFill>
                  <a:schemeClr val="tx2"/>
                </a:solidFill>
              </a:rPr>
              <a:t>(a);</a:t>
            </a:r>
          </a:p>
          <a:p>
            <a:pPr algn="l" rtl="0"/>
            <a:r>
              <a:rPr lang="en-US" sz="2400" dirty="0"/>
              <a:t> 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5870A18-E44F-49C6-815C-E75F0DFDD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60338"/>
            <a:ext cx="8305800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public class Account {</a:t>
            </a:r>
          </a:p>
          <a:p>
            <a:pPr algn="l" rtl="0"/>
            <a:r>
              <a:rPr lang="en-US" altLang="he-IL" sz="2400" dirty="0"/>
              <a:t>   </a:t>
            </a:r>
            <a:r>
              <a:rPr lang="en-US" sz="2400" dirty="0"/>
              <a:t>private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private double balance, </a:t>
            </a:r>
            <a:r>
              <a:rPr lang="en-US" sz="2400" dirty="0" err="1"/>
              <a:t>overdraftLimit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   private </a:t>
            </a:r>
            <a:r>
              <a:rPr lang="en-US" sz="2400" dirty="0" err="1"/>
              <a:t>boolean</a:t>
            </a:r>
            <a:r>
              <a:rPr lang="en-US" sz="2400" dirty="0"/>
              <a:t> active;</a:t>
            </a:r>
          </a:p>
          <a:p>
            <a:pPr algn="l" rtl="0"/>
            <a:r>
              <a:rPr lang="en-US" sz="2400" dirty="0"/>
              <a:t>   </a:t>
            </a:r>
          </a:p>
          <a:p>
            <a:pPr algn="l" rtl="0"/>
            <a:r>
              <a:rPr lang="en-US" sz="2400" dirty="0"/>
              <a:t>   </a:t>
            </a:r>
            <a:r>
              <a:rPr lang="en-US" sz="2400" dirty="0">
                <a:solidFill>
                  <a:schemeClr val="tx2"/>
                </a:solidFill>
              </a:rPr>
              <a:t>public String </a:t>
            </a:r>
            <a:r>
              <a:rPr lang="en-US" sz="2400" dirty="0" err="1">
                <a:solidFill>
                  <a:schemeClr val="tx2"/>
                </a:solidFill>
              </a:rPr>
              <a:t>toString</a:t>
            </a:r>
            <a:r>
              <a:rPr lang="en-US" sz="2400" dirty="0">
                <a:solidFill>
                  <a:schemeClr val="tx2"/>
                </a:solidFill>
              </a:rPr>
              <a:t>() </a:t>
            </a:r>
            <a:r>
              <a:rPr lang="en-US" sz="2400" dirty="0"/>
              <a:t>{</a:t>
            </a:r>
          </a:p>
          <a:p>
            <a:pPr algn="l" rtl="0"/>
            <a:r>
              <a:rPr lang="en-US" sz="2400" dirty="0"/>
              <a:t>	return </a:t>
            </a:r>
            <a:r>
              <a:rPr lang="en-US" sz="2400" dirty="0" err="1"/>
              <a:t>num</a:t>
            </a:r>
            <a:r>
              <a:rPr lang="en-US" sz="2400" dirty="0"/>
              <a:t> + “, “ + balance + “, “ + </a:t>
            </a:r>
            <a:r>
              <a:rPr lang="en-US" sz="2400" dirty="0" err="1"/>
              <a:t>overdraftLimit</a:t>
            </a:r>
            <a:r>
              <a:rPr lang="en-US" sz="2400" dirty="0"/>
              <a:t> +</a:t>
            </a:r>
          </a:p>
          <a:p>
            <a:pPr algn="l" rtl="0"/>
            <a:r>
              <a:rPr lang="en-US" sz="2400" dirty="0"/>
              <a:t>		“, “ + active;</a:t>
            </a:r>
          </a:p>
          <a:p>
            <a:pPr algn="l" rtl="0"/>
            <a:r>
              <a:rPr lang="en-US" sz="2400" dirty="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5" name="חץ ימינה 2">
            <a:extLst>
              <a:ext uri="{FF2B5EF4-FFF2-40B4-BE49-F238E27FC236}">
                <a16:creationId xmlns:a16="http://schemas.microsoft.com/office/drawing/2014/main" id="{0A6C8C4D-494D-4DFB-9EC3-D2845DF9D1F9}"/>
              </a:ext>
            </a:extLst>
          </p:cNvPr>
          <p:cNvSpPr/>
          <p:nvPr/>
        </p:nvSpPr>
        <p:spPr>
          <a:xfrm>
            <a:off x="4191000" y="5257800"/>
            <a:ext cx="762000" cy="164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814B9-A6B7-48AC-83DE-446D16440E6E}"/>
              </a:ext>
            </a:extLst>
          </p:cNvPr>
          <p:cNvSpPr txBox="1"/>
          <p:nvPr/>
        </p:nvSpPr>
        <p:spPr>
          <a:xfrm>
            <a:off x="4789714" y="5057392"/>
            <a:ext cx="434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השיטה </a:t>
            </a:r>
            <a:r>
              <a:rPr lang="en-US" sz="2400" dirty="0" err="1">
                <a:solidFill>
                  <a:schemeClr val="tx2"/>
                </a:solidFill>
              </a:rPr>
              <a:t>toString</a:t>
            </a:r>
            <a:r>
              <a:rPr lang="he-IL" sz="2400" dirty="0">
                <a:solidFill>
                  <a:schemeClr val="tx2"/>
                </a:solidFill>
              </a:rPr>
              <a:t> תופעל אוטומטית</a:t>
            </a:r>
          </a:p>
        </p:txBody>
      </p:sp>
    </p:spTree>
    <p:extLst>
      <p:ext uri="{BB962C8B-B14F-4D97-AF65-F5344CB8AC3E}">
        <p14:creationId xmlns:p14="http://schemas.microsoft.com/office/powerpoint/2010/main" val="260879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45720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public class Account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 </a:t>
            </a:r>
            <a:r>
              <a:rPr lang="en-US" altLang="he-IL" sz="2800" dirty="0" err="1"/>
              <a:t>num</a:t>
            </a:r>
            <a:r>
              <a:rPr lang="en-US" altLang="he-IL" sz="2800" dirty="0"/>
              <a:t>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double balance;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52400" y="2971800"/>
            <a:ext cx="7086600" cy="401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public class Tester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static void main(String[] </a:t>
            </a:r>
            <a:r>
              <a:rPr lang="en-US" altLang="he-IL" sz="2800" dirty="0" err="1"/>
              <a:t>args</a:t>
            </a:r>
            <a:r>
              <a:rPr lang="en-US" altLang="he-IL" sz="2800" dirty="0"/>
              <a:t>)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   Account a = new Account();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   </a:t>
            </a:r>
            <a:r>
              <a:rPr lang="en-US" altLang="he-IL" sz="2800" dirty="0" err="1"/>
              <a:t>a.num</a:t>
            </a:r>
            <a:r>
              <a:rPr lang="en-US" altLang="he-IL" sz="2800" dirty="0"/>
              <a:t> = 1234;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   </a:t>
            </a:r>
            <a:r>
              <a:rPr lang="en-US" altLang="he-IL" sz="2800" dirty="0" err="1"/>
              <a:t>a.balance</a:t>
            </a:r>
            <a:r>
              <a:rPr lang="en-US" altLang="he-IL" sz="2800" dirty="0"/>
              <a:t> = 100;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76200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84582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7620000" y="121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7620000" y="160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76200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76200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76200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8458200" y="1219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/>
              <a:t>a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5486400" y="990600"/>
            <a:ext cx="1143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5486400" y="6096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/>
              <a:t>Account</a:t>
            </a: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H="1" flipV="1">
            <a:off x="6629400" y="11430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7543800" y="1219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1012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400800" y="762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1012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162800" y="152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מחסנית</a:t>
            </a:r>
            <a:endParaRPr lang="en-US" altLang="he-IL" sz="2400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5257800" y="152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ערימה</a:t>
            </a:r>
            <a:endParaRPr lang="en-US" altLang="he-IL" sz="2400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5486400" y="1295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5486400" y="160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5562600" y="990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/>
              <a:t>1234 </a:t>
            </a:r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5562600" y="1295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/>
              <a:t>100 </a:t>
            </a:r>
          </a:p>
        </p:txBody>
      </p:sp>
      <p:cxnSp>
        <p:nvCxnSpPr>
          <p:cNvPr id="3" name="מחבר ישר 2"/>
          <p:cNvCxnSpPr/>
          <p:nvPr/>
        </p:nvCxnSpPr>
        <p:spPr>
          <a:xfrm>
            <a:off x="152400" y="2819400"/>
            <a:ext cx="5410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/>
      <p:bldP spid="8207" grpId="0" animBg="1"/>
      <p:bldP spid="8207" grpId="1" animBg="1"/>
      <p:bldP spid="8208" grpId="0"/>
      <p:bldP spid="8208" grpId="1"/>
      <p:bldP spid="8210" grpId="0"/>
      <p:bldP spid="8210" grpId="1"/>
      <p:bldP spid="8211" grpId="0"/>
      <p:bldP spid="8211" grpId="1"/>
      <p:bldP spid="8212" grpId="0"/>
      <p:bldP spid="8212" grpId="1"/>
      <p:bldP spid="8213" grpId="0"/>
      <p:bldP spid="8213" grpId="1"/>
      <p:bldP spid="8220" grpId="0"/>
      <p:bldP spid="82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45720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public class Account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 </a:t>
            </a:r>
            <a:r>
              <a:rPr lang="en-US" altLang="he-IL" sz="2800" dirty="0" err="1"/>
              <a:t>num</a:t>
            </a:r>
            <a:r>
              <a:rPr lang="en-US" altLang="he-IL" sz="2800" dirty="0"/>
              <a:t>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double balance;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52400" y="2971800"/>
            <a:ext cx="7086600" cy="349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public class Tester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static void main(String[] </a:t>
            </a:r>
            <a:r>
              <a:rPr lang="en-US" altLang="he-IL" sz="2800" dirty="0" err="1"/>
              <a:t>args</a:t>
            </a:r>
            <a:r>
              <a:rPr lang="en-US" altLang="he-IL" sz="2800" dirty="0"/>
              <a:t>)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   Account a = new Account();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   balance = 100;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76200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84582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7620000" y="121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7620000" y="160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76200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76200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76200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8458200" y="1219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/>
              <a:t>a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5486400" y="990600"/>
            <a:ext cx="1143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5486400" y="6096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/>
              <a:t>Account</a:t>
            </a: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H="1" flipV="1">
            <a:off x="6629400" y="11430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7543800" y="1219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1012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400800" y="762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1012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162800" y="152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מחסנית</a:t>
            </a:r>
            <a:endParaRPr lang="en-US" altLang="he-IL" sz="2400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5257800" y="152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ערימה</a:t>
            </a:r>
            <a:endParaRPr lang="en-US" altLang="he-IL" sz="2400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5486400" y="1295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5486400" y="160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cxnSp>
        <p:nvCxnSpPr>
          <p:cNvPr id="3" name="מחבר ישר 2"/>
          <p:cNvCxnSpPr/>
          <p:nvPr/>
        </p:nvCxnSpPr>
        <p:spPr>
          <a:xfrm>
            <a:off x="152400" y="2819400"/>
            <a:ext cx="5410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0BFFED-AE6E-4808-B98A-EDB52A975D55}"/>
              </a:ext>
            </a:extLst>
          </p:cNvPr>
          <p:cNvSpPr txBox="1"/>
          <p:nvPr/>
        </p:nvSpPr>
        <p:spPr>
          <a:xfrm>
            <a:off x="4091940" y="5048251"/>
            <a:ext cx="42672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rgbClr val="FF0000"/>
                </a:solidFill>
              </a:rPr>
              <a:t>שגיאת קומפילציה – המשתנה </a:t>
            </a:r>
            <a:r>
              <a:rPr lang="en-US" sz="2000" dirty="0">
                <a:solidFill>
                  <a:srgbClr val="FF0000"/>
                </a:solidFill>
              </a:rPr>
              <a:t>balance</a:t>
            </a:r>
            <a:r>
              <a:rPr lang="he-IL" sz="2000" dirty="0">
                <a:solidFill>
                  <a:srgbClr val="FF0000"/>
                </a:solidFill>
              </a:rPr>
              <a:t> אינו מוכר ב-</a:t>
            </a:r>
            <a:r>
              <a:rPr lang="en-US" sz="2000" dirty="0">
                <a:solidFill>
                  <a:srgbClr val="FF0000"/>
                </a:solidFill>
              </a:rPr>
              <a:t>main</a:t>
            </a:r>
            <a:r>
              <a:rPr lang="he-IL" sz="2000" dirty="0">
                <a:solidFill>
                  <a:srgbClr val="FF0000"/>
                </a:solidFill>
              </a:rPr>
              <a:t> והוא שייך לאובייקט ספציפי.</a:t>
            </a:r>
          </a:p>
        </p:txBody>
      </p:sp>
    </p:spTree>
    <p:extLst>
      <p:ext uri="{BB962C8B-B14F-4D97-AF65-F5344CB8AC3E}">
        <p14:creationId xmlns:p14="http://schemas.microsoft.com/office/powerpoint/2010/main" val="327865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/>
      <p:bldP spid="8207" grpId="0" animBg="1"/>
      <p:bldP spid="8207" grpId="1" animBg="1"/>
      <p:bldP spid="8208" grpId="0"/>
      <p:bldP spid="8208" grpId="1"/>
      <p:bldP spid="8210" grpId="0"/>
      <p:bldP spid="8210" grpId="1"/>
      <p:bldP spid="8211" grpId="0"/>
      <p:bldP spid="8211" grpId="1"/>
      <p:bldP spid="8212" grpId="0"/>
      <p:bldP spid="8212" grpId="1"/>
      <p:bldP spid="8213" grpId="0"/>
      <p:bldP spid="8213" grpId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>
                    <a:lumMod val="50000"/>
                  </a:schemeClr>
                </a:solidFill>
              </a:rPr>
              <a:t>תרגיל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הוסיפו למחלקה </a:t>
            </a:r>
            <a:r>
              <a:rPr lang="en-US" dirty="0"/>
              <a:t>Account</a:t>
            </a:r>
            <a:r>
              <a:rPr lang="he-IL" dirty="0"/>
              <a:t> עוד שתי תכונות – </a:t>
            </a:r>
          </a:p>
          <a:p>
            <a:pPr lvl="1"/>
            <a:r>
              <a:rPr lang="en-US" dirty="0" err="1"/>
              <a:t>overdraftLimit</a:t>
            </a:r>
            <a:r>
              <a:rPr lang="he-IL" dirty="0"/>
              <a:t> – תקרת חריגת היתר שמותרת בחשבון (תכונה מסוג </a:t>
            </a:r>
            <a:r>
              <a:rPr lang="en-US" dirty="0"/>
              <a:t>double</a:t>
            </a:r>
            <a:r>
              <a:rPr lang="he-IL" dirty="0"/>
              <a:t>).</a:t>
            </a:r>
          </a:p>
          <a:p>
            <a:pPr lvl="1"/>
            <a:r>
              <a:rPr lang="he-IL" dirty="0"/>
              <a:t> </a:t>
            </a:r>
            <a:r>
              <a:rPr lang="en-US" dirty="0"/>
              <a:t>active</a:t>
            </a:r>
            <a:r>
              <a:rPr lang="he-IL" dirty="0"/>
              <a:t> – האם החשבון פעיל (תכונה מסוג </a:t>
            </a:r>
            <a:r>
              <a:rPr lang="en-US" dirty="0" err="1"/>
              <a:t>boolean</a:t>
            </a:r>
            <a:r>
              <a:rPr lang="he-IL" dirty="0"/>
              <a:t>).</a:t>
            </a:r>
          </a:p>
          <a:p>
            <a:r>
              <a:rPr lang="he-IL" dirty="0"/>
              <a:t>כתבו </a:t>
            </a:r>
            <a:r>
              <a:rPr lang="en-US" dirty="0"/>
              <a:t>main</a:t>
            </a:r>
            <a:r>
              <a:rPr lang="he-IL" dirty="0"/>
              <a:t> שיוצר אובייקט מסוג </a:t>
            </a:r>
            <a:r>
              <a:rPr lang="en-US" dirty="0"/>
              <a:t>Account</a:t>
            </a:r>
            <a:r>
              <a:rPr lang="he-IL" dirty="0"/>
              <a:t>. הציבו בתכונות האובייקט נתונים והדפיסו אותם על המסך.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  <p:extLst>
      <p:ext uri="{BB962C8B-B14F-4D97-AF65-F5344CB8AC3E}">
        <p14:creationId xmlns:p14="http://schemas.microsoft.com/office/powerpoint/2010/main" val="75185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67600" y="304800"/>
            <a:ext cx="1219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he-IL" sz="2400" dirty="0">
                <a:solidFill>
                  <a:schemeClr val="tx2"/>
                </a:solidFill>
              </a:rPr>
              <a:t>פתרון: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920" y="381000"/>
            <a:ext cx="68580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public class Account {</a:t>
            </a:r>
          </a:p>
          <a:p>
            <a:pPr algn="l" rtl="0"/>
            <a:r>
              <a:rPr lang="en-US" sz="2800" dirty="0"/>
              <a:t>    public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;</a:t>
            </a:r>
          </a:p>
          <a:p>
            <a:pPr algn="l" rtl="0"/>
            <a:r>
              <a:rPr lang="en-US" sz="2800" dirty="0"/>
              <a:t>    public double balance, </a:t>
            </a:r>
            <a:r>
              <a:rPr lang="en-US" sz="2800" dirty="0" err="1"/>
              <a:t>overdraftLimit</a:t>
            </a:r>
            <a:r>
              <a:rPr lang="en-US" sz="2800" dirty="0"/>
              <a:t>;</a:t>
            </a:r>
          </a:p>
          <a:p>
            <a:pPr algn="l" rtl="0"/>
            <a:r>
              <a:rPr lang="en-US" sz="2800" dirty="0"/>
              <a:t>    public </a:t>
            </a:r>
            <a:r>
              <a:rPr lang="en-US" sz="2800" dirty="0" err="1"/>
              <a:t>boolean</a:t>
            </a:r>
            <a:r>
              <a:rPr lang="en-US" sz="2800" dirty="0"/>
              <a:t> active;</a:t>
            </a:r>
          </a:p>
          <a:p>
            <a:pPr algn="l" rtl="0"/>
            <a:r>
              <a:rPr lang="en-US" sz="2800" dirty="0"/>
              <a:t>}</a:t>
            </a:r>
            <a:endParaRPr lang="he-IL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816C4-3A25-49B1-8FC1-20C6EC574288}"/>
              </a:ext>
            </a:extLst>
          </p:cNvPr>
          <p:cNvSpPr txBox="1"/>
          <p:nvPr/>
        </p:nvSpPr>
        <p:spPr>
          <a:xfrm>
            <a:off x="324920" y="2885970"/>
            <a:ext cx="84582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public class Tester {</a:t>
            </a:r>
          </a:p>
          <a:p>
            <a:pPr algn="l" rtl="0"/>
            <a:r>
              <a:rPr lang="en-US" sz="2800" dirty="0"/>
              <a:t>    public static void main(String[] </a:t>
            </a:r>
            <a:r>
              <a:rPr lang="en-US" sz="2800" dirty="0" err="1"/>
              <a:t>args</a:t>
            </a:r>
            <a:r>
              <a:rPr lang="en-US" sz="2800" dirty="0"/>
              <a:t>) {</a:t>
            </a:r>
          </a:p>
          <a:p>
            <a:pPr algn="l" rtl="0"/>
            <a:r>
              <a:rPr lang="en-US" sz="2800" dirty="0"/>
              <a:t>    	Account a = new Account();</a:t>
            </a:r>
          </a:p>
          <a:p>
            <a:pPr algn="l" rtl="0"/>
            <a:r>
              <a:rPr lang="en-US" sz="2800" dirty="0"/>
              <a:t>	</a:t>
            </a:r>
            <a:r>
              <a:rPr lang="en-US" sz="2800" dirty="0" err="1"/>
              <a:t>a.overdraftLimit</a:t>
            </a:r>
            <a:r>
              <a:rPr lang="en-US" sz="2800" dirty="0"/>
              <a:t> = -1000;</a:t>
            </a:r>
          </a:p>
          <a:p>
            <a:pPr algn="l" rtl="0"/>
            <a:r>
              <a:rPr lang="en-US" sz="2800" dirty="0"/>
              <a:t>	</a:t>
            </a:r>
            <a:r>
              <a:rPr lang="en-US" sz="2800" dirty="0" err="1"/>
              <a:t>a.active</a:t>
            </a:r>
            <a:r>
              <a:rPr lang="en-US" sz="2800" dirty="0"/>
              <a:t> = true;</a:t>
            </a:r>
          </a:p>
          <a:p>
            <a:pPr algn="l" rtl="0"/>
            <a:r>
              <a:rPr lang="en-US" sz="2800" dirty="0"/>
              <a:t>	</a:t>
            </a: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a.overdraftLimit</a:t>
            </a:r>
            <a:r>
              <a:rPr lang="en-US" sz="2800" dirty="0"/>
              <a:t> + “, “</a:t>
            </a:r>
          </a:p>
          <a:p>
            <a:pPr algn="l" rtl="0"/>
            <a:r>
              <a:rPr lang="en-US" sz="2800" dirty="0"/>
              <a:t>				 + </a:t>
            </a:r>
            <a:r>
              <a:rPr lang="en-US" sz="2800" dirty="0" err="1"/>
              <a:t>a.active</a:t>
            </a:r>
            <a:r>
              <a:rPr lang="en-US" sz="2800" dirty="0"/>
              <a:t>);</a:t>
            </a:r>
          </a:p>
          <a:p>
            <a:pPr algn="l" rtl="0"/>
            <a:r>
              <a:rPr lang="en-US" sz="2800" dirty="0"/>
              <a:t>    }</a:t>
            </a:r>
          </a:p>
          <a:p>
            <a:pPr algn="l" rtl="0"/>
            <a:r>
              <a:rPr lang="en-US" sz="2800" dirty="0"/>
              <a:t>}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45160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6893</TotalTime>
  <Words>2729</Words>
  <Application>Microsoft Office PowerPoint</Application>
  <PresentationFormat>‫הצגה על המסך (4:3)</PresentationFormat>
  <Paragraphs>784</Paragraphs>
  <Slides>56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56</vt:i4>
      </vt:variant>
    </vt:vector>
  </HeadingPairs>
  <TitlesOfParts>
    <vt:vector size="60" baseType="lpstr">
      <vt:lpstr>Arial</vt:lpstr>
      <vt:lpstr>Calibri</vt:lpstr>
      <vt:lpstr>Times New Roman</vt:lpstr>
      <vt:lpstr>template</vt:lpstr>
      <vt:lpstr>אובייקטים, מחלקות ושיטות  חלק א'</vt:lpstr>
      <vt:lpstr>הגדרת מחלקה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תרגיל</vt:lpstr>
      <vt:lpstr>מצגת של PowerPoint‏</vt:lpstr>
      <vt:lpstr>שיטות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תרגיל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תרגיל</vt:lpstr>
      <vt:lpstr>מצגת של PowerPoint‏</vt:lpstr>
      <vt:lpstr>תרגיל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הבנאי הריק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מאפייני גישה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192</cp:revision>
  <cp:lastPrinted>1601-01-01T00:00:00Z</cp:lastPrinted>
  <dcterms:created xsi:type="dcterms:W3CDTF">1601-01-01T00:00:00Z</dcterms:created>
  <dcterms:modified xsi:type="dcterms:W3CDTF">2017-10-29T21:04:57Z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