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85" r:id="rId5"/>
    <p:sldId id="261" r:id="rId6"/>
    <p:sldId id="286" r:id="rId7"/>
    <p:sldId id="277" r:id="rId8"/>
    <p:sldId id="278" r:id="rId9"/>
    <p:sldId id="279" r:id="rId10"/>
    <p:sldId id="287" r:id="rId11"/>
    <p:sldId id="264" r:id="rId12"/>
    <p:sldId id="262" r:id="rId13"/>
    <p:sldId id="268" r:id="rId14"/>
    <p:sldId id="269" r:id="rId15"/>
    <p:sldId id="266" r:id="rId16"/>
    <p:sldId id="267" r:id="rId17"/>
    <p:sldId id="280" r:id="rId18"/>
    <p:sldId id="284" r:id="rId19"/>
    <p:sldId id="272" r:id="rId20"/>
    <p:sldId id="282" r:id="rId21"/>
    <p:sldId id="273" r:id="rId22"/>
    <p:sldId id="283" r:id="rId23"/>
    <p:sldId id="270" r:id="rId24"/>
    <p:sldId id="271" r:id="rId25"/>
    <p:sldId id="281" r:id="rId26"/>
    <p:sldId id="274" r:id="rId27"/>
    <p:sldId id="288" r:id="rId28"/>
    <p:sldId id="276" r:id="rId2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7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DB0590-8620-4D6F-9889-B33884DB4B53}" type="datetimeFigureOut">
              <a:rPr lang="he-IL"/>
              <a:pPr>
                <a:defRPr/>
              </a:pPr>
              <a:t>כ"ה/חשון/תשע"ז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fld id="{1E1B6A67-F039-4284-BB24-C12CACAD0898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B9AE-6A27-4B5A-98BF-3817CDD919C2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CFB9-541F-45BD-B72E-5BEC49526191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392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3641-D374-4F21-A43B-82C74F5DE7DD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19D4F-D5C9-400E-B91C-2577164E701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719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22C5-AFAB-4EAE-AD65-707BD7EF7FB3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98B14-F9A5-415D-986C-A5BC7D37E4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262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4C7D-A5FD-44CA-94A1-163560EB0751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F8582-F145-46AA-A736-7ECBEECCE8C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6560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D7D3A-4100-43BE-BF2C-9BA00C269E74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F770-066E-4AD8-BB71-A2C57923737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091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9CEB-B5C5-41AE-9FE1-5806798EC560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68241-8AC9-48CD-A783-656918C369A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07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DDFA9-5CA4-4746-A9E6-A08681AE1EAD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F42EE-AB5D-40BE-A2AA-850A95CE2C0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637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EBE0B-FB7F-4FB6-9DD3-EF5E5B88E132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8C0D-FE37-44F7-9E9D-FE1D24CD375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4351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366C-42C8-4087-A676-AEF39E0EFF73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1C06C-5FD1-411F-B649-77CEFAE8544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8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87188-4075-4BA3-85AD-A85382A1CB59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2C5C1-3B2B-4444-90A2-51B929A73F4A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804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7622-D2C1-41DB-9736-1395BDFF1C7A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6030E-E700-4B55-8858-6565290C609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129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C805AA-BF65-4BE9-8106-499721DD97EB}" type="datetime8">
              <a:rPr lang="he-IL" smtClean="0"/>
              <a:t>26 נובמבר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5D83F56-259B-400A-B8F9-0FF218596D42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בול פגיעה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שי תבור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Number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נסתכל על המספרים במשחק – מספר במשחק הוא </a:t>
            </a:r>
            <a:r>
              <a:rPr lang="en-US" dirty="0" err="1"/>
              <a:t>int</a:t>
            </a:r>
            <a:r>
              <a:rPr lang="he-IL" dirty="0"/>
              <a:t> אבל מיוחד – הוא חייב להיות בן ארבע ספרות שלא חוזרות אחת על </a:t>
            </a:r>
            <a:r>
              <a:rPr lang="he-IL" dirty="0" err="1"/>
              <a:t>השניה</a:t>
            </a:r>
            <a:r>
              <a:rPr lang="he-IL" dirty="0"/>
              <a:t>.</a:t>
            </a:r>
          </a:p>
          <a:p>
            <a:r>
              <a:rPr lang="he-IL" dirty="0"/>
              <a:t>בנוסף, אנחנו נצטרך לדעת כמה בולים יש בינו לבין מספר אחר, וכמה פגיעות.</a:t>
            </a:r>
          </a:p>
          <a:p>
            <a:r>
              <a:rPr lang="he-IL" dirty="0"/>
              <a:t>כיוון שהמספר מכיל בעצם עוד פונקציונליות מעבר להיותו מספר, הגיוני להגדיר מחלקה שתגדיר את המספר כישות בתוכנה שלנו.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6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388" y="38100"/>
            <a:ext cx="8713787" cy="74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public static void main(String[] </a:t>
            </a:r>
            <a:r>
              <a:rPr lang="en-US" altLang="he-IL" sz="2400" dirty="0" err="1">
                <a:latin typeface="Arial" panose="020B0604020202020204" pitchFamily="34" charset="0"/>
              </a:rPr>
              <a:t>args</a:t>
            </a:r>
            <a:r>
              <a:rPr lang="en-US" altLang="he-IL" sz="2400" dirty="0">
                <a:latin typeface="Arial" panose="020B0604020202020204" pitchFamily="34" charset="0"/>
              </a:rPr>
              <a:t>)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Number comp = new Number();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</a:t>
            </a:r>
            <a:r>
              <a:rPr lang="en-US" altLang="he-IL" sz="2400" dirty="0" err="1">
                <a:latin typeface="Arial" panose="020B0604020202020204" pitchFamily="34" charset="0"/>
              </a:rPr>
              <a:t>boolean</a:t>
            </a:r>
            <a:r>
              <a:rPr lang="en-US" altLang="he-IL" sz="2400" dirty="0">
                <a:latin typeface="Arial" panose="020B0604020202020204" pitchFamily="34" charset="0"/>
              </a:rPr>
              <a:t> win = false;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do { 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n = 0;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do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(“Enter your guess:”);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n = </a:t>
            </a:r>
            <a:r>
              <a:rPr lang="en-US" altLang="he-IL" sz="2400" dirty="0" err="1">
                <a:latin typeface="Arial" panose="020B0604020202020204" pitchFamily="34" charset="0"/>
              </a:rPr>
              <a:t>scan.nextInt</a:t>
            </a:r>
            <a:r>
              <a:rPr lang="en-US" altLang="he-IL" sz="2400" dirty="0">
                <a:latin typeface="Arial" panose="020B0604020202020204" pitchFamily="34" charset="0"/>
              </a:rPr>
              <a:t>();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}while(!</a:t>
            </a:r>
            <a:r>
              <a:rPr lang="en-US" altLang="he-IL" sz="2400" dirty="0" err="1">
                <a:latin typeface="Arial" panose="020B0604020202020204" pitchFamily="34" charset="0"/>
              </a:rPr>
              <a:t>Number.isValid</a:t>
            </a:r>
            <a:r>
              <a:rPr lang="en-US" altLang="he-IL" sz="2400" dirty="0">
                <a:latin typeface="Arial" panose="020B0604020202020204" pitchFamily="34" charset="0"/>
              </a:rPr>
              <a:t>(n));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Number user = new Number(n);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hits = </a:t>
            </a:r>
            <a:r>
              <a:rPr lang="en-US" altLang="he-IL" sz="2400" dirty="0" err="1">
                <a:latin typeface="Arial" panose="020B0604020202020204" pitchFamily="34" charset="0"/>
              </a:rPr>
              <a:t>comp.howManyHits</a:t>
            </a:r>
            <a:r>
              <a:rPr lang="en-US" altLang="he-IL" sz="2400" dirty="0">
                <a:latin typeface="Arial" panose="020B0604020202020204" pitchFamily="34" charset="0"/>
              </a:rPr>
              <a:t>(user);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almost = </a:t>
            </a:r>
            <a:r>
              <a:rPr lang="en-US" altLang="he-IL" sz="2400" dirty="0" err="1">
                <a:latin typeface="Arial" panose="020B0604020202020204" pitchFamily="34" charset="0"/>
              </a:rPr>
              <a:t>comp.howManyAlmost</a:t>
            </a:r>
            <a:r>
              <a:rPr lang="en-US" altLang="he-IL" sz="2400" dirty="0">
                <a:latin typeface="Arial" panose="020B0604020202020204" pitchFamily="34" charset="0"/>
              </a:rPr>
              <a:t>(user);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if(hits == </a:t>
            </a:r>
            <a:r>
              <a:rPr lang="en-US" altLang="he-IL" sz="2400" dirty="0" err="1">
                <a:latin typeface="Arial" panose="020B0604020202020204" pitchFamily="34" charset="0"/>
              </a:rPr>
              <a:t>Number.VICTORY</a:t>
            </a:r>
            <a:r>
              <a:rPr lang="en-US" altLang="he-IL" sz="2400" dirty="0">
                <a:latin typeface="Arial" panose="020B0604020202020204" pitchFamily="34" charset="0"/>
              </a:rPr>
              <a:t>)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(“You won!”);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win = true;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else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(“Hits: “+hits + “ Almost: “ + almost);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}while(!win);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</a:t>
            </a:r>
            <a:endParaRPr lang="he-IL" altLang="he-IL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Number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נכתוב את המחלקה </a:t>
            </a:r>
            <a:r>
              <a:rPr lang="en-US" altLang="he-IL"/>
              <a:t>Number</a:t>
            </a:r>
            <a:r>
              <a:rPr lang="he-IL" altLang="he-IL"/>
              <a:t> שתייצג מספר בן ארבע ספרות שונות זו מזו.</a:t>
            </a:r>
          </a:p>
          <a:p>
            <a:pPr eaLnBrk="1" hangingPunct="1"/>
            <a:r>
              <a:rPr lang="he-IL" altLang="he-IL"/>
              <a:t>המחלקה תכיל בנאים שיאפשרו ליצור אובייקטים.</a:t>
            </a:r>
          </a:p>
          <a:p>
            <a:pPr eaLnBrk="1" hangingPunct="1"/>
            <a:r>
              <a:rPr lang="he-IL" altLang="he-IL"/>
              <a:t>המחלקה תכיל שיטות חשובות כמו שיטה לבדיקה כמה בולים וכמה פגיעות יש במספר וכו'.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/>
              <a:t>public class Number {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/>
              <a:t>	private int num;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/>
              <a:t>	</a:t>
            </a:r>
            <a:r>
              <a:rPr lang="nb-NO" altLang="he-IL"/>
              <a:t>private final int DIGITS = 4;</a:t>
            </a:r>
            <a:endParaRPr lang="en-US" altLang="he-IL"/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/>
              <a:t>}</a:t>
            </a:r>
            <a:endParaRPr lang="he-IL" alt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בנאים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המחלקה תכיל שני בנאים:</a:t>
            </a:r>
          </a:p>
          <a:p>
            <a:pPr lvl="1" eaLnBrk="1" hangingPunct="1"/>
            <a:r>
              <a:rPr lang="he-IL" altLang="he-IL"/>
              <a:t>בנאי ריק שיחולל מספר אקראי חוקי.</a:t>
            </a:r>
          </a:p>
          <a:p>
            <a:pPr lvl="1" eaLnBrk="1" hangingPunct="1"/>
            <a:r>
              <a:rPr lang="he-IL" altLang="he-IL"/>
              <a:t>בנאי שמקבל כפרמטר מספר חוקי ומציב אותו לתכונה.</a:t>
            </a:r>
          </a:p>
          <a:p>
            <a:pPr eaLnBrk="1" hangingPunct="1"/>
            <a:r>
              <a:rPr lang="he-IL" altLang="he-IL"/>
              <a:t>איך נחולל מספר אקראי?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מספר אקראי חוקי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8888" y="1557338"/>
            <a:ext cx="309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Math.random()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48263" y="1557338"/>
            <a:ext cx="2808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0.34589621453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750" y="2349500"/>
            <a:ext cx="4103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Math.random() * 10000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19700" y="2349500"/>
            <a:ext cx="2808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3458.9621453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3284538"/>
            <a:ext cx="482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(int)(Math.random() * 10000)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92725" y="3284538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3458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975" y="3789363"/>
            <a:ext cx="287338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35150" y="4508500"/>
            <a:ext cx="1441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isValid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64163" y="4508500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true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651500" y="3789363"/>
            <a:ext cx="288925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4663" y="5229225"/>
            <a:ext cx="417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>
                <a:latin typeface="Arial" panose="020B0604020202020204" pitchFamily="34" charset="0"/>
              </a:rPr>
              <a:t>ואם המספר אינו חוקי?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בדיקת חוקיות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כיוון שהמחשב אמור להגריל מספר אקראי, אנחנו צריכים שיטה שתוודא שהמספר שהוגרל הוא חוקי.</a:t>
            </a:r>
          </a:p>
          <a:p>
            <a:pPr eaLnBrk="1" hangingPunct="1"/>
            <a:r>
              <a:rPr lang="he-IL" altLang="he-IL"/>
              <a:t>מתי מספר הוא חוקי?</a:t>
            </a:r>
          </a:p>
          <a:p>
            <a:pPr lvl="1" eaLnBrk="1" hangingPunct="1"/>
            <a:r>
              <a:rPr lang="he-IL" altLang="he-IL"/>
              <a:t>אם הוא בן 4 ספרות.</a:t>
            </a:r>
          </a:p>
          <a:p>
            <a:pPr lvl="1" eaLnBrk="1" hangingPunct="1"/>
            <a:r>
              <a:rPr lang="he-IL" altLang="he-IL"/>
              <a:t>אם כל ספרה במספר מופיעה פעם אחת.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בדיקת חוקיות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he-IL" altLang="he-IL"/>
              <a:t>איך נבדוק שכל ספרה מופיעה פעם אחת?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5375" y="2349500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>
                <a:latin typeface="Arial" panose="020B0604020202020204" pitchFamily="34" charset="0"/>
              </a:rPr>
              <a:t>3 1 2 5</a:t>
            </a:r>
          </a:p>
        </p:txBody>
      </p:sp>
      <p:sp>
        <p:nvSpPr>
          <p:cNvPr id="7" name="Oval 6"/>
          <p:cNvSpPr/>
          <p:nvPr/>
        </p:nvSpPr>
        <p:spPr>
          <a:xfrm>
            <a:off x="5148263" y="2349500"/>
            <a:ext cx="431800" cy="574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211638" y="2997200"/>
            <a:ext cx="865187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35375" y="3357563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>
                <a:latin typeface="Arial" panose="020B0604020202020204" pitchFamily="34" charset="0"/>
              </a:rPr>
              <a:t>1 2 5</a:t>
            </a:r>
          </a:p>
        </p:txBody>
      </p:sp>
      <p:sp>
        <p:nvSpPr>
          <p:cNvPr id="11" name="Oval 10"/>
          <p:cNvSpPr/>
          <p:nvPr/>
        </p:nvSpPr>
        <p:spPr>
          <a:xfrm>
            <a:off x="5148263" y="3357563"/>
            <a:ext cx="4318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4005263"/>
            <a:ext cx="504825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35375" y="4149725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>
                <a:latin typeface="Arial" panose="020B0604020202020204" pitchFamily="34" charset="0"/>
              </a:rPr>
              <a:t>2 5</a:t>
            </a:r>
          </a:p>
        </p:txBody>
      </p:sp>
      <p:sp>
        <p:nvSpPr>
          <p:cNvPr id="15" name="Oval 14"/>
          <p:cNvSpPr/>
          <p:nvPr/>
        </p:nvSpPr>
        <p:spPr>
          <a:xfrm>
            <a:off x="5148263" y="4149725"/>
            <a:ext cx="431800" cy="574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4932363" y="4724400"/>
            <a:ext cx="2159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35375" y="4941888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5148263" y="4941888"/>
            <a:ext cx="431800" cy="574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4" grpId="0"/>
      <p:bldP spid="15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388" y="260350"/>
            <a:ext cx="7416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static boolean isValid(int n)</a:t>
            </a:r>
          </a:p>
          <a:p>
            <a:pPr algn="l" rtl="0" eaLnBrk="1" hangingPunct="1"/>
            <a:r>
              <a:rPr lang="en-US" altLang="he-IL" sz="2400"/>
              <a:t>{</a:t>
            </a:r>
          </a:p>
          <a:p>
            <a:pPr algn="l" rtl="0" eaLnBrk="1" hangingPunct="1"/>
            <a:r>
              <a:rPr lang="en-US" altLang="he-IL" sz="2400"/>
              <a:t>        if(n &lt; Math.pow(10, DIGITS-1) ||</a:t>
            </a:r>
          </a:p>
          <a:p>
            <a:pPr algn="l" rtl="0" eaLnBrk="1" hangingPunct="1"/>
            <a:r>
              <a:rPr lang="en-US" altLang="he-IL" sz="2400"/>
              <a:t>                n &gt;= Math.pow(10, DIGITS))</a:t>
            </a:r>
          </a:p>
          <a:p>
            <a:pPr algn="l" rtl="0" eaLnBrk="1" hangingPunct="1"/>
            <a:r>
              <a:rPr lang="en-US" altLang="he-IL" sz="2400"/>
              <a:t>            return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388" y="260350"/>
            <a:ext cx="7416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static boolean isValid(int n)</a:t>
            </a:r>
          </a:p>
          <a:p>
            <a:pPr algn="l" rtl="0" eaLnBrk="1" hangingPunct="1"/>
            <a:r>
              <a:rPr lang="en-US" altLang="he-IL" sz="2400"/>
              <a:t>{       // …</a:t>
            </a:r>
          </a:p>
          <a:p>
            <a:pPr algn="l" rtl="0" eaLnBrk="1" hangingPunct="1"/>
            <a:r>
              <a:rPr lang="en-US" altLang="he-IL" sz="2400"/>
              <a:t>        while(n != 0)</a:t>
            </a:r>
          </a:p>
          <a:p>
            <a:pPr algn="l" rtl="0" eaLnBrk="1" hangingPunct="1"/>
            <a:r>
              <a:rPr lang="en-US" altLang="he-IL" sz="2400"/>
              <a:t>        {</a:t>
            </a:r>
          </a:p>
          <a:p>
            <a:pPr algn="l" rtl="0" eaLnBrk="1" hangingPunct="1"/>
            <a:r>
              <a:rPr lang="en-US" altLang="he-IL" sz="2400"/>
              <a:t>            int temp = n / 10;</a:t>
            </a:r>
          </a:p>
          <a:p>
            <a:pPr algn="l" rtl="0" eaLnBrk="1" hangingPunct="1"/>
            <a:r>
              <a:rPr lang="en-US" altLang="he-IL" sz="2400"/>
              <a:t>            int last = n % 10;</a:t>
            </a:r>
          </a:p>
          <a:p>
            <a:pPr algn="l" rtl="0" eaLnBrk="1" hangingPunct="1"/>
            <a:r>
              <a:rPr lang="en-US" altLang="he-IL" sz="2400"/>
              <a:t>            while(temp != 0)</a:t>
            </a:r>
          </a:p>
          <a:p>
            <a:pPr algn="l" rtl="0" eaLnBrk="1" hangingPunct="1"/>
            <a:r>
              <a:rPr lang="en-US" altLang="he-IL" sz="2400"/>
              <a:t>            {</a:t>
            </a:r>
          </a:p>
          <a:p>
            <a:pPr algn="l" rtl="0" eaLnBrk="1" hangingPunct="1"/>
            <a:r>
              <a:rPr lang="en-US" altLang="he-IL" sz="2400"/>
              <a:t>                int digit = temp % 10;</a:t>
            </a:r>
          </a:p>
          <a:p>
            <a:pPr algn="l" rtl="0" eaLnBrk="1" hangingPunct="1"/>
            <a:r>
              <a:rPr lang="en-US" altLang="he-IL" sz="2400"/>
              <a:t>                if(digit == last)</a:t>
            </a:r>
          </a:p>
          <a:p>
            <a:pPr algn="l" rtl="0" eaLnBrk="1" hangingPunct="1"/>
            <a:r>
              <a:rPr lang="en-US" altLang="he-IL" sz="2400"/>
              <a:t>                    return false;</a:t>
            </a:r>
          </a:p>
          <a:p>
            <a:pPr algn="l" rtl="0" eaLnBrk="1" hangingPunct="1"/>
            <a:r>
              <a:rPr lang="en-US" altLang="he-IL" sz="2400"/>
              <a:t>                temp /= 10;</a:t>
            </a:r>
          </a:p>
          <a:p>
            <a:pPr algn="l" rtl="0" eaLnBrk="1" hangingPunct="1"/>
            <a:r>
              <a:rPr lang="en-US" altLang="he-IL" sz="2400"/>
              <a:t>            }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         n /= 10;</a:t>
            </a:r>
          </a:p>
          <a:p>
            <a:pPr algn="l" rtl="0" eaLnBrk="1" hangingPunct="1"/>
            <a:r>
              <a:rPr lang="en-US" altLang="he-IL" sz="2400"/>
              <a:t>        }</a:t>
            </a:r>
          </a:p>
          <a:p>
            <a:pPr algn="l" rtl="0" eaLnBrk="1" hangingPunct="1"/>
            <a:r>
              <a:rPr lang="en-US" altLang="he-IL" sz="2400"/>
              <a:t>        return true;</a:t>
            </a:r>
          </a:p>
          <a:p>
            <a:pPr algn="l" rtl="0" eaLnBrk="1" hangingPunct="1"/>
            <a:r>
              <a:rPr lang="en-US" altLang="he-IL" sz="2400"/>
              <a:t> }</a:t>
            </a:r>
            <a:endParaRPr lang="he-IL" altLang="he-I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כמה בולים יש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188"/>
          </a:xfrm>
        </p:spPr>
        <p:txBody>
          <a:bodyPr/>
          <a:lstStyle/>
          <a:p>
            <a:pPr eaLnBrk="1" hangingPunct="1"/>
            <a:r>
              <a:rPr lang="he-IL" altLang="he-IL"/>
              <a:t>כעת נכתוב שיטה שמקבלת אובייקט מסוג </a:t>
            </a:r>
            <a:r>
              <a:rPr lang="en-US" altLang="he-IL"/>
              <a:t>Number</a:t>
            </a:r>
            <a:r>
              <a:rPr lang="he-IL" altLang="he-IL"/>
              <a:t> ומחזירה את מספר ה"בולים" שיש בין שני המספרים.</a:t>
            </a:r>
          </a:p>
          <a:p>
            <a:pPr eaLnBrk="1" hangingPunct="1"/>
            <a:r>
              <a:rPr lang="he-IL" altLang="he-IL"/>
              <a:t>איך נמצא את מספר הבולים?</a:t>
            </a:r>
          </a:p>
          <a:p>
            <a:pPr lvl="1" eaLnBrk="1" hangingPunct="1"/>
            <a:r>
              <a:rPr lang="he-IL" altLang="he-IL"/>
              <a:t>עבור כל ספרה במספר המקורי, נבדוק אם הספרה במספר השני באותו מיקום היא זהה.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בול פגיעה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rtlCol="1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ברצוננו לכתוב תוכנת מחשב המאפשרת למשתמש לשחק במשחק "בול פגיעה".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תיאור המשחק –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e-IL" dirty="0"/>
              <a:t>המחשב יגריל מספר אקראי בן 4 ספרות שונות זו מזו.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e-IL" dirty="0"/>
              <a:t>המשתמש ינסה לנחש את המספר. עבור כל ניחוש של המשתמש המחשב יגיד כמה "בולים" וכמה "פגיעות" היו למשתמש.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e-IL" dirty="0"/>
              <a:t>"בול" </a:t>
            </a:r>
            <a:r>
              <a:rPr lang="he-IL" dirty="0" err="1"/>
              <a:t>– ס</a:t>
            </a:r>
            <a:r>
              <a:rPr lang="he-IL" dirty="0"/>
              <a:t>פרה שנמצאת במספר המחשב ובניחוש המשתמש באותו מקום.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e-IL" dirty="0"/>
              <a:t>"פגיעה" </a:t>
            </a:r>
            <a:r>
              <a:rPr lang="he-IL" dirty="0" err="1"/>
              <a:t>– ס</a:t>
            </a:r>
            <a:r>
              <a:rPr lang="he-IL" dirty="0"/>
              <a:t>פרה שנמצאת בשני המספרים במקומות שונים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836613"/>
            <a:ext cx="748823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int howManyHits(Number other)</a:t>
            </a:r>
          </a:p>
          <a:p>
            <a:pPr algn="l" rtl="0" eaLnBrk="1" hangingPunct="1"/>
            <a:r>
              <a:rPr lang="en-US" altLang="he-IL" sz="2400"/>
              <a:t>    {</a:t>
            </a:r>
          </a:p>
          <a:p>
            <a:pPr algn="l" rtl="0" eaLnBrk="1" hangingPunct="1"/>
            <a:r>
              <a:rPr lang="en-US" altLang="he-IL" sz="2400"/>
              <a:t>        int count = 0;</a:t>
            </a:r>
          </a:p>
          <a:p>
            <a:pPr algn="l" rtl="0" eaLnBrk="1" hangingPunct="1"/>
            <a:r>
              <a:rPr lang="en-US" altLang="he-IL" sz="2400"/>
              <a:t>        </a:t>
            </a:r>
          </a:p>
          <a:p>
            <a:pPr algn="l" rtl="0" eaLnBrk="1" hangingPunct="1"/>
            <a:r>
              <a:rPr lang="en-US" altLang="he-IL" sz="2400"/>
              <a:t>        for(int i = 1; i &lt;= DIGITS; i++)</a:t>
            </a:r>
          </a:p>
          <a:p>
            <a:pPr algn="l" rtl="0" eaLnBrk="1" hangingPunct="1"/>
            <a:r>
              <a:rPr lang="en-US" altLang="he-IL" sz="2400"/>
              <a:t>        {</a:t>
            </a:r>
          </a:p>
          <a:p>
            <a:pPr algn="l" rtl="0" eaLnBrk="1" hangingPunct="1"/>
            <a:r>
              <a:rPr lang="en-US" altLang="he-IL" sz="2400"/>
              <a:t>            int mine = this.getNthDigit(i);</a:t>
            </a:r>
          </a:p>
          <a:p>
            <a:pPr algn="l" rtl="0" eaLnBrk="1" hangingPunct="1"/>
            <a:r>
              <a:rPr lang="en-US" altLang="he-IL" sz="2400"/>
              <a:t>            int his = other.getNthDigit(i);</a:t>
            </a:r>
          </a:p>
          <a:p>
            <a:pPr algn="l" rtl="0" eaLnBrk="1" hangingPunct="1"/>
            <a:r>
              <a:rPr lang="en-US" altLang="he-IL" sz="2400"/>
              <a:t>            if(mine == his)</a:t>
            </a:r>
          </a:p>
          <a:p>
            <a:pPr algn="l" rtl="0" eaLnBrk="1" hangingPunct="1"/>
            <a:r>
              <a:rPr lang="en-US" altLang="he-IL" sz="2400"/>
              <a:t>                count++;</a:t>
            </a:r>
          </a:p>
          <a:p>
            <a:pPr algn="l" rtl="0" eaLnBrk="1" hangingPunct="1"/>
            <a:r>
              <a:rPr lang="en-US" altLang="he-IL" sz="2400"/>
              <a:t>        }</a:t>
            </a:r>
          </a:p>
          <a:p>
            <a:pPr algn="l" rtl="0" eaLnBrk="1" hangingPunct="1"/>
            <a:r>
              <a:rPr lang="en-US" altLang="he-IL" sz="2400"/>
              <a:t>        return count;</a:t>
            </a:r>
          </a:p>
          <a:p>
            <a:pPr algn="l" rtl="0" eaLnBrk="1" hangingPunct="1"/>
            <a:r>
              <a:rPr lang="en-US" altLang="he-IL" sz="2400"/>
              <a:t>    }</a:t>
            </a:r>
            <a:endParaRPr lang="he-IL" altLang="he-IL" sz="2400"/>
          </a:p>
        </p:txBody>
      </p:sp>
      <p:sp>
        <p:nvSpPr>
          <p:cNvPr id="5" name="אליפסה 4"/>
          <p:cNvSpPr/>
          <p:nvPr/>
        </p:nvSpPr>
        <p:spPr>
          <a:xfrm>
            <a:off x="3419872" y="3068960"/>
            <a:ext cx="208823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419872" y="4207059"/>
            <a:ext cx="55446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אנחנו שוב משתמשים בשיטה שעוד לא קיימת כדי לפתור את הבעיה. במקרה הזה – אנחנו יודעים שנצטרך לדעת איזו ספרה יש במיקום </a:t>
            </a:r>
            <a:r>
              <a:rPr lang="he-IL" sz="2400" dirty="0" err="1">
                <a:solidFill>
                  <a:schemeClr val="tx2"/>
                </a:solidFill>
              </a:rPr>
              <a:t>מסויים</a:t>
            </a:r>
            <a:r>
              <a:rPr lang="he-IL" sz="2400" dirty="0">
                <a:solidFill>
                  <a:schemeClr val="tx2"/>
                </a:solidFill>
              </a:rPr>
              <a:t> ולכן אנחנו מניחים שהיא קיימת ומשתמשים בה כדי לפתור את הבעיה הגדולה יותר.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כמה פגיעות יש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נכתוב שיטה שמקבלת אובייקט מסוג </a:t>
            </a:r>
            <a:r>
              <a:rPr lang="en-US" altLang="he-IL"/>
              <a:t>Number</a:t>
            </a:r>
            <a:r>
              <a:rPr lang="he-IL" altLang="he-IL"/>
              <a:t> ומחזירה כמה "פגיעות" יש בין שני המספרים.</a:t>
            </a:r>
          </a:p>
          <a:p>
            <a:pPr eaLnBrk="1" hangingPunct="1"/>
            <a:r>
              <a:rPr lang="he-IL" altLang="he-IL"/>
              <a:t>איך נזהה פגיעה?</a:t>
            </a:r>
          </a:p>
          <a:p>
            <a:pPr lvl="1" eaLnBrk="1" hangingPunct="1"/>
            <a:r>
              <a:rPr lang="he-IL" altLang="he-IL"/>
              <a:t>עבור כל ספרה במספר המקורי נבדוק האם קיימת ספרה אחרת במספר השני במיקום שונה מהמיקום הנוכחי, ששווה לספרה.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260350"/>
            <a:ext cx="8353425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int howManyAlmost(Number other)</a:t>
            </a:r>
          </a:p>
          <a:p>
            <a:pPr algn="l" rtl="0" eaLnBrk="1" hangingPunct="1"/>
            <a:r>
              <a:rPr lang="en-US" altLang="he-IL" sz="2400"/>
              <a:t>{</a:t>
            </a:r>
          </a:p>
          <a:p>
            <a:pPr algn="l" rtl="0" eaLnBrk="1" hangingPunct="1"/>
            <a:r>
              <a:rPr lang="en-US" altLang="he-IL" sz="2400"/>
              <a:t>        int count = 0;</a:t>
            </a:r>
          </a:p>
          <a:p>
            <a:pPr algn="l" rtl="0" eaLnBrk="1" hangingPunct="1"/>
            <a:r>
              <a:rPr lang="en-US" altLang="he-IL" sz="2400"/>
              <a:t>        </a:t>
            </a:r>
          </a:p>
          <a:p>
            <a:pPr algn="l" rtl="0" eaLnBrk="1" hangingPunct="1"/>
            <a:r>
              <a:rPr lang="en-US" altLang="he-IL" sz="2400"/>
              <a:t>        for(int i = 1; i &lt;= DIGITS; i++)</a:t>
            </a:r>
          </a:p>
          <a:p>
            <a:pPr algn="l" rtl="0" eaLnBrk="1" hangingPunct="1"/>
            <a:r>
              <a:rPr lang="en-US" altLang="he-IL" sz="2400"/>
              <a:t>        {</a:t>
            </a:r>
          </a:p>
          <a:p>
            <a:pPr algn="l" rtl="0" eaLnBrk="1" hangingPunct="1"/>
            <a:r>
              <a:rPr lang="en-US" altLang="he-IL" sz="2400"/>
              <a:t>            for(int j = 1; j &lt;= DIGITS; j++)</a:t>
            </a:r>
          </a:p>
          <a:p>
            <a:pPr algn="l" rtl="0" eaLnBrk="1" hangingPunct="1"/>
            <a:r>
              <a:rPr lang="en-US" altLang="he-IL" sz="2400"/>
              <a:t>                if(i != j)</a:t>
            </a:r>
          </a:p>
          <a:p>
            <a:pPr algn="l" rtl="0" eaLnBrk="1" hangingPunct="1"/>
            <a:r>
              <a:rPr lang="en-US" altLang="he-IL" sz="2400"/>
              <a:t>                {</a:t>
            </a:r>
          </a:p>
          <a:p>
            <a:pPr algn="l" rtl="0" eaLnBrk="1" hangingPunct="1"/>
            <a:r>
              <a:rPr lang="en-US" altLang="he-IL" sz="2400"/>
              <a:t>                    int mine = this.getNthDigit(i);</a:t>
            </a:r>
          </a:p>
          <a:p>
            <a:pPr algn="l" rtl="0" eaLnBrk="1" hangingPunct="1"/>
            <a:r>
              <a:rPr lang="en-US" altLang="he-IL" sz="2400"/>
              <a:t>                    int his = other.getNthDigit(j);</a:t>
            </a:r>
          </a:p>
          <a:p>
            <a:pPr algn="l" rtl="0" eaLnBrk="1" hangingPunct="1"/>
            <a:r>
              <a:rPr lang="en-US" altLang="he-IL" sz="2400"/>
              <a:t>                    if(mine == his)</a:t>
            </a:r>
          </a:p>
          <a:p>
            <a:pPr algn="l" rtl="0" eaLnBrk="1" hangingPunct="1"/>
            <a:r>
              <a:rPr lang="en-US" altLang="he-IL" sz="2400"/>
              <a:t>                        count++;</a:t>
            </a:r>
          </a:p>
          <a:p>
            <a:pPr algn="l" rtl="0" eaLnBrk="1" hangingPunct="1"/>
            <a:r>
              <a:rPr lang="en-US" altLang="he-IL" sz="2400"/>
              <a:t>                }</a:t>
            </a:r>
          </a:p>
          <a:p>
            <a:pPr algn="l" rtl="0" eaLnBrk="1" hangingPunct="1"/>
            <a:r>
              <a:rPr lang="en-US" altLang="he-IL" sz="2400"/>
              <a:t>        }</a:t>
            </a:r>
          </a:p>
          <a:p>
            <a:pPr algn="l" rtl="0" eaLnBrk="1" hangingPunct="1"/>
            <a:r>
              <a:rPr lang="en-US" altLang="he-IL" sz="2400"/>
              <a:t>        return count;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קבלת ספרה </a:t>
            </a:r>
            <a:r>
              <a:rPr lang="he-IL" altLang="he-IL" dirty="0" err="1">
                <a:solidFill>
                  <a:schemeClr val="tx2"/>
                </a:solidFill>
              </a:rPr>
              <a:t>מסויימת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כעת נכתוב שיטה שיודעת לקבל ספרה </a:t>
            </a:r>
            <a:r>
              <a:rPr lang="he-IL" altLang="he-IL" dirty="0" err="1"/>
              <a:t>מסויימת</a:t>
            </a:r>
            <a:r>
              <a:rPr lang="he-IL" altLang="he-IL" dirty="0"/>
              <a:t> במספר. </a:t>
            </a:r>
          </a:p>
          <a:p>
            <a:pPr eaLnBrk="1" hangingPunct="1"/>
            <a:r>
              <a:rPr lang="he-IL" altLang="he-IL" dirty="0"/>
              <a:t>נניח שהספרות ממוספרות משמאל לימין, החל ב-1.</a:t>
            </a:r>
          </a:p>
          <a:p>
            <a:pPr eaLnBrk="1" hangingPunct="1"/>
            <a:r>
              <a:rPr lang="he-IL" altLang="he-IL" dirty="0"/>
              <a:t>למשל, במספר 3572 הספרה 3 היא ספרה מספר 1 והספרה 2 היא ספרה מספר 4.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he-IL" alt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getNthDigit(int ind)</a:t>
            </a:r>
            <a:endParaRPr lang="he-IL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557338"/>
            <a:ext cx="3744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 sz="2800">
                <a:latin typeface="Arial" panose="020B0604020202020204" pitchFamily="34" charset="0"/>
              </a:rPr>
              <a:t>נניח שהמספר הוא 4632.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5963" y="2205038"/>
            <a:ext cx="252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getNthDigit(1)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1775" y="2276475"/>
            <a:ext cx="143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4 6 3 2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787900" y="2349500"/>
            <a:ext cx="1008063" cy="287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3743325" y="2384425"/>
            <a:ext cx="504825" cy="28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67856" y="2385219"/>
            <a:ext cx="504825" cy="287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527425" y="2384425"/>
            <a:ext cx="504825" cy="28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5963" y="2852738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getNthDigit(2)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71775" y="2924175"/>
            <a:ext cx="143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4 6 3 2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87900" y="2997200"/>
            <a:ext cx="1008063" cy="287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743325" y="3032125"/>
            <a:ext cx="504825" cy="28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527425" y="3032125"/>
            <a:ext cx="504825" cy="28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16238" y="2276475"/>
            <a:ext cx="4318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3203575" y="2997200"/>
            <a:ext cx="4318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95963" y="3573463"/>
            <a:ext cx="252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getNthDigit(3)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71775" y="3644900"/>
            <a:ext cx="143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4 6 3 2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787900" y="3716338"/>
            <a:ext cx="1008063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3743325" y="3752850"/>
            <a:ext cx="504825" cy="28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92500" y="3716338"/>
            <a:ext cx="431800" cy="433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95963" y="4292600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getNthDigit(4)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71775" y="4365625"/>
            <a:ext cx="1439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4 6 3 2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4787900" y="4437063"/>
            <a:ext cx="1008063" cy="287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4" name="Oval 33"/>
          <p:cNvSpPr/>
          <p:nvPr/>
        </p:nvSpPr>
        <p:spPr>
          <a:xfrm>
            <a:off x="3851275" y="4437063"/>
            <a:ext cx="433388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95963" y="5084763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getNthDigit(6)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348038" y="515778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???</a:t>
            </a:r>
            <a:endParaRPr lang="he-IL" altLang="he-IL" sz="2800">
              <a:latin typeface="Arial" panose="020B0604020202020204" pitchFamily="34" charset="0"/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4787900" y="5229225"/>
            <a:ext cx="1008063" cy="287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9" name="Left Arrow 38"/>
          <p:cNvSpPr/>
          <p:nvPr/>
        </p:nvSpPr>
        <p:spPr>
          <a:xfrm>
            <a:off x="2195513" y="5229225"/>
            <a:ext cx="1008062" cy="287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258888" y="5157788"/>
            <a:ext cx="865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800">
                <a:latin typeface="Arial" panose="020B0604020202020204" pitchFamily="34" charset="0"/>
              </a:rPr>
              <a:t>-1</a:t>
            </a:r>
            <a:endParaRPr lang="he-IL" altLang="he-IL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5" grpId="0"/>
      <p:bldP spid="16" grpId="0"/>
      <p:bldP spid="17" grpId="0" animBg="1"/>
      <p:bldP spid="21" grpId="0" animBg="1"/>
      <p:bldP spid="22" grpId="0" animBg="1"/>
      <p:bldP spid="23" grpId="0"/>
      <p:bldP spid="24" grpId="0"/>
      <p:bldP spid="25" grpId="0" animBg="1"/>
      <p:bldP spid="28" grpId="0" animBg="1"/>
      <p:bldP spid="29" grpId="0"/>
      <p:bldP spid="30" grpId="0"/>
      <p:bldP spid="31" grpId="0" animBg="1"/>
      <p:bldP spid="34" grpId="0" animBg="1"/>
      <p:bldP spid="35" grpId="0"/>
      <p:bldP spid="36" grpId="0"/>
      <p:bldP spid="37" grpId="0" animBg="1"/>
      <p:bldP spid="39" grpId="0" animBg="1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388" y="836613"/>
            <a:ext cx="84963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private int getNthDigit(int ind)</a:t>
            </a:r>
          </a:p>
          <a:p>
            <a:pPr algn="l" rtl="0" eaLnBrk="1" hangingPunct="1"/>
            <a:r>
              <a:rPr lang="en-US" altLang="he-IL" sz="2400"/>
              <a:t>{</a:t>
            </a:r>
          </a:p>
          <a:p>
            <a:pPr algn="l" rtl="0" eaLnBrk="1" hangingPunct="1"/>
            <a:r>
              <a:rPr lang="en-US" altLang="he-IL" sz="2400"/>
              <a:t>        int temp = num;</a:t>
            </a:r>
          </a:p>
          <a:p>
            <a:pPr algn="l" rtl="0" eaLnBrk="1" hangingPunct="1"/>
            <a:r>
              <a:rPr lang="en-US" altLang="he-IL" sz="2400"/>
              <a:t>        </a:t>
            </a:r>
          </a:p>
          <a:p>
            <a:pPr algn="l" rtl="0" eaLnBrk="1" hangingPunct="1"/>
            <a:r>
              <a:rPr lang="en-US" altLang="he-IL" sz="2400"/>
              <a:t>        for(int i = 1; i &lt;= DIGITS - ind; i++)</a:t>
            </a:r>
          </a:p>
          <a:p>
            <a:pPr algn="l" rtl="0" eaLnBrk="1" hangingPunct="1"/>
            <a:r>
              <a:rPr lang="en-US" altLang="he-IL" sz="2400"/>
              <a:t>            temp /= 10;</a:t>
            </a:r>
          </a:p>
          <a:p>
            <a:pPr algn="l" rtl="0" eaLnBrk="1" hangingPunct="1"/>
            <a:r>
              <a:rPr lang="en-US" altLang="he-IL" sz="2400"/>
              <a:t>        return temp % 10;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מרכיבים </a:t>
            </a:r>
            <a:r>
              <a:rPr lang="he-IL" altLang="he-IL" dirty="0" err="1">
                <a:solidFill>
                  <a:schemeClr val="tx2"/>
                </a:solidFill>
              </a:rPr>
              <a:t>הכל</a:t>
            </a:r>
            <a:r>
              <a:rPr lang="he-IL" altLang="he-IL" dirty="0">
                <a:solidFill>
                  <a:schemeClr val="tx2"/>
                </a:solidFill>
              </a:rPr>
              <a:t> יחד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וכעת כאשר המחלקה </a:t>
            </a:r>
            <a:r>
              <a:rPr lang="en-US" altLang="he-IL"/>
              <a:t>Number</a:t>
            </a:r>
            <a:r>
              <a:rPr lang="he-IL" altLang="he-IL"/>
              <a:t> מכילה את כל השיטות הרצויות, ניתן לקודד את ה-</a:t>
            </a:r>
            <a:r>
              <a:rPr lang="en-US" altLang="he-IL"/>
              <a:t>main</a:t>
            </a:r>
            <a:r>
              <a:rPr lang="he-IL" altLang="he-IL"/>
              <a:t> ולבדוק אם זה עובד...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388" y="38100"/>
            <a:ext cx="8713787" cy="74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public static void main(String[] </a:t>
            </a:r>
            <a:r>
              <a:rPr lang="en-US" altLang="he-IL" sz="2400" dirty="0" err="1">
                <a:latin typeface="Arial" panose="020B0604020202020204" pitchFamily="34" charset="0"/>
              </a:rPr>
              <a:t>args</a:t>
            </a:r>
            <a:r>
              <a:rPr lang="en-US" altLang="he-IL" sz="2400" dirty="0">
                <a:latin typeface="Arial" panose="020B0604020202020204" pitchFamily="34" charset="0"/>
              </a:rPr>
              <a:t>)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Number comp = new Number();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</a:t>
            </a:r>
            <a:r>
              <a:rPr lang="en-US" altLang="he-IL" sz="2400" dirty="0" err="1">
                <a:latin typeface="Arial" panose="020B0604020202020204" pitchFamily="34" charset="0"/>
              </a:rPr>
              <a:t>boolean</a:t>
            </a:r>
            <a:r>
              <a:rPr lang="en-US" altLang="he-IL" sz="2400" dirty="0">
                <a:latin typeface="Arial" panose="020B0604020202020204" pitchFamily="34" charset="0"/>
              </a:rPr>
              <a:t> win = false;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do { 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n = 0;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do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(“Enter your guess:”);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n = </a:t>
            </a:r>
            <a:r>
              <a:rPr lang="en-US" altLang="he-IL" sz="2400" dirty="0" err="1">
                <a:latin typeface="Arial" panose="020B0604020202020204" pitchFamily="34" charset="0"/>
              </a:rPr>
              <a:t>scan.nextInt</a:t>
            </a:r>
            <a:r>
              <a:rPr lang="en-US" altLang="he-IL" sz="2400" dirty="0">
                <a:latin typeface="Arial" panose="020B0604020202020204" pitchFamily="34" charset="0"/>
              </a:rPr>
              <a:t>();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}while(!</a:t>
            </a:r>
            <a:r>
              <a:rPr lang="en-US" altLang="he-IL" sz="2400" dirty="0" err="1">
                <a:latin typeface="Arial" panose="020B0604020202020204" pitchFamily="34" charset="0"/>
              </a:rPr>
              <a:t>Number.isValid</a:t>
            </a:r>
            <a:r>
              <a:rPr lang="en-US" altLang="he-IL" sz="2400" dirty="0">
                <a:latin typeface="Arial" panose="020B0604020202020204" pitchFamily="34" charset="0"/>
              </a:rPr>
              <a:t>(n));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Number user = new Number(n);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hits = </a:t>
            </a:r>
            <a:r>
              <a:rPr lang="en-US" altLang="he-IL" sz="2400" dirty="0" err="1">
                <a:latin typeface="Arial" panose="020B0604020202020204" pitchFamily="34" charset="0"/>
              </a:rPr>
              <a:t>comp.howManyHits</a:t>
            </a:r>
            <a:r>
              <a:rPr lang="en-US" altLang="he-IL" sz="2400" dirty="0">
                <a:latin typeface="Arial" panose="020B0604020202020204" pitchFamily="34" charset="0"/>
              </a:rPr>
              <a:t>(user);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</a:t>
            </a:r>
            <a:r>
              <a:rPr lang="en-US" altLang="he-IL" sz="2400" dirty="0" err="1">
                <a:latin typeface="Arial" panose="020B0604020202020204" pitchFamily="34" charset="0"/>
              </a:rPr>
              <a:t>int</a:t>
            </a:r>
            <a:r>
              <a:rPr lang="en-US" altLang="he-IL" sz="2400" dirty="0">
                <a:latin typeface="Arial" panose="020B0604020202020204" pitchFamily="34" charset="0"/>
              </a:rPr>
              <a:t> almost = </a:t>
            </a:r>
            <a:r>
              <a:rPr lang="en-US" altLang="he-IL" sz="2400" dirty="0" err="1">
                <a:latin typeface="Arial" panose="020B0604020202020204" pitchFamily="34" charset="0"/>
              </a:rPr>
              <a:t>comp.howManyAlmost</a:t>
            </a:r>
            <a:r>
              <a:rPr lang="en-US" altLang="he-IL" sz="2400" dirty="0">
                <a:latin typeface="Arial" panose="020B0604020202020204" pitchFamily="34" charset="0"/>
              </a:rPr>
              <a:t>(user);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if(hits == </a:t>
            </a:r>
            <a:r>
              <a:rPr lang="en-US" altLang="he-IL" sz="2400" dirty="0" err="1">
                <a:latin typeface="Arial" panose="020B0604020202020204" pitchFamily="34" charset="0"/>
              </a:rPr>
              <a:t>Number.VICTORY</a:t>
            </a:r>
            <a:r>
              <a:rPr lang="en-US" altLang="he-IL" sz="2400" dirty="0">
                <a:latin typeface="Arial" panose="020B0604020202020204" pitchFamily="34" charset="0"/>
              </a:rPr>
              <a:t>) {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(“You won!”);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win = true;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else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    </a:t>
            </a:r>
            <a:r>
              <a:rPr lang="en-US" altLang="he-IL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he-IL" sz="2400" dirty="0">
                <a:latin typeface="Arial" panose="020B0604020202020204" pitchFamily="34" charset="0"/>
              </a:rPr>
              <a:t>(“Hits: “+hits + “ Almost: “ + almost);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    }while(!win);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dirty="0">
                <a:latin typeface="Arial" panose="020B0604020202020204" pitchFamily="34" charset="0"/>
              </a:rPr>
              <a:t>		</a:t>
            </a:r>
            <a:endParaRPr lang="he-IL" altLang="he-IL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18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המשך...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ומה נוסיף לתוכנית אם נרצה לתת למשתמש אופציה לשחק פעם נוספת?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928688" y="500063"/>
            <a:ext cx="7643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/>
              <a:t>למשל, נניח שהמספר של המחשב הוא 3174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1357313"/>
            <a:ext cx="77152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/>
              <a:t>אם המשתמש מנחש את המספר 7154 אזי יש לו שני בולים ופגיעה אחת: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71813" y="2857500"/>
            <a:ext cx="200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 sz="3600"/>
              <a:t>4 7 1 3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71813" y="3857625"/>
            <a:ext cx="200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 sz="3600"/>
              <a:t>4 5 1 7</a:t>
            </a:r>
          </a:p>
        </p:txBody>
      </p:sp>
      <p:cxnSp>
        <p:nvCxnSpPr>
          <p:cNvPr id="9" name="מחבר חץ ישר 8"/>
          <p:cNvCxnSpPr/>
          <p:nvPr/>
        </p:nvCxnSpPr>
        <p:spPr>
          <a:xfrm rot="5400000" flipH="1" flipV="1">
            <a:off x="4607719" y="3679032"/>
            <a:ext cx="6445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rot="5400000" flipH="1" flipV="1">
            <a:off x="3751263" y="367823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rot="5400000" flipH="1" flipV="1">
            <a:off x="3750469" y="3393282"/>
            <a:ext cx="64293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אופן המימוש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הבעיה מכילה הרבה פרטים טכניים שצריך לחשוב עליהם.</a:t>
            </a:r>
          </a:p>
          <a:p>
            <a:r>
              <a:rPr lang="he-IL" dirty="0"/>
              <a:t>כיוון שצריך לפתור הרבה פרטים, לא נצליח להתרכז בבעיה עצמה, ולכן יהיה לנו קשה לפתור אותה היטב.</a:t>
            </a:r>
          </a:p>
          <a:p>
            <a:r>
              <a:rPr lang="he-IL" dirty="0"/>
              <a:t>אנחנו צריכים לעבוד בדרך שתאפשר לנו לפתור את הבעיה גם בלי לתת לכל הפרטים הטכניים להפריע בעבודה.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3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Top Down Design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אחת השיטות המקובלות והיעילות לפתרון בעיות גדולות נקראת </a:t>
            </a:r>
            <a:r>
              <a:rPr lang="en-US" altLang="he-IL" dirty="0"/>
              <a:t>Top Down Design</a:t>
            </a:r>
            <a:r>
              <a:rPr lang="he-IL" altLang="he-IL" dirty="0"/>
              <a:t>.</a:t>
            </a:r>
          </a:p>
          <a:p>
            <a:pPr eaLnBrk="1" hangingPunct="1"/>
            <a:r>
              <a:rPr lang="he-IL" altLang="he-IL" dirty="0"/>
              <a:t>לפי שיטה זו אנחנו מסתכלים על הבעיה "ממעוף הציפור" – מחלקים אותה לתתי בעיות עיקריות אבל לא מטרידים את עצמנו בפרטים הקטנים.</a:t>
            </a:r>
          </a:p>
          <a:p>
            <a:pPr eaLnBrk="1" hangingPunct="1"/>
            <a:r>
              <a:rPr lang="he-IL" altLang="he-IL" dirty="0"/>
              <a:t>אנחנו פותרים את הבעיה "בגדול", מוצאים את האלגוריתם הראשי ואת דרך הפעולה, אבל לא מתעסקים בפרטי המימוש של כל תת בעיה.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3347864" y="764704"/>
            <a:ext cx="208823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>
                <a:solidFill>
                  <a:schemeClr val="tx2"/>
                </a:solidFill>
              </a:rPr>
              <a:t>בעיה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539552" y="3140968"/>
            <a:ext cx="15841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2"/>
                </a:solidFill>
              </a:rPr>
              <a:t>תת בעיה 1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2555776" y="3141779"/>
            <a:ext cx="15841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2"/>
                </a:solidFill>
              </a:rPr>
              <a:t>תת בעיה 2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4572000" y="3163551"/>
            <a:ext cx="15841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2"/>
                </a:solidFill>
              </a:rPr>
              <a:t>תת בעיה 3</a:t>
            </a:r>
          </a:p>
        </p:txBody>
      </p:sp>
      <p:sp>
        <p:nvSpPr>
          <p:cNvPr id="12" name="מלבן מעוגל 11"/>
          <p:cNvSpPr/>
          <p:nvPr/>
        </p:nvSpPr>
        <p:spPr>
          <a:xfrm>
            <a:off x="7308304" y="3144315"/>
            <a:ext cx="158417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2"/>
                </a:solidFill>
              </a:rPr>
              <a:t>תת בעיה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8921" y="3327375"/>
            <a:ext cx="5760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…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15" name="מחבר ישר 14"/>
          <p:cNvCxnSpPr>
            <a:stCxn id="3" idx="2"/>
            <a:endCxn id="4" idx="0"/>
          </p:cNvCxnSpPr>
          <p:nvPr/>
        </p:nvCxnSpPr>
        <p:spPr>
          <a:xfrm flipH="1">
            <a:off x="1331640" y="1628800"/>
            <a:ext cx="306034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>
            <a:stCxn id="3" idx="2"/>
            <a:endCxn id="10" idx="0"/>
          </p:cNvCxnSpPr>
          <p:nvPr/>
        </p:nvCxnSpPr>
        <p:spPr>
          <a:xfrm flipH="1">
            <a:off x="3347864" y="1628800"/>
            <a:ext cx="1044116" cy="151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3" idx="2"/>
            <a:endCxn id="11" idx="0"/>
          </p:cNvCxnSpPr>
          <p:nvPr/>
        </p:nvCxnSpPr>
        <p:spPr>
          <a:xfrm>
            <a:off x="4391980" y="1628800"/>
            <a:ext cx="972108" cy="153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3" idx="2"/>
            <a:endCxn id="12" idx="0"/>
          </p:cNvCxnSpPr>
          <p:nvPr/>
        </p:nvCxnSpPr>
        <p:spPr>
          <a:xfrm>
            <a:off x="4391980" y="1628800"/>
            <a:ext cx="3708412" cy="1515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3528" y="4149080"/>
            <a:ext cx="85689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כדי לפתור את הבעיה יש לפתור את תת בעיה 1 ואחריה את תת בעיה 2 ואחריה את תת בעיה 3 </a:t>
            </a:r>
            <a:r>
              <a:rPr lang="he-IL" sz="2400" dirty="0" err="1"/>
              <a:t>וכו</a:t>
            </a:r>
            <a:r>
              <a:rPr lang="he-IL" sz="2400" dirty="0"/>
              <a:t>'.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141" y="5134609"/>
            <a:ext cx="85689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שימו לב שבשלב זה אנחנו לא בהכרח יודעים איך לפתור כל אחת מתת הבעיות, אבל זה לא מפריע לנו לדעת שהן חלק מפתרון הבעיה הכללית.</a:t>
            </a:r>
          </a:p>
        </p:txBody>
      </p:sp>
    </p:spTree>
    <p:extLst>
      <p:ext uri="{BB962C8B-B14F-4D97-AF65-F5344CB8AC3E}">
        <p14:creationId xmlns:p14="http://schemas.microsoft.com/office/powerpoint/2010/main" val="14224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מהלך המשחק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המחשב יגריל מספר חוקי.</a:t>
            </a:r>
          </a:p>
          <a:p>
            <a:r>
              <a:rPr lang="he-IL" altLang="he-IL"/>
              <a:t>המשתמש ינחש מספר.</a:t>
            </a:r>
          </a:p>
          <a:p>
            <a:r>
              <a:rPr lang="he-IL" altLang="he-IL"/>
              <a:t>נמצא את מספר הבולים ומספר הפגיעות.</a:t>
            </a:r>
          </a:p>
          <a:p>
            <a:r>
              <a:rPr lang="he-IL" altLang="he-IL"/>
              <a:t>אם מספר הבולים הוא 4, המשתמש ניצח.</a:t>
            </a:r>
          </a:p>
          <a:p>
            <a:r>
              <a:rPr lang="he-IL" altLang="he-IL"/>
              <a:t>אחרת, יוצגו על המסך מספרי הבולים והפגיעות.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457200" y="4725144"/>
            <a:ext cx="83632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שימו לב – ניסחנו את מהלך המשחק אפילו שרוב השלבים מורכבים ועדיין לא פתורים. דבר זה מאפשר לנו לראות את התמונה הכללית ולשפר אותה לפני שנצלול לעומק הפרטים הטכניים.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מהלך המשחק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המחשב יגריל מספר חוקי.</a:t>
            </a:r>
          </a:p>
          <a:p>
            <a:r>
              <a:rPr lang="he-IL" altLang="he-IL"/>
              <a:t>כל עוד המשתמש לא ניצח:</a:t>
            </a:r>
          </a:p>
          <a:p>
            <a:pPr lvl="1"/>
            <a:r>
              <a:rPr lang="he-IL" altLang="he-IL"/>
              <a:t>המשתמש ינחש מספר.</a:t>
            </a:r>
          </a:p>
          <a:p>
            <a:pPr lvl="1"/>
            <a:r>
              <a:rPr lang="he-IL" altLang="he-IL"/>
              <a:t>נמצא את מספר הבולים ומספר הפגיעות.</a:t>
            </a:r>
          </a:p>
          <a:p>
            <a:pPr lvl="1"/>
            <a:r>
              <a:rPr lang="he-IL" altLang="he-IL"/>
              <a:t>אם מספר הבולים הוא 4, המשתמש ניצח.</a:t>
            </a:r>
          </a:p>
          <a:p>
            <a:pPr lvl="1"/>
            <a:r>
              <a:rPr lang="he-IL" altLang="he-IL"/>
              <a:t>אחרת, יוצגו על המסך מספרי הבולים והפגיעות.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מהלך המשחק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המחשב יגריל מספר חוקי.</a:t>
            </a:r>
          </a:p>
          <a:p>
            <a:r>
              <a:rPr lang="he-IL" altLang="he-IL"/>
              <a:t>כל עוד המשתמש לא ניצח:</a:t>
            </a:r>
          </a:p>
          <a:p>
            <a:pPr lvl="1"/>
            <a:r>
              <a:rPr lang="he-IL" altLang="he-IL"/>
              <a:t>המשתמש ינחש מספר.</a:t>
            </a:r>
          </a:p>
          <a:p>
            <a:pPr lvl="1"/>
            <a:r>
              <a:rPr lang="he-IL" altLang="he-IL"/>
              <a:t>כל עוד המספר אינו חוקי:</a:t>
            </a:r>
          </a:p>
          <a:p>
            <a:pPr lvl="2"/>
            <a:r>
              <a:rPr lang="he-IL" altLang="he-IL"/>
              <a:t>המשתמש ינחש מספר.</a:t>
            </a:r>
          </a:p>
          <a:p>
            <a:pPr lvl="1"/>
            <a:r>
              <a:rPr lang="he-IL" altLang="he-IL"/>
              <a:t>נמצא את מספר הבולים ומספר הפגיעות.</a:t>
            </a:r>
          </a:p>
          <a:p>
            <a:pPr lvl="1"/>
            <a:r>
              <a:rPr lang="he-IL" altLang="he-IL"/>
              <a:t>אם מספר הבולים הוא 4, המשתמש ניצח.</a:t>
            </a:r>
          </a:p>
          <a:p>
            <a:pPr lvl="1"/>
            <a:r>
              <a:rPr lang="he-IL" altLang="he-IL"/>
              <a:t>אחרת, יוצגו על המסך מספרי הבולים והפגיעות.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1280</Words>
  <Application>Microsoft Office PowerPoint</Application>
  <PresentationFormat>‫הצגה על המסך (4:3)</PresentationFormat>
  <Paragraphs>250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ערכת נושא של Office</vt:lpstr>
      <vt:lpstr>בול פגיעה</vt:lpstr>
      <vt:lpstr>בול פגיעה</vt:lpstr>
      <vt:lpstr>מצגת של PowerPoint‏</vt:lpstr>
      <vt:lpstr>אופן המימוש</vt:lpstr>
      <vt:lpstr>Top Down Design</vt:lpstr>
      <vt:lpstr>מצגת של PowerPoint‏</vt:lpstr>
      <vt:lpstr>מהלך המשחק</vt:lpstr>
      <vt:lpstr>מהלך המשחק</vt:lpstr>
      <vt:lpstr>מהלך המשחק</vt:lpstr>
      <vt:lpstr>Number</vt:lpstr>
      <vt:lpstr>מצגת של PowerPoint‏</vt:lpstr>
      <vt:lpstr>Number</vt:lpstr>
      <vt:lpstr>בנאים</vt:lpstr>
      <vt:lpstr>מספר אקראי חוקי</vt:lpstr>
      <vt:lpstr>בדיקת חוקיות</vt:lpstr>
      <vt:lpstr>בדיקת חוקיות</vt:lpstr>
      <vt:lpstr>מצגת של PowerPoint‏</vt:lpstr>
      <vt:lpstr>מצגת של PowerPoint‏</vt:lpstr>
      <vt:lpstr>כמה בולים יש</vt:lpstr>
      <vt:lpstr>מצגת של PowerPoint‏</vt:lpstr>
      <vt:lpstr>כמה פגיעות יש</vt:lpstr>
      <vt:lpstr>מצגת של PowerPoint‏</vt:lpstr>
      <vt:lpstr>קבלת ספרה מסויימת</vt:lpstr>
      <vt:lpstr>getNthDigit(int ind)</vt:lpstr>
      <vt:lpstr>מצגת של PowerPoint‏</vt:lpstr>
      <vt:lpstr>מרכיבים הכל יחד</vt:lpstr>
      <vt:lpstr>מצגת של PowerPoint‏</vt:lpstr>
      <vt:lpstr>המשך...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בול פגיעה</dc:title>
  <dc:creator>shay tavor</dc:creator>
  <cp:lastModifiedBy>shay tavor</cp:lastModifiedBy>
  <cp:revision>44</cp:revision>
  <dcterms:modified xsi:type="dcterms:W3CDTF">2016-11-26T21:03:52Z</dcterms:modified>
</cp:coreProperties>
</file>