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333" r:id="rId8"/>
    <p:sldId id="334" r:id="rId9"/>
    <p:sldId id="335" r:id="rId10"/>
    <p:sldId id="336" r:id="rId11"/>
    <p:sldId id="33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38" r:id="rId46"/>
    <p:sldId id="318" r:id="rId47"/>
    <p:sldId id="300" r:id="rId48"/>
    <p:sldId id="339" r:id="rId49"/>
    <p:sldId id="348" r:id="rId50"/>
    <p:sldId id="349" r:id="rId51"/>
    <p:sldId id="321" r:id="rId52"/>
    <p:sldId id="322" r:id="rId53"/>
    <p:sldId id="323" r:id="rId54"/>
    <p:sldId id="324" r:id="rId55"/>
    <p:sldId id="325" r:id="rId56"/>
    <p:sldId id="340" r:id="rId57"/>
    <p:sldId id="330" r:id="rId58"/>
    <p:sldId id="341" r:id="rId59"/>
    <p:sldId id="342" r:id="rId60"/>
    <p:sldId id="343" r:id="rId61"/>
    <p:sldId id="344" r:id="rId62"/>
    <p:sldId id="345" r:id="rId63"/>
    <p:sldId id="331" r:id="rId64"/>
    <p:sldId id="346" r:id="rId65"/>
    <p:sldId id="326" r:id="rId66"/>
    <p:sldId id="327" r:id="rId67"/>
    <p:sldId id="328" r:id="rId68"/>
    <p:sldId id="329" r:id="rId69"/>
    <p:sldId id="332" r:id="rId70"/>
    <p:sldId id="347" r:id="rId71"/>
  </p:sldIdLst>
  <p:sldSz cx="9144000" cy="6858000" type="screen4x3"/>
  <p:notesSz cx="6858000" cy="9144000"/>
  <p:custDataLst>
    <p:tags r:id="rId73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660"/>
  </p:normalViewPr>
  <p:slideViewPr>
    <p:cSldViewPr>
      <p:cViewPr varScale="1">
        <p:scale>
          <a:sx n="39" d="100"/>
          <a:sy n="39" d="100"/>
        </p:scale>
        <p:origin x="114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559A9332-F72C-4554-98A2-E6509DE5B18F}" type="datetimeFigureOut">
              <a:rPr lang="he-IL"/>
              <a:pPr>
                <a:defRPr/>
              </a:pPr>
              <a:t>ט"ו/טבת/תשע"ו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9F8D6B27-19D6-4EF7-BA11-83F08AD745AC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85247-6FC6-496E-99CF-6E626122048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373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8A06F-24D1-4FCC-B239-B02958E4648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5068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11C7E-3529-4A1A-BF94-1ECCD9A2AEC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433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281E86-E02F-4577-BCA8-AD204798AB4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520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740E87-CF8E-4B11-85B3-1A703498521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3117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DC27B-4848-4624-82D7-C6FC9EF1188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726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F05D9-3B74-42D8-99BA-106DA13195A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8437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E6662-8DD1-4FA1-8081-9371317533F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198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DA0D0-D4DE-4742-A909-28578BA2E55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4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6665A-96D7-492F-969C-9AA03FE3443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408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8DB2C-93AC-4D1F-BC82-E52E933D958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600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7666B-ADA7-42D9-A4C5-8B026D7C58E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786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5755E-4423-4745-9D1B-560A5D787F3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158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9219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CD3C89C-0FB9-433E-A015-9141C61F126C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יעילות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89DCE3-FF59-4CA7-A586-60FF31E5503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85800" y="533400"/>
            <a:ext cx="7620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3276600"/>
            <a:ext cx="7620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 dirty="0"/>
              <a:t>c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429000" y="533400"/>
            <a:ext cx="7620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478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8100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1447800" y="3657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10668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295400" y="1143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H="1">
            <a:off x="1295400" y="1143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3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514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133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73240-FA75-4644-9FF5-F8DCBA3141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685800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איזה אלגוריתם יפתור את הבעיה?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377768"/>
            <a:ext cx="4267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אלגוריתם חמדני – 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עבור כל עיר, בחר את הקשת בעלת העלות המינימלית שניתן לבחור.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>
            <a:off x="1447800" y="1066800"/>
            <a:ext cx="19812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>
            <a:stCxn id="29702" idx="3"/>
          </p:cNvCxnSpPr>
          <p:nvPr/>
        </p:nvCxnSpPr>
        <p:spPr>
          <a:xfrm flipH="1">
            <a:off x="1219200" y="1118767"/>
            <a:ext cx="2321392" cy="21578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1447800" y="3446721"/>
            <a:ext cx="19812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858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4290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478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8100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1447800" y="3657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10668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295400" y="1143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H="1">
            <a:off x="1295400" y="1143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3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514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133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73240-FA75-4644-9FF5-F8DCBA3141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685800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איזה אלגוריתם יפתור את הבעיה?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377768"/>
            <a:ext cx="4267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יש מספר סופי של מסלולים אפשריים. אם נמפה את כל המסלולים ועבור כל מסלול נמצא את עלותו הכוללת, נוכל למצוא את המסלול בעל העלות המינימלית.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858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4290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478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8100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1447800" y="3657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10668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295400" y="1143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H="1">
            <a:off x="1295400" y="1143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3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514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133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908550" y="143362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---- b ---- c ---- d = 7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289550" y="12812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1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127750" y="12812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1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118350" y="12812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5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914900" y="211942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---- b ---- d ---- c = 8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295900" y="1967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1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134100" y="1967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2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7124700" y="1967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5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908550" y="288142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---- c ---- b ---- d = 6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289550" y="2729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3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127750" y="2729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1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7118350" y="2729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2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4908550" y="364342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---- c ---- d ---- b = 10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5289550" y="3491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6127750" y="3491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5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7118350" y="3491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2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4908550" y="440542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---- d ---- b ---- c = 5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5365750" y="4253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2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6203950" y="4253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7118350" y="4253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1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4908550" y="516742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---- d ---- c ---- b = 8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5289550" y="5015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2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6127750" y="5015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5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7118350" y="501502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1</a:t>
            </a:r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73240-FA75-4644-9FF5-F8DCBA3141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228600"/>
            <a:ext cx="464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כמה מסלולים שמתחילים ב-</a:t>
            </a:r>
            <a:r>
              <a:rPr lang="en-US" sz="2400" dirty="0" smtClean="0">
                <a:solidFill>
                  <a:schemeClr val="tx2"/>
                </a:solidFill>
              </a:rPr>
              <a:t>a</a:t>
            </a:r>
            <a:r>
              <a:rPr lang="he-IL" sz="2400" dirty="0" smtClean="0">
                <a:solidFill>
                  <a:schemeClr val="tx2"/>
                </a:solidFill>
              </a:rPr>
              <a:t> ועוברים בכל עיר פעם אחת בדיוק קיימים?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1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/>
      <p:bldP spid="11286" grpId="0"/>
      <p:bldP spid="11287" grpId="0"/>
      <p:bldP spid="11288" grpId="0"/>
      <p:bldP spid="11289" grpId="0"/>
      <p:bldP spid="11290" grpId="0"/>
      <p:bldP spid="11291" grpId="0"/>
      <p:bldP spid="11292" grpId="0"/>
      <p:bldP spid="11293" grpId="0"/>
      <p:bldP spid="11294" grpId="0"/>
      <p:bldP spid="11295" grpId="0"/>
      <p:bldP spid="11296" grpId="0"/>
      <p:bldP spid="11297" grpId="0"/>
      <p:bldP spid="11298" grpId="0"/>
      <p:bldP spid="11299" grpId="0"/>
      <p:bldP spid="11300" grpId="0"/>
      <p:bldP spid="11301" grpId="0"/>
      <p:bldP spid="11301" grpId="1"/>
      <p:bldP spid="11302" grpId="0"/>
      <p:bldP spid="11302" grpId="1"/>
      <p:bldP spid="11303" grpId="0"/>
      <p:bldP spid="11303" grpId="1"/>
      <p:bldP spid="11304" grpId="0"/>
      <p:bldP spid="11304" grpId="1"/>
      <p:bldP spid="11305" grpId="0"/>
      <p:bldP spid="11306" grpId="0"/>
      <p:bldP spid="11307" grpId="0"/>
      <p:bldP spid="113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600200" y="6096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בהינתן מפה של </a:t>
            </a:r>
            <a:r>
              <a:rPr lang="en-US" altLang="he-IL" sz="2800"/>
              <a:t>n</a:t>
            </a:r>
            <a:r>
              <a:rPr lang="he-IL" altLang="he-IL" sz="2800"/>
              <a:t> ערים, כמה מסלולים אפשריים?</a:t>
            </a:r>
            <a:endParaRPr lang="en-US" altLang="he-IL" sz="28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14400" y="609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n!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524000" y="1447800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/>
              <a:t>נניח שיש לנו מחשב שמבצע מיליון פעולות </a:t>
            </a:r>
            <a:r>
              <a:rPr lang="he-IL" altLang="he-IL" sz="2800" dirty="0" err="1"/>
              <a:t>בשניה</a:t>
            </a:r>
            <a:r>
              <a:rPr lang="he-IL" altLang="he-IL" sz="2800" dirty="0"/>
              <a:t>. נניח שבכל פעולה המחשב מוצא מסלול אחד.</a:t>
            </a:r>
            <a:endParaRPr lang="en-US" altLang="he-IL" sz="28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85800" y="2514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ננסה לראות כמה זמן יקח למחשב לעבוד כדי למצוא פתרון עבור </a:t>
            </a:r>
            <a:r>
              <a:rPr lang="en-US" altLang="he-IL" sz="2800"/>
              <a:t>n=14</a:t>
            </a:r>
            <a:r>
              <a:rPr lang="he-IL" altLang="he-IL" sz="2800"/>
              <a:t>.</a:t>
            </a:r>
            <a:endParaRPr lang="en-US" altLang="he-IL" sz="28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90600" y="3581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14! = 87, 178, 291, 200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2800" dirty="0"/>
              <a:t>הזמן הדרוש</a:t>
            </a:r>
            <a:r>
              <a:rPr lang="en-US" altLang="he-IL" sz="2800" dirty="0"/>
              <a:t> = 87, 178 sec</a:t>
            </a:r>
            <a:r>
              <a:rPr lang="en-US" altLang="he-IL" sz="2800" dirty="0">
                <a:sym typeface="Wingdings" panose="05000000000000000000" pitchFamily="2" charset="2"/>
              </a:rPr>
              <a:t> </a:t>
            </a:r>
            <a:r>
              <a:rPr lang="he-IL" altLang="he-IL" sz="2800" dirty="0">
                <a:sym typeface="Wingdings" panose="05000000000000000000" pitchFamily="2" charset="2"/>
              </a:rPr>
              <a:t>קצת יותר מיום</a:t>
            </a:r>
            <a:endParaRPr lang="en-US" altLang="he-IL" sz="2800" dirty="0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FF30F8-8CB8-408D-8102-A24D0F6D7A9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5" grpId="0"/>
      <p:bldP spid="12296" grpId="0"/>
      <p:bldP spid="122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נכפיל את הכוח החישובי ונשתמש במחשב שמבצע 2 מיליון פעולות </a:t>
            </a:r>
            <a:r>
              <a:rPr lang="he-IL" altLang="he-IL" dirty="0" err="1" smtClean="0"/>
              <a:t>בשניה</a:t>
            </a:r>
            <a:r>
              <a:rPr lang="he-IL" altLang="he-IL" dirty="0" smtClean="0"/>
              <a:t>.</a:t>
            </a:r>
          </a:p>
          <a:p>
            <a:pPr eaLnBrk="1" hangingPunct="1"/>
            <a:r>
              <a:rPr lang="he-IL" altLang="he-IL" dirty="0" smtClean="0"/>
              <a:t>כעת נגדיל את המפה ל- </a:t>
            </a:r>
            <a:r>
              <a:rPr lang="en-US" altLang="he-IL" dirty="0" smtClean="0"/>
              <a:t>n=16</a:t>
            </a:r>
            <a:r>
              <a:rPr lang="he-IL" altLang="he-IL" dirty="0" smtClean="0"/>
              <a:t>.</a:t>
            </a:r>
          </a:p>
          <a:p>
            <a:pPr eaLnBrk="1" hangingPunct="1"/>
            <a:r>
              <a:rPr lang="he-IL" altLang="he-IL" dirty="0" smtClean="0"/>
              <a:t>מספר המסלולים האפשרי: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16! = 20, 922, 789, 888, 000</a:t>
            </a:r>
          </a:p>
          <a:p>
            <a:pPr eaLnBrk="1" hangingPunct="1"/>
            <a:r>
              <a:rPr lang="he-IL" altLang="he-IL" dirty="0" smtClean="0"/>
              <a:t>וכדי לחשב את הפתרון בעזרת המחשב הנתון נידרש </a:t>
            </a:r>
            <a:r>
              <a:rPr lang="he-IL" altLang="he-IL" dirty="0" err="1" smtClean="0"/>
              <a:t>לבערך</a:t>
            </a:r>
            <a:r>
              <a:rPr lang="he-IL" altLang="he-IL" dirty="0" smtClean="0"/>
              <a:t> </a:t>
            </a:r>
            <a:r>
              <a:rPr lang="en-US" altLang="he-IL" dirty="0" smtClean="0"/>
              <a:t>10, 461, 394</a:t>
            </a:r>
            <a:r>
              <a:rPr lang="he-IL" altLang="he-IL" dirty="0" smtClean="0"/>
              <a:t> שניות, שהן קצת יותר מ- 121 ימים!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27ECAF-05C8-4750-81A8-ECD4CAE4D16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sz="4000" dirty="0" smtClean="0">
                <a:solidFill>
                  <a:schemeClr val="tx2"/>
                </a:solidFill>
              </a:rPr>
              <a:t>יעילות/סיבוכיות – </a:t>
            </a:r>
            <a:r>
              <a:rPr lang="en-US" altLang="he-IL" sz="4000" dirty="0" smtClean="0">
                <a:solidFill>
                  <a:schemeClr val="tx2"/>
                </a:solidFill>
              </a:rPr>
              <a:t>Efficiency/Complexity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לפעמים לא מספיק שאלגוריתם יהיה נכון – הוא צריך להיות גם יעיל.</a:t>
            </a:r>
          </a:p>
          <a:p>
            <a:pPr eaLnBrk="1" hangingPunct="1"/>
            <a:r>
              <a:rPr lang="he-IL" altLang="he-IL" dirty="0" smtClean="0"/>
              <a:t>יעיל ביחס למה?</a:t>
            </a:r>
          </a:p>
          <a:p>
            <a:pPr lvl="1" eaLnBrk="1" hangingPunct="1"/>
            <a:r>
              <a:rPr lang="he-IL" altLang="he-IL" dirty="0" smtClean="0"/>
              <a:t>זמן ריצה.</a:t>
            </a:r>
          </a:p>
          <a:p>
            <a:pPr lvl="1" eaLnBrk="1" hangingPunct="1"/>
            <a:r>
              <a:rPr lang="he-IL" altLang="he-IL" dirty="0" smtClean="0"/>
              <a:t>זיכרון.</a:t>
            </a:r>
          </a:p>
          <a:p>
            <a:pPr eaLnBrk="1" hangingPunct="1"/>
            <a:r>
              <a:rPr lang="he-IL" altLang="he-IL" dirty="0" smtClean="0"/>
              <a:t>בקורס שלנו (וגם בעולם בכלל) אנחנו מתעסקים בעיקר ביעילות זמן ריצה.</a:t>
            </a:r>
            <a:endParaRPr lang="en-US" alt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7E419B-A1F9-454E-994D-AE966445F31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smtClean="0"/>
              <a:t>איך נמדוד יעילות זמן ריצה של אלגוריתם מסויים?</a:t>
            </a:r>
          </a:p>
          <a:p>
            <a:pPr eaLnBrk="1" hangingPunct="1"/>
            <a:r>
              <a:rPr lang="he-IL" altLang="he-IL" smtClean="0"/>
              <a:t>הצעה ראשונה – נמדוד זמן אבסולוטי.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int i, n;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for(i = 0; i &lt; n; i++)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System.out.println(“*”);</a:t>
            </a:r>
          </a:p>
          <a:p>
            <a:pPr eaLnBrk="1" hangingPunct="1"/>
            <a:r>
              <a:rPr lang="he-IL" altLang="he-IL" smtClean="0"/>
              <a:t>נניח שברשותינו שעון מדוייק שבעזרתו גילינו שהלולאה הנ"ל רצה בזמן של 5 מילי שניות.</a:t>
            </a:r>
          </a:p>
          <a:p>
            <a:pPr eaLnBrk="1" hangingPunct="1"/>
            <a:r>
              <a:rPr lang="he-IL" altLang="he-IL" smtClean="0"/>
              <a:t>מה זה אומר על האלגוריתם?</a:t>
            </a:r>
            <a:r>
              <a:rPr lang="en-US" altLang="he-IL" smtClean="0"/>
              <a:t> </a:t>
            </a:r>
            <a:r>
              <a:rPr lang="he-IL" altLang="he-IL" smtClean="0"/>
              <a:t>האם הוא יעיל?</a:t>
            </a:r>
            <a:r>
              <a:rPr lang="en-US" altLang="he-IL" smtClean="0"/>
              <a:t> </a:t>
            </a:r>
            <a:r>
              <a:rPr lang="he-IL" altLang="he-IL" smtClean="0"/>
              <a:t>הוא לא יעיל?</a:t>
            </a:r>
            <a:endParaRPr lang="en-US" altLang="he-IL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31A43A-A289-4BE3-A9CA-5B666A1C75F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smtClean="0"/>
              <a:t>הצעה שניה – נגדיר פעולה בסיסית כפעולה שלוקחת למחשב מינימום זמן ריצה. למשל, פעולת הצבה, או השוואה או הדפסה הן פעולות בסיסיות.</a:t>
            </a:r>
          </a:p>
          <a:p>
            <a:pPr eaLnBrk="1" hangingPunct="1"/>
            <a:r>
              <a:rPr lang="he-IL" altLang="he-IL" smtClean="0"/>
              <a:t>כדי לבדוק את יעילות האלגוריתם, נספור כמה פעולות בסיסיות מבצע האלגוריתם:</a:t>
            </a:r>
          </a:p>
          <a:p>
            <a:pPr algn="l" rtl="0" eaLnBrk="1" hangingPunct="1">
              <a:buFontTx/>
              <a:buNone/>
            </a:pPr>
            <a:endParaRPr lang="en-US" altLang="he-IL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78177C-2373-452F-A624-930619BB7EA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209800" y="533400"/>
            <a:ext cx="4953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int i, n;</a:t>
            </a:r>
          </a:p>
          <a:p>
            <a:pPr algn="l" rtl="0" eaLnBrk="1" hangingPunct="1"/>
            <a:r>
              <a:rPr lang="en-US" altLang="he-IL" sz="2800"/>
              <a:t>for(i = 0; i &lt; n; i++)</a:t>
            </a:r>
          </a:p>
          <a:p>
            <a:pPr algn="l" rtl="0" eaLnBrk="1" hangingPunct="1"/>
            <a:r>
              <a:rPr lang="en-US" altLang="he-IL" sz="2800"/>
              <a:t>	System.out.println(“*”);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800"/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533400" y="609600"/>
            <a:ext cx="1066800" cy="838200"/>
          </a:xfrm>
          <a:prstGeom prst="borderCallout1">
            <a:avLst>
              <a:gd name="adj1" fmla="val 13634"/>
              <a:gd name="adj2" fmla="val 107144"/>
              <a:gd name="adj3" fmla="val 15532"/>
              <a:gd name="adj4" fmla="val 1607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/>
              <a:t>2 פעולות</a:t>
            </a:r>
            <a:endParaRPr lang="en-US" altLang="he-IL" sz="24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62000" y="3352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/>
              <a:t>= יעילות</a:t>
            </a:r>
            <a:endParaRPr lang="en-US" altLang="he-IL" sz="24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209800" y="3352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18440" name="AutoShape 8"/>
          <p:cNvSpPr>
            <a:spLocks/>
          </p:cNvSpPr>
          <p:nvPr/>
        </p:nvSpPr>
        <p:spPr bwMode="auto">
          <a:xfrm>
            <a:off x="685800" y="1905000"/>
            <a:ext cx="1371600" cy="838200"/>
          </a:xfrm>
          <a:prstGeom prst="borderCallout1">
            <a:avLst>
              <a:gd name="adj1" fmla="val 13634"/>
              <a:gd name="adj2" fmla="val 105556"/>
              <a:gd name="adj3" fmla="val -58144"/>
              <a:gd name="adj4" fmla="val 1627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/>
              <a:t>פעולה אחת</a:t>
            </a:r>
            <a:endParaRPr lang="en-US" altLang="he-IL" sz="24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438400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+ 1</a:t>
            </a:r>
          </a:p>
        </p:txBody>
      </p:sp>
      <p:sp>
        <p:nvSpPr>
          <p:cNvPr id="18442" name="AutoShape 10"/>
          <p:cNvSpPr>
            <a:spLocks/>
          </p:cNvSpPr>
          <p:nvPr/>
        </p:nvSpPr>
        <p:spPr bwMode="auto">
          <a:xfrm>
            <a:off x="5105400" y="2286000"/>
            <a:ext cx="1371600" cy="838200"/>
          </a:xfrm>
          <a:prstGeom prst="borderCallout1">
            <a:avLst>
              <a:gd name="adj1" fmla="val 13634"/>
              <a:gd name="adj2" fmla="val -5556"/>
              <a:gd name="adj3" fmla="val -32009"/>
              <a:gd name="adj4" fmla="val -817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/>
              <a:t>3n</a:t>
            </a:r>
            <a:r>
              <a:rPr lang="he-IL" altLang="he-IL" sz="2400"/>
              <a:t> פעולות</a:t>
            </a:r>
            <a:endParaRPr lang="en-US" altLang="he-IL" sz="2400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048000" y="3352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+ 3n</a:t>
            </a:r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6781800" y="419100"/>
            <a:ext cx="1600200" cy="647700"/>
          </a:xfrm>
          <a:prstGeom prst="borderCallout1">
            <a:avLst>
              <a:gd name="adj1" fmla="val 17648"/>
              <a:gd name="adj2" fmla="val -4764"/>
              <a:gd name="adj3" fmla="val 88236"/>
              <a:gd name="adj4" fmla="val -1571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/>
              <a:t>פעולה אחת</a:t>
            </a:r>
            <a:endParaRPr lang="en-US" altLang="he-IL" sz="240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886200" y="3352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+ 1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495800" y="3352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= </a:t>
            </a:r>
            <a:r>
              <a:rPr lang="en-US" altLang="he-IL" sz="2400" dirty="0">
                <a:solidFill>
                  <a:schemeClr val="tx2"/>
                </a:solidFill>
              </a:rPr>
              <a:t>4 + 3n</a:t>
            </a:r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A31086-7F40-4E98-8F08-02E6FBB6C22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/>
      <p:bldP spid="18439" grpId="0"/>
      <p:bldP spid="18440" grpId="0" animBg="1"/>
      <p:bldP spid="18441" grpId="0"/>
      <p:bldP spid="18442" grpId="0" animBg="1"/>
      <p:bldP spid="18443" grpId="0"/>
      <p:bldP spid="18444" grpId="0" animBg="1"/>
      <p:bldP spid="18445" grpId="0"/>
      <p:bldP spid="18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יעילות זמן ריצה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u="sng" dirty="0" smtClean="0">
                <a:solidFill>
                  <a:schemeClr val="tx2"/>
                </a:solidFill>
              </a:rPr>
              <a:t>יעילות/סיבוכיות זמן ריצה</a:t>
            </a:r>
            <a:r>
              <a:rPr lang="he-IL" altLang="he-IL" dirty="0" smtClean="0">
                <a:solidFill>
                  <a:schemeClr val="tx2"/>
                </a:solidFill>
              </a:rPr>
              <a:t> </a:t>
            </a:r>
            <a:r>
              <a:rPr lang="he-IL" altLang="he-IL" dirty="0" smtClean="0"/>
              <a:t>– מספר הפעולות הבסיסיות שמבצע האלגוריתם </a:t>
            </a:r>
            <a:r>
              <a:rPr lang="he-IL" altLang="he-IL" b="1" dirty="0" smtClean="0"/>
              <a:t>ביחס</a:t>
            </a:r>
            <a:r>
              <a:rPr lang="he-IL" altLang="he-IL" dirty="0" smtClean="0"/>
              <a:t> לגודל הקלט.</a:t>
            </a:r>
          </a:p>
          <a:p>
            <a:pPr eaLnBrk="1" hangingPunct="1"/>
            <a:r>
              <a:rPr lang="he-IL" altLang="he-IL" dirty="0" smtClean="0"/>
              <a:t>בעצם, אנחנו לא סופרים בכלל זמן, אלא פעולות, ומחפשים תמיד פונקציה שתקשור בין גודל הקלט לבין מספר הפעולות.</a:t>
            </a:r>
          </a:p>
          <a:p>
            <a:pPr eaLnBrk="1" hangingPunct="1"/>
            <a:r>
              <a:rPr lang="he-IL" altLang="he-IL" dirty="0" smtClean="0"/>
              <a:t>דבר זה מאפשר לנו לחזות כמה "רגיש" האלגוריתם לתנודות בקלט.</a:t>
            </a:r>
            <a:endParaRPr lang="en-US" altLang="he-IL" u="sng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A4674A-D982-4A35-8DB1-E31B435972D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בעיית הסוכן הנוסע - </a:t>
            </a:r>
            <a:r>
              <a:rPr lang="en-US" altLang="he-IL" dirty="0" smtClean="0">
                <a:solidFill>
                  <a:schemeClr val="tx2"/>
                </a:solidFill>
              </a:rPr>
              <a:t>TSP</a:t>
            </a:r>
          </a:p>
        </p:txBody>
      </p:sp>
      <p:sp>
        <p:nvSpPr>
          <p:cNvPr id="9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4478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1910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4478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41910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715000" y="1676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נתונה מפה של ערים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9AB10-9632-48BA-B7F2-39A4CEF69D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7" grpId="0" animBg="1"/>
      <p:bldP spid="51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3n + 4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09800" y="7620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 dirty="0"/>
              <a:t>= </a:t>
            </a:r>
            <a:r>
              <a:rPr lang="en-US" altLang="he-IL" sz="3200" b="1" dirty="0">
                <a:solidFill>
                  <a:schemeClr val="tx2"/>
                </a:solidFill>
              </a:rPr>
              <a:t>O(n)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62000" y="16002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10n + 20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514600" y="16002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 dirty="0"/>
              <a:t>= </a:t>
            </a:r>
            <a:r>
              <a:rPr lang="en-US" altLang="he-IL" sz="3200" b="1" dirty="0">
                <a:solidFill>
                  <a:schemeClr val="tx2"/>
                </a:solidFill>
              </a:rPr>
              <a:t>O(n)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62000" y="23622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10000n + 1000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886200" y="2362200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 dirty="0"/>
              <a:t>= </a:t>
            </a:r>
            <a:r>
              <a:rPr lang="en-US" altLang="he-IL" sz="3200" b="1" dirty="0">
                <a:solidFill>
                  <a:schemeClr val="tx2"/>
                </a:solidFill>
              </a:rPr>
              <a:t>O(n)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3n + 4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352800" y="3505200"/>
            <a:ext cx="381000" cy="8382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438400" y="3505200"/>
            <a:ext cx="381000" cy="8382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3886200" y="38100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5257800" y="35814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105400" y="7620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 b="1"/>
              <a:t>סדר גודל</a:t>
            </a:r>
            <a:r>
              <a:rPr lang="he-IL" altLang="he-IL" sz="3200"/>
              <a:t> של </a:t>
            </a:r>
            <a:r>
              <a:rPr lang="en-US" altLang="he-IL" sz="3200"/>
              <a:t>n</a:t>
            </a:r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0D671-2EAA-4A63-8148-4BFFBE170AF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2" calcmode="lin" valueType="num">
                                      <p:cBhvr override="childStyle">
                                        <p:cTn id="45" dur="1000" fill="hold"/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88" grpId="0"/>
      <p:bldP spid="20489" grpId="0"/>
      <p:bldP spid="20490" grpId="0"/>
      <p:bldP spid="20494" grpId="0" animBg="1"/>
      <p:bldP spid="204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סדר גודל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62400" y="31242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3200"/>
              <a:t>100</a:t>
            </a:r>
            <a:endParaRPr lang="en-US" altLang="he-IL" sz="3200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1054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248400" y="31242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3200"/>
              <a:t>101</a:t>
            </a:r>
            <a:endParaRPr lang="en-US" altLang="he-IL" sz="320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810000" y="15240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he-IL" altLang="he-IL" sz="3200"/>
              <a:t>1000</a:t>
            </a:r>
            <a:endParaRPr lang="en-US" altLang="he-IL" sz="320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4343400" y="2057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0" y="25146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O(n)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1371600" y="1676400"/>
            <a:ext cx="3810000" cy="2286000"/>
          </a:xfrm>
          <a:prstGeom prst="cloudCallout">
            <a:avLst>
              <a:gd name="adj1" fmla="val -59333"/>
              <a:gd name="adj2" fmla="val 118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/>
              <a:t>3n+4</a:t>
            </a:r>
          </a:p>
          <a:p>
            <a:pPr algn="ctr" eaLnBrk="1" hangingPunct="1"/>
            <a:r>
              <a:rPr lang="en-US" altLang="he-IL"/>
              <a:t>10n + 10</a:t>
            </a:r>
          </a:p>
          <a:p>
            <a:pPr algn="ctr" eaLnBrk="1" hangingPunct="1"/>
            <a:r>
              <a:rPr lang="en-US" altLang="he-IL"/>
              <a:t>1000n + 100</a:t>
            </a:r>
          </a:p>
          <a:p>
            <a:pPr algn="ctr" eaLnBrk="1" hangingPunct="1"/>
            <a:r>
              <a:rPr lang="en-US" altLang="he-IL"/>
              <a:t>n/2 – 3</a:t>
            </a:r>
          </a:p>
          <a:p>
            <a:pPr algn="ctr" eaLnBrk="1" hangingPunct="1"/>
            <a:r>
              <a:rPr lang="en-US" altLang="he-IL"/>
              <a:t>….</a:t>
            </a:r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7B6D44-912E-4DCF-BBE8-52085D76709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4657E-8 L 0.15417 -0.008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4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231 L 0.12917 -0.002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4657E-8 L 0.1375 0.0023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969E-6 L 0.15416 0.002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7185E-6 L 0.15833 3.37185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8" grpId="1"/>
      <p:bldP spid="21510" grpId="0"/>
      <p:bldP spid="21510" grpId="1"/>
      <p:bldP spid="21511" grpId="0"/>
      <p:bldP spid="21511" grpId="1"/>
      <p:bldP spid="21513" grpId="0"/>
      <p:bldP spid="215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19986" y="1143000"/>
            <a:ext cx="8229600" cy="28956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1;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n;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endParaRPr lang="he-IL" altLang="he-IL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n – 1 = O(n)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C3277E-E4E5-400F-A31C-DC7212D872C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2400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כמה פעולות מבצע האלגוריתם?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he-IL" sz="2400" dirty="0" smtClean="0">
                <a:solidFill>
                  <a:schemeClr val="tx2"/>
                </a:solidFill>
              </a:rPr>
              <a:t>מה סדר גודל זמן הריצה?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1"/>
            <a:ext cx="8305800" cy="44958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n;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for(j = n; j &gt; 1; j--)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   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endParaRPr lang="he-IL" altLang="he-IL" sz="2800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n(n-1) = n</a:t>
            </a:r>
            <a:r>
              <a:rPr lang="en-US" altLang="he-IL" baseline="30000" dirty="0" smtClean="0">
                <a:solidFill>
                  <a:schemeClr val="tx2"/>
                </a:solidFill>
              </a:rPr>
              <a:t>2</a:t>
            </a:r>
            <a:r>
              <a:rPr lang="en-US" altLang="he-IL" dirty="0" smtClean="0">
                <a:solidFill>
                  <a:schemeClr val="tx2"/>
                </a:solidFill>
              </a:rPr>
              <a:t> – n =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1987158"/>
              </p:ext>
            </p:extLst>
          </p:nvPr>
        </p:nvGraphicFramePr>
        <p:xfrm>
          <a:off x="3287713" y="2628900"/>
          <a:ext cx="13287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משוואה" r:id="rId3" imgW="406080" imgH="228600" progId="Equation.3">
                  <p:embed/>
                </p:oleObj>
              </mc:Choice>
              <mc:Fallback>
                <p:oleObj name="משוואה" r:id="rId3" imgW="406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628900"/>
                        <a:ext cx="13287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3733800" y="2819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en-US" alt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82C601-EC6C-4E10-B0C5-90F2BB048EE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447800" y="457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447800" y="5334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57200" y="4572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זמן ריצה</a:t>
            </a:r>
            <a:endParaRPr lang="en-US" altLang="he-IL" sz="24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9342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n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1447800" y="1447800"/>
            <a:ext cx="49530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400800" y="1219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O(n)</a:t>
            </a:r>
          </a:p>
        </p:txBody>
      </p:sp>
      <p:sp>
        <p:nvSpPr>
          <p:cNvPr id="25610" name="Arc 10"/>
          <p:cNvSpPr>
            <a:spLocks/>
          </p:cNvSpPr>
          <p:nvPr/>
        </p:nvSpPr>
        <p:spPr bwMode="auto">
          <a:xfrm rot="21400818" flipV="1">
            <a:off x="1295400" y="1143000"/>
            <a:ext cx="2909888" cy="4114800"/>
          </a:xfrm>
          <a:custGeom>
            <a:avLst/>
            <a:gdLst>
              <a:gd name="T0" fmla="*/ 0 w 21698"/>
              <a:gd name="T1" fmla="*/ 0 h 21600"/>
              <a:gd name="T2" fmla="*/ 390240945 w 21698"/>
              <a:gd name="T3" fmla="*/ 752804864 h 21600"/>
              <a:gd name="T4" fmla="*/ 2068222 w 21698"/>
              <a:gd name="T5" fmla="*/ 783869307 h 21600"/>
              <a:gd name="T6" fmla="*/ 0 60000 65536"/>
              <a:gd name="T7" fmla="*/ 0 60000 65536"/>
              <a:gd name="T8" fmla="*/ 0 60000 65536"/>
              <a:gd name="T9" fmla="*/ 0 w 21698"/>
              <a:gd name="T10" fmla="*/ 0 h 21600"/>
              <a:gd name="T11" fmla="*/ 21698 w 216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8" h="21600" fill="none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1711" y="0"/>
                  <a:pt x="21238" y="9156"/>
                  <a:pt x="21698" y="20743"/>
                </a:cubicBezTo>
              </a:path>
              <a:path w="21698" h="21600" stroke="0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1711" y="0"/>
                  <a:pt x="21238" y="9156"/>
                  <a:pt x="21698" y="20743"/>
                </a:cubicBezTo>
                <a:lnTo>
                  <a:pt x="11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114800" y="8382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מציין מיקום של מספר שקופית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C24E3-D31F-4A8A-A6FE-CFEED90DFC2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  <p:bldP spid="256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305800" cy="58213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smtClean="0"/>
              <a:t>for(i = 0; i &lt; n / 2; i++)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 System.out.println(“*”);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for(i = 0; i &lt; n; i++)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for(j = 0; j &lt; i; j++)</a:t>
            </a:r>
          </a:p>
          <a:p>
            <a:pPr algn="l" rtl="0" eaLnBrk="1" hangingPunct="1">
              <a:buFontTx/>
              <a:buNone/>
            </a:pPr>
            <a:r>
              <a:rPr lang="en-US" altLang="he-IL" smtClean="0"/>
              <a:t>	   System.out.println(“*”);</a:t>
            </a:r>
            <a:endParaRPr lang="he-IL" altLang="he-IL" smtClean="0"/>
          </a:p>
          <a:p>
            <a:pPr algn="l" rtl="0" eaLnBrk="1" hangingPunct="1">
              <a:buFontTx/>
              <a:buNone/>
            </a:pPr>
            <a:endParaRPr lang="he-IL" altLang="he-IL" sz="2800" smtClean="0"/>
          </a:p>
          <a:p>
            <a:pPr algn="l" rtl="0" eaLnBrk="1" hangingPunct="1">
              <a:buFontTx/>
              <a:buNone/>
            </a:pPr>
            <a:endParaRPr lang="en-US" altLang="he-IL" smtClean="0"/>
          </a:p>
          <a:p>
            <a:pPr algn="l" rtl="0" eaLnBrk="1" hangingPunct="1">
              <a:buFontTx/>
              <a:buNone/>
            </a:pPr>
            <a:endParaRPr lang="en-US" altLang="he-IL" smtClean="0"/>
          </a:p>
          <a:p>
            <a:pPr algn="l" rtl="0" eaLnBrk="1" hangingPunct="1">
              <a:buFontTx/>
              <a:buNone/>
            </a:pPr>
            <a:endParaRPr lang="en-US" altLang="he-IL" smtClean="0"/>
          </a:p>
          <a:p>
            <a:pPr algn="l" rtl="0" eaLnBrk="1" hangingPunct="1">
              <a:buFontTx/>
              <a:buNone/>
            </a:pPr>
            <a:endParaRPr lang="en-US" altLang="he-IL" smtClean="0"/>
          </a:p>
        </p:txBody>
      </p:sp>
      <p:graphicFrame>
        <p:nvGraphicFramePr>
          <p:cNvPr id="26644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" y="4648200"/>
          <a:ext cx="34528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257120" imgH="419040" progId="Equation.3">
                  <p:embed/>
                </p:oleObj>
              </mc:Choice>
              <mc:Fallback>
                <p:oleObj name="Equation" r:id="rId3" imgW="125712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345281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3733800" y="2819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en-US" altLang="he-IL"/>
          </a:p>
        </p:txBody>
      </p:sp>
      <p:sp>
        <p:nvSpPr>
          <p:cNvPr id="26629" name="AutoShape 5"/>
          <p:cNvSpPr>
            <a:spLocks/>
          </p:cNvSpPr>
          <p:nvPr/>
        </p:nvSpPr>
        <p:spPr bwMode="auto">
          <a:xfrm>
            <a:off x="5638800" y="533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867400" y="762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n/2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04800" y="3429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/>
              <a:t>0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3429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/>
              <a:t>+ 1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143000" y="3429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/>
              <a:t>+ 2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905000" y="3429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/>
              <a:t>+ 3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590800" y="3429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800"/>
              <a:t>+ … n-1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267200" y="3505200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/>
              <a:t>= </a:t>
            </a:r>
            <a:r>
              <a:rPr lang="he-IL" altLang="he-IL" sz="2000" dirty="0"/>
              <a:t>(איבר </a:t>
            </a:r>
            <a:r>
              <a:rPr lang="he-IL" altLang="he-IL" sz="2000" dirty="0" err="1"/>
              <a:t>ראשון+איבר</a:t>
            </a:r>
            <a:r>
              <a:rPr lang="he-IL" altLang="he-IL" sz="2000" dirty="0"/>
              <a:t> אחרון)*מס' איברים</a:t>
            </a:r>
            <a:r>
              <a:rPr lang="en-US" altLang="he-IL" sz="2000" dirty="0"/>
              <a:t>/2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572000" y="3962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(0 + n-1)n/2</a:t>
            </a:r>
          </a:p>
        </p:txBody>
      </p:sp>
      <p:sp>
        <p:nvSpPr>
          <p:cNvPr id="17" name="מציין מיקום של מספר שקופית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8F6F4B-EEDA-49F9-ABFA-4EE6896E2BE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/>
      <p:bldP spid="26631" grpId="0"/>
      <p:bldP spid="26632" grpId="0"/>
      <p:bldP spid="26633" grpId="0"/>
      <p:bldP spid="26634" grpId="0"/>
      <p:bldP spid="26635" grpId="0"/>
      <p:bldP spid="26636" grpId="0"/>
      <p:bldP spid="266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3058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endParaRPr lang="he-IL" altLang="he-IL" sz="2800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10 = 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733800" y="2819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en-US" altLang="he-IL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447800" y="20574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tx2"/>
                </a:solidFill>
              </a:rPr>
              <a:t>O(1)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328C19-0FDE-4149-BFA9-16E167DEFB0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 flipV="1">
            <a:off x="1447800" y="457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1447800" y="5334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זמן ריצה</a:t>
            </a:r>
            <a:endParaRPr lang="en-US" altLang="he-IL" sz="2400"/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69342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n</a:t>
            </a:r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 flipV="1">
            <a:off x="1447800" y="1447800"/>
            <a:ext cx="49530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6400800" y="1219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O(n)</a:t>
            </a:r>
          </a:p>
        </p:txBody>
      </p:sp>
      <p:sp>
        <p:nvSpPr>
          <p:cNvPr id="4106" name="Arc 8"/>
          <p:cNvSpPr>
            <a:spLocks/>
          </p:cNvSpPr>
          <p:nvPr/>
        </p:nvSpPr>
        <p:spPr bwMode="auto">
          <a:xfrm rot="21400818" flipV="1">
            <a:off x="1295400" y="1143000"/>
            <a:ext cx="2909888" cy="4114800"/>
          </a:xfrm>
          <a:custGeom>
            <a:avLst/>
            <a:gdLst>
              <a:gd name="T0" fmla="*/ 0 w 21698"/>
              <a:gd name="T1" fmla="*/ 0 h 21600"/>
              <a:gd name="T2" fmla="*/ 390240945 w 21698"/>
              <a:gd name="T3" fmla="*/ 752804864 h 21600"/>
              <a:gd name="T4" fmla="*/ 2068222 w 21698"/>
              <a:gd name="T5" fmla="*/ 783869307 h 21600"/>
              <a:gd name="T6" fmla="*/ 0 60000 65536"/>
              <a:gd name="T7" fmla="*/ 0 60000 65536"/>
              <a:gd name="T8" fmla="*/ 0 60000 65536"/>
              <a:gd name="T9" fmla="*/ 0 w 21698"/>
              <a:gd name="T10" fmla="*/ 0 h 21600"/>
              <a:gd name="T11" fmla="*/ 21698 w 216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8" h="21600" fill="none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1711" y="0"/>
                  <a:pt x="21238" y="9156"/>
                  <a:pt x="21698" y="20743"/>
                </a:cubicBezTo>
              </a:path>
              <a:path w="21698" h="21600" stroke="0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1711" y="0"/>
                  <a:pt x="21238" y="9156"/>
                  <a:pt x="21698" y="20743"/>
                </a:cubicBezTo>
                <a:lnTo>
                  <a:pt x="11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4114800" y="8382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1447800" y="36576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3124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O(1)</a:t>
            </a:r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1650AB-5387-4C4B-A2BD-D6058160C1D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3058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n;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for(j = 0; j &lt;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  <a:endParaRPr lang="he-IL" altLang="he-IL" dirty="0" smtClean="0"/>
          </a:p>
          <a:p>
            <a:pPr algn="l" rtl="0" eaLnBrk="1" hangingPunct="1">
              <a:buFontTx/>
              <a:buNone/>
            </a:pPr>
            <a:endParaRPr lang="he-IL" altLang="he-IL" sz="2800" dirty="0" smtClean="0"/>
          </a:p>
          <a:p>
            <a:pPr algn="l" rtl="0" eaLnBrk="1" hangingPunct="1">
              <a:buFontTx/>
              <a:buNone/>
            </a:pPr>
            <a:r>
              <a:rPr lang="en-US" altLang="he-IL" dirty="0" smtClean="0">
                <a:solidFill>
                  <a:schemeClr val="tx2"/>
                </a:solidFill>
              </a:rPr>
              <a:t>10n =</a:t>
            </a:r>
            <a:r>
              <a:rPr lang="en-US" altLang="he-IL" dirty="0" smtClean="0"/>
              <a:t> 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733800" y="2819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en-US" altLang="he-IL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62100" y="2649223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 dirty="0">
                <a:solidFill>
                  <a:schemeClr val="tx2"/>
                </a:solidFill>
              </a:rPr>
              <a:t>O(n)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192414-9875-49EB-9517-6F07E1C74B6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125" name="Line 2"/>
          <p:cNvSpPr>
            <a:spLocks noChangeShapeType="1"/>
          </p:cNvSpPr>
          <p:nvPr/>
        </p:nvSpPr>
        <p:spPr bwMode="auto">
          <a:xfrm flipV="1">
            <a:off x="990600" y="457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990600" y="5334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0" y="4572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זמן ריצה</a:t>
            </a:r>
            <a:endParaRPr lang="en-US" altLang="he-IL" sz="2400"/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44196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n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 flipV="1">
            <a:off x="990600" y="2667000"/>
            <a:ext cx="3352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4419600" y="2286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O(n)</a:t>
            </a:r>
          </a:p>
        </p:txBody>
      </p:sp>
      <p:sp>
        <p:nvSpPr>
          <p:cNvPr id="5131" name="Arc 8"/>
          <p:cNvSpPr>
            <a:spLocks/>
          </p:cNvSpPr>
          <p:nvPr/>
        </p:nvSpPr>
        <p:spPr bwMode="auto">
          <a:xfrm rot="21400818" flipV="1">
            <a:off x="838200" y="1144588"/>
            <a:ext cx="2870200" cy="4114800"/>
          </a:xfrm>
          <a:custGeom>
            <a:avLst/>
            <a:gdLst>
              <a:gd name="T0" fmla="*/ 0 w 21400"/>
              <a:gd name="T1" fmla="*/ 0 h 21600"/>
              <a:gd name="T2" fmla="*/ 384955509 w 21400"/>
              <a:gd name="T3" fmla="*/ 650430201 h 21600"/>
              <a:gd name="T4" fmla="*/ 2068690 w 21400"/>
              <a:gd name="T5" fmla="*/ 783869307 h 21600"/>
              <a:gd name="T6" fmla="*/ 0 60000 65536"/>
              <a:gd name="T7" fmla="*/ 0 60000 65536"/>
              <a:gd name="T8" fmla="*/ 0 60000 65536"/>
              <a:gd name="T9" fmla="*/ 0 w 21400"/>
              <a:gd name="T10" fmla="*/ 0 h 21600"/>
              <a:gd name="T11" fmla="*/ 21400 w 214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00" h="21600" fill="none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0625" y="0"/>
                  <a:pt x="19610" y="7565"/>
                  <a:pt x="21399" y="17923"/>
                </a:cubicBezTo>
              </a:path>
              <a:path w="21400" h="21600" stroke="0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0625" y="0"/>
                  <a:pt x="19610" y="7565"/>
                  <a:pt x="21399" y="17923"/>
                </a:cubicBezTo>
                <a:lnTo>
                  <a:pt x="11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3657600" y="12192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10"/>
          <p:cNvSpPr>
            <a:spLocks noChangeShapeType="1"/>
          </p:cNvSpPr>
          <p:nvPr/>
        </p:nvSpPr>
        <p:spPr bwMode="auto">
          <a:xfrm flipV="1">
            <a:off x="990600" y="3657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33" name="Text Box 11"/>
          <p:cNvSpPr txBox="1">
            <a:spLocks noChangeArrowheads="1"/>
          </p:cNvSpPr>
          <p:nvPr/>
        </p:nvSpPr>
        <p:spPr bwMode="auto">
          <a:xfrm>
            <a:off x="4191000" y="3124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O(1)</a:t>
            </a:r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7391400" y="1600200"/>
          <a:ext cx="1066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419040" imgH="228600" progId="Equation.3">
                  <p:embed/>
                </p:oleObj>
              </mc:Choice>
              <mc:Fallback>
                <p:oleObj name="Equation" r:id="rId5" imgW="4190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00200"/>
                        <a:ext cx="1066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25146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/>
              <a:t>         ריבועי</a:t>
            </a:r>
          </a:p>
          <a:p>
            <a:pPr eaLnBrk="1" hangingPunct="1">
              <a:spcBef>
                <a:spcPct val="50000"/>
              </a:spcBef>
            </a:pPr>
            <a:endParaRPr lang="he-IL" altLang="he-IL" sz="3200"/>
          </a:p>
          <a:p>
            <a:pPr eaLnBrk="1" hangingPunct="1">
              <a:spcBef>
                <a:spcPct val="50000"/>
              </a:spcBef>
            </a:pPr>
            <a:r>
              <a:rPr lang="en-US" altLang="he-IL" sz="3200"/>
              <a:t>O(n)</a:t>
            </a:r>
            <a:r>
              <a:rPr lang="he-IL" altLang="he-IL" sz="3200"/>
              <a:t> ליניארי</a:t>
            </a:r>
          </a:p>
          <a:p>
            <a:pPr eaLnBrk="1" hangingPunct="1">
              <a:spcBef>
                <a:spcPct val="50000"/>
              </a:spcBef>
            </a:pPr>
            <a:endParaRPr lang="he-IL" altLang="he-IL" sz="3200"/>
          </a:p>
          <a:p>
            <a:pPr eaLnBrk="1" hangingPunct="1">
              <a:spcBef>
                <a:spcPct val="50000"/>
              </a:spcBef>
            </a:pPr>
            <a:r>
              <a:rPr lang="en-US" altLang="he-IL" sz="3200"/>
              <a:t>O(1)</a:t>
            </a:r>
            <a:r>
              <a:rPr lang="he-IL" altLang="he-IL" sz="3200"/>
              <a:t> קבוע</a:t>
            </a:r>
            <a:endParaRPr lang="en-US" altLang="he-IL" sz="3200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>
            <a:off x="5562600" y="1752600"/>
            <a:ext cx="304800" cy="3124200"/>
          </a:xfrm>
          <a:prstGeom prst="upArrow">
            <a:avLst>
              <a:gd name="adj1" fmla="val 50000"/>
              <a:gd name="adj2" fmla="val 2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" name="מציין מיקום של מספר שקופית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F98084-FF9D-475F-A104-576CD1EBB87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בעיית הסוכן הנוסע - </a:t>
            </a:r>
            <a:r>
              <a:rPr lang="en-US" altLang="he-IL" dirty="0" smtClean="0">
                <a:solidFill>
                  <a:schemeClr val="tx2"/>
                </a:solidFill>
              </a:rPr>
              <a:t>TSP</a:t>
            </a:r>
          </a:p>
        </p:txBody>
      </p:sp>
      <p:sp>
        <p:nvSpPr>
          <p:cNvPr id="1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4478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1910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14478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41910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715000" y="1676400"/>
            <a:ext cx="3124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כל עיר מחוברת לכל עיר אחרת ברשת של כבישים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22098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572000" y="2362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209800" y="4800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1828800" y="2362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057400" y="2286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2057400" y="22098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D39B0D-307E-4737-9B1F-61B2C7BB2DC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34894" name="Group 78"/>
          <p:cNvGraphicFramePr>
            <a:graphicFrameLocks noGrp="1"/>
          </p:cNvGraphicFramePr>
          <p:nvPr/>
        </p:nvGraphicFramePr>
        <p:xfrm>
          <a:off x="6477000" y="457200"/>
          <a:ext cx="16764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895" name="Text Box 79"/>
          <p:cNvSpPr txBox="1">
            <a:spLocks noChangeArrowheads="1"/>
          </p:cNvSpPr>
          <p:nvPr/>
        </p:nvSpPr>
        <p:spPr bwMode="auto">
          <a:xfrm>
            <a:off x="533400" y="1905000"/>
            <a:ext cx="48006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for(int i = 0; i &lt; a.length; i++)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if(a[i] == num)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	return i;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return -1;</a:t>
            </a:r>
          </a:p>
        </p:txBody>
      </p:sp>
      <p:sp>
        <p:nvSpPr>
          <p:cNvPr id="43046" name="Text Box 80"/>
          <p:cNvSpPr txBox="1">
            <a:spLocks noChangeArrowheads="1"/>
          </p:cNvSpPr>
          <p:nvPr/>
        </p:nvSpPr>
        <p:spPr bwMode="auto">
          <a:xfrm>
            <a:off x="457200" y="457200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תזכורת – חיפוש ליניארי – נתון מערך </a:t>
            </a:r>
            <a:r>
              <a:rPr lang="en-US" altLang="he-IL" sz="2800" dirty="0">
                <a:solidFill>
                  <a:schemeClr val="tx2"/>
                </a:solidFill>
              </a:rPr>
              <a:t>a </a:t>
            </a:r>
            <a:r>
              <a:rPr lang="he-IL" altLang="he-IL" sz="2800" dirty="0">
                <a:solidFill>
                  <a:schemeClr val="tx2"/>
                </a:solidFill>
              </a:rPr>
              <a:t>ומספר </a:t>
            </a:r>
            <a:r>
              <a:rPr lang="en-US" altLang="he-IL" sz="2800" dirty="0" err="1">
                <a:solidFill>
                  <a:schemeClr val="tx2"/>
                </a:solidFill>
              </a:rPr>
              <a:t>num</a:t>
            </a:r>
            <a:r>
              <a:rPr lang="he-IL" altLang="he-IL" sz="2800" dirty="0">
                <a:solidFill>
                  <a:schemeClr val="tx2"/>
                </a:solidFill>
              </a:rPr>
              <a:t>, האם </a:t>
            </a:r>
            <a:r>
              <a:rPr lang="en-US" altLang="he-IL" sz="2800" dirty="0" err="1">
                <a:solidFill>
                  <a:schemeClr val="tx2"/>
                </a:solidFill>
              </a:rPr>
              <a:t>num</a:t>
            </a:r>
            <a:r>
              <a:rPr lang="he-IL" altLang="he-IL" sz="2800" dirty="0">
                <a:solidFill>
                  <a:schemeClr val="tx2"/>
                </a:solidFill>
              </a:rPr>
              <a:t> נמצא במערך?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084EA9-3EED-4C20-9C3C-47E461D614B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35842" name="Group 2"/>
          <p:cNvGraphicFramePr>
            <a:graphicFrameLocks noGrp="1"/>
          </p:cNvGraphicFramePr>
          <p:nvPr/>
        </p:nvGraphicFramePr>
        <p:xfrm>
          <a:off x="6477000" y="457200"/>
          <a:ext cx="1676400" cy="518160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069" name="Text Box 48"/>
          <p:cNvSpPr txBox="1">
            <a:spLocks noChangeArrowheads="1"/>
          </p:cNvSpPr>
          <p:nvPr/>
        </p:nvSpPr>
        <p:spPr bwMode="auto">
          <a:xfrm>
            <a:off x="1066800" y="457200"/>
            <a:ext cx="48006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for(int i = 0; i &lt; a.length; i++)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if(a[i] == num)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	return i;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return -1;</a:t>
            </a:r>
          </a:p>
        </p:txBody>
      </p:sp>
      <p:sp>
        <p:nvSpPr>
          <p:cNvPr id="44070" name="Text Box 49"/>
          <p:cNvSpPr txBox="1">
            <a:spLocks noChangeArrowheads="1"/>
          </p:cNvSpPr>
          <p:nvPr/>
        </p:nvSpPr>
        <p:spPr bwMode="auto">
          <a:xfrm>
            <a:off x="457200" y="32766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מה זמן הריצה של החיפוש הליניארי?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E52C1B-F107-43B5-8D64-DB1C43511FB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המקרה הטוב ביותר – הקלט שעבורו יבצע האלגוריתם מספר מינימלי של פעולות.</a:t>
            </a:r>
          </a:p>
          <a:p>
            <a:pPr lvl="1" eaLnBrk="1" hangingPunct="1"/>
            <a:r>
              <a:rPr lang="he-IL" altLang="he-IL" dirty="0" smtClean="0">
                <a:solidFill>
                  <a:schemeClr val="tx2"/>
                </a:solidFill>
              </a:rPr>
              <a:t>בחיפוש ליניארי – אם נחפש את המספר הראשון במערך, האלגוריתם יבצע פעולה אחת, </a:t>
            </a:r>
            <a:r>
              <a:rPr lang="en-US" altLang="he-IL" dirty="0" smtClean="0">
                <a:solidFill>
                  <a:schemeClr val="tx2"/>
                </a:solidFill>
              </a:rPr>
              <a:t>O(1)</a:t>
            </a:r>
            <a:r>
              <a:rPr lang="he-IL" altLang="he-IL" dirty="0" smtClean="0">
                <a:solidFill>
                  <a:schemeClr val="tx2"/>
                </a:solidFill>
              </a:rPr>
              <a:t>.</a:t>
            </a:r>
          </a:p>
          <a:p>
            <a:pPr eaLnBrk="1" hangingPunct="1"/>
            <a:r>
              <a:rPr lang="he-IL" altLang="he-IL" dirty="0" smtClean="0"/>
              <a:t>המקרה הגרוע ביותר – הקלט שעבורו יבצע האלגוריתם מספר מקסימלי של פעולות.</a:t>
            </a:r>
          </a:p>
          <a:p>
            <a:pPr lvl="1" eaLnBrk="1" hangingPunct="1"/>
            <a:r>
              <a:rPr lang="he-IL" altLang="he-IL" dirty="0" smtClean="0">
                <a:solidFill>
                  <a:schemeClr val="tx2"/>
                </a:solidFill>
              </a:rPr>
              <a:t>בחיפוש ליניארי – אם נחפש מספר שלא קיים, האלגוריתם יבצע </a:t>
            </a:r>
            <a:r>
              <a:rPr lang="en-US" altLang="he-IL" dirty="0" smtClean="0">
                <a:solidFill>
                  <a:schemeClr val="tx2"/>
                </a:solidFill>
              </a:rPr>
              <a:t>n</a:t>
            </a:r>
            <a:r>
              <a:rPr lang="he-IL" altLang="he-IL" dirty="0" smtClean="0">
                <a:solidFill>
                  <a:schemeClr val="tx2"/>
                </a:solidFill>
              </a:rPr>
              <a:t> פעולות, </a:t>
            </a:r>
            <a:r>
              <a:rPr lang="en-US" altLang="he-IL" dirty="0" smtClean="0">
                <a:solidFill>
                  <a:schemeClr val="tx2"/>
                </a:solidFill>
              </a:rPr>
              <a:t>O(n)</a:t>
            </a:r>
            <a:r>
              <a:rPr lang="he-IL" altLang="he-IL" dirty="0" smtClean="0">
                <a:solidFill>
                  <a:schemeClr val="tx2"/>
                </a:solidFill>
              </a:rPr>
              <a:t>.</a:t>
            </a:r>
          </a:p>
          <a:p>
            <a:pPr eaLnBrk="1" hangingPunct="1"/>
            <a:r>
              <a:rPr lang="he-IL" altLang="he-IL" dirty="0" smtClean="0"/>
              <a:t>המקרה הממוצע – הקלט שעבורו יבצע האלגוריתם מספר ממוצע של פעולות.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B1725-47BB-4635-9840-55C547DA150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37938" name="Group 50"/>
          <p:cNvGraphicFramePr>
            <a:graphicFrameLocks noGrp="1"/>
          </p:cNvGraphicFramePr>
          <p:nvPr/>
        </p:nvGraphicFramePr>
        <p:xfrm>
          <a:off x="6477000" y="457200"/>
          <a:ext cx="1676400" cy="5216524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51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2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533400" y="1752600"/>
            <a:ext cx="54102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while(top&gt;=bottom &amp;&amp; !found)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   mid = (top+bottom)/2;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   if(num &gt; a[mid])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	bottom = mid + 1;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   else if(num &lt; a[mid])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	top = mid – 1;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   else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	found = true;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600"/>
              <a:t>}</a:t>
            </a:r>
          </a:p>
        </p:txBody>
      </p:sp>
      <p:sp>
        <p:nvSpPr>
          <p:cNvPr id="46118" name="Text Box 49"/>
          <p:cNvSpPr txBox="1">
            <a:spLocks noChangeArrowheads="1"/>
          </p:cNvSpPr>
          <p:nvPr/>
        </p:nvSpPr>
        <p:spPr bwMode="auto">
          <a:xfrm>
            <a:off x="457200" y="304800"/>
            <a:ext cx="5791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תזכורת – חיפוש בינארי – נתון מערך </a:t>
            </a:r>
            <a:r>
              <a:rPr lang="en-US" altLang="he-IL" sz="2800" dirty="0">
                <a:solidFill>
                  <a:schemeClr val="tx2"/>
                </a:solidFill>
              </a:rPr>
              <a:t>a</a:t>
            </a:r>
            <a:r>
              <a:rPr lang="he-IL" altLang="he-IL" sz="2800" dirty="0">
                <a:solidFill>
                  <a:schemeClr val="tx2"/>
                </a:solidFill>
              </a:rPr>
              <a:t> </a:t>
            </a:r>
            <a:r>
              <a:rPr lang="he-IL" altLang="he-IL" sz="2800" dirty="0" err="1">
                <a:solidFill>
                  <a:schemeClr val="tx2"/>
                </a:solidFill>
              </a:rPr>
              <a:t>ממויין</a:t>
            </a:r>
            <a:r>
              <a:rPr lang="he-IL" altLang="he-IL" sz="2800" dirty="0">
                <a:solidFill>
                  <a:schemeClr val="tx2"/>
                </a:solidFill>
              </a:rPr>
              <a:t> בסדר עולה</a:t>
            </a:r>
            <a:r>
              <a:rPr lang="en-US" altLang="he-IL" sz="2800" dirty="0">
                <a:solidFill>
                  <a:schemeClr val="tx2"/>
                </a:solidFill>
              </a:rPr>
              <a:t> </a:t>
            </a:r>
            <a:r>
              <a:rPr lang="he-IL" altLang="he-IL" sz="2800" dirty="0">
                <a:solidFill>
                  <a:schemeClr val="tx2"/>
                </a:solidFill>
              </a:rPr>
              <a:t>ומספר </a:t>
            </a:r>
            <a:r>
              <a:rPr lang="en-US" altLang="he-IL" sz="2800" dirty="0" err="1">
                <a:solidFill>
                  <a:schemeClr val="tx2"/>
                </a:solidFill>
              </a:rPr>
              <a:t>num</a:t>
            </a:r>
            <a:r>
              <a:rPr lang="he-IL" altLang="he-IL" sz="2800" dirty="0">
                <a:solidFill>
                  <a:schemeClr val="tx2"/>
                </a:solidFill>
              </a:rPr>
              <a:t>, האם </a:t>
            </a:r>
            <a:r>
              <a:rPr lang="en-US" altLang="he-IL" sz="2800" dirty="0" err="1">
                <a:solidFill>
                  <a:schemeClr val="tx2"/>
                </a:solidFill>
              </a:rPr>
              <a:t>num</a:t>
            </a:r>
            <a:r>
              <a:rPr lang="he-IL" altLang="he-IL" sz="2800" dirty="0">
                <a:solidFill>
                  <a:schemeClr val="tx2"/>
                </a:solidFill>
              </a:rPr>
              <a:t> נמצא במערך?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6FA3DF-AA05-472C-9679-1BAA7D3ED76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מה זמן הריצה של החיפוש הבינארי במקרה הטוב?</a:t>
            </a:r>
          </a:p>
          <a:p>
            <a:pPr lvl="1" eaLnBrk="1" hangingPunct="1"/>
            <a:r>
              <a:rPr lang="he-IL" altLang="he-IL" dirty="0" smtClean="0">
                <a:solidFill>
                  <a:schemeClr val="tx2"/>
                </a:solidFill>
              </a:rPr>
              <a:t>במקרה הטוב, האיבר שאנחנו מחפשים נמצא בדיוק באמצע המערך, לכן האלגוריתם יעצור לאחר פעולה אחת, וזמן הריצה במקרה זה הוא </a:t>
            </a:r>
            <a:r>
              <a:rPr lang="en-US" altLang="he-IL" dirty="0" smtClean="0">
                <a:solidFill>
                  <a:schemeClr val="tx2"/>
                </a:solidFill>
              </a:rPr>
              <a:t>O(1)</a:t>
            </a:r>
            <a:r>
              <a:rPr lang="he-IL" altLang="he-IL" dirty="0" smtClean="0">
                <a:solidFill>
                  <a:schemeClr val="tx2"/>
                </a:solidFill>
              </a:rPr>
              <a:t>.</a:t>
            </a:r>
          </a:p>
          <a:p>
            <a:pPr eaLnBrk="1" hangingPunct="1"/>
            <a:r>
              <a:rPr lang="he-IL" altLang="he-IL" dirty="0" smtClean="0"/>
              <a:t>ומה זמן הריצה במקרה הגרוע?</a:t>
            </a:r>
          </a:p>
          <a:p>
            <a:pPr lvl="1" eaLnBrk="1" hangingPunct="1"/>
            <a:r>
              <a:rPr lang="he-IL" altLang="he-IL" dirty="0" smtClean="0">
                <a:solidFill>
                  <a:schemeClr val="tx2"/>
                </a:solidFill>
              </a:rPr>
              <a:t>במקרה הגרוע אנו נחפש מספר שלא קיים במערך, כלומר הלולאה תרוץ עד שלא ניתן יהיה לחלק את המערך יותר.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6665D1-3FB2-4819-A30F-15C2E93E59D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sz="2800" dirty="0" smtClean="0">
                <a:solidFill>
                  <a:schemeClr val="tx2"/>
                </a:solidFill>
              </a:rPr>
              <a:t>כמה פעמים ניתן לחלק מערך בגודל </a:t>
            </a:r>
            <a:r>
              <a:rPr lang="en-US" altLang="he-IL" sz="2800" dirty="0" smtClean="0">
                <a:solidFill>
                  <a:schemeClr val="tx2"/>
                </a:solidFill>
              </a:rPr>
              <a:t>n</a:t>
            </a:r>
            <a:r>
              <a:rPr lang="he-IL" altLang="he-IL" sz="2800" dirty="0" smtClean="0">
                <a:solidFill>
                  <a:schemeClr val="tx2"/>
                </a:solidFill>
              </a:rPr>
              <a:t> ב-2 עד שהוא נגמר?</a:t>
            </a:r>
          </a:p>
          <a:p>
            <a:pPr marL="0" indent="0" eaLnBrk="1" hangingPunct="1">
              <a:buNone/>
            </a:pPr>
            <a:endParaRPr lang="he-IL" altLang="he-IL" sz="2800" dirty="0" smtClean="0">
              <a:solidFill>
                <a:schemeClr val="tx2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n / 2 / 2 / 2 / …. / 2 = 1</a:t>
            </a:r>
          </a:p>
          <a:p>
            <a:pPr algn="l" rtl="0" eaLnBrk="1" hangingPunct="1">
              <a:buFontTx/>
              <a:buNone/>
            </a:pPr>
            <a:endParaRPr lang="en-US" altLang="he-IL" sz="2800" dirty="0" smtClean="0"/>
          </a:p>
          <a:p>
            <a:pPr algn="l" rtl="0" eaLnBrk="1" hangingPunct="1">
              <a:buFontTx/>
              <a:buNone/>
            </a:pPr>
            <a:r>
              <a:rPr lang="en-US" altLang="he-IL" sz="2800" dirty="0" smtClean="0"/>
              <a:t>1*2*2*2*…*2 = n</a:t>
            </a:r>
          </a:p>
        </p:txBody>
      </p:sp>
      <p:graphicFrame>
        <p:nvGraphicFramePr>
          <p:cNvPr id="39946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2362200"/>
          <a:ext cx="148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457200" imgH="203040" progId="Equation.3">
                  <p:embed/>
                </p:oleObj>
              </mc:Choice>
              <mc:Fallback>
                <p:oleObj name="Equation" r:id="rId3" imgW="4572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1485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3810000"/>
          <a:ext cx="32797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1079280" imgH="698400" progId="Equation.3">
                  <p:embed/>
                </p:oleObj>
              </mc:Choice>
              <mc:Fallback>
                <p:oleObj name="Equation" r:id="rId5" imgW="1079280" imgH="698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32797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9940" name="AutoShape 4"/>
          <p:cNvSpPr>
            <a:spLocks/>
          </p:cNvSpPr>
          <p:nvPr/>
        </p:nvSpPr>
        <p:spPr bwMode="auto">
          <a:xfrm rot="-5400000">
            <a:off x="2019300" y="647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95400" y="2057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m</a:t>
            </a:r>
            <a:r>
              <a:rPr lang="he-IL" altLang="he-IL" sz="2400"/>
              <a:t> פעמים</a:t>
            </a:r>
            <a:endParaRPr lang="en-US" altLang="he-IL" sz="2400"/>
          </a:p>
        </p:txBody>
      </p:sp>
      <p:sp>
        <p:nvSpPr>
          <p:cNvPr id="39943" name="AutoShape 7"/>
          <p:cNvSpPr>
            <a:spLocks/>
          </p:cNvSpPr>
          <p:nvPr/>
        </p:nvSpPr>
        <p:spPr bwMode="auto">
          <a:xfrm rot="-5400000">
            <a:off x="1600200" y="20574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1430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m</a:t>
            </a:r>
            <a:r>
              <a:rPr lang="he-IL" altLang="he-IL" sz="2400"/>
              <a:t> פעמים</a:t>
            </a:r>
            <a:endParaRPr lang="en-US" altLang="he-IL" sz="2400"/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3505200" y="25146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9956" name="AutoShape 20"/>
          <p:cNvSpPr>
            <a:spLocks noChangeArrowheads="1"/>
          </p:cNvSpPr>
          <p:nvPr/>
        </p:nvSpPr>
        <p:spPr bwMode="auto">
          <a:xfrm>
            <a:off x="3962400" y="4953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334000" y="48006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3200"/>
              <a:t>m = O(logn)</a:t>
            </a:r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A0F583-4DF8-496F-AD94-6C540EB8AF9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2" grpId="0"/>
      <p:bldP spid="39943" grpId="0" animBg="1"/>
      <p:bldP spid="39944" grpId="0"/>
      <p:bldP spid="39945" grpId="0" animBg="1"/>
      <p:bldP spid="39956" grpId="0" animBg="1"/>
      <p:bldP spid="399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4412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12014"/>
              </p:ext>
            </p:extLst>
          </p:nvPr>
        </p:nvGraphicFramePr>
        <p:xfrm>
          <a:off x="1219200" y="990600"/>
          <a:ext cx="6781800" cy="4054477"/>
        </p:xfrm>
        <a:graphic>
          <a:graphicData uri="http://schemas.openxmlformats.org/drawingml/2006/table">
            <a:tbl>
              <a:tblPr rtl="1"/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1+logN</a:t>
                      </a:r>
                      <a:endParaRPr kumimoji="0" lang="en-US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מיליון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מיליארד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11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מיליארד מיליארדים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he-IL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מציין מיקום של מספר שקופית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5ECA9-CA33-48BD-A108-0B38008107F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173" name="Line 2"/>
          <p:cNvSpPr>
            <a:spLocks noChangeShapeType="1"/>
          </p:cNvSpPr>
          <p:nvPr/>
        </p:nvSpPr>
        <p:spPr bwMode="auto">
          <a:xfrm flipV="1">
            <a:off x="990600" y="457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990600" y="5334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0" y="4572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זמן ריצה</a:t>
            </a:r>
            <a:endParaRPr lang="en-US" altLang="he-IL" sz="2400"/>
          </a:p>
        </p:txBody>
      </p:sp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44196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400"/>
              <a:t>n</a:t>
            </a:r>
          </a:p>
        </p:txBody>
      </p:sp>
      <p:sp>
        <p:nvSpPr>
          <p:cNvPr id="7177" name="Line 6"/>
          <p:cNvSpPr>
            <a:spLocks noChangeShapeType="1"/>
          </p:cNvSpPr>
          <p:nvPr/>
        </p:nvSpPr>
        <p:spPr bwMode="auto">
          <a:xfrm flipV="1">
            <a:off x="990600" y="2667000"/>
            <a:ext cx="3352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4419600" y="2286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O(n)</a:t>
            </a:r>
          </a:p>
        </p:txBody>
      </p:sp>
      <p:sp>
        <p:nvSpPr>
          <p:cNvPr id="7179" name="Arc 8"/>
          <p:cNvSpPr>
            <a:spLocks/>
          </p:cNvSpPr>
          <p:nvPr/>
        </p:nvSpPr>
        <p:spPr bwMode="auto">
          <a:xfrm rot="21400818" flipV="1">
            <a:off x="838200" y="1144588"/>
            <a:ext cx="2870200" cy="4114800"/>
          </a:xfrm>
          <a:custGeom>
            <a:avLst/>
            <a:gdLst>
              <a:gd name="T0" fmla="*/ 0 w 21400"/>
              <a:gd name="T1" fmla="*/ 0 h 21600"/>
              <a:gd name="T2" fmla="*/ 384955509 w 21400"/>
              <a:gd name="T3" fmla="*/ 650430201 h 21600"/>
              <a:gd name="T4" fmla="*/ 2068690 w 21400"/>
              <a:gd name="T5" fmla="*/ 783869307 h 21600"/>
              <a:gd name="T6" fmla="*/ 0 60000 65536"/>
              <a:gd name="T7" fmla="*/ 0 60000 65536"/>
              <a:gd name="T8" fmla="*/ 0 60000 65536"/>
              <a:gd name="T9" fmla="*/ 0 w 21400"/>
              <a:gd name="T10" fmla="*/ 0 h 21600"/>
              <a:gd name="T11" fmla="*/ 21400 w 214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00" h="21600" fill="none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0625" y="0"/>
                  <a:pt x="19610" y="7565"/>
                  <a:pt x="21399" y="17923"/>
                </a:cubicBezTo>
              </a:path>
              <a:path w="21400" h="21600" stroke="0" extrusionOk="0">
                <a:moveTo>
                  <a:pt x="0" y="0"/>
                </a:moveTo>
                <a:cubicBezTo>
                  <a:pt x="38" y="0"/>
                  <a:pt x="76" y="-1"/>
                  <a:pt x="115" y="0"/>
                </a:cubicBezTo>
                <a:cubicBezTo>
                  <a:pt x="10625" y="0"/>
                  <a:pt x="19610" y="7565"/>
                  <a:pt x="21399" y="17923"/>
                </a:cubicBezTo>
                <a:lnTo>
                  <a:pt x="11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3657600" y="12192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3" imgW="419040" imgH="228600" progId="Equation.3">
                  <p:embed/>
                </p:oleObj>
              </mc:Choice>
              <mc:Fallback>
                <p:oleObj name="Equation" r:id="rId3" imgW="419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Line 10"/>
          <p:cNvSpPr>
            <a:spLocks noChangeShapeType="1"/>
          </p:cNvSpPr>
          <p:nvPr/>
        </p:nvSpPr>
        <p:spPr bwMode="auto">
          <a:xfrm flipV="1">
            <a:off x="990600" y="3657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81" name="Text Box 11"/>
          <p:cNvSpPr txBox="1">
            <a:spLocks noChangeArrowheads="1"/>
          </p:cNvSpPr>
          <p:nvPr/>
        </p:nvSpPr>
        <p:spPr bwMode="auto">
          <a:xfrm>
            <a:off x="3505200" y="3733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O(1)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3962400" y="3048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O(logn)</a:t>
            </a:r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A9F975-D3CD-4F5B-A2AA-15B11E2D013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צורה חופשית 19"/>
          <p:cNvSpPr/>
          <p:nvPr/>
        </p:nvSpPr>
        <p:spPr>
          <a:xfrm>
            <a:off x="990600" y="3486150"/>
            <a:ext cx="3838575" cy="1838325"/>
          </a:xfrm>
          <a:custGeom>
            <a:avLst/>
            <a:gdLst>
              <a:gd name="connsiteX0" fmla="*/ 0 w 3838575"/>
              <a:gd name="connsiteY0" fmla="*/ 1838325 h 1838325"/>
              <a:gd name="connsiteX1" fmla="*/ 209550 w 3838575"/>
              <a:gd name="connsiteY1" fmla="*/ 1276350 h 1838325"/>
              <a:gd name="connsiteX2" fmla="*/ 1247775 w 3838575"/>
              <a:gd name="connsiteY2" fmla="*/ 419100 h 1838325"/>
              <a:gd name="connsiteX3" fmla="*/ 2600325 w 3838575"/>
              <a:gd name="connsiteY3" fmla="*/ 85725 h 1838325"/>
              <a:gd name="connsiteX4" fmla="*/ 3838575 w 3838575"/>
              <a:gd name="connsiteY4" fmla="*/ 0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575" h="1838325">
                <a:moveTo>
                  <a:pt x="0" y="1838325"/>
                </a:moveTo>
                <a:cubicBezTo>
                  <a:pt x="794" y="1675606"/>
                  <a:pt x="1588" y="1512888"/>
                  <a:pt x="209550" y="1276350"/>
                </a:cubicBezTo>
                <a:cubicBezTo>
                  <a:pt x="417513" y="1039813"/>
                  <a:pt x="849313" y="617538"/>
                  <a:pt x="1247775" y="419100"/>
                </a:cubicBezTo>
                <a:cubicBezTo>
                  <a:pt x="1646238" y="220663"/>
                  <a:pt x="2168525" y="155575"/>
                  <a:pt x="2600325" y="85725"/>
                </a:cubicBezTo>
                <a:cubicBezTo>
                  <a:pt x="3032125" y="15875"/>
                  <a:pt x="3435350" y="7937"/>
                  <a:pt x="383857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89352"/>
              </p:ext>
            </p:extLst>
          </p:nvPr>
        </p:nvGraphicFramePr>
        <p:xfrm>
          <a:off x="5852269" y="2555477"/>
          <a:ext cx="2971800" cy="281384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86305405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73846938"/>
                    </a:ext>
                  </a:extLst>
                </a:gridCol>
              </a:tblGrid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O(n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baseline="0" dirty="0" smtClean="0"/>
                        <a:t>)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 smtClean="0"/>
                        <a:t>ריבועי</a:t>
                      </a:r>
                      <a:endParaRPr lang="he-IL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851051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4156253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O(n)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 smtClean="0"/>
                        <a:t>ליניארי</a:t>
                      </a:r>
                      <a:endParaRPr lang="he-IL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264927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 smtClean="0"/>
                        <a:t> </a:t>
                      </a:r>
                      <a:r>
                        <a:rPr lang="en-US" sz="2800" dirty="0" smtClean="0"/>
                        <a:t>O(</a:t>
                      </a:r>
                      <a:r>
                        <a:rPr lang="en-US" sz="2800" dirty="0" err="1" smtClean="0"/>
                        <a:t>logn</a:t>
                      </a:r>
                      <a:r>
                        <a:rPr lang="en-US" sz="2800" dirty="0" smtClean="0"/>
                        <a:t>)</a:t>
                      </a:r>
                      <a:endParaRPr lang="he-IL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 smtClean="0"/>
                        <a:t>לוגריתמי</a:t>
                      </a:r>
                      <a:endParaRPr lang="he-IL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275666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O(1</a:t>
                      </a:r>
                      <a:r>
                        <a:rPr lang="en-US" sz="2400" dirty="0" smtClean="0"/>
                        <a:t>)</a:t>
                      </a:r>
                      <a:endParaRPr lang="he-IL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 smtClean="0"/>
                        <a:t>קבוע</a:t>
                      </a:r>
                      <a:endParaRPr lang="he-IL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1436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מיון בועות – </a:t>
            </a:r>
            <a:r>
              <a:rPr lang="en-US" altLang="he-IL" dirty="0" smtClean="0">
                <a:solidFill>
                  <a:schemeClr val="tx2"/>
                </a:solidFill>
              </a:rPr>
              <a:t>Bubble Sort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smtClean="0"/>
              <a:t>מיון בועות הוא אלגוריתם פשוט למיון מערך של </a:t>
            </a:r>
            <a:r>
              <a:rPr lang="en-US" altLang="he-IL" smtClean="0"/>
              <a:t>N</a:t>
            </a:r>
            <a:r>
              <a:rPr lang="he-IL" altLang="he-IL" smtClean="0"/>
              <a:t> איברים בסדר עולה.</a:t>
            </a:r>
          </a:p>
          <a:p>
            <a:pPr eaLnBrk="1" hangingPunct="1"/>
            <a:r>
              <a:rPr lang="he-IL" altLang="he-IL" smtClean="0"/>
              <a:t>הרעיון – נעבור על המערך מתחילתו עד סופו. בכל איטרציה נשווה בין האיבר ה-</a:t>
            </a:r>
            <a:r>
              <a:rPr lang="en-US" altLang="he-IL" smtClean="0"/>
              <a:t>i</a:t>
            </a:r>
            <a:r>
              <a:rPr lang="he-IL" altLang="he-IL" smtClean="0"/>
              <a:t> לאיבר ה-</a:t>
            </a:r>
            <a:r>
              <a:rPr lang="en-US" altLang="he-IL" smtClean="0"/>
              <a:t>i+1</a:t>
            </a:r>
            <a:r>
              <a:rPr lang="he-IL" altLang="he-IL" smtClean="0"/>
              <a:t>. אם האיבר ה-</a:t>
            </a:r>
            <a:r>
              <a:rPr lang="en-US" altLang="he-IL" smtClean="0"/>
              <a:t>i</a:t>
            </a:r>
            <a:r>
              <a:rPr lang="he-IL" altLang="he-IL" smtClean="0"/>
              <a:t> גדול יותר, נחליף בניהם.</a:t>
            </a:r>
            <a:endParaRPr lang="en-US" altLang="he-IL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58A870-1959-47D3-BAAF-E473E135CE3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47106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24" name="Group 20"/>
          <p:cNvGraphicFramePr>
            <a:graphicFrameLocks noGrp="1"/>
          </p:cNvGraphicFramePr>
          <p:nvPr/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199" name="Text Box 34"/>
          <p:cNvSpPr txBox="1">
            <a:spLocks noChangeArrowheads="1"/>
          </p:cNvSpPr>
          <p:nvPr/>
        </p:nvSpPr>
        <p:spPr bwMode="auto">
          <a:xfrm>
            <a:off x="4495800" y="533400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נתון המערך הבא – נרצה למיין אותו בסדר עולה (מהקטן לגדול).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639179-B511-43FE-8964-EC1A325BB4A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בעיית הסוכן הנוסע - </a:t>
            </a:r>
            <a:r>
              <a:rPr lang="en-US" altLang="he-IL" dirty="0" smtClean="0">
                <a:solidFill>
                  <a:schemeClr val="tx2"/>
                </a:solidFill>
              </a:rPr>
              <a:t>TSP</a:t>
            </a: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14478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41910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14478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41910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715000" y="1676400"/>
            <a:ext cx="312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לכל כביש יש משקל (עלות).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 flipV="1">
            <a:off x="22098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4572000" y="2362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flipH="1">
            <a:off x="2209800" y="4800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V="1">
            <a:off x="1828800" y="2362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2057400" y="2286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H="1">
            <a:off x="2057400" y="2286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895600" y="1524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2192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5146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2766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4196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28956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880FAD-8954-4A50-A459-04587C99151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83" grpId="0"/>
      <p:bldP spid="7184" grpId="0"/>
      <p:bldP spid="7185" grpId="0"/>
      <p:bldP spid="7186" grpId="0"/>
      <p:bldP spid="71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48130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14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61347"/>
              </p:ext>
            </p:extLst>
          </p:nvPr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3" name="AutoShape 34"/>
          <p:cNvSpPr>
            <a:spLocks noChangeArrowheads="1"/>
          </p:cNvSpPr>
          <p:nvPr/>
        </p:nvSpPr>
        <p:spPr bwMode="auto">
          <a:xfrm flipV="1">
            <a:off x="3200400" y="3200400"/>
            <a:ext cx="381000" cy="1143000"/>
          </a:xfrm>
          <a:prstGeom prst="curvedLeftArrow">
            <a:avLst>
              <a:gd name="adj1" fmla="val 48750"/>
              <a:gd name="adj2" fmla="val 10875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E6EB8D-6005-4008-9DA1-FAA00795C78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17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17203"/>
              </p:ext>
            </p:extLst>
          </p:nvPr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247" name="AutoShape 34"/>
          <p:cNvSpPr>
            <a:spLocks noChangeArrowheads="1"/>
          </p:cNvSpPr>
          <p:nvPr/>
        </p:nvSpPr>
        <p:spPr bwMode="auto">
          <a:xfrm flipV="1">
            <a:off x="3276600" y="2286000"/>
            <a:ext cx="381000" cy="1143000"/>
          </a:xfrm>
          <a:prstGeom prst="curvedLeftArrow">
            <a:avLst>
              <a:gd name="adj1" fmla="val 48750"/>
              <a:gd name="adj2" fmla="val 10875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DE5460-073C-4858-A81C-780CB98A465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50178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19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09595"/>
              </p:ext>
            </p:extLst>
          </p:nvPr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71" name="AutoShape 34"/>
          <p:cNvSpPr>
            <a:spLocks noChangeArrowheads="1"/>
          </p:cNvSpPr>
          <p:nvPr/>
        </p:nvSpPr>
        <p:spPr bwMode="auto">
          <a:xfrm flipV="1">
            <a:off x="3276600" y="1447800"/>
            <a:ext cx="381000" cy="1143000"/>
          </a:xfrm>
          <a:prstGeom prst="curvedLeftArrow">
            <a:avLst>
              <a:gd name="adj1" fmla="val 48750"/>
              <a:gd name="adj2" fmla="val 10875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FF3554-8A41-401A-BD2C-517F9C33F2A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51202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220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61015"/>
              </p:ext>
            </p:extLst>
          </p:nvPr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295" name="AutoShape 34"/>
          <p:cNvSpPr>
            <a:spLocks noChangeArrowheads="1"/>
          </p:cNvSpPr>
          <p:nvPr/>
        </p:nvSpPr>
        <p:spPr bwMode="auto">
          <a:xfrm flipV="1">
            <a:off x="3276600" y="685800"/>
            <a:ext cx="381000" cy="1143000"/>
          </a:xfrm>
          <a:prstGeom prst="curvedLeftArrow">
            <a:avLst>
              <a:gd name="adj1" fmla="val 48750"/>
              <a:gd name="adj2" fmla="val 10875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" name="מציין מיקום של מספר שקופית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F6C5F8-5EC3-4A24-8F17-1941CA8506C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52226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24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01571"/>
              </p:ext>
            </p:extLst>
          </p:nvPr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19" name="Text Box 34"/>
          <p:cNvSpPr txBox="1">
            <a:spLocks noChangeArrowheads="1"/>
          </p:cNvSpPr>
          <p:nvPr/>
        </p:nvSpPr>
        <p:spPr bwMode="auto">
          <a:xfrm>
            <a:off x="4800600" y="533400"/>
            <a:ext cx="388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המערך עדיין לא </a:t>
            </a:r>
            <a:r>
              <a:rPr lang="he-IL" altLang="he-IL" sz="2800" dirty="0" err="1">
                <a:solidFill>
                  <a:schemeClr val="tx2"/>
                </a:solidFill>
              </a:rPr>
              <a:t>ממויין</a:t>
            </a:r>
            <a:r>
              <a:rPr lang="he-IL" altLang="he-IL" sz="2800" dirty="0">
                <a:solidFill>
                  <a:schemeClr val="tx2"/>
                </a:solidFill>
              </a:rPr>
              <a:t>, אבל האיבר הגדול ביותר במערך "צף" לתא העליון.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55320" name="Line 35"/>
          <p:cNvSpPr>
            <a:spLocks noChangeShapeType="1"/>
          </p:cNvSpPr>
          <p:nvPr/>
        </p:nvSpPr>
        <p:spPr bwMode="auto">
          <a:xfrm flipH="1">
            <a:off x="3200400" y="83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5029200" y="2438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איך ממשיכים מפה?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39" name="מציין מיקום של מספר שקופית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238ECE-B7B2-4074-89AA-AB532B4C382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45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8382000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void </a:t>
            </a:r>
            <a:r>
              <a:rPr lang="en-US" sz="2800" dirty="0" err="1" smtClean="0"/>
              <a:t>bubbleSort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[] a) {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a.length</a:t>
            </a:r>
            <a:r>
              <a:rPr lang="en-US" sz="2800" dirty="0" smtClean="0"/>
              <a:t> – 1; </a:t>
            </a:r>
            <a:r>
              <a:rPr lang="en-US" sz="2800" dirty="0" err="1" smtClean="0"/>
              <a:t>i</a:t>
            </a:r>
            <a:r>
              <a:rPr lang="en-US" sz="2800" dirty="0" smtClean="0"/>
              <a:t> &gt; 0; </a:t>
            </a:r>
            <a:r>
              <a:rPr lang="en-US" sz="2800" dirty="0" err="1" smtClean="0"/>
              <a:t>i</a:t>
            </a:r>
            <a:r>
              <a:rPr lang="en-US" sz="2800" dirty="0" smtClean="0"/>
              <a:t>--)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0; j &lt; </a:t>
            </a:r>
            <a:r>
              <a:rPr lang="en-US" sz="2800" dirty="0" err="1" smtClean="0"/>
              <a:t>i</a:t>
            </a:r>
            <a:r>
              <a:rPr lang="en-US" sz="2800" dirty="0" smtClean="0"/>
              <a:t>; </a:t>
            </a:r>
            <a:r>
              <a:rPr lang="en-US" sz="2800" dirty="0" err="1" smtClean="0"/>
              <a:t>j++</a:t>
            </a:r>
            <a:r>
              <a:rPr lang="en-US" sz="2800" dirty="0" smtClean="0"/>
              <a:t>)</a:t>
            </a:r>
          </a:p>
          <a:p>
            <a:pPr algn="l" rtl="0"/>
            <a:r>
              <a:rPr lang="en-US" sz="2800" dirty="0"/>
              <a:t>	 </a:t>
            </a:r>
            <a:r>
              <a:rPr lang="en-US" sz="2800" dirty="0" smtClean="0"/>
              <a:t>   if(a[j] &gt; a[j+1])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	swap(a, j, j+1);</a:t>
            </a:r>
          </a:p>
          <a:p>
            <a:pPr algn="l" rtl="0"/>
            <a:r>
              <a:rPr lang="en-US" sz="2800" dirty="0" smtClean="0"/>
              <a:t>}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dirty="0" smtClean="0"/>
              <a:t>public void swap(</a:t>
            </a:r>
            <a:r>
              <a:rPr lang="en-US" sz="2800" dirty="0" err="1" smtClean="0"/>
              <a:t>int</a:t>
            </a:r>
            <a:r>
              <a:rPr lang="en-US" sz="2800" dirty="0" smtClean="0"/>
              <a:t>[]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index1, </a:t>
            </a:r>
            <a:r>
              <a:rPr lang="en-US" sz="2800" dirty="0" err="1" smtClean="0"/>
              <a:t>int</a:t>
            </a:r>
            <a:r>
              <a:rPr lang="en-US" sz="2800" dirty="0" smtClean="0"/>
              <a:t> index2) {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temp = a[index1];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a[index1] = a[index2];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a[index2] = temp;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384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מה היעילות של מיון בועות?</a:t>
            </a:r>
          </a:p>
          <a:p>
            <a:pPr lvl="1" eaLnBrk="1" hangingPunct="1"/>
            <a:r>
              <a:rPr lang="he-IL" altLang="he-IL" dirty="0" smtClean="0"/>
              <a:t>כדי להביא איבר אחד למקומו במערך צריך לעבור על כל איברי המערך – </a:t>
            </a:r>
            <a:r>
              <a:rPr lang="en-US" altLang="he-IL" dirty="0" smtClean="0"/>
              <a:t>n</a:t>
            </a:r>
            <a:r>
              <a:rPr lang="he-IL" altLang="he-IL" dirty="0" smtClean="0"/>
              <a:t> צעדים.</a:t>
            </a:r>
          </a:p>
          <a:p>
            <a:pPr lvl="1" eaLnBrk="1" hangingPunct="1"/>
            <a:r>
              <a:rPr lang="he-IL" altLang="he-IL" dirty="0" smtClean="0"/>
              <a:t>צריך להביא </a:t>
            </a:r>
            <a:r>
              <a:rPr lang="en-US" altLang="he-IL" dirty="0" smtClean="0"/>
              <a:t>n</a:t>
            </a:r>
            <a:r>
              <a:rPr lang="he-IL" altLang="he-IL" dirty="0" smtClean="0"/>
              <a:t> איברים למקומם במערך, כלומר עבור כל איבר צריך להשקיע </a:t>
            </a:r>
            <a:r>
              <a:rPr lang="en-US" altLang="he-IL" dirty="0" smtClean="0"/>
              <a:t>n</a:t>
            </a:r>
            <a:r>
              <a:rPr lang="he-IL" altLang="he-IL" dirty="0" smtClean="0"/>
              <a:t> צעדים.</a:t>
            </a:r>
          </a:p>
          <a:p>
            <a:pPr lvl="1" eaLnBrk="1" hangingPunct="1"/>
            <a:r>
              <a:rPr lang="he-IL" altLang="he-IL" dirty="0" smtClean="0"/>
              <a:t>לכן סה"כ הסיבוכיות היא ריבועית – </a:t>
            </a:r>
            <a:r>
              <a:rPr lang="en-US" altLang="he-IL" dirty="0" smtClean="0"/>
              <a:t>O(n</a:t>
            </a:r>
            <a:r>
              <a:rPr lang="en-US" altLang="he-IL" baseline="30000" dirty="0" smtClean="0"/>
              <a:t>2</a:t>
            </a:r>
            <a:r>
              <a:rPr lang="en-US" altLang="he-IL" dirty="0" smtClean="0"/>
              <a:t>)</a:t>
            </a:r>
            <a:r>
              <a:rPr lang="he-IL" altLang="he-IL" dirty="0" smtClean="0"/>
              <a:t>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E86CAF-F73A-42D7-BB2F-7707D89F23C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58370" name="Group 2"/>
          <p:cNvGraphicFramePr>
            <a:graphicFrameLocks noGrp="1"/>
          </p:cNvGraphicFramePr>
          <p:nvPr/>
        </p:nvGraphicFramePr>
        <p:xfrm>
          <a:off x="1447800" y="533400"/>
          <a:ext cx="685800" cy="4064000"/>
        </p:xfrm>
        <a:graphic>
          <a:graphicData uri="http://schemas.openxmlformats.org/drawingml/2006/table">
            <a:tbl>
              <a:tblPr rtl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388" name="Group 20"/>
          <p:cNvGraphicFramePr>
            <a:graphicFrameLocks noGrp="1"/>
          </p:cNvGraphicFramePr>
          <p:nvPr/>
        </p:nvGraphicFramePr>
        <p:xfrm>
          <a:off x="2133600" y="508000"/>
          <a:ext cx="914400" cy="4064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367" name="Text Box 34"/>
          <p:cNvSpPr txBox="1">
            <a:spLocks noChangeArrowheads="1"/>
          </p:cNvSpPr>
          <p:nvPr/>
        </p:nvSpPr>
        <p:spPr bwMode="auto">
          <a:xfrm>
            <a:off x="4800600" y="533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/>
              <a:t>מה לגבי המערך הזה?</a:t>
            </a:r>
            <a:endParaRPr lang="en-US" altLang="he-IL" sz="2800" dirty="0"/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4495800" y="1219200"/>
            <a:ext cx="4191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/>
              <a:t>כיוון שהמערך כבר </a:t>
            </a:r>
            <a:r>
              <a:rPr lang="he-IL" altLang="he-IL" sz="2800" dirty="0" err="1"/>
              <a:t>ממויין</a:t>
            </a:r>
            <a:r>
              <a:rPr lang="he-IL" altLang="he-IL" sz="2800" dirty="0"/>
              <a:t>, אין טעם להריץ את האלגוריתם יותר מידי פעמים. אפשר לבדוק בזמן </a:t>
            </a:r>
            <a:r>
              <a:rPr lang="en-US" altLang="he-IL" sz="2800" dirty="0"/>
              <a:t>O(n)</a:t>
            </a:r>
            <a:r>
              <a:rPr lang="he-IL" altLang="he-IL" sz="2800" dirty="0"/>
              <a:t> שהמערך </a:t>
            </a:r>
            <a:r>
              <a:rPr lang="he-IL" altLang="he-IL" sz="2800" dirty="0" err="1"/>
              <a:t>ממויין</a:t>
            </a:r>
            <a:r>
              <a:rPr lang="he-IL" altLang="he-IL" sz="2800" dirty="0"/>
              <a:t>, ולסיים</a:t>
            </a:r>
            <a:r>
              <a:rPr lang="he-IL" altLang="he-IL" sz="2800" dirty="0" smtClean="0"/>
              <a:t>. בכך נשפר את </a:t>
            </a:r>
            <a:r>
              <a:rPr lang="he-IL" altLang="he-IL" sz="2800" b="1" dirty="0" smtClean="0"/>
              <a:t>המקרה הטוב</a:t>
            </a:r>
            <a:r>
              <a:rPr lang="he-IL" altLang="he-IL" sz="2800" dirty="0" smtClean="0"/>
              <a:t> ל-</a:t>
            </a:r>
            <a:r>
              <a:rPr lang="en-US" altLang="he-IL" sz="2800" dirty="0" smtClean="0"/>
              <a:t>O(n)</a:t>
            </a:r>
            <a:r>
              <a:rPr lang="he-IL" altLang="he-IL" sz="2800" dirty="0" smtClean="0"/>
              <a:t>.</a:t>
            </a:r>
            <a:endParaRPr lang="en-US" altLang="he-IL" sz="2800" dirty="0"/>
          </a:p>
        </p:txBody>
      </p:sp>
      <p:sp>
        <p:nvSpPr>
          <p:cNvPr id="38" name="מציין מיקום של מספר שקופית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20187-FA6D-4B5C-9800-54E281DAD0F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48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8382000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void </a:t>
            </a:r>
            <a:r>
              <a:rPr lang="en-US" sz="2800" dirty="0" err="1" smtClean="0"/>
              <a:t>bubbleSort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[] a) {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>
                <a:solidFill>
                  <a:schemeClr val="tx2"/>
                </a:solidFill>
              </a:rPr>
              <a:t>boolean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wasSwap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a.length</a:t>
            </a:r>
            <a:r>
              <a:rPr lang="en-US" sz="2800" dirty="0" smtClean="0"/>
              <a:t> – 1; </a:t>
            </a:r>
            <a:r>
              <a:rPr lang="en-US" sz="2800" dirty="0" err="1" smtClean="0"/>
              <a:t>i</a:t>
            </a:r>
            <a:r>
              <a:rPr lang="en-US" sz="2800" dirty="0" smtClean="0"/>
              <a:t> &gt; 0; </a:t>
            </a:r>
            <a:r>
              <a:rPr lang="en-US" sz="2800" dirty="0" err="1" smtClean="0"/>
              <a:t>i</a:t>
            </a:r>
            <a:r>
              <a:rPr lang="en-US" sz="2800" dirty="0" smtClean="0"/>
              <a:t>--) {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	</a:t>
            </a:r>
            <a:r>
              <a:rPr lang="en-US" sz="2800" dirty="0" err="1" smtClean="0">
                <a:solidFill>
                  <a:schemeClr val="tx2"/>
                </a:solidFill>
              </a:rPr>
              <a:t>wasSwap</a:t>
            </a:r>
            <a:r>
              <a:rPr lang="en-US" sz="2800" dirty="0" smtClean="0">
                <a:solidFill>
                  <a:schemeClr val="tx2"/>
                </a:solidFill>
              </a:rPr>
              <a:t> = false;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0; j &lt; </a:t>
            </a:r>
            <a:r>
              <a:rPr lang="en-US" sz="2800" dirty="0" err="1" smtClean="0"/>
              <a:t>i</a:t>
            </a:r>
            <a:r>
              <a:rPr lang="en-US" sz="2800" dirty="0" smtClean="0"/>
              <a:t>; </a:t>
            </a:r>
            <a:r>
              <a:rPr lang="en-US" sz="2800" dirty="0" err="1" smtClean="0"/>
              <a:t>j++</a:t>
            </a:r>
            <a:r>
              <a:rPr lang="en-US" sz="2800" dirty="0" smtClean="0"/>
              <a:t>)</a:t>
            </a:r>
          </a:p>
          <a:p>
            <a:pPr algn="l" rtl="0"/>
            <a:r>
              <a:rPr lang="en-US" sz="2800" dirty="0"/>
              <a:t>	 </a:t>
            </a:r>
            <a:r>
              <a:rPr lang="en-US" sz="2800" dirty="0" smtClean="0"/>
              <a:t>   if(a[j] &gt; a[j+1]) {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	swap(a, j, j+1);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chemeClr val="tx2"/>
                </a:solidFill>
              </a:rPr>
              <a:t>wasSwap</a:t>
            </a:r>
            <a:r>
              <a:rPr lang="en-US" sz="2800" dirty="0" smtClean="0">
                <a:solidFill>
                  <a:schemeClr val="tx2"/>
                </a:solidFill>
              </a:rPr>
              <a:t> = true;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    }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>
                <a:solidFill>
                  <a:schemeClr val="tx2"/>
                </a:solidFill>
              </a:rPr>
              <a:t>if(!</a:t>
            </a:r>
            <a:r>
              <a:rPr lang="en-US" sz="2800" dirty="0" err="1" smtClean="0">
                <a:solidFill>
                  <a:schemeClr val="tx2"/>
                </a:solidFill>
              </a:rPr>
              <a:t>wasSwap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</a:p>
          <a:p>
            <a:pPr algn="l" rtl="0"/>
            <a:r>
              <a:rPr lang="en-US" sz="2800" dirty="0">
                <a:solidFill>
                  <a:schemeClr val="tx2"/>
                </a:solidFill>
              </a:rPr>
              <a:t>	</a:t>
            </a:r>
            <a:r>
              <a:rPr lang="en-US" sz="2800" dirty="0" smtClean="0">
                <a:solidFill>
                  <a:schemeClr val="tx2"/>
                </a:solidFill>
              </a:rPr>
              <a:t>	return;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}</a:t>
            </a:r>
          </a:p>
          <a:p>
            <a:pPr algn="l" rtl="0"/>
            <a:r>
              <a:rPr lang="en-US" sz="2800" dirty="0" smtClean="0"/>
              <a:t>}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2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49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מה סיבוכיות הזמן של השיטה הבאה כפונקציה של </a:t>
            </a:r>
            <a:r>
              <a:rPr lang="en-US" sz="2800" dirty="0" smtClean="0">
                <a:solidFill>
                  <a:schemeClr val="tx2"/>
                </a:solidFill>
              </a:rPr>
              <a:t>n</a:t>
            </a:r>
            <a:r>
              <a:rPr lang="he-IL" sz="2800" dirty="0" smtClean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610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void f(</a:t>
            </a:r>
            <a:r>
              <a:rPr lang="en-US" sz="2800" dirty="0" err="1" smtClean="0"/>
              <a:t>int</a:t>
            </a:r>
            <a:r>
              <a:rPr lang="en-US" sz="2800" dirty="0" smtClean="0"/>
              <a:t> n) {</a:t>
            </a:r>
          </a:p>
          <a:p>
            <a:pPr algn="l" rtl="0"/>
            <a:r>
              <a:rPr lang="en-US" sz="2800" dirty="0" smtClean="0"/>
              <a:t>  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1;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n; </a:t>
            </a:r>
            <a:r>
              <a:rPr lang="en-US" sz="2800" dirty="0" err="1" smtClean="0"/>
              <a:t>i</a:t>
            </a:r>
            <a:r>
              <a:rPr lang="en-US" sz="2800" dirty="0" smtClean="0"/>
              <a:t> += 3)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(“*”);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1675" y="2958882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חוק #1 – לולאה שמתקדמת בהוספה/החסרה של </a:t>
            </a:r>
            <a:r>
              <a:rPr lang="he-IL" sz="2800" b="1" dirty="0" smtClean="0">
                <a:solidFill>
                  <a:schemeClr val="tx2"/>
                </a:solidFill>
              </a:rPr>
              <a:t>קבוע</a:t>
            </a:r>
            <a:r>
              <a:rPr lang="he-IL" sz="2800" dirty="0" smtClean="0">
                <a:solidFill>
                  <a:schemeClr val="tx2"/>
                </a:solidFill>
              </a:rPr>
              <a:t>, היא לולאה שרצה בזמן ליניארי.</a:t>
            </a:r>
          </a:p>
        </p:txBody>
      </p:sp>
    </p:spTree>
    <p:extLst>
      <p:ext uri="{BB962C8B-B14F-4D97-AF65-F5344CB8AC3E}">
        <p14:creationId xmlns:p14="http://schemas.microsoft.com/office/powerpoint/2010/main" val="6891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בעיית הסוכן הנוסע - </a:t>
            </a:r>
            <a:r>
              <a:rPr lang="en-US" altLang="he-IL" dirty="0" smtClean="0">
                <a:solidFill>
                  <a:schemeClr val="tx2"/>
                </a:solidFill>
              </a:rPr>
              <a:t>TSP</a:t>
            </a: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4478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41910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1447800" y="441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4191000" y="1676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5410200" y="1676400"/>
            <a:ext cx="3429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המשימה – מצאו מסלול שמתחיל </a:t>
            </a:r>
            <a:r>
              <a:rPr lang="he-IL" altLang="he-IL" sz="2800" dirty="0" smtClean="0">
                <a:solidFill>
                  <a:schemeClr val="tx2"/>
                </a:solidFill>
              </a:rPr>
              <a:t>בעיר </a:t>
            </a:r>
            <a:r>
              <a:rPr lang="en-US" altLang="he-IL" sz="2800" dirty="0">
                <a:solidFill>
                  <a:schemeClr val="tx2"/>
                </a:solidFill>
              </a:rPr>
              <a:t>a</a:t>
            </a:r>
            <a:r>
              <a:rPr lang="he-IL" altLang="he-IL" sz="2800" dirty="0">
                <a:solidFill>
                  <a:schemeClr val="tx2"/>
                </a:solidFill>
              </a:rPr>
              <a:t>, עובר בכל עיר בדיוק פעם אחת, ועלותו הכוללת מינימלית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 flipV="1">
            <a:off x="2209800" y="205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4572000" y="2362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H="1">
            <a:off x="2209800" y="4800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 flipV="1">
            <a:off x="1828800" y="2362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2057400" y="2286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2057400" y="2286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2895600" y="1524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12192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25146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32766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4419600" y="3048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2895600" y="4800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4A67D0-0C16-41CC-8A95-47A0AF10330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50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מה סיבוכיות הזמן של השיטה הבאה כפונקציה של </a:t>
            </a:r>
            <a:r>
              <a:rPr lang="en-US" sz="2800" dirty="0" smtClean="0">
                <a:solidFill>
                  <a:schemeClr val="tx2"/>
                </a:solidFill>
              </a:rPr>
              <a:t>n</a:t>
            </a:r>
            <a:r>
              <a:rPr lang="he-IL" sz="2800" dirty="0" smtClean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610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void f(</a:t>
            </a:r>
            <a:r>
              <a:rPr lang="en-US" sz="2800" dirty="0" err="1" smtClean="0"/>
              <a:t>int</a:t>
            </a:r>
            <a:r>
              <a:rPr lang="en-US" sz="2800" dirty="0" smtClean="0"/>
              <a:t> n) {</a:t>
            </a:r>
          </a:p>
          <a:p>
            <a:pPr algn="l" rtl="0"/>
            <a:r>
              <a:rPr lang="en-US" sz="2800" dirty="0" smtClean="0"/>
              <a:t>  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1;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n; </a:t>
            </a:r>
            <a:r>
              <a:rPr lang="en-US" sz="2800" dirty="0" err="1" smtClean="0"/>
              <a:t>i</a:t>
            </a:r>
            <a:r>
              <a:rPr lang="en-US" sz="2800" dirty="0" smtClean="0"/>
              <a:t> *= 3)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(“*”);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1675" y="2958882"/>
            <a:ext cx="86106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חוק #2 – לולאה שמתקדמת בהכפלה/חלוקה ב</a:t>
            </a:r>
            <a:r>
              <a:rPr lang="he-IL" sz="2800" b="1" dirty="0" smtClean="0">
                <a:solidFill>
                  <a:schemeClr val="tx2"/>
                </a:solidFill>
              </a:rPr>
              <a:t>קבוע</a:t>
            </a:r>
            <a:r>
              <a:rPr lang="he-IL" sz="2800" dirty="0" smtClean="0">
                <a:solidFill>
                  <a:schemeClr val="tx2"/>
                </a:solidFill>
              </a:rPr>
              <a:t>, היא לולאה שרצה בזמן לוגריתמי.</a:t>
            </a:r>
          </a:p>
        </p:txBody>
      </p:sp>
    </p:spTree>
    <p:extLst>
      <p:ext uri="{BB962C8B-B14F-4D97-AF65-F5344CB8AC3E}">
        <p14:creationId xmlns:p14="http://schemas.microsoft.com/office/powerpoint/2010/main" val="34527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4582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000" dirty="0"/>
              <a:t>public </a:t>
            </a:r>
            <a:r>
              <a:rPr lang="en-US" altLang="he-IL" sz="3000" dirty="0" err="1"/>
              <a:t>boolean</a:t>
            </a:r>
            <a:r>
              <a:rPr lang="en-US" altLang="he-IL" sz="3000" dirty="0"/>
              <a:t> what(</a:t>
            </a:r>
            <a:r>
              <a:rPr lang="en-US" altLang="he-IL" sz="3000" dirty="0" err="1"/>
              <a:t>int</a:t>
            </a:r>
            <a:r>
              <a:rPr lang="en-US" altLang="he-IL" sz="3000" dirty="0"/>
              <a:t>[] </a:t>
            </a:r>
            <a:r>
              <a:rPr lang="en-US" altLang="he-IL" sz="3000" dirty="0" smtClean="0"/>
              <a:t>a, </a:t>
            </a:r>
            <a:r>
              <a:rPr lang="en-US" altLang="he-IL" sz="3000" dirty="0" err="1"/>
              <a:t>int</a:t>
            </a:r>
            <a:r>
              <a:rPr lang="en-US" altLang="he-IL" sz="3000" dirty="0"/>
              <a:t>[] </a:t>
            </a:r>
            <a:r>
              <a:rPr lang="en-US" altLang="he-IL" sz="3000" dirty="0" smtClean="0"/>
              <a:t>b, </a:t>
            </a:r>
            <a:r>
              <a:rPr lang="en-US" altLang="he-IL" sz="3000" dirty="0" err="1"/>
              <a:t>int</a:t>
            </a:r>
            <a:r>
              <a:rPr lang="en-US" altLang="he-IL" sz="3000" dirty="0"/>
              <a:t> </a:t>
            </a:r>
            <a:r>
              <a:rPr lang="en-US" altLang="he-IL" sz="3000" dirty="0" err="1"/>
              <a:t>num</a:t>
            </a:r>
            <a:r>
              <a:rPr lang="en-US" altLang="he-IL" sz="3000" dirty="0"/>
              <a:t>)</a:t>
            </a:r>
          </a:p>
          <a:p>
            <a:pPr algn="l" rtl="0" eaLnBrk="1" hangingPunct="1"/>
            <a:r>
              <a:rPr lang="en-US" altLang="he-IL" sz="3200" dirty="0"/>
              <a:t>{</a:t>
            </a:r>
          </a:p>
          <a:p>
            <a:pPr algn="l" rtl="0" eaLnBrk="1" hangingPunct="1"/>
            <a:r>
              <a:rPr lang="en-US" altLang="he-IL" sz="3200" dirty="0"/>
              <a:t>	for(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=0; </a:t>
            </a:r>
            <a:r>
              <a:rPr lang="en-US" altLang="he-IL" sz="3200" dirty="0" err="1" smtClean="0"/>
              <a:t>i</a:t>
            </a:r>
            <a:r>
              <a:rPr lang="en-US" altLang="he-IL" sz="3200" dirty="0" smtClean="0"/>
              <a:t>&lt;</a:t>
            </a:r>
            <a:r>
              <a:rPr lang="en-US" altLang="he-IL" sz="3200" dirty="0" err="1" smtClean="0"/>
              <a:t>a.length</a:t>
            </a:r>
            <a:r>
              <a:rPr lang="en-US" altLang="he-IL" sz="3200" dirty="0"/>
              <a:t>;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++)</a:t>
            </a:r>
          </a:p>
          <a:p>
            <a:pPr algn="l" rtl="0" eaLnBrk="1" hangingPunct="1"/>
            <a:r>
              <a:rPr lang="en-US" altLang="he-IL" sz="3200" dirty="0"/>
              <a:t>		for(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j=0; </a:t>
            </a:r>
            <a:r>
              <a:rPr lang="en-US" altLang="he-IL" sz="3200" dirty="0" smtClean="0"/>
              <a:t>j&lt;</a:t>
            </a:r>
            <a:r>
              <a:rPr lang="en-US" altLang="he-IL" sz="3200" dirty="0" err="1" smtClean="0"/>
              <a:t>b.length</a:t>
            </a:r>
            <a:r>
              <a:rPr lang="en-US" altLang="he-IL" sz="3200" dirty="0"/>
              <a:t>; </a:t>
            </a:r>
            <a:r>
              <a:rPr lang="en-US" altLang="he-IL" sz="3200" dirty="0" err="1"/>
              <a:t>j++</a:t>
            </a:r>
            <a:r>
              <a:rPr lang="en-US" altLang="he-IL" sz="3200" dirty="0"/>
              <a:t>)</a:t>
            </a:r>
          </a:p>
          <a:p>
            <a:pPr algn="l" rtl="0" eaLnBrk="1" hangingPunct="1"/>
            <a:r>
              <a:rPr lang="en-US" altLang="he-IL" sz="3200" dirty="0"/>
              <a:t>			</a:t>
            </a:r>
            <a:r>
              <a:rPr lang="en-US" altLang="he-IL" sz="3200" dirty="0" smtClean="0"/>
              <a:t>if(a[</a:t>
            </a:r>
            <a:r>
              <a:rPr lang="en-US" altLang="he-IL" sz="3200" dirty="0" err="1" smtClean="0"/>
              <a:t>i</a:t>
            </a:r>
            <a:r>
              <a:rPr lang="en-US" altLang="he-IL" sz="3200" dirty="0"/>
              <a:t>] + </a:t>
            </a:r>
            <a:r>
              <a:rPr lang="en-US" altLang="he-IL" sz="3200" dirty="0" smtClean="0"/>
              <a:t>b[j</a:t>
            </a:r>
            <a:r>
              <a:rPr lang="en-US" altLang="he-IL" sz="3200" dirty="0"/>
              <a:t>] == </a:t>
            </a:r>
            <a:r>
              <a:rPr lang="en-US" altLang="he-IL" sz="3200" dirty="0" err="1"/>
              <a:t>num</a:t>
            </a:r>
            <a:r>
              <a:rPr lang="en-US" altLang="he-IL" sz="3200" dirty="0"/>
              <a:t>)</a:t>
            </a:r>
          </a:p>
          <a:p>
            <a:pPr algn="l" rtl="0" eaLnBrk="1" hangingPunct="1"/>
            <a:r>
              <a:rPr lang="en-US" altLang="he-IL" sz="3200" dirty="0"/>
              <a:t>				return true;</a:t>
            </a:r>
          </a:p>
          <a:p>
            <a:pPr algn="l" rtl="0" eaLnBrk="1" hangingPunct="1"/>
            <a:r>
              <a:rPr lang="en-US" altLang="he-IL" sz="3200" dirty="0"/>
              <a:t>	return false;</a:t>
            </a:r>
          </a:p>
          <a:p>
            <a:pPr algn="l" rtl="0" eaLnBrk="1" hangingPunct="1"/>
            <a:r>
              <a:rPr lang="en-US" altLang="he-IL" sz="3200" dirty="0"/>
              <a:t>}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א. בהנחה ששני המערכים </a:t>
            </a:r>
            <a:r>
              <a:rPr lang="en-US" altLang="he-IL" sz="2800" dirty="0" smtClean="0">
                <a:solidFill>
                  <a:schemeClr val="tx2"/>
                </a:solidFill>
              </a:rPr>
              <a:t>a</a:t>
            </a:r>
            <a:r>
              <a:rPr lang="he-IL" altLang="he-IL" sz="2800" dirty="0" smtClean="0">
                <a:solidFill>
                  <a:schemeClr val="tx2"/>
                </a:solidFill>
              </a:rPr>
              <a:t> ו- </a:t>
            </a:r>
            <a:r>
              <a:rPr lang="en-US" altLang="he-IL" sz="2800" dirty="0" smtClean="0">
                <a:solidFill>
                  <a:schemeClr val="tx2"/>
                </a:solidFill>
              </a:rPr>
              <a:t>b</a:t>
            </a:r>
            <a:r>
              <a:rPr lang="he-IL" altLang="he-IL" sz="2800" dirty="0" smtClean="0">
                <a:solidFill>
                  <a:schemeClr val="tx2"/>
                </a:solidFill>
              </a:rPr>
              <a:t> מכילים </a:t>
            </a:r>
            <a:r>
              <a:rPr lang="he-IL" altLang="he-IL" sz="2800" dirty="0">
                <a:solidFill>
                  <a:schemeClr val="tx2"/>
                </a:solidFill>
              </a:rPr>
              <a:t>מספרים שלמים </a:t>
            </a:r>
            <a:r>
              <a:rPr lang="he-IL" altLang="he-IL" sz="2800" dirty="0" err="1">
                <a:solidFill>
                  <a:schemeClr val="tx2"/>
                </a:solidFill>
              </a:rPr>
              <a:t>וממויינים</a:t>
            </a:r>
            <a:r>
              <a:rPr lang="he-IL" altLang="he-IL" sz="2800" dirty="0">
                <a:solidFill>
                  <a:schemeClr val="tx2"/>
                </a:solidFill>
              </a:rPr>
              <a:t> בסדר עולה ממש, מה מבצעת השיטה?</a:t>
            </a:r>
            <a:r>
              <a:rPr lang="en-US" altLang="he-IL" sz="2800" dirty="0">
                <a:solidFill>
                  <a:schemeClr val="tx2"/>
                </a:solidFill>
              </a:rPr>
              <a:t> </a:t>
            </a:r>
            <a:r>
              <a:rPr lang="he-IL" altLang="he-IL" sz="2800" dirty="0">
                <a:solidFill>
                  <a:schemeClr val="tx2"/>
                </a:solidFill>
              </a:rPr>
              <a:t>הסבירו </a:t>
            </a:r>
            <a:r>
              <a:rPr lang="he-IL" altLang="he-IL" sz="2800" b="1" dirty="0">
                <a:solidFill>
                  <a:schemeClr val="tx2"/>
                </a:solidFill>
              </a:rPr>
              <a:t>מה</a:t>
            </a:r>
            <a:r>
              <a:rPr lang="he-IL" altLang="he-IL" sz="2800" dirty="0">
                <a:solidFill>
                  <a:schemeClr val="tx2"/>
                </a:solidFill>
              </a:rPr>
              <a:t> היא מבצעת ולא כיצד היא מבצעת זאת.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325F26-6146-47BA-8B19-54270C6397B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 smtClean="0"/>
              <a:t>השיטה מחזירה </a:t>
            </a:r>
            <a:r>
              <a:rPr lang="en-US" altLang="he-IL" dirty="0" smtClean="0"/>
              <a:t>true</a:t>
            </a:r>
            <a:r>
              <a:rPr lang="he-IL" altLang="he-IL" dirty="0" smtClean="0"/>
              <a:t> אם קיים מספר ב-</a:t>
            </a:r>
            <a:r>
              <a:rPr lang="en-US" altLang="he-IL" dirty="0" smtClean="0"/>
              <a:t>a</a:t>
            </a:r>
            <a:r>
              <a:rPr lang="he-IL" altLang="he-IL" dirty="0" smtClean="0"/>
              <a:t> ומספר ב-</a:t>
            </a:r>
            <a:r>
              <a:rPr lang="en-US" altLang="he-IL" dirty="0" smtClean="0"/>
              <a:t>b</a:t>
            </a:r>
            <a:r>
              <a:rPr lang="he-IL" altLang="he-IL" dirty="0" smtClean="0"/>
              <a:t> שסכומם שווה ל-</a:t>
            </a:r>
            <a:r>
              <a:rPr lang="en-US" altLang="he-IL" dirty="0" err="1" smtClean="0"/>
              <a:t>num</a:t>
            </a:r>
            <a:r>
              <a:rPr lang="he-IL" altLang="he-IL" dirty="0" smtClean="0"/>
              <a:t>, ו-</a:t>
            </a:r>
            <a:r>
              <a:rPr lang="en-US" altLang="he-IL" dirty="0" smtClean="0"/>
              <a:t>false</a:t>
            </a:r>
            <a:r>
              <a:rPr lang="he-IL" altLang="he-IL" dirty="0" smtClean="0"/>
              <a:t> אם לא קיימים מספרים כאלו.</a:t>
            </a:r>
          </a:p>
          <a:p>
            <a:pPr marL="0" indent="0" eaLnBrk="1" hangingPunct="1">
              <a:buNone/>
            </a:pPr>
            <a:r>
              <a:rPr lang="he-IL" altLang="he-IL" dirty="0" smtClean="0">
                <a:solidFill>
                  <a:schemeClr val="tx2"/>
                </a:solidFill>
              </a:rPr>
              <a:t>ב. מה סיבוכיות זמן הריצה של השיטה?</a:t>
            </a:r>
          </a:p>
          <a:p>
            <a:pPr marL="0" indent="0" eaLnBrk="1" hangingPunct="1">
              <a:buNone/>
            </a:pPr>
            <a:r>
              <a:rPr lang="he-IL" altLang="he-IL" dirty="0" smtClean="0"/>
              <a:t>הלולאה הפנימית רצה על כל איברי מערך </a:t>
            </a:r>
            <a:r>
              <a:rPr lang="en-US" altLang="he-IL" dirty="0" smtClean="0"/>
              <a:t>a</a:t>
            </a:r>
            <a:r>
              <a:rPr lang="he-IL" altLang="he-IL" dirty="0" smtClean="0"/>
              <a:t>. הלולאה החיצונית רצה על איברי </a:t>
            </a:r>
            <a:r>
              <a:rPr lang="en-US" altLang="he-IL" dirty="0" smtClean="0"/>
              <a:t>b</a:t>
            </a:r>
            <a:r>
              <a:rPr lang="he-IL" altLang="he-IL" dirty="0" smtClean="0"/>
              <a:t>. סה"כ זמן הריצה הוא ריבועי – </a:t>
            </a:r>
            <a:r>
              <a:rPr lang="en-US" altLang="he-IL" dirty="0" smtClean="0"/>
              <a:t>O(n</a:t>
            </a:r>
            <a:r>
              <a:rPr lang="en-US" altLang="he-IL" baseline="30000" dirty="0" smtClean="0"/>
              <a:t>2</a:t>
            </a:r>
            <a:r>
              <a:rPr lang="en-US" altLang="he-IL" dirty="0" smtClean="0"/>
              <a:t>)</a:t>
            </a:r>
            <a:r>
              <a:rPr lang="he-IL" altLang="he-IL" dirty="0" smtClean="0"/>
              <a:t>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D1CC6C-FA64-4AA7-9EB0-CC9AE29A19E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 smtClean="0">
                <a:solidFill>
                  <a:schemeClr val="tx2"/>
                </a:solidFill>
              </a:rPr>
              <a:t>ג. כתבו את השיטה מחדש כך שתבצע את אותה משימה של השיטה המקורית, אבל בזמן ריצה טוב יותר.</a:t>
            </a:r>
          </a:p>
          <a:p>
            <a:pPr marL="0" indent="0" eaLnBrk="1" hangingPunct="1">
              <a:buNone/>
            </a:pPr>
            <a:r>
              <a:rPr lang="he-IL" altLang="he-IL" dirty="0" smtClean="0"/>
              <a:t>נשים לב שהמערכים </a:t>
            </a:r>
            <a:r>
              <a:rPr lang="he-IL" altLang="he-IL" dirty="0" err="1" smtClean="0"/>
              <a:t>ממויינים</a:t>
            </a:r>
            <a:r>
              <a:rPr lang="he-IL" altLang="he-IL" dirty="0" smtClean="0"/>
              <a:t>. לפיכך כאשר אנחנו מגיעים למספר </a:t>
            </a:r>
            <a:r>
              <a:rPr lang="en-US" altLang="he-IL" dirty="0" smtClean="0"/>
              <a:t>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</a:t>
            </a:r>
            <a:r>
              <a:rPr lang="he-IL" altLang="he-IL" dirty="0" smtClean="0"/>
              <a:t> אנחנו צריכים למצוא האם קיים במערך </a:t>
            </a:r>
            <a:r>
              <a:rPr lang="en-US" altLang="he-IL" dirty="0" smtClean="0"/>
              <a:t>b</a:t>
            </a:r>
            <a:r>
              <a:rPr lang="he-IL" altLang="he-IL" dirty="0" smtClean="0"/>
              <a:t> מספר ששווה ל-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-a[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</a:t>
            </a:r>
            <a:r>
              <a:rPr lang="he-IL" altLang="he-IL" dirty="0" smtClean="0"/>
              <a:t>.</a:t>
            </a:r>
          </a:p>
          <a:p>
            <a:pPr marL="0" indent="0" eaLnBrk="1" hangingPunct="1">
              <a:buNone/>
            </a:pPr>
            <a:r>
              <a:rPr lang="he-IL" altLang="he-IL" dirty="0" smtClean="0"/>
              <a:t>את החיפוש הזה ניתן לבצע באמצעות חיפוש בינארי.</a:t>
            </a:r>
            <a:endParaRPr lang="en-US" altLang="he-IL" dirty="0" smtClean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1D2952-BE0E-496B-8292-2FB0E9113F1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80010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public </a:t>
            </a:r>
            <a:r>
              <a:rPr lang="en-US" altLang="he-IL" sz="2800" dirty="0" err="1"/>
              <a:t>boolean</a:t>
            </a:r>
            <a:r>
              <a:rPr lang="en-US" altLang="he-IL" sz="2800" dirty="0"/>
              <a:t> what(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[] </a:t>
            </a:r>
            <a:r>
              <a:rPr lang="en-US" altLang="he-IL" sz="2800" dirty="0" smtClean="0"/>
              <a:t>a,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[] </a:t>
            </a:r>
            <a:r>
              <a:rPr lang="en-US" altLang="he-IL" sz="2800" dirty="0" smtClean="0"/>
              <a:t>b,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for(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i</a:t>
            </a:r>
            <a:r>
              <a:rPr lang="en-US" altLang="he-IL" sz="2800" dirty="0"/>
              <a:t>=0; </a:t>
            </a:r>
            <a:r>
              <a:rPr lang="en-US" altLang="he-IL" sz="2800" dirty="0" err="1" smtClean="0"/>
              <a:t>i</a:t>
            </a:r>
            <a:r>
              <a:rPr lang="en-US" altLang="he-IL" sz="2800" dirty="0" smtClean="0"/>
              <a:t> &lt; </a:t>
            </a:r>
            <a:r>
              <a:rPr lang="en-US" altLang="he-IL" sz="2800" dirty="0" err="1" smtClean="0"/>
              <a:t>a.length</a:t>
            </a:r>
            <a:r>
              <a:rPr lang="en-US" altLang="he-IL" sz="2800" dirty="0" smtClean="0"/>
              <a:t>; </a:t>
            </a:r>
            <a:r>
              <a:rPr lang="en-US" altLang="he-IL" sz="2800" dirty="0" err="1"/>
              <a:t>i</a:t>
            </a:r>
            <a:r>
              <a:rPr lang="en-US" altLang="he-IL" sz="2800" dirty="0"/>
              <a:t>++)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	</a:t>
            </a:r>
            <a:r>
              <a:rPr lang="en-US" altLang="he-IL" sz="2800" dirty="0" smtClean="0"/>
              <a:t>if(binary(b, </a:t>
            </a:r>
            <a:r>
              <a:rPr lang="en-US" altLang="he-IL" sz="2800" dirty="0" err="1" smtClean="0"/>
              <a:t>num</a:t>
            </a:r>
            <a:r>
              <a:rPr lang="en-US" altLang="he-IL" sz="2800" dirty="0" smtClean="0"/>
              <a:t>-a[</a:t>
            </a:r>
            <a:r>
              <a:rPr lang="en-US" altLang="he-IL" sz="2800" dirty="0" err="1" smtClean="0"/>
              <a:t>i</a:t>
            </a:r>
            <a:r>
              <a:rPr lang="en-US" altLang="he-IL" sz="2800" dirty="0"/>
              <a:t>]) != -1)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		return true;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   return false;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33400" y="5181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החיפוש הבינארי עולה </a:t>
            </a:r>
            <a:r>
              <a:rPr lang="en-US" altLang="he-IL" sz="2800"/>
              <a:t>O(logn)</a:t>
            </a:r>
            <a:r>
              <a:rPr lang="he-IL" altLang="he-IL" sz="2800"/>
              <a:t>. מריצים אותו </a:t>
            </a:r>
            <a:r>
              <a:rPr lang="en-US" altLang="he-IL" sz="2800"/>
              <a:t>n</a:t>
            </a:r>
            <a:r>
              <a:rPr lang="he-IL" altLang="he-IL" sz="2800"/>
              <a:t> פעמים. סה"כ הסיבוכיות – </a:t>
            </a:r>
            <a:r>
              <a:rPr lang="en-US" altLang="he-IL" sz="2800"/>
              <a:t>O(nlogn)</a:t>
            </a:r>
            <a:r>
              <a:rPr lang="he-IL" altLang="he-IL" sz="2800"/>
              <a:t>.</a:t>
            </a:r>
            <a:endParaRPr lang="en-US" altLang="he-IL" sz="280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C16B9-097E-47B1-881E-9FAC1463967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828800" y="5791200"/>
            <a:ext cx="1371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7391400" y="5638800"/>
            <a:ext cx="1371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graphicFrame>
        <p:nvGraphicFramePr>
          <p:cNvPr id="8512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46262"/>
              </p:ext>
            </p:extLst>
          </p:nvPr>
        </p:nvGraphicFramePr>
        <p:xfrm>
          <a:off x="1143000" y="838200"/>
          <a:ext cx="7010400" cy="4648201"/>
        </p:xfrm>
        <a:graphic>
          <a:graphicData uri="http://schemas.openxmlformats.org/drawingml/2006/table">
            <a:tbl>
              <a:tblPr rtl="1"/>
              <a:tblGrid>
                <a:gridCol w="220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158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3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nlogn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מיליון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אלף מיליארד</a:t>
                      </a:r>
                      <a:endParaRPr kumimoji="0" lang="he-IL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he-IL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עשרים מיליון</a:t>
                      </a:r>
                      <a:endParaRPr kumimoji="0" lang="he-IL" sz="4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28" name="Rectangle 1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229" name="Rectangle 131"/>
          <p:cNvSpPr>
            <a:spLocks noChangeArrowheads="1"/>
          </p:cNvSpPr>
          <p:nvPr/>
        </p:nvSpPr>
        <p:spPr bwMode="auto">
          <a:xfrm>
            <a:off x="838200" y="3505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9" name="מציין מיקום של מספר שקופית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40A09C-88F6-4A06-90E8-725908A2DAE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56</a:t>
            </a:fld>
            <a:endParaRPr lang="en-US" altLang="he-IL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35340"/>
              </p:ext>
            </p:extLst>
          </p:nvPr>
        </p:nvGraphicFramePr>
        <p:xfrm>
          <a:off x="2209800" y="990600"/>
          <a:ext cx="3848100" cy="3200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86305405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773846938"/>
                    </a:ext>
                  </a:extLst>
                </a:gridCol>
              </a:tblGrid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O(n</a:t>
                      </a:r>
                      <a:r>
                        <a:rPr lang="en-US" sz="3600" baseline="30000" dirty="0" smtClean="0"/>
                        <a:t>2</a:t>
                      </a:r>
                      <a:r>
                        <a:rPr lang="en-US" sz="3600" baseline="0" dirty="0" smtClean="0"/>
                        <a:t>)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600" dirty="0" smtClean="0"/>
                        <a:t>ריבועי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851051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O(</a:t>
                      </a:r>
                      <a:r>
                        <a:rPr lang="en-US" sz="3600" dirty="0" err="1" smtClean="0"/>
                        <a:t>nlogn</a:t>
                      </a:r>
                      <a:r>
                        <a:rPr lang="en-US" sz="3600" dirty="0" smtClean="0"/>
                        <a:t>)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3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4156253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O(n)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600" dirty="0" smtClean="0"/>
                        <a:t>ליניארי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264927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he-IL" sz="3600" dirty="0" smtClean="0"/>
                        <a:t> </a:t>
                      </a:r>
                      <a:r>
                        <a:rPr lang="en-US" sz="3600" dirty="0" smtClean="0"/>
                        <a:t>O(</a:t>
                      </a:r>
                      <a:r>
                        <a:rPr lang="en-US" sz="3600" dirty="0" err="1" smtClean="0"/>
                        <a:t>logn</a:t>
                      </a:r>
                      <a:r>
                        <a:rPr lang="en-US" sz="3600" dirty="0" smtClean="0"/>
                        <a:t>)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600" dirty="0" smtClean="0"/>
                        <a:t>לוגריתמי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275666"/>
                  </a:ext>
                </a:extLst>
              </a:tr>
              <a:tr h="562769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O(1)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600" dirty="0" smtClean="0"/>
                        <a:t>קבוע</a:t>
                      </a:r>
                      <a:endParaRPr lang="he-IL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143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971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81000"/>
            <a:ext cx="8229600" cy="1981200"/>
          </a:xfrm>
        </p:spPr>
        <p:txBody>
          <a:bodyPr/>
          <a:lstStyle/>
          <a:p>
            <a:pPr eaLnBrk="1" hangingPunct="1"/>
            <a:r>
              <a:rPr lang="he-IL" altLang="he-IL" smtClean="0"/>
              <a:t>האם אפשר לפתור את זה בזמן טוב יותר?</a:t>
            </a:r>
            <a:r>
              <a:rPr lang="en-US" altLang="he-IL" smtClean="0"/>
              <a:t> </a:t>
            </a:r>
            <a:r>
              <a:rPr lang="he-IL" altLang="he-IL" smtClean="0"/>
              <a:t>שימו לב ששני המערכים ממויינים!</a:t>
            </a:r>
          </a:p>
          <a:p>
            <a:pPr eaLnBrk="1" hangingPunct="1"/>
            <a:r>
              <a:rPr lang="he-IL" altLang="he-IL" smtClean="0"/>
              <a:t>נשתמש בשיטת ה"מאזניים".</a:t>
            </a:r>
            <a:endParaRPr lang="en-US" altLang="he-IL" smtClean="0"/>
          </a:p>
        </p:txBody>
      </p:sp>
      <p:graphicFrame>
        <p:nvGraphicFramePr>
          <p:cNvPr id="90220" name="Group 108"/>
          <p:cNvGraphicFramePr>
            <a:graphicFrameLocks noGrp="1"/>
          </p:cNvGraphicFramePr>
          <p:nvPr>
            <p:ph sz="quarter" idx="2"/>
          </p:nvPr>
        </p:nvGraphicFramePr>
        <p:xfrm>
          <a:off x="2590800" y="2667000"/>
          <a:ext cx="4038600" cy="103663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219" name="Group 10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80481894"/>
              </p:ext>
            </p:extLst>
          </p:nvPr>
        </p:nvGraphicFramePr>
        <p:xfrm>
          <a:off x="2667000" y="4572000"/>
          <a:ext cx="4038600" cy="1096963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1FF41-245F-4B0B-BFC5-95804AE682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20" name="Group 10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9880048"/>
              </p:ext>
            </p:extLst>
          </p:nvPr>
        </p:nvGraphicFramePr>
        <p:xfrm>
          <a:off x="2514600" y="1447800"/>
          <a:ext cx="4038600" cy="103663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219" name="Group 10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43075391"/>
              </p:ext>
            </p:extLst>
          </p:nvPr>
        </p:nvGraphicFramePr>
        <p:xfrm>
          <a:off x="2590800" y="3733800"/>
          <a:ext cx="4038600" cy="1096963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1FF41-245F-4B0B-BFC5-95804AE682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286" y="3581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4" name="חץ למטה 3"/>
          <p:cNvSpPr/>
          <p:nvPr/>
        </p:nvSpPr>
        <p:spPr>
          <a:xfrm>
            <a:off x="2819400" y="979714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743200" y="394939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2" name="חץ למטה 11"/>
          <p:cNvSpPr/>
          <p:nvPr/>
        </p:nvSpPr>
        <p:spPr>
          <a:xfrm>
            <a:off x="6096000" y="3244911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019800" y="2660136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j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28600"/>
            <a:ext cx="5181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נניח שאנחנו מחפשים את הסכום 11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61845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כיוון ש-</a:t>
            </a:r>
            <a:r>
              <a:rPr lang="en-US" sz="2800" dirty="0" smtClean="0">
                <a:solidFill>
                  <a:schemeClr val="tx2"/>
                </a:solidFill>
              </a:rPr>
              <a:t>a[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]+b[j</a:t>
            </a:r>
            <a:r>
              <a:rPr lang="en-US" sz="2800" dirty="0" smtClean="0">
                <a:solidFill>
                  <a:schemeClr val="tx2"/>
                </a:solidFill>
              </a:rPr>
              <a:t>] &gt; </a:t>
            </a:r>
            <a:r>
              <a:rPr lang="en-US" sz="2800" dirty="0" err="1" smtClean="0">
                <a:solidFill>
                  <a:schemeClr val="tx2"/>
                </a:solidFill>
              </a:rPr>
              <a:t>num</a:t>
            </a:r>
            <a:r>
              <a:rPr lang="he-IL" sz="2800" dirty="0" smtClean="0">
                <a:solidFill>
                  <a:schemeClr val="tx2"/>
                </a:solidFill>
              </a:rPr>
              <a:t> נוריד קצת את הסכום ע"י זה שנוריד את </a:t>
            </a:r>
            <a:r>
              <a:rPr lang="en-US" sz="2800" dirty="0" smtClean="0">
                <a:solidFill>
                  <a:schemeClr val="tx2"/>
                </a:solidFill>
              </a:rPr>
              <a:t>j</a:t>
            </a:r>
            <a:r>
              <a:rPr lang="he-IL" sz="2800" dirty="0" smtClean="0">
                <a:solidFill>
                  <a:schemeClr val="tx2"/>
                </a:solidFill>
              </a:rPr>
              <a:t> באחד.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20" name="Group 108"/>
          <p:cNvGraphicFramePr>
            <a:graphicFrameLocks noGrp="1"/>
          </p:cNvGraphicFramePr>
          <p:nvPr>
            <p:ph sz="quarter" idx="2"/>
          </p:nvPr>
        </p:nvGraphicFramePr>
        <p:xfrm>
          <a:off x="2514600" y="1447800"/>
          <a:ext cx="4038600" cy="103663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219" name="Group 107"/>
          <p:cNvGraphicFramePr>
            <a:graphicFrameLocks noGrp="1"/>
          </p:cNvGraphicFramePr>
          <p:nvPr>
            <p:ph sz="quarter" idx="3"/>
          </p:nvPr>
        </p:nvGraphicFramePr>
        <p:xfrm>
          <a:off x="2590800" y="3733800"/>
          <a:ext cx="4038600" cy="1096963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1FF41-245F-4B0B-BFC5-95804AE682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286" y="3581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4" name="חץ למטה 3"/>
          <p:cNvSpPr/>
          <p:nvPr/>
        </p:nvSpPr>
        <p:spPr>
          <a:xfrm>
            <a:off x="2819400" y="979714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2743200" y="394939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2" name="חץ למטה 11"/>
          <p:cNvSpPr/>
          <p:nvPr/>
        </p:nvSpPr>
        <p:spPr>
          <a:xfrm>
            <a:off x="5334000" y="3240254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257800" y="2655479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j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61845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כיוון ש-</a:t>
            </a:r>
            <a:r>
              <a:rPr lang="en-US" sz="2800" dirty="0" smtClean="0">
                <a:solidFill>
                  <a:schemeClr val="tx2"/>
                </a:solidFill>
              </a:rPr>
              <a:t>a[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]+b[j</a:t>
            </a:r>
            <a:r>
              <a:rPr lang="en-US" sz="2800" dirty="0" smtClean="0">
                <a:solidFill>
                  <a:schemeClr val="tx2"/>
                </a:solidFill>
              </a:rPr>
              <a:t>] &lt; </a:t>
            </a:r>
            <a:r>
              <a:rPr lang="en-US" sz="2800" dirty="0" err="1" smtClean="0">
                <a:solidFill>
                  <a:schemeClr val="tx2"/>
                </a:solidFill>
              </a:rPr>
              <a:t>num</a:t>
            </a:r>
            <a:r>
              <a:rPr lang="he-IL" sz="2800" dirty="0" smtClean="0">
                <a:solidFill>
                  <a:schemeClr val="tx2"/>
                </a:solidFill>
              </a:rPr>
              <a:t> נעלה קצת את הסכום ע"י זה שנעלה את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he-IL" sz="2800" dirty="0" smtClean="0">
                <a:solidFill>
                  <a:schemeClr val="tx2"/>
                </a:solidFill>
              </a:rPr>
              <a:t> באחד.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371600" y="60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114800" y="3352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371600" y="3352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114800" y="609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334000" y="4572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האם בהכרח יש מסלול שעובר בכל הערים?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133600" y="990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4958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2133600" y="3733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17526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981200" y="12192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1981200" y="12192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819400" y="457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143000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4384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200400" y="1371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343400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819400" y="3733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5334000" y="4267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e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724400" y="3962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2743200" y="4495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f</a:t>
            </a:r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C75DE3-A724-4FDC-86AA-747E3F53B05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334000" y="1600200"/>
            <a:ext cx="3429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 smtClean="0">
                <a:solidFill>
                  <a:schemeClr val="tx2"/>
                </a:solidFill>
              </a:rPr>
              <a:t>כן, כיוון שכל עיר מחוברת לכל הערים האחרות בקשר ישיר.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54" grpId="0"/>
      <p:bldP spid="10255" grpId="0"/>
      <p:bldP spid="10256" grpId="0"/>
      <p:bldP spid="10257" grpId="0"/>
      <p:bldP spid="10258" grpId="0"/>
      <p:bldP spid="10259" grpId="0"/>
      <p:bldP spid="10261" grpId="0" animBg="1"/>
      <p:bldP spid="10263" grpId="0" animBg="1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20" name="Group 108"/>
          <p:cNvGraphicFramePr>
            <a:graphicFrameLocks noGrp="1"/>
          </p:cNvGraphicFramePr>
          <p:nvPr>
            <p:ph sz="quarter" idx="2"/>
          </p:nvPr>
        </p:nvGraphicFramePr>
        <p:xfrm>
          <a:off x="2514600" y="1447800"/>
          <a:ext cx="4038600" cy="103663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219" name="Group 107"/>
          <p:cNvGraphicFramePr>
            <a:graphicFrameLocks noGrp="1"/>
          </p:cNvGraphicFramePr>
          <p:nvPr>
            <p:ph sz="quarter" idx="3"/>
          </p:nvPr>
        </p:nvGraphicFramePr>
        <p:xfrm>
          <a:off x="2590800" y="3733800"/>
          <a:ext cx="4038600" cy="1096963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1FF41-245F-4B0B-BFC5-95804AE682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286" y="3581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4" name="חץ למטה 3"/>
          <p:cNvSpPr/>
          <p:nvPr/>
        </p:nvSpPr>
        <p:spPr>
          <a:xfrm>
            <a:off x="3657600" y="997475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581400" y="412700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2" name="חץ למטה 11"/>
          <p:cNvSpPr/>
          <p:nvPr/>
        </p:nvSpPr>
        <p:spPr>
          <a:xfrm>
            <a:off x="5334000" y="3240254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257800" y="2655479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j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61845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כיוון ש-</a:t>
            </a:r>
            <a:r>
              <a:rPr lang="en-US" sz="2800" dirty="0" smtClean="0">
                <a:solidFill>
                  <a:schemeClr val="tx2"/>
                </a:solidFill>
              </a:rPr>
              <a:t>a[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]+b[j</a:t>
            </a:r>
            <a:r>
              <a:rPr lang="en-US" sz="2800" dirty="0" smtClean="0">
                <a:solidFill>
                  <a:schemeClr val="tx2"/>
                </a:solidFill>
              </a:rPr>
              <a:t>] &lt; </a:t>
            </a:r>
            <a:r>
              <a:rPr lang="en-US" sz="2800" dirty="0" err="1" smtClean="0">
                <a:solidFill>
                  <a:schemeClr val="tx2"/>
                </a:solidFill>
              </a:rPr>
              <a:t>num</a:t>
            </a:r>
            <a:r>
              <a:rPr lang="he-IL" sz="2800" dirty="0" smtClean="0">
                <a:solidFill>
                  <a:schemeClr val="tx2"/>
                </a:solidFill>
              </a:rPr>
              <a:t> נעלה קצת את הסכום ע"י זה שנעלה את 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he-IL" sz="2800" dirty="0" smtClean="0">
                <a:solidFill>
                  <a:schemeClr val="tx2"/>
                </a:solidFill>
              </a:rPr>
              <a:t> באחד.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20" name="Group 108"/>
          <p:cNvGraphicFramePr>
            <a:graphicFrameLocks noGrp="1"/>
          </p:cNvGraphicFramePr>
          <p:nvPr>
            <p:ph sz="quarter" idx="2"/>
          </p:nvPr>
        </p:nvGraphicFramePr>
        <p:xfrm>
          <a:off x="2514600" y="1447800"/>
          <a:ext cx="4038600" cy="103663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219" name="Group 107"/>
          <p:cNvGraphicFramePr>
            <a:graphicFrameLocks noGrp="1"/>
          </p:cNvGraphicFramePr>
          <p:nvPr>
            <p:ph sz="quarter" idx="3"/>
          </p:nvPr>
        </p:nvGraphicFramePr>
        <p:xfrm>
          <a:off x="2590800" y="3733800"/>
          <a:ext cx="4038600" cy="1096963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1FF41-245F-4B0B-BFC5-95804AE682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286" y="3581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4" name="חץ למטה 3"/>
          <p:cNvSpPr/>
          <p:nvPr/>
        </p:nvSpPr>
        <p:spPr>
          <a:xfrm>
            <a:off x="4419600" y="990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343400" y="405825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2" name="חץ למטה 11"/>
          <p:cNvSpPr/>
          <p:nvPr/>
        </p:nvSpPr>
        <p:spPr>
          <a:xfrm>
            <a:off x="5334000" y="3240254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257800" y="2655479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j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61845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כיוון ש-</a:t>
            </a:r>
            <a:r>
              <a:rPr lang="en-US" sz="2800" dirty="0" smtClean="0">
                <a:solidFill>
                  <a:schemeClr val="tx2"/>
                </a:solidFill>
              </a:rPr>
              <a:t>a[</a:t>
            </a:r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]+b[j</a:t>
            </a:r>
            <a:r>
              <a:rPr lang="en-US" sz="2800" dirty="0" smtClean="0">
                <a:solidFill>
                  <a:schemeClr val="tx2"/>
                </a:solidFill>
              </a:rPr>
              <a:t>] &gt; </a:t>
            </a:r>
            <a:r>
              <a:rPr lang="en-US" sz="2800" dirty="0" err="1" smtClean="0">
                <a:solidFill>
                  <a:schemeClr val="tx2"/>
                </a:solidFill>
              </a:rPr>
              <a:t>num</a:t>
            </a:r>
            <a:r>
              <a:rPr lang="he-IL" sz="2800" dirty="0" smtClean="0">
                <a:solidFill>
                  <a:schemeClr val="tx2"/>
                </a:solidFill>
              </a:rPr>
              <a:t> נוריד קצת את הסכום ע"י זה שנוריד את </a:t>
            </a:r>
            <a:r>
              <a:rPr lang="en-US" sz="2800" dirty="0" smtClean="0">
                <a:solidFill>
                  <a:schemeClr val="tx2"/>
                </a:solidFill>
              </a:rPr>
              <a:t>j</a:t>
            </a:r>
            <a:r>
              <a:rPr lang="he-IL" sz="2800" dirty="0" smtClean="0">
                <a:solidFill>
                  <a:schemeClr val="tx2"/>
                </a:solidFill>
              </a:rPr>
              <a:t> באחד.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20" name="Group 108"/>
          <p:cNvGraphicFramePr>
            <a:graphicFrameLocks noGrp="1"/>
          </p:cNvGraphicFramePr>
          <p:nvPr>
            <p:ph sz="quarter" idx="2"/>
          </p:nvPr>
        </p:nvGraphicFramePr>
        <p:xfrm>
          <a:off x="2514600" y="1447800"/>
          <a:ext cx="4038600" cy="1036638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219" name="Group 107"/>
          <p:cNvGraphicFramePr>
            <a:graphicFrameLocks noGrp="1"/>
          </p:cNvGraphicFramePr>
          <p:nvPr>
            <p:ph sz="quarter" idx="3"/>
          </p:nvPr>
        </p:nvGraphicFramePr>
        <p:xfrm>
          <a:off x="2590800" y="3733800"/>
          <a:ext cx="4038600" cy="1096963"/>
        </p:xfrm>
        <a:graphic>
          <a:graphicData uri="http://schemas.openxmlformats.org/drawingml/2006/table">
            <a:tbl>
              <a:tblPr rtl="1"/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C1FF41-245F-4B0B-BFC5-95804AE682F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7286" y="3581400"/>
            <a:ext cx="609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4" name="חץ למטה 3"/>
          <p:cNvSpPr/>
          <p:nvPr/>
        </p:nvSpPr>
        <p:spPr>
          <a:xfrm>
            <a:off x="4419600" y="990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343400" y="405825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i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12" name="חץ למטה 11"/>
          <p:cNvSpPr/>
          <p:nvPr/>
        </p:nvSpPr>
        <p:spPr>
          <a:xfrm>
            <a:off x="4522155" y="326861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4445955" y="2683835"/>
            <a:ext cx="30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j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61845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ומצאנו זוג איברים שסכומם שווה ל-</a:t>
            </a:r>
            <a:r>
              <a:rPr lang="en-US" sz="2800" dirty="0" err="1" smtClean="0">
                <a:solidFill>
                  <a:schemeClr val="tx2"/>
                </a:solidFill>
              </a:rPr>
              <a:t>num</a:t>
            </a:r>
            <a:r>
              <a:rPr lang="he-IL" sz="2800" dirty="0" smtClean="0">
                <a:solidFill>
                  <a:schemeClr val="tx2"/>
                </a:solidFill>
              </a:rPr>
              <a:t>.</a:t>
            </a:r>
            <a:endParaRPr lang="he-IL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5973763"/>
          </a:xfrm>
        </p:spPr>
        <p:txBody>
          <a:bodyPr/>
          <a:lstStyle/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boolean</a:t>
            </a:r>
            <a:r>
              <a:rPr lang="en-US" altLang="he-IL" dirty="0" smtClean="0"/>
              <a:t> what(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a,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b,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){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0, j = b.length-1;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while(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</a:t>
            </a:r>
            <a:r>
              <a:rPr lang="en-US" altLang="he-IL" dirty="0" err="1" smtClean="0"/>
              <a:t>a.length</a:t>
            </a:r>
            <a:r>
              <a:rPr lang="en-US" altLang="he-IL" dirty="0" smtClean="0"/>
              <a:t> &amp;&amp; j &gt;= 0)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{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	if(a[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+ b[j] &gt;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)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		j--;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	else if(a[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 + b[j] &lt; </a:t>
            </a:r>
            <a:r>
              <a:rPr lang="en-US" altLang="he-IL" dirty="0" err="1" smtClean="0"/>
              <a:t>num</a:t>
            </a:r>
            <a:r>
              <a:rPr lang="en-US" altLang="he-IL" dirty="0" smtClean="0"/>
              <a:t>)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	else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		return true;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}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	return false;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 smtClean="0"/>
              <a:t>}</a:t>
            </a:r>
            <a:endParaRPr lang="he-IL" altLang="he-IL" dirty="0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EE83CD-9139-4BA3-A45B-16B72D1EC7B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64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845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>
                <a:solidFill>
                  <a:schemeClr val="tx2"/>
                </a:solidFill>
              </a:rPr>
              <a:t>מה יעילות זמן הריצה של השיטה החדשה?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481" y="1066800"/>
            <a:ext cx="84582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במקרה הגרוע ביותר, האינדקס </a:t>
            </a:r>
            <a:r>
              <a:rPr lang="en-US" sz="2800" dirty="0" err="1" smtClean="0"/>
              <a:t>i</a:t>
            </a:r>
            <a:r>
              <a:rPr lang="he-IL" sz="2800" dirty="0" smtClean="0"/>
              <a:t> ירוץ על כל המערך </a:t>
            </a:r>
            <a:r>
              <a:rPr lang="en-US" sz="2800" dirty="0" smtClean="0"/>
              <a:t>a</a:t>
            </a:r>
            <a:r>
              <a:rPr lang="he-IL" sz="2800" dirty="0" smtClean="0"/>
              <a:t> והאינדקס </a:t>
            </a:r>
            <a:r>
              <a:rPr lang="en-US" sz="2800" dirty="0" smtClean="0"/>
              <a:t>j</a:t>
            </a:r>
            <a:r>
              <a:rPr lang="he-IL" sz="2800" dirty="0" smtClean="0"/>
              <a:t> ירוץ על כל המערך </a:t>
            </a:r>
            <a:r>
              <a:rPr lang="en-US" sz="2800" dirty="0" smtClean="0"/>
              <a:t>b</a:t>
            </a:r>
            <a:r>
              <a:rPr lang="he-IL" sz="2800" dirty="0" smtClean="0"/>
              <a:t>, לכן סה"כ זמן הריצה במקרה הגרוע הוא </a:t>
            </a:r>
            <a:r>
              <a:rPr lang="en-US" sz="2800" dirty="0" smtClean="0"/>
              <a:t>2n = O(n)</a:t>
            </a:r>
            <a:r>
              <a:rPr lang="he-IL" sz="2800" dirty="0" smtClean="0"/>
              <a:t>.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9231" y="2590800"/>
            <a:ext cx="84582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אתם יכולים לתת דוגמא לשני מערכים שמהווים את המקרה הגרוע?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837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סיבוכיות מקום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/>
              <a:t>חוץ מזמן ריצה, למחשב יש משאב נוסף שניתן למדוד את יעילותו – הזיכרון.</a:t>
            </a:r>
          </a:p>
          <a:p>
            <a:pPr eaLnBrk="1" hangingPunct="1"/>
            <a:r>
              <a:rPr lang="he-IL" altLang="he-IL" u="sng" dirty="0" smtClean="0">
                <a:solidFill>
                  <a:schemeClr val="tx2"/>
                </a:solidFill>
              </a:rPr>
              <a:t>סיבוכיות זיכרון/מקום</a:t>
            </a:r>
            <a:r>
              <a:rPr lang="he-IL" altLang="he-IL" dirty="0" smtClean="0">
                <a:solidFill>
                  <a:schemeClr val="tx2"/>
                </a:solidFill>
              </a:rPr>
              <a:t> </a:t>
            </a:r>
            <a:r>
              <a:rPr lang="he-IL" altLang="he-IL" dirty="0" smtClean="0"/>
              <a:t>– מספר תאי הזיכרון שהאלגוריתם מקצה בזמן פעולתו, כפונקציה של גודל הקלט.</a:t>
            </a:r>
            <a:endParaRPr lang="en-US" altLang="he-IL" u="sng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47D913-53CB-4148-A505-D83C5771846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, 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n;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כמה תאי זיכרון מקצה האלגוריתם?</a:t>
            </a:r>
          </a:p>
          <a:p>
            <a:pPr lvl="1" eaLnBrk="1" hangingPunct="1"/>
            <a:r>
              <a:rPr lang="he-IL" altLang="he-IL" dirty="0" smtClean="0">
                <a:solidFill>
                  <a:schemeClr val="tx2"/>
                </a:solidFill>
              </a:rPr>
              <a:t>2 תאי זיכרון, כלומר סיבוכיות המקום היא </a:t>
            </a:r>
            <a:r>
              <a:rPr lang="en-US" altLang="he-IL" dirty="0" smtClean="0">
                <a:solidFill>
                  <a:schemeClr val="tx2"/>
                </a:solidFill>
              </a:rPr>
              <a:t>O(1)</a:t>
            </a:r>
            <a:r>
              <a:rPr lang="he-IL" altLang="he-IL" dirty="0" smtClean="0">
                <a:solidFill>
                  <a:schemeClr val="tx2"/>
                </a:solidFill>
              </a:rPr>
              <a:t>.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7DE582-7056-4145-8068-3706216B1E7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[] a;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 smtClean="0"/>
              <a:t>int</a:t>
            </a:r>
            <a:r>
              <a:rPr lang="en-US" altLang="he-IL" dirty="0" smtClean="0"/>
              <a:t> n;</a:t>
            </a:r>
          </a:p>
          <a:p>
            <a:pPr algn="l" rtl="0" eaLnBrk="1" hangingPunct="1">
              <a:buFontTx/>
              <a:buNone/>
            </a:pPr>
            <a:r>
              <a:rPr lang="en-US" altLang="he-IL" dirty="0" smtClean="0"/>
              <a:t>a = new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[n];</a:t>
            </a:r>
          </a:p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כמה תאי זיכרון מקצה האלגוריתם?</a:t>
            </a:r>
          </a:p>
          <a:p>
            <a:pPr lvl="1" eaLnBrk="1" hangingPunct="1"/>
            <a:r>
              <a:rPr lang="en-US" altLang="he-IL" dirty="0" smtClean="0">
                <a:solidFill>
                  <a:schemeClr val="tx2"/>
                </a:solidFill>
              </a:rPr>
              <a:t>n</a:t>
            </a:r>
            <a:r>
              <a:rPr lang="he-IL" altLang="he-IL" dirty="0" smtClean="0">
                <a:solidFill>
                  <a:schemeClr val="tx2"/>
                </a:solidFill>
              </a:rPr>
              <a:t> תאי זיכרון, ולכן סיבוכיות המקום היא </a:t>
            </a:r>
            <a:r>
              <a:rPr lang="en-US" altLang="he-IL" dirty="0" smtClean="0">
                <a:solidFill>
                  <a:schemeClr val="tx2"/>
                </a:solidFill>
              </a:rPr>
              <a:t>O(n)</a:t>
            </a:r>
            <a:r>
              <a:rPr lang="he-IL" altLang="he-IL" dirty="0" smtClean="0">
                <a:solidFill>
                  <a:schemeClr val="tx2"/>
                </a:solidFill>
              </a:rPr>
              <a:t>.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34C713-D1E3-4B4D-943F-E6BFA1442E2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4582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000" dirty="0"/>
              <a:t>public </a:t>
            </a:r>
            <a:r>
              <a:rPr lang="en-US" altLang="he-IL" sz="3000" dirty="0" err="1"/>
              <a:t>boolean</a:t>
            </a:r>
            <a:r>
              <a:rPr lang="en-US" altLang="he-IL" sz="3000" dirty="0"/>
              <a:t> what(</a:t>
            </a:r>
            <a:r>
              <a:rPr lang="en-US" altLang="he-IL" sz="3000" dirty="0" err="1"/>
              <a:t>int</a:t>
            </a:r>
            <a:r>
              <a:rPr lang="en-US" altLang="he-IL" sz="3000" dirty="0"/>
              <a:t>[] </a:t>
            </a:r>
            <a:r>
              <a:rPr lang="en-US" altLang="he-IL" sz="3000" dirty="0" smtClean="0"/>
              <a:t>a, </a:t>
            </a:r>
            <a:r>
              <a:rPr lang="en-US" altLang="he-IL" sz="3000" dirty="0" err="1"/>
              <a:t>int</a:t>
            </a:r>
            <a:r>
              <a:rPr lang="en-US" altLang="he-IL" sz="3000" dirty="0"/>
              <a:t>[] </a:t>
            </a:r>
            <a:r>
              <a:rPr lang="en-US" altLang="he-IL" sz="3000" dirty="0" smtClean="0"/>
              <a:t>b, </a:t>
            </a:r>
            <a:r>
              <a:rPr lang="en-US" altLang="he-IL" sz="3000" dirty="0" err="1"/>
              <a:t>int</a:t>
            </a:r>
            <a:r>
              <a:rPr lang="en-US" altLang="he-IL" sz="3000" dirty="0"/>
              <a:t> </a:t>
            </a:r>
            <a:r>
              <a:rPr lang="en-US" altLang="he-IL" sz="3000" dirty="0" err="1"/>
              <a:t>num</a:t>
            </a:r>
            <a:r>
              <a:rPr lang="en-US" altLang="he-IL" sz="3000" dirty="0"/>
              <a:t>)</a:t>
            </a:r>
          </a:p>
          <a:p>
            <a:pPr algn="l" rtl="0" eaLnBrk="1" hangingPunct="1"/>
            <a:r>
              <a:rPr lang="en-US" altLang="he-IL" sz="3200" dirty="0"/>
              <a:t>{</a:t>
            </a:r>
          </a:p>
          <a:p>
            <a:pPr algn="l" rtl="0" eaLnBrk="1" hangingPunct="1"/>
            <a:r>
              <a:rPr lang="en-US" altLang="he-IL" sz="3200" dirty="0"/>
              <a:t>	for(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=0; </a:t>
            </a:r>
            <a:r>
              <a:rPr lang="en-US" altLang="he-IL" sz="3200" dirty="0" err="1" smtClean="0"/>
              <a:t>a.length</a:t>
            </a:r>
            <a:r>
              <a:rPr lang="en-US" altLang="he-IL" sz="3200" dirty="0" smtClean="0"/>
              <a:t>; </a:t>
            </a:r>
            <a:r>
              <a:rPr lang="en-US" altLang="he-IL" sz="3200" dirty="0" err="1"/>
              <a:t>i</a:t>
            </a:r>
            <a:r>
              <a:rPr lang="en-US" altLang="he-IL" sz="3200" dirty="0"/>
              <a:t>++)</a:t>
            </a:r>
          </a:p>
          <a:p>
            <a:pPr algn="l" rtl="0" eaLnBrk="1" hangingPunct="1"/>
            <a:r>
              <a:rPr lang="en-US" altLang="he-IL" sz="3200" dirty="0"/>
              <a:t>		for(</a:t>
            </a:r>
            <a:r>
              <a:rPr lang="en-US" altLang="he-IL" sz="3200" dirty="0" err="1"/>
              <a:t>int</a:t>
            </a:r>
            <a:r>
              <a:rPr lang="en-US" altLang="he-IL" sz="3200" dirty="0"/>
              <a:t> j=0; </a:t>
            </a:r>
            <a:r>
              <a:rPr lang="en-US" altLang="he-IL" sz="3200" dirty="0" smtClean="0"/>
              <a:t>j&lt;</a:t>
            </a:r>
            <a:r>
              <a:rPr lang="en-US" altLang="he-IL" sz="3200" dirty="0" err="1" smtClean="0"/>
              <a:t>b.length</a:t>
            </a:r>
            <a:r>
              <a:rPr lang="en-US" altLang="he-IL" sz="3200" dirty="0"/>
              <a:t>; </a:t>
            </a:r>
            <a:r>
              <a:rPr lang="en-US" altLang="he-IL" sz="3200" dirty="0" err="1"/>
              <a:t>j++</a:t>
            </a:r>
            <a:r>
              <a:rPr lang="en-US" altLang="he-IL" sz="3200" dirty="0"/>
              <a:t>)</a:t>
            </a:r>
          </a:p>
          <a:p>
            <a:pPr algn="l" rtl="0" eaLnBrk="1" hangingPunct="1"/>
            <a:r>
              <a:rPr lang="en-US" altLang="he-IL" sz="3200" dirty="0"/>
              <a:t>			</a:t>
            </a:r>
            <a:r>
              <a:rPr lang="en-US" altLang="he-IL" sz="3200" dirty="0" smtClean="0"/>
              <a:t>if(a[</a:t>
            </a:r>
            <a:r>
              <a:rPr lang="en-US" altLang="he-IL" sz="3200" dirty="0" err="1" smtClean="0"/>
              <a:t>i</a:t>
            </a:r>
            <a:r>
              <a:rPr lang="en-US" altLang="he-IL" sz="3200" dirty="0"/>
              <a:t>] + </a:t>
            </a:r>
            <a:r>
              <a:rPr lang="en-US" altLang="he-IL" sz="3200" dirty="0" smtClean="0"/>
              <a:t>b[j</a:t>
            </a:r>
            <a:r>
              <a:rPr lang="en-US" altLang="he-IL" sz="3200" dirty="0"/>
              <a:t>] == </a:t>
            </a:r>
            <a:r>
              <a:rPr lang="en-US" altLang="he-IL" sz="3200" dirty="0" err="1"/>
              <a:t>num</a:t>
            </a:r>
            <a:r>
              <a:rPr lang="en-US" altLang="he-IL" sz="3200" dirty="0"/>
              <a:t>)</a:t>
            </a:r>
          </a:p>
          <a:p>
            <a:pPr algn="l" rtl="0" eaLnBrk="1" hangingPunct="1"/>
            <a:r>
              <a:rPr lang="en-US" altLang="he-IL" sz="3200" dirty="0"/>
              <a:t>				return true;</a:t>
            </a:r>
          </a:p>
          <a:p>
            <a:pPr algn="l" rtl="0" eaLnBrk="1" hangingPunct="1"/>
            <a:r>
              <a:rPr lang="en-US" altLang="he-IL" sz="3200" dirty="0"/>
              <a:t>	return false;</a:t>
            </a:r>
          </a:p>
          <a:p>
            <a:pPr algn="l" rtl="0" eaLnBrk="1" hangingPunct="1"/>
            <a:r>
              <a:rPr lang="en-US" altLang="he-IL" sz="3200" dirty="0"/>
              <a:t>}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04800" y="4419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מה סיבוכיות המקום של השיטה?</a:t>
            </a:r>
            <a:endParaRPr lang="en-US" altLang="he-IL" sz="280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4800" y="50292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שימו לב שהשיטה לא </a:t>
            </a:r>
            <a:r>
              <a:rPr lang="he-IL" altLang="he-IL" sz="2800" b="1" dirty="0">
                <a:solidFill>
                  <a:schemeClr val="tx2"/>
                </a:solidFill>
              </a:rPr>
              <a:t>מקצה</a:t>
            </a:r>
            <a:r>
              <a:rPr lang="he-IL" altLang="he-IL" sz="2800" dirty="0">
                <a:solidFill>
                  <a:schemeClr val="tx2"/>
                </a:solidFill>
              </a:rPr>
              <a:t> תאי זיכרון חדשים! המערכים מתקבלים כנתון, לכן סיבוכיות המקום היא </a:t>
            </a:r>
            <a:r>
              <a:rPr lang="en-US" altLang="he-IL" sz="2800" dirty="0">
                <a:solidFill>
                  <a:schemeClr val="tx2"/>
                </a:solidFill>
              </a:rPr>
              <a:t>O(1)</a:t>
            </a:r>
            <a:r>
              <a:rPr lang="he-IL" altLang="he-IL" sz="2800" dirty="0">
                <a:solidFill>
                  <a:schemeClr val="tx2"/>
                </a:solidFill>
              </a:rPr>
              <a:t>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E5311B-A0EA-4665-8471-AEE91B7C80E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תוכן 4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כתבו שיטה שחתימתה – 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 smtClean="0"/>
              <a:t>public 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equalSum</a:t>
            </a:r>
            <a:r>
              <a:rPr lang="en-US" altLang="he-IL" dirty="0" smtClean="0"/>
              <a:t>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[] a)</a:t>
            </a:r>
          </a:p>
          <a:p>
            <a:pPr eaLnBrk="1" hangingPunct="1"/>
            <a:r>
              <a:rPr lang="he-IL" altLang="he-IL" dirty="0" smtClean="0"/>
              <a:t>השיטה מקבלת כפרמטר מערך של מספרים חיוביים (לא </a:t>
            </a:r>
            <a:r>
              <a:rPr lang="he-IL" altLang="he-IL" dirty="0" err="1" smtClean="0"/>
              <a:t>ממויין</a:t>
            </a:r>
            <a:r>
              <a:rPr lang="he-IL" altLang="he-IL" dirty="0" smtClean="0"/>
              <a:t> בהכרח) ומחזירה את האינדקס </a:t>
            </a:r>
            <a:r>
              <a:rPr lang="en-US" altLang="he-IL" dirty="0" err="1" smtClean="0"/>
              <a:t>i</a:t>
            </a:r>
            <a:r>
              <a:rPr lang="he-IL" altLang="he-IL" dirty="0" smtClean="0"/>
              <a:t> במערך שסכום כל האיברים </a:t>
            </a:r>
            <a:r>
              <a:rPr lang="en-US" altLang="he-IL" dirty="0" smtClean="0"/>
              <a:t>a[0]+a[1]+…+a[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]</a:t>
            </a:r>
            <a:r>
              <a:rPr lang="he-IL" altLang="he-IL" dirty="0" smtClean="0"/>
              <a:t> שווה לסכום כל האיברים </a:t>
            </a:r>
            <a:r>
              <a:rPr lang="en-US" altLang="he-IL" dirty="0" smtClean="0"/>
              <a:t>a[i+1]+…a[a.length-1]</a:t>
            </a:r>
            <a:r>
              <a:rPr lang="he-IL" altLang="he-IL" dirty="0" smtClean="0"/>
              <a:t>.</a:t>
            </a:r>
          </a:p>
          <a:p>
            <a:pPr eaLnBrk="1" hangingPunct="1"/>
            <a:r>
              <a:rPr lang="he-IL" altLang="he-IL" dirty="0" smtClean="0"/>
              <a:t>אם לא קיים אינדקס כזה, השיטה תחזיר </a:t>
            </a:r>
            <a:r>
              <a:rPr lang="en-US" altLang="he-IL" dirty="0" smtClean="0"/>
              <a:t>true</a:t>
            </a:r>
            <a:r>
              <a:rPr lang="he-IL" altLang="he-IL" dirty="0" smtClean="0"/>
              <a:t>.</a:t>
            </a:r>
          </a:p>
          <a:p>
            <a:pPr eaLnBrk="1" hangingPunct="1"/>
            <a:r>
              <a:rPr lang="he-IL" altLang="he-IL" dirty="0" smtClean="0"/>
              <a:t>למשל – במערך </a:t>
            </a:r>
            <a:r>
              <a:rPr lang="en-US" altLang="he-IL" dirty="0" smtClean="0"/>
              <a:t>{2, 4, 3, 1, 2, 3, 5}</a:t>
            </a:r>
            <a:r>
              <a:rPr lang="he-IL" altLang="he-IL" dirty="0" smtClean="0"/>
              <a:t> השיטה תחזיר את האינדקס 3, כיוון שסכום המספרים </a:t>
            </a:r>
            <a:r>
              <a:rPr lang="en-US" altLang="he-IL" dirty="0" smtClean="0"/>
              <a:t>2+4+1+3</a:t>
            </a:r>
            <a:r>
              <a:rPr lang="he-IL" altLang="he-IL" dirty="0" smtClean="0"/>
              <a:t> שווה לסכום המספרים </a:t>
            </a:r>
            <a:r>
              <a:rPr lang="en-US" altLang="he-IL" dirty="0" smtClean="0"/>
              <a:t>2+3+5</a:t>
            </a:r>
            <a:r>
              <a:rPr lang="he-IL" altLang="he-IL" dirty="0" smtClean="0"/>
              <a:t>.</a:t>
            </a:r>
            <a:endParaRPr lang="en-US" altLang="he-IL" dirty="0" smtClean="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0A564C-67A0-4AEA-AC8E-286C21DA0AB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858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4290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478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8100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1447800" y="3657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10668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295400" y="1143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H="1">
            <a:off x="1295400" y="1143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3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514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133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73240-FA75-4644-9FF5-F8DCBA3141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685800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איזה אלגוריתם יפתור את הבעיה?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377768"/>
            <a:ext cx="4267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אלגוריתם חמדני – 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עבור כל עיר, בחר את הקשת בעלת העלות המינימלית שניתן לבחור.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DB2C-93AC-4D1F-BC82-E52E933D9588}" type="slidenum">
              <a:rPr lang="he-IL" altLang="he-IL" smtClean="0"/>
              <a:pPr/>
              <a:t>70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68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tx2"/>
                </a:solidFill>
              </a:rPr>
              <a:t>מה סיבוכיות זמן ריצת השיטה הבאה, כפונקציה של </a:t>
            </a:r>
            <a:r>
              <a:rPr lang="en-US" sz="3200" dirty="0" smtClean="0">
                <a:solidFill>
                  <a:schemeClr val="tx2"/>
                </a:solidFill>
              </a:rPr>
              <a:t>n</a:t>
            </a:r>
            <a:r>
              <a:rPr lang="he-IL" sz="3200" dirty="0" smtClean="0">
                <a:solidFill>
                  <a:schemeClr val="tx2"/>
                </a:solidFill>
              </a:rPr>
              <a:t>?</a:t>
            </a:r>
            <a:endParaRPr lang="he-IL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86106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public void f(</a:t>
            </a:r>
            <a:r>
              <a:rPr lang="en-US" sz="2800" dirty="0" err="1" smtClean="0"/>
              <a:t>int</a:t>
            </a:r>
            <a:r>
              <a:rPr lang="en-US" sz="2800" dirty="0" smtClean="0"/>
              <a:t> n) {</a:t>
            </a:r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n;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while(</a:t>
            </a:r>
            <a:r>
              <a:rPr lang="en-US" sz="2800" dirty="0" err="1" smtClean="0"/>
              <a:t>i</a:t>
            </a:r>
            <a:r>
              <a:rPr lang="en-US" sz="2800" dirty="0" smtClean="0"/>
              <a:t> &gt; 100)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err="1" smtClean="0"/>
              <a:t>i</a:t>
            </a:r>
            <a:r>
              <a:rPr lang="en-US" sz="2800" dirty="0" smtClean="0"/>
              <a:t> /= 3;</a:t>
            </a:r>
          </a:p>
          <a:p>
            <a:pPr algn="l" rtl="0"/>
            <a:endParaRPr lang="en-US" sz="2800" dirty="0" smtClean="0"/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</a:t>
            </a:r>
            <a:r>
              <a:rPr lang="en-US" sz="2800" dirty="0" err="1" smtClean="0"/>
              <a:t>i</a:t>
            </a:r>
            <a:r>
              <a:rPr lang="en-US" sz="2800" dirty="0" smtClean="0"/>
              <a:t>; j &gt; 0; </a:t>
            </a:r>
            <a:r>
              <a:rPr lang="en-US" sz="2800" dirty="0" smtClean="0"/>
              <a:t>j--)</a:t>
            </a:r>
            <a:endParaRPr lang="en-US" sz="2800" dirty="0" smtClean="0"/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k </a:t>
            </a:r>
            <a:r>
              <a:rPr lang="en-US" sz="2800" smtClean="0"/>
              <a:t>= </a:t>
            </a:r>
            <a:r>
              <a:rPr lang="en-US" sz="2800" smtClean="0"/>
              <a:t>1; </a:t>
            </a:r>
            <a:r>
              <a:rPr lang="en-US" sz="2800" dirty="0" smtClean="0"/>
              <a:t>k &lt; n; k *= 2)</a:t>
            </a:r>
          </a:p>
          <a:p>
            <a:pPr algn="l" rtl="0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(“!”);</a:t>
            </a: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65623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85800" y="533400"/>
            <a:ext cx="7620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429000" y="53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478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8100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1447800" y="3657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10668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295400" y="1143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H="1">
            <a:off x="1295400" y="1143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3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514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133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73240-FA75-4644-9FF5-F8DCBA3141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685800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איזה אלגוריתם יפתור את הבעיה?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377768"/>
            <a:ext cx="4267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אלגוריתם חמדני – 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עבור כל עיר, בחר את הקשת בעלת העלות המינימלית שניתן לבחור.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>
            <a:off x="1447800" y="1066800"/>
            <a:ext cx="19812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5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85800" y="533400"/>
            <a:ext cx="7620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a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4290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d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" y="3276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c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429000" y="533400"/>
            <a:ext cx="762000" cy="685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/>
              <a:t>b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47800" y="91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8100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H="1">
            <a:off x="1447800" y="3657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V="1">
            <a:off x="1066800" y="1219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295400" y="1143000"/>
            <a:ext cx="22098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 flipH="1">
            <a:off x="1295400" y="1143000"/>
            <a:ext cx="2286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21336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4572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3</a:t>
            </a:r>
            <a:endParaRPr lang="en-US" altLang="he-IL" sz="2400"/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2514600" y="129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1</a:t>
            </a:r>
            <a:endParaRPr lang="en-US" altLang="he-IL" sz="2400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3657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2</a:t>
            </a:r>
            <a:endParaRPr lang="en-US" altLang="he-IL" sz="2400"/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2133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5</a:t>
            </a:r>
            <a:endParaRPr lang="en-US" altLang="he-IL" sz="2400"/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73240-FA75-4644-9FF5-F8DCBA3141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685800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איזה אלגוריתם יפתור את הבעיה?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377768"/>
            <a:ext cx="4267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אלגוריתם חמדני – 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עבור כל עיר, בחר את הקשת בעלת העלות המינימלית שניתן לבחור.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>
            <a:off x="1447800" y="1066800"/>
            <a:ext cx="19812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>
            <a:stCxn id="29702" idx="3"/>
          </p:cNvCxnSpPr>
          <p:nvPr/>
        </p:nvCxnSpPr>
        <p:spPr>
          <a:xfrm flipH="1">
            <a:off x="1219200" y="1118767"/>
            <a:ext cx="2321392" cy="21578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2189</TotalTime>
  <Words>2598</Words>
  <Application>Microsoft Office PowerPoint</Application>
  <PresentationFormat>‫הצגה על המסך (4:3)</PresentationFormat>
  <Paragraphs>904</Paragraphs>
  <Slides>70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70</vt:i4>
      </vt:variant>
    </vt:vector>
  </HeadingPairs>
  <TitlesOfParts>
    <vt:vector size="77" baseType="lpstr">
      <vt:lpstr>Arial</vt:lpstr>
      <vt:lpstr>Calibri</vt:lpstr>
      <vt:lpstr>Times New Roman</vt:lpstr>
      <vt:lpstr>Wingdings</vt:lpstr>
      <vt:lpstr>template</vt:lpstr>
      <vt:lpstr>משוואה</vt:lpstr>
      <vt:lpstr>Equation</vt:lpstr>
      <vt:lpstr>יעילות</vt:lpstr>
      <vt:lpstr>בעיית הסוכן הנוסע - TSP</vt:lpstr>
      <vt:lpstr>בעיית הסוכן הנוסע - TSP</vt:lpstr>
      <vt:lpstr>בעיית הסוכן הנוסע - TSP</vt:lpstr>
      <vt:lpstr>בעיית הסוכן הנוסע - TSP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יעילות/סיבוכיות – Efficiency/Complexity</vt:lpstr>
      <vt:lpstr>מצגת של PowerPoint‏</vt:lpstr>
      <vt:lpstr>מצגת של PowerPoint‏</vt:lpstr>
      <vt:lpstr>מצגת של PowerPoint‏</vt:lpstr>
      <vt:lpstr>יעילות זמן ריצה</vt:lpstr>
      <vt:lpstr>מצגת של PowerPoint‏</vt:lpstr>
      <vt:lpstr>סדר גודל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מיון בועות – Bubble Sort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סיבוכיות מקום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69</cp:revision>
  <cp:lastPrinted>1601-01-01T00:00:00Z</cp:lastPrinted>
  <dcterms:created xsi:type="dcterms:W3CDTF">1601-01-01T00:00:00Z</dcterms:created>
  <dcterms:modified xsi:type="dcterms:W3CDTF">2015-12-27T10:59:22Z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