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9144000" cy="6858000" type="screen4x3"/>
  <p:notesSz cx="6858000" cy="9144000"/>
  <p:custDataLst>
    <p:tags r:id="rId65"/>
  </p:custDataLst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660"/>
  </p:normalViewPr>
  <p:slideViewPr>
    <p:cSldViewPr>
      <p:cViewPr varScale="1">
        <p:scale>
          <a:sx n="89" d="100"/>
          <a:sy n="89" d="100"/>
        </p:scale>
        <p:origin x="102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23D1E999-3B0B-4FF9-8C4C-1EEDE57771FD}" type="datetimeFigureOut">
              <a:rPr lang="he-IL"/>
              <a:pPr>
                <a:defRPr/>
              </a:pPr>
              <a:t>י"ז/כסלו/תשע"ו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52130F6C-5E3C-4613-9695-B9CBF669E7D4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10223-591E-431C-B969-E55C9117FC0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841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77C5A-CB11-4923-846F-8B761D4302A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0028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8BEB8-F002-436C-BDE9-D7A7456A472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37241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כותרת, טקסט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7F487EF-729C-41AF-859C-7CE1F63C7CF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6366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70266-48DC-43A8-8CF6-A823B26E63E1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4657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89ACE-1B75-4028-B77E-70FB1DD3546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2466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67A4D-2E64-4EF0-B967-21E62936A07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5693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12E76-93E6-401B-B9B4-7D9087EE6B4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6203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8649F-62F3-4881-9951-85222FB7BF9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6020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CF9F0-85BF-4C3F-80E7-EA9DD5CF6878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095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D7C36-5264-4AF0-92B5-17412A5F0B3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033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 smtClean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D387F-5C58-4E2C-B47B-2F4ACE77C93D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3379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86750" y="6357938"/>
            <a:ext cx="400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9FA6A56-DA9C-4A4E-9BA3-D41C6E59C519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hf sldNum="0"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altLang="he-IL" dirty="0" smtClean="0">
                <a:solidFill>
                  <a:schemeClr val="tx2"/>
                </a:solidFill>
              </a:rPr>
              <a:t>לולאות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 smtClean="0"/>
              <a:t>שי תבור</a:t>
            </a: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shay.tavor@gmail.com </a:t>
            </a:r>
          </a:p>
          <a:p>
            <a:pPr>
              <a:defRPr/>
            </a:pPr>
            <a:r>
              <a:rPr lang="en-US" dirty="0" smtClean="0"/>
              <a:t>www.shaytavor.com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883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כל אחד ממרכיבי הלולאה הוא אופציונלי. למשל, אפשר לוותר על משפט האתחול: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371600"/>
            <a:ext cx="8458200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import </a:t>
            </a:r>
            <a:r>
              <a:rPr lang="en-US" sz="2400" dirty="0" err="1" smtClean="0"/>
              <a:t>java.util.Scanner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Scanner scan = new Scanner(System.in);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 = 1</a:t>
            </a:r>
            <a:r>
              <a:rPr lang="en-US" sz="2400" dirty="0" smtClean="0"/>
              <a:t>, n;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(“Enter a number:”);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n = </a:t>
            </a:r>
            <a:r>
              <a:rPr lang="en-US" sz="2400" dirty="0" err="1" smtClean="0"/>
              <a:t>scan.nextInt</a:t>
            </a:r>
            <a:r>
              <a:rPr lang="en-US" sz="2400" dirty="0" smtClean="0"/>
              <a:t>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for(</a:t>
            </a:r>
            <a:r>
              <a:rPr lang="en-US" sz="2400" dirty="0"/>
              <a:t> 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n;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(“*”);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346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883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ומה יקרה פה?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990600"/>
            <a:ext cx="8458200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import </a:t>
            </a:r>
            <a:r>
              <a:rPr lang="en-US" sz="2400" dirty="0" err="1" smtClean="0"/>
              <a:t>java.util.Scanner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Scanner scan = new Scanner(System.in);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1, n;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(“Enter a number:”);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n = </a:t>
            </a:r>
            <a:r>
              <a:rPr lang="en-US" sz="2400" dirty="0" err="1" smtClean="0"/>
              <a:t>scan.nextInt</a:t>
            </a:r>
            <a:r>
              <a:rPr lang="en-US" sz="2400" dirty="0" smtClean="0"/>
              <a:t>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for(</a:t>
            </a:r>
            <a:r>
              <a:rPr lang="en-US" sz="2400" dirty="0"/>
              <a:t> </a:t>
            </a:r>
            <a:r>
              <a:rPr lang="en-US" sz="2400" dirty="0" smtClean="0"/>
              <a:t>; 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(“*”);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58469"/>
            <a:ext cx="883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rgbClr val="FF0000"/>
                </a:solidFill>
              </a:rPr>
              <a:t>לולאה אינסופית – הקומפיילר יפרש את התנאי הריק כ-</a:t>
            </a:r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r>
              <a:rPr lang="he-IL" sz="2400" dirty="0" smtClean="0">
                <a:solidFill>
                  <a:srgbClr val="FF0000"/>
                </a:solidFill>
              </a:rPr>
              <a:t> ולכן הלולאה לא תעצור אף פעם.</a:t>
            </a:r>
            <a:endParaRPr lang="he-I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883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כתבו לולאה שמדפיסה את כל המספרים הזוגיים מ-1 עד 100.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990600"/>
            <a:ext cx="8458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1;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100;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 smtClean="0"/>
              <a:t>    if(</a:t>
            </a:r>
            <a:r>
              <a:rPr lang="en-US" sz="2400" dirty="0" err="1" smtClean="0"/>
              <a:t>i</a:t>
            </a:r>
            <a:r>
              <a:rPr lang="en-US" sz="2400" dirty="0" smtClean="0"/>
              <a:t> % 2 == 0)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+ “”);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167" y="2467956"/>
            <a:ext cx="883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גרסה אחרת: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" y="3206648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2;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100; </a:t>
            </a:r>
            <a:r>
              <a:rPr lang="en-US" sz="2400" dirty="0" err="1" smtClean="0"/>
              <a:t>i</a:t>
            </a:r>
            <a:r>
              <a:rPr lang="en-US" sz="2400" dirty="0" smtClean="0"/>
              <a:t> += 2)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+ “”);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5295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883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כתבו לולאה שמדפיסה שני טורים של מספרים – בטור אחד כל המספרים מ-1 עד 100 ובשני במקביל לו כל המספרים מ-100 עד 1: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4687001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1;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100;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 smtClean="0"/>
              <a:t>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+ “\t” + (101-i));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994505"/>
            <a:ext cx="883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גרסה אחרת: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081" y="2932677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1, j = 100;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100 &amp;&amp; j &gt;= 1; </a:t>
            </a:r>
            <a:r>
              <a:rPr lang="en-US" sz="2400" dirty="0" err="1" smtClean="0"/>
              <a:t>i</a:t>
            </a:r>
            <a:r>
              <a:rPr lang="en-US" sz="2400" dirty="0" smtClean="0"/>
              <a:t>++, j--)</a:t>
            </a:r>
          </a:p>
          <a:p>
            <a:pPr algn="l" rtl="0"/>
            <a:r>
              <a:rPr lang="en-US" sz="2400" dirty="0" smtClean="0"/>
              <a:t>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 + “\t” + j);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" y="644098"/>
            <a:ext cx="20955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1	100</a:t>
            </a:r>
          </a:p>
          <a:p>
            <a:pPr algn="l" rtl="0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2	99</a:t>
            </a:r>
          </a:p>
          <a:p>
            <a:pPr algn="l" rtl="0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3	98</a:t>
            </a:r>
          </a:p>
          <a:p>
            <a:pPr algn="l" rtl="0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…</a:t>
            </a:r>
          </a:p>
          <a:p>
            <a:pPr algn="l" rtl="0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100	1</a:t>
            </a:r>
            <a:endParaRPr lang="he-IL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883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נתונה השיטה הבאה: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914400"/>
            <a:ext cx="84582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f(</a:t>
            </a:r>
            <a:r>
              <a:rPr lang="en-US" sz="2400" dirty="0" err="1" smtClean="0"/>
              <a:t>int</a:t>
            </a:r>
            <a:r>
              <a:rPr lang="en-US" sz="2400" dirty="0" smtClean="0"/>
              <a:t> n) {</a:t>
            </a:r>
          </a:p>
          <a:p>
            <a:pPr algn="l" rtl="0"/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0;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n-1; </a:t>
            </a:r>
            <a:r>
              <a:rPr lang="en-US" sz="2400" dirty="0" err="1" smtClean="0"/>
              <a:t>i</a:t>
            </a:r>
            <a:r>
              <a:rPr lang="en-US" sz="2400" dirty="0" smtClean="0"/>
              <a:t> &gt;=2; </a:t>
            </a:r>
            <a:r>
              <a:rPr lang="en-US" sz="2400" dirty="0" err="1" smtClean="0"/>
              <a:t>i</a:t>
            </a:r>
            <a:r>
              <a:rPr lang="en-US" sz="2400" dirty="0" smtClean="0"/>
              <a:t>--)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if(n % </a:t>
            </a:r>
            <a:r>
              <a:rPr lang="en-US" sz="2400" dirty="0" err="1" smtClean="0"/>
              <a:t>i</a:t>
            </a:r>
            <a:r>
              <a:rPr lang="en-US" sz="2400" dirty="0" smtClean="0"/>
              <a:t> == 0)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c++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 smtClean="0"/>
              <a:t>    return c;</a:t>
            </a:r>
          </a:p>
          <a:p>
            <a:pPr algn="l" rtl="0"/>
            <a:r>
              <a:rPr lang="en-US" sz="24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3962400"/>
            <a:ext cx="883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תחזיר השיטה עבור הקריאה </a:t>
            </a:r>
            <a:r>
              <a:rPr lang="en-US" sz="2400" dirty="0" smtClean="0">
                <a:solidFill>
                  <a:schemeClr val="tx2"/>
                </a:solidFill>
              </a:rPr>
              <a:t>f(10)</a:t>
            </a:r>
            <a:r>
              <a:rPr lang="he-IL" sz="2400" dirty="0" smtClean="0">
                <a:solidFill>
                  <a:schemeClr val="tx2"/>
                </a:solidFill>
              </a:rPr>
              <a:t>?</a:t>
            </a:r>
          </a:p>
          <a:p>
            <a:r>
              <a:rPr lang="he-IL" sz="2400" dirty="0" smtClean="0">
                <a:solidFill>
                  <a:schemeClr val="tx2"/>
                </a:solidFill>
              </a:rPr>
              <a:t>מה עושה השיטה באופן כללי?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0" y="304800"/>
            <a:ext cx="2057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לולאת </a:t>
            </a:r>
            <a:r>
              <a:rPr lang="en-US" sz="2400" dirty="0" smtClean="0">
                <a:solidFill>
                  <a:schemeClr val="tx2"/>
                </a:solidFill>
              </a:rPr>
              <a:t>while</a:t>
            </a:r>
            <a:r>
              <a:rPr lang="he-IL" sz="2400" dirty="0" smtClean="0">
                <a:solidFill>
                  <a:schemeClr val="tx2"/>
                </a:solidFill>
              </a:rPr>
              <a:t>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447800"/>
            <a:ext cx="28956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while(condition)</a:t>
            </a:r>
          </a:p>
          <a:p>
            <a:pPr algn="l" rtl="0"/>
            <a:r>
              <a:rPr lang="en-US" sz="2400" dirty="0" smtClean="0"/>
              <a:t>{</a:t>
            </a:r>
          </a:p>
          <a:p>
            <a:pPr algn="l" rtl="0"/>
            <a:r>
              <a:rPr lang="en-US" sz="2400" dirty="0" smtClean="0"/>
              <a:t>    while’s body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חץ למטה 4"/>
          <p:cNvSpPr/>
          <p:nvPr/>
        </p:nvSpPr>
        <p:spPr>
          <a:xfrm>
            <a:off x="1828800" y="838200"/>
            <a:ext cx="152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 מעוקל למטה 5"/>
          <p:cNvSpPr/>
          <p:nvPr/>
        </p:nvSpPr>
        <p:spPr>
          <a:xfrm>
            <a:off x="2173044" y="1122381"/>
            <a:ext cx="11430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4155" y="690895"/>
            <a:ext cx="99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בדיקה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8" name="חץ למטה 7"/>
          <p:cNvSpPr/>
          <p:nvPr/>
        </p:nvSpPr>
        <p:spPr>
          <a:xfrm>
            <a:off x="1755289" y="1889614"/>
            <a:ext cx="147022" cy="762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713590" y="1900061"/>
            <a:ext cx="990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אם </a:t>
            </a:r>
            <a:r>
              <a:rPr lang="en-US" sz="2000" dirty="0" smtClean="0">
                <a:solidFill>
                  <a:schemeClr val="tx2"/>
                </a:solidFill>
              </a:rPr>
              <a:t>true</a:t>
            </a:r>
            <a:r>
              <a:rPr lang="he-IL" sz="2000" dirty="0" smtClean="0">
                <a:solidFill>
                  <a:schemeClr val="tx2"/>
                </a:solidFill>
              </a:rPr>
              <a:t> ביצוע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10" name="חץ מעוקל למעלה 9"/>
          <p:cNvSpPr/>
          <p:nvPr/>
        </p:nvSpPr>
        <p:spPr>
          <a:xfrm rot="19848881">
            <a:off x="1906363" y="2428165"/>
            <a:ext cx="1791401" cy="483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1217" y="2810653"/>
            <a:ext cx="99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בדיקה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12" name="חץ ימינה 11"/>
          <p:cNvSpPr/>
          <p:nvPr/>
        </p:nvSpPr>
        <p:spPr>
          <a:xfrm>
            <a:off x="1046113" y="3192736"/>
            <a:ext cx="529590" cy="190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0" y="3449716"/>
            <a:ext cx="259348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הלולאה מסתיימת כאשר תנאי הסיום הוא </a:t>
            </a:r>
            <a:r>
              <a:rPr lang="en-US" sz="2000" dirty="0" smtClean="0">
                <a:solidFill>
                  <a:schemeClr val="tx2"/>
                </a:solidFill>
              </a:rPr>
              <a:t>false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304800"/>
            <a:ext cx="7696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הדפסת 5 כוכביות על המסך, גרסת </a:t>
            </a:r>
            <a:r>
              <a:rPr lang="en-US" sz="2400" dirty="0" smtClean="0">
                <a:solidFill>
                  <a:schemeClr val="tx2"/>
                </a:solidFill>
              </a:rPr>
              <a:t>while</a:t>
            </a:r>
            <a:r>
              <a:rPr lang="he-IL" sz="2400" dirty="0" smtClean="0">
                <a:solidFill>
                  <a:schemeClr val="tx2"/>
                </a:solidFill>
              </a:rPr>
              <a:t>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4582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1;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while(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5)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(“*”);</a:t>
            </a:r>
          </a:p>
          <a:p>
            <a:pPr algn="l" rtl="0"/>
            <a:r>
              <a:rPr lang="en-US" sz="2400" dirty="0"/>
              <a:t>	 </a:t>
            </a:r>
            <a:r>
              <a:rPr lang="en-US" sz="2400" dirty="0" smtClean="0"/>
              <a:t>   </a:t>
            </a:r>
            <a:r>
              <a:rPr lang="en-US" sz="2400" dirty="0" err="1" smtClean="0"/>
              <a:t>i</a:t>
            </a:r>
            <a:r>
              <a:rPr lang="en-US" sz="2400" dirty="0" smtClean="0"/>
              <a:t>++;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13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r>
              <a:rPr lang="he-IL" altLang="he-IL" smtClean="0"/>
              <a:t>לולאת </a:t>
            </a:r>
            <a:r>
              <a:rPr lang="en-US" altLang="he-IL" smtClean="0"/>
              <a:t>while</a:t>
            </a:r>
            <a:r>
              <a:rPr lang="he-IL" altLang="he-IL" smtClean="0"/>
              <a:t> מאוד יעילה בבדיקות קלט.</a:t>
            </a:r>
          </a:p>
          <a:p>
            <a:r>
              <a:rPr lang="he-IL" altLang="he-IL" smtClean="0"/>
              <a:t> למשל, נניח שברצוננו לכתוב תוכנית שקולטת מהמשתמש מספר. אם המספר לא חיובי, התוכנית תבקש מהמשתמש לקלוט מספר פעם נוספת, עד שהמשתמש יכניס מספר חיובי.</a:t>
            </a:r>
          </a:p>
          <a:p>
            <a:pPr algn="l" rtl="0">
              <a:buFont typeface="Arial" panose="020B0604020202020204" pitchFamily="34" charset="0"/>
              <a:buNone/>
            </a:pPr>
            <a:endParaRPr lang="en-US" altLang="he-IL" smtClean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9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720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Scanner scan = new Scanner(System.in);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int x;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System.out.println(“Enter a positive number:”);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x = scan.nextInt();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while(x &lt;= 0)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{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  System.out.println(“Enter a positive number:”);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  x = scan.nextInt();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}</a:t>
            </a:r>
          </a:p>
          <a:p>
            <a:pPr algn="l" rtl="0"/>
            <a:endParaRPr lang="he-IL" altLang="he-IL" smtClean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7600" y="4800600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מה אנחנו יודעים בנקודה זו?</a:t>
            </a:r>
          </a:p>
        </p:txBody>
      </p:sp>
      <p:sp>
        <p:nvSpPr>
          <p:cNvPr id="7" name="חץ ימינה 6"/>
          <p:cNvSpPr/>
          <p:nvPr/>
        </p:nvSpPr>
        <p:spPr>
          <a:xfrm flipH="1">
            <a:off x="685800" y="4953000"/>
            <a:ext cx="3276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30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819400" y="1600200"/>
            <a:ext cx="2667000" cy="45259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smtClean="0"/>
              <a:t>do</a:t>
            </a:r>
          </a:p>
          <a:p>
            <a:pPr algn="l" rtl="0">
              <a:buFontTx/>
              <a:buNone/>
            </a:pPr>
            <a:r>
              <a:rPr lang="en-US" altLang="he-IL" smtClean="0"/>
              <a:t>{</a:t>
            </a:r>
          </a:p>
          <a:p>
            <a:pPr algn="l" rtl="0">
              <a:buFontTx/>
              <a:buNone/>
            </a:pPr>
            <a:r>
              <a:rPr lang="en-US" altLang="he-IL" smtClean="0"/>
              <a:t>   </a:t>
            </a:r>
            <a:r>
              <a:rPr lang="he-IL" altLang="he-IL" smtClean="0"/>
              <a:t>גוף הלולאה</a:t>
            </a:r>
            <a:endParaRPr lang="en-US" altLang="he-IL" smtClean="0"/>
          </a:p>
          <a:p>
            <a:pPr algn="l" rtl="0">
              <a:buFontTx/>
              <a:buNone/>
            </a:pPr>
            <a:r>
              <a:rPr lang="en-US" altLang="he-IL" smtClean="0"/>
              <a:t>} while(</a:t>
            </a:r>
            <a:r>
              <a:rPr lang="he-IL" altLang="he-IL" smtClean="0"/>
              <a:t>תנאי</a:t>
            </a:r>
            <a:r>
              <a:rPr lang="en-US" altLang="he-IL" smtClean="0"/>
              <a:t>);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2438400" y="2133600"/>
            <a:ext cx="228600" cy="1828800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447800" y="2438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400"/>
              <a:t>ביצוע</a:t>
            </a:r>
            <a:endParaRPr lang="en-US" altLang="he-IL" sz="2400"/>
          </a:p>
        </p:txBody>
      </p:sp>
      <p:sp>
        <p:nvSpPr>
          <p:cNvPr id="9" name="חץ מעוקל שמאלה 8"/>
          <p:cNvSpPr/>
          <p:nvPr/>
        </p:nvSpPr>
        <p:spPr>
          <a:xfrm flipV="1">
            <a:off x="5410200" y="1981200"/>
            <a:ext cx="533400" cy="1905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67400" y="281940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אם </a:t>
            </a:r>
            <a:r>
              <a:rPr lang="en-US" altLang="he-IL" sz="2800"/>
              <a:t>true</a:t>
            </a:r>
            <a:endParaRPr lang="he-IL" altLang="he-IL" sz="2800"/>
          </a:p>
        </p:txBody>
      </p:sp>
      <p:sp>
        <p:nvSpPr>
          <p:cNvPr id="11" name="TextBox 10"/>
          <p:cNvSpPr txBox="1"/>
          <p:nvPr/>
        </p:nvSpPr>
        <p:spPr>
          <a:xfrm>
            <a:off x="6248400" y="304800"/>
            <a:ext cx="2667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לולאת </a:t>
            </a:r>
            <a:r>
              <a:rPr lang="en-US" sz="2400" dirty="0" smtClean="0">
                <a:solidFill>
                  <a:schemeClr val="tx2"/>
                </a:solidFill>
              </a:rPr>
              <a:t>do while</a:t>
            </a:r>
            <a:r>
              <a:rPr lang="he-IL" sz="2400" dirty="0" smtClean="0">
                <a:solidFill>
                  <a:schemeClr val="tx2"/>
                </a:solidFill>
              </a:rPr>
              <a:t>: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1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3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tx2"/>
                </a:solidFill>
              </a:rPr>
              <a:t>לולאות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לפעמים נרצה לבצע קוד </a:t>
            </a:r>
            <a:r>
              <a:rPr lang="he-IL" dirty="0" err="1" smtClean="0"/>
              <a:t>מסויים</a:t>
            </a:r>
            <a:r>
              <a:rPr lang="he-IL" dirty="0" smtClean="0"/>
              <a:t> שוב ושוב.</a:t>
            </a:r>
          </a:p>
          <a:p>
            <a:r>
              <a:rPr lang="he-IL" dirty="0" smtClean="0"/>
              <a:t>לא נרצה בעצמנו לכתוב את הקוד כמספר הפעמים שהוא אמור להתבצע.</a:t>
            </a:r>
          </a:p>
          <a:p>
            <a:r>
              <a:rPr lang="he-IL" dirty="0" smtClean="0"/>
              <a:t>לשם כך נשתמש ב</a:t>
            </a:r>
            <a:r>
              <a:rPr lang="he-IL" b="1" dirty="0" smtClean="0"/>
              <a:t>לולאה (</a:t>
            </a:r>
            <a:r>
              <a:rPr lang="he-IL" b="1" dirty="0" err="1" smtClean="0"/>
              <a:t>איטרציה</a:t>
            </a:r>
            <a:r>
              <a:rPr lang="he-IL" b="1" dirty="0" smtClean="0"/>
              <a:t>).</a:t>
            </a:r>
          </a:p>
          <a:p>
            <a:r>
              <a:rPr lang="he-IL" dirty="0" smtClean="0"/>
              <a:t>לולאה היא מנגנון שמאפשר לחזור על ביצוע קוד </a:t>
            </a:r>
            <a:r>
              <a:rPr lang="he-IL" dirty="0" err="1" smtClean="0"/>
              <a:t>מסויים</a:t>
            </a:r>
            <a:r>
              <a:rPr lang="he-IL" dirty="0" smtClean="0"/>
              <a:t> מספר פעמים.</a:t>
            </a:r>
          </a:p>
          <a:p>
            <a:r>
              <a:rPr lang="he-IL" dirty="0" smtClean="0"/>
              <a:t>ישנם שלושה סוגי לולאות שנדבר עליהם -  </a:t>
            </a:r>
            <a:r>
              <a:rPr lang="en-US" dirty="0" smtClean="0"/>
              <a:t>for, while, do while</a:t>
            </a:r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720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Scanner scan = new Scanner(System.in);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int x;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do {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  System.out.println(“Enter a positive number:”);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  x = scan.nextInt();</a:t>
            </a:r>
          </a:p>
          <a:p>
            <a:pPr algn="l" rtl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he-IL" smtClean="0"/>
              <a:t>}while(x &lt;= 0);</a:t>
            </a:r>
          </a:p>
          <a:p>
            <a:pPr algn="l" rtl="0"/>
            <a:endParaRPr lang="he-IL" altLang="he-IL" smtClean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he-IL" altLang="he-IL" smtClean="0"/>
              <a:t>כתבו תוכנית שמקבלת כקלט מספר חיובי שלם ומדפיסה על המסך האם המספר ראשוני או לא ראשוני.</a:t>
            </a:r>
          </a:p>
          <a:p>
            <a:r>
              <a:rPr lang="he-IL" altLang="he-IL" smtClean="0"/>
              <a:t>מספר ראשוני – מספר שמתחלק ללא שארית רק בעצמו ובאחד.</a:t>
            </a:r>
          </a:p>
          <a:p>
            <a:r>
              <a:rPr lang="he-IL" altLang="he-IL" smtClean="0"/>
              <a:t>למשל – 7, 13, 19 הם ראשוניים.</a:t>
            </a:r>
          </a:p>
          <a:p>
            <a:r>
              <a:rPr lang="he-IL" altLang="he-IL" smtClean="0"/>
              <a:t>4, 9, 12 הם לא ראשוניים.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he-IL" altLang="he-IL" smtClean="0"/>
              <a:t>בדיקת ראשוניות למספר 7: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smtClean="0"/>
              <a:t>7 % 2 = 1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smtClean="0"/>
              <a:t>7 % 3 = 1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smtClean="0"/>
              <a:t>7 % 4 = 3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smtClean="0"/>
              <a:t>7 % 5 = 2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en-US" altLang="he-IL" smtClean="0"/>
              <a:t>7 % 6 = 1</a:t>
            </a:r>
          </a:p>
          <a:p>
            <a:pPr algn="l" rtl="0">
              <a:buFont typeface="Arial" panose="020B0604020202020204" pitchFamily="34" charset="0"/>
              <a:buNone/>
            </a:pPr>
            <a:r>
              <a:rPr lang="he-IL" altLang="he-IL" smtClean="0"/>
              <a:t>7 הוא ראשוני</a:t>
            </a:r>
          </a:p>
          <a:p>
            <a:pPr algn="l" rtl="0">
              <a:buFont typeface="Arial" panose="020B0604020202020204" pitchFamily="34" charset="0"/>
              <a:buNone/>
            </a:pPr>
            <a:endParaRPr lang="he-IL" altLang="he-IL" smtClean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57400" y="304800"/>
            <a:ext cx="655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הלולאה הסתיימה כתוצאה מתנאי הסיום שלה</a:t>
            </a:r>
          </a:p>
        </p:txBody>
      </p:sp>
      <p:sp>
        <p:nvSpPr>
          <p:cNvPr id="7" name="חץ ימינה 6"/>
          <p:cNvSpPr/>
          <p:nvPr/>
        </p:nvSpPr>
        <p:spPr>
          <a:xfrm flipH="1">
            <a:off x="990600" y="457200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29200" y="990600"/>
            <a:ext cx="358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לא היה </a:t>
            </a:r>
            <a:r>
              <a:rPr lang="en-US" altLang="he-IL" sz="2800"/>
              <a:t>break</a:t>
            </a:r>
            <a:r>
              <a:rPr lang="he-IL" altLang="he-IL" sz="2800"/>
              <a:t> אף פעם</a:t>
            </a:r>
          </a:p>
        </p:txBody>
      </p:sp>
      <p:sp>
        <p:nvSpPr>
          <p:cNvPr id="9" name="חץ ימינה 8"/>
          <p:cNvSpPr/>
          <p:nvPr/>
        </p:nvSpPr>
        <p:spPr>
          <a:xfrm flipH="1">
            <a:off x="3962400" y="1143000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0" y="1600200"/>
            <a:ext cx="403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התנאי לא התקיים אף פעם</a:t>
            </a:r>
          </a:p>
        </p:txBody>
      </p:sp>
      <p:sp>
        <p:nvSpPr>
          <p:cNvPr id="11" name="חץ ימינה 10"/>
          <p:cNvSpPr/>
          <p:nvPr/>
        </p:nvSpPr>
        <p:spPr>
          <a:xfrm flipH="1">
            <a:off x="3505200" y="1752600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362200" y="2209800"/>
            <a:ext cx="624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לא היה אף </a:t>
            </a:r>
            <a:r>
              <a:rPr lang="en-US" altLang="he-IL" sz="2800"/>
              <a:t>i</a:t>
            </a:r>
            <a:r>
              <a:rPr lang="he-IL" altLang="he-IL" sz="2800"/>
              <a:t> שחילק את המספר בלי שארית</a:t>
            </a:r>
          </a:p>
        </p:txBody>
      </p:sp>
      <p:sp>
        <p:nvSpPr>
          <p:cNvPr id="13" name="חץ ימינה 12"/>
          <p:cNvSpPr/>
          <p:nvPr/>
        </p:nvSpPr>
        <p:spPr>
          <a:xfrm flipH="1">
            <a:off x="1143000" y="2362200"/>
            <a:ext cx="1219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638800" y="2819400"/>
            <a:ext cx="297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2800"/>
              <a:t>המספר הוא ראשוני</a:t>
            </a:r>
          </a:p>
        </p:txBody>
      </p:sp>
    </p:spTree>
    <p:extLst>
      <p:ext uri="{BB962C8B-B14F-4D97-AF65-F5344CB8AC3E}">
        <p14:creationId xmlns:p14="http://schemas.microsoft.com/office/powerpoint/2010/main" val="183435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04800"/>
            <a:ext cx="83820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כתבו שיטה שחתימתה – </a:t>
            </a:r>
          </a:p>
          <a:p>
            <a:pPr algn="l" rtl="0"/>
            <a:r>
              <a:rPr lang="en-US" sz="2400" dirty="0" smtClean="0">
                <a:solidFill>
                  <a:schemeClr val="tx2"/>
                </a:solidFill>
              </a:rPr>
              <a:t>public 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countDigits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int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num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r"/>
            <a:r>
              <a:rPr lang="he-IL" sz="2400" dirty="0" smtClean="0">
                <a:solidFill>
                  <a:schemeClr val="tx2"/>
                </a:solidFill>
              </a:rPr>
              <a:t>השיטה תקבל כפרמטר מספר שלם ותחזיר את מספר הספרות במספר.</a:t>
            </a:r>
          </a:p>
          <a:p>
            <a:pPr algn="r"/>
            <a:r>
              <a:rPr lang="he-IL" sz="2400" dirty="0" smtClean="0">
                <a:solidFill>
                  <a:schemeClr val="tx2"/>
                </a:solidFill>
              </a:rPr>
              <a:t>למשל, עבור המספר </a:t>
            </a:r>
            <a:r>
              <a:rPr lang="en-US" sz="2400" dirty="0" smtClean="0">
                <a:solidFill>
                  <a:schemeClr val="tx2"/>
                </a:solidFill>
              </a:rPr>
              <a:t>2431</a:t>
            </a:r>
            <a:r>
              <a:rPr lang="he-IL" sz="2400" dirty="0">
                <a:solidFill>
                  <a:schemeClr val="tx2"/>
                </a:solidFill>
              </a:rPr>
              <a:t> </a:t>
            </a:r>
            <a:r>
              <a:rPr lang="he-IL" sz="2400" dirty="0" smtClean="0">
                <a:solidFill>
                  <a:schemeClr val="tx2"/>
                </a:solidFill>
              </a:rPr>
              <a:t>השיטה תחזיר 4.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09800"/>
            <a:ext cx="85344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countDigits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count = 0;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while(</a:t>
            </a:r>
            <a:r>
              <a:rPr lang="en-US" sz="2400" dirty="0" err="1" smtClean="0"/>
              <a:t>num</a:t>
            </a:r>
            <a:r>
              <a:rPr lang="en-US" sz="2400" dirty="0" smtClean="0"/>
              <a:t> &gt; 0)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count++;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num</a:t>
            </a:r>
            <a:r>
              <a:rPr lang="en-US" sz="2400" dirty="0" smtClean="0"/>
              <a:t> /= 10;</a:t>
            </a:r>
          </a:p>
          <a:p>
            <a:pPr algn="l" rtl="0"/>
            <a:r>
              <a:rPr lang="en-US" sz="2400" dirty="0" smtClean="0"/>
              <a:t>    }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return count;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1049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304800"/>
            <a:ext cx="838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נתונה השיטה הבאה: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5344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g(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x)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while(</a:t>
            </a:r>
            <a:r>
              <a:rPr lang="en-US" sz="2400" dirty="0" err="1" smtClean="0"/>
              <a:t>num</a:t>
            </a:r>
            <a:r>
              <a:rPr lang="en-US" sz="2400" dirty="0" smtClean="0"/>
              <a:t> &gt; 0)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if(</a:t>
            </a:r>
            <a:r>
              <a:rPr lang="en-US" sz="2400" dirty="0" err="1" smtClean="0"/>
              <a:t>num</a:t>
            </a:r>
            <a:r>
              <a:rPr lang="en-US" sz="2400" dirty="0" smtClean="0"/>
              <a:t> % 10 == x)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    return true;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num</a:t>
            </a:r>
            <a:r>
              <a:rPr lang="en-US" sz="2400" dirty="0" smtClean="0"/>
              <a:t> /= 10;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return </a:t>
            </a:r>
            <a:r>
              <a:rPr lang="en-US" sz="2400" dirty="0" smtClean="0"/>
              <a:t>false;</a:t>
            </a:r>
            <a:endParaRPr lang="en-US" sz="2400" dirty="0" smtClean="0"/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0786" y="4191000"/>
            <a:ext cx="8382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מה תחזיר השיטה עבור הקריאה </a:t>
            </a:r>
            <a:r>
              <a:rPr lang="en-US" sz="2400" dirty="0" smtClean="0">
                <a:solidFill>
                  <a:schemeClr val="tx2"/>
                </a:solidFill>
              </a:rPr>
              <a:t>g(32172, 1)</a:t>
            </a:r>
            <a:r>
              <a:rPr lang="he-IL" sz="2400" dirty="0" smtClean="0">
                <a:solidFill>
                  <a:schemeClr val="tx2"/>
                </a:solidFill>
              </a:rPr>
              <a:t>?</a:t>
            </a:r>
          </a:p>
          <a:p>
            <a:r>
              <a:rPr lang="he-IL" sz="2400" dirty="0" smtClean="0">
                <a:solidFill>
                  <a:schemeClr val="tx2"/>
                </a:solidFill>
              </a:rPr>
              <a:t>מה עושה השיטה באופן כללי?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לוח הכפל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dirty="0" smtClean="0"/>
              <a:t>כתבו </a:t>
            </a:r>
            <a:r>
              <a:rPr lang="he-IL" altLang="he-IL" dirty="0" err="1" smtClean="0"/>
              <a:t>תוכנית</a:t>
            </a:r>
            <a:r>
              <a:rPr lang="he-IL" altLang="he-IL" dirty="0" smtClean="0"/>
              <a:t> שמדפיסה על המסך את לוח הכפל של </a:t>
            </a:r>
            <a:r>
              <a:rPr lang="en-US" altLang="he-IL" dirty="0" smtClean="0"/>
              <a:t>10X10</a:t>
            </a:r>
            <a:r>
              <a:rPr lang="he-IL" altLang="he-IL" dirty="0" smtClean="0"/>
              <a:t>.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1  2  3  4… 10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2  4  6  8     20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3  6  9  12   30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…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10  20  …   100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public class Tester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public static void main(String[] </a:t>
            </a:r>
            <a:r>
              <a:rPr lang="en-US" altLang="he-IL" sz="2800" dirty="0" err="1" smtClean="0"/>
              <a:t>args</a:t>
            </a:r>
            <a:r>
              <a:rPr lang="en-US" altLang="he-IL" sz="2800" dirty="0" smtClean="0"/>
              <a:t>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	for(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</a:t>
            </a:r>
            <a:r>
              <a:rPr lang="en-US" altLang="he-IL" sz="2800" dirty="0" err="1" smtClean="0"/>
              <a:t>i</a:t>
            </a:r>
            <a:r>
              <a:rPr lang="en-US" altLang="he-IL" sz="2800" dirty="0" smtClean="0"/>
              <a:t> = 1; </a:t>
            </a:r>
            <a:r>
              <a:rPr lang="en-US" altLang="he-IL" sz="2800" dirty="0" err="1" smtClean="0"/>
              <a:t>i</a:t>
            </a:r>
            <a:r>
              <a:rPr lang="en-US" altLang="he-IL" sz="2800" dirty="0" smtClean="0"/>
              <a:t> &lt;= 10; </a:t>
            </a:r>
            <a:r>
              <a:rPr lang="en-US" altLang="he-IL" sz="2800" dirty="0" err="1" smtClean="0"/>
              <a:t>i</a:t>
            </a:r>
            <a:r>
              <a:rPr lang="en-US" altLang="he-IL" sz="2800" dirty="0" smtClean="0"/>
              <a:t>++)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	{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	  for(</a:t>
            </a:r>
            <a:r>
              <a:rPr lang="en-US" altLang="he-IL" sz="2800" dirty="0" err="1" smtClean="0"/>
              <a:t>int</a:t>
            </a:r>
            <a:r>
              <a:rPr lang="en-US" altLang="he-IL" sz="2800" dirty="0" smtClean="0"/>
              <a:t> j = 1; j &lt;= 10; </a:t>
            </a:r>
            <a:r>
              <a:rPr lang="en-US" altLang="he-IL" sz="2800" dirty="0" err="1" smtClean="0"/>
              <a:t>j++</a:t>
            </a:r>
            <a:r>
              <a:rPr lang="en-US" altLang="he-IL" sz="2800" dirty="0" smtClean="0"/>
              <a:t>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	    </a:t>
            </a:r>
            <a:r>
              <a:rPr lang="en-US" altLang="he-IL" sz="2800" dirty="0" err="1" smtClean="0"/>
              <a:t>System.out.print</a:t>
            </a:r>
            <a:r>
              <a:rPr lang="en-US" altLang="he-IL" sz="2800" dirty="0" smtClean="0"/>
              <a:t>(</a:t>
            </a:r>
            <a:r>
              <a:rPr lang="en-US" altLang="he-IL" sz="2800" dirty="0" err="1" smtClean="0"/>
              <a:t>i</a:t>
            </a:r>
            <a:r>
              <a:rPr lang="en-US" altLang="he-IL" sz="2800" dirty="0" smtClean="0"/>
              <a:t>*j + “\t”);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	  </a:t>
            </a:r>
            <a:r>
              <a:rPr lang="en-US" altLang="he-IL" sz="2800" dirty="0" err="1" smtClean="0"/>
              <a:t>System.out.println</a:t>
            </a:r>
            <a:r>
              <a:rPr lang="en-US" altLang="he-IL" sz="2800" dirty="0" smtClean="0"/>
              <a:t>();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	}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	}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altLang="he-IL" sz="2800" dirty="0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6248400" cy="5364163"/>
          </a:xfrm>
        </p:spPr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public class Tester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public static void main(String[] </a:t>
            </a:r>
            <a:r>
              <a:rPr lang="en-US" altLang="he-IL" sz="2400" dirty="0" err="1" smtClean="0"/>
              <a:t>args</a:t>
            </a:r>
            <a:r>
              <a:rPr lang="en-US" altLang="he-IL" sz="2400" dirty="0" smtClean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for(</a:t>
            </a:r>
            <a:r>
              <a:rPr lang="en-US" altLang="he-IL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he-IL" sz="2400" b="1" dirty="0" smtClean="0">
                <a:solidFill>
                  <a:schemeClr val="tx2"/>
                </a:solidFill>
              </a:rPr>
              <a:t> </a:t>
            </a:r>
            <a:r>
              <a:rPr lang="en-US" altLang="he-IL" sz="2400" b="1" dirty="0" err="1" smtClean="0">
                <a:solidFill>
                  <a:schemeClr val="tx2"/>
                </a:solidFill>
              </a:rPr>
              <a:t>i</a:t>
            </a:r>
            <a:r>
              <a:rPr lang="en-US" altLang="he-IL" sz="2400" b="1" dirty="0" smtClean="0">
                <a:solidFill>
                  <a:schemeClr val="tx2"/>
                </a:solidFill>
              </a:rPr>
              <a:t> = 1</a:t>
            </a:r>
            <a:r>
              <a:rPr lang="en-US" altLang="he-IL" sz="2400" dirty="0" smtClean="0"/>
              <a:t>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&lt;= 10;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++)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for(</a:t>
            </a:r>
            <a:r>
              <a:rPr lang="en-US" altLang="he-IL" sz="2400" dirty="0" err="1" smtClean="0"/>
              <a:t>int</a:t>
            </a:r>
            <a:r>
              <a:rPr lang="en-US" altLang="he-IL" sz="2400" dirty="0" smtClean="0"/>
              <a:t> j = 1; j &lt;= 10; </a:t>
            </a:r>
            <a:r>
              <a:rPr lang="en-US" altLang="he-IL" sz="2400" dirty="0" err="1" smtClean="0"/>
              <a:t>j++</a:t>
            </a:r>
            <a:r>
              <a:rPr lang="en-US" altLang="he-IL" sz="2400" dirty="0" smtClean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  </a:t>
            </a:r>
            <a:r>
              <a:rPr lang="en-US" altLang="he-IL" sz="2400" dirty="0" err="1" smtClean="0"/>
              <a:t>System.out.print</a:t>
            </a:r>
            <a:r>
              <a:rPr lang="en-US" altLang="he-IL" sz="2400" dirty="0" smtClean="0"/>
              <a:t>(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*j + “\t”);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 smtClean="0"/>
              <a:t>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}</a:t>
            </a:r>
          </a:p>
        </p:txBody>
      </p:sp>
      <p:graphicFrame>
        <p:nvGraphicFramePr>
          <p:cNvPr id="7186" name="Group 18"/>
          <p:cNvGraphicFramePr>
            <a:graphicFrameLocks noGrp="1"/>
          </p:cNvGraphicFramePr>
          <p:nvPr>
            <p:ph sz="half" idx="2"/>
          </p:nvPr>
        </p:nvGraphicFramePr>
        <p:xfrm>
          <a:off x="7010400" y="762000"/>
          <a:ext cx="1676400" cy="10668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6248400" cy="5364163"/>
          </a:xfrm>
        </p:spPr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public class Tester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public static void main(String[] </a:t>
            </a:r>
            <a:r>
              <a:rPr lang="en-US" altLang="he-IL" sz="2400" dirty="0" err="1" smtClean="0"/>
              <a:t>args</a:t>
            </a:r>
            <a:r>
              <a:rPr lang="en-US" altLang="he-IL" sz="2400" dirty="0" smtClean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for(</a:t>
            </a:r>
            <a:r>
              <a:rPr lang="en-US" altLang="he-IL" sz="2400" dirty="0" err="1" smtClean="0"/>
              <a:t>int</a:t>
            </a:r>
            <a:r>
              <a:rPr lang="en-US" altLang="he-IL" sz="2400" dirty="0" smtClean="0"/>
              <a:t>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= 1;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&lt;= 10;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++)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for(</a:t>
            </a:r>
            <a:r>
              <a:rPr lang="en-US" altLang="he-IL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he-IL" sz="2400" b="1" dirty="0" smtClean="0">
                <a:solidFill>
                  <a:schemeClr val="tx2"/>
                </a:solidFill>
              </a:rPr>
              <a:t> j = 1</a:t>
            </a:r>
            <a:r>
              <a:rPr lang="en-US" altLang="he-IL" sz="2400" dirty="0" smtClean="0"/>
              <a:t>; j &lt;= 10; </a:t>
            </a:r>
            <a:r>
              <a:rPr lang="en-US" altLang="he-IL" sz="2400" dirty="0" err="1" smtClean="0"/>
              <a:t>j++</a:t>
            </a:r>
            <a:r>
              <a:rPr lang="en-US" altLang="he-IL" sz="2400" dirty="0" smtClean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  </a:t>
            </a:r>
            <a:r>
              <a:rPr lang="en-US" altLang="he-IL" sz="2400" dirty="0" err="1" smtClean="0"/>
              <a:t>System.out.print</a:t>
            </a:r>
            <a:r>
              <a:rPr lang="en-US" altLang="he-IL" sz="2400" dirty="0" smtClean="0"/>
              <a:t>(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*j + “\t”);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 smtClean="0"/>
              <a:t>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}</a:t>
            </a:r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ph sz="half" idx="2"/>
          </p:nvPr>
        </p:nvGraphicFramePr>
        <p:xfrm>
          <a:off x="7010400" y="762000"/>
          <a:ext cx="1676400" cy="10668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3800" y="304800"/>
            <a:ext cx="502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מבנה לולאת </a:t>
            </a:r>
            <a:r>
              <a:rPr lang="en-US" sz="2400" dirty="0" smtClean="0">
                <a:solidFill>
                  <a:schemeClr val="tx2"/>
                </a:solidFill>
              </a:rPr>
              <a:t>for</a:t>
            </a:r>
            <a:r>
              <a:rPr lang="he-IL" sz="2400" dirty="0" smtClean="0">
                <a:solidFill>
                  <a:schemeClr val="tx2"/>
                </a:solidFill>
              </a:rPr>
              <a:t>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209800"/>
            <a:ext cx="71628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for(initializations ; stop condition ; </a:t>
            </a:r>
            <a:r>
              <a:rPr lang="en-US" sz="2400" dirty="0" err="1" smtClean="0"/>
              <a:t>incrementation</a:t>
            </a:r>
            <a:r>
              <a:rPr lang="en-US" sz="2400" dirty="0" smtClean="0"/>
              <a:t>)</a:t>
            </a:r>
          </a:p>
          <a:p>
            <a:pPr algn="l" rtl="0"/>
            <a:r>
              <a:rPr lang="en-US" sz="2400" dirty="0" smtClean="0"/>
              <a:t>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for’s</a:t>
            </a:r>
            <a:r>
              <a:rPr lang="en-US" sz="2400" dirty="0" smtClean="0"/>
              <a:t> body</a:t>
            </a:r>
          </a:p>
          <a:p>
            <a:pPr algn="l" rtl="0"/>
            <a:r>
              <a:rPr lang="en-US" sz="2400" dirty="0"/>
              <a:t>}</a:t>
            </a:r>
            <a:r>
              <a:rPr lang="en-US" sz="2400" dirty="0" smtClean="0"/>
              <a:t> 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371600"/>
            <a:ext cx="1752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משפט אתחול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7" name="מחבר חץ ישר 6"/>
          <p:cNvCxnSpPr>
            <a:stCxn id="5" idx="2"/>
          </p:cNvCxnSpPr>
          <p:nvPr/>
        </p:nvCxnSpPr>
        <p:spPr>
          <a:xfrm>
            <a:off x="2400300" y="1771710"/>
            <a:ext cx="114300" cy="51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3800" y="1333500"/>
            <a:ext cx="1447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תנאי סיום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9" name="מחבר חץ ישר 8"/>
          <p:cNvCxnSpPr>
            <a:stCxn id="8" idx="2"/>
          </p:cNvCxnSpPr>
          <p:nvPr/>
        </p:nvCxnSpPr>
        <p:spPr>
          <a:xfrm>
            <a:off x="4457700" y="1733610"/>
            <a:ext cx="121519" cy="51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1918" y="1333500"/>
            <a:ext cx="1447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משפט קידום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13" name="מחבר חץ ישר 12"/>
          <p:cNvCxnSpPr>
            <a:stCxn id="12" idx="2"/>
          </p:cNvCxnSpPr>
          <p:nvPr/>
        </p:nvCxnSpPr>
        <p:spPr>
          <a:xfrm>
            <a:off x="7075818" y="1733610"/>
            <a:ext cx="121519" cy="51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86400" y="2976890"/>
            <a:ext cx="1447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גוף הלולאה</a:t>
            </a:r>
            <a:endParaRPr lang="he-IL" sz="2000" dirty="0">
              <a:solidFill>
                <a:schemeClr val="tx2"/>
              </a:solidFill>
            </a:endParaRPr>
          </a:p>
        </p:txBody>
      </p:sp>
      <p:cxnSp>
        <p:nvCxnSpPr>
          <p:cNvPr id="15" name="מחבר חץ ישר 14"/>
          <p:cNvCxnSpPr/>
          <p:nvPr/>
        </p:nvCxnSpPr>
        <p:spPr>
          <a:xfrm flipH="1">
            <a:off x="4114800" y="3176945"/>
            <a:ext cx="1524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7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6248400" cy="5364163"/>
          </a:xfrm>
        </p:spPr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public class Tester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public static void main(String[] </a:t>
            </a:r>
            <a:r>
              <a:rPr lang="en-US" altLang="he-IL" sz="2400" dirty="0" err="1" smtClean="0"/>
              <a:t>args</a:t>
            </a:r>
            <a:r>
              <a:rPr lang="en-US" altLang="he-IL" sz="2400" dirty="0" smtClean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for(</a:t>
            </a:r>
            <a:r>
              <a:rPr lang="en-US" altLang="he-IL" sz="2400" dirty="0" err="1" smtClean="0"/>
              <a:t>int</a:t>
            </a:r>
            <a:r>
              <a:rPr lang="en-US" altLang="he-IL" sz="2400" dirty="0" smtClean="0"/>
              <a:t>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= 1;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&lt;= 10;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++)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for(</a:t>
            </a:r>
            <a:r>
              <a:rPr lang="en-US" altLang="he-IL" sz="2400" dirty="0" err="1" smtClean="0"/>
              <a:t>int</a:t>
            </a:r>
            <a:r>
              <a:rPr lang="en-US" altLang="he-IL" sz="2400" dirty="0" smtClean="0"/>
              <a:t> j = 1; j &lt;= 10; </a:t>
            </a:r>
            <a:r>
              <a:rPr lang="en-US" altLang="he-IL" sz="2400" b="1" dirty="0" err="1" smtClean="0">
                <a:solidFill>
                  <a:schemeClr val="tx2"/>
                </a:solidFill>
              </a:rPr>
              <a:t>j++</a:t>
            </a:r>
            <a:r>
              <a:rPr lang="en-US" altLang="he-IL" sz="2400" dirty="0" smtClean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  </a:t>
            </a:r>
            <a:r>
              <a:rPr lang="en-US" altLang="he-IL" sz="2400" dirty="0" err="1" smtClean="0"/>
              <a:t>System.out.print</a:t>
            </a:r>
            <a:r>
              <a:rPr lang="en-US" altLang="he-IL" sz="2400" dirty="0" smtClean="0"/>
              <a:t>(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*j + “\t”);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 smtClean="0"/>
              <a:t>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}</a:t>
            </a:r>
          </a:p>
        </p:txBody>
      </p:sp>
      <p:graphicFrame>
        <p:nvGraphicFramePr>
          <p:cNvPr id="10258" name="Group 18"/>
          <p:cNvGraphicFramePr>
            <a:graphicFrameLocks noGrp="1"/>
          </p:cNvGraphicFramePr>
          <p:nvPr>
            <p:ph sz="half" idx="2"/>
          </p:nvPr>
        </p:nvGraphicFramePr>
        <p:xfrm>
          <a:off x="7010400" y="762000"/>
          <a:ext cx="1676400" cy="1600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85" name="Group 21"/>
          <p:cNvGraphicFramePr>
            <a:graphicFrameLocks noGrp="1"/>
          </p:cNvGraphicFramePr>
          <p:nvPr>
            <p:ph sz="half" idx="2"/>
          </p:nvPr>
        </p:nvGraphicFramePr>
        <p:xfrm>
          <a:off x="7010400" y="762000"/>
          <a:ext cx="1676400" cy="21336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6248400" cy="5364163"/>
          </a:xfrm>
        </p:spPr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public class Tester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public static void main(String[] </a:t>
            </a:r>
            <a:r>
              <a:rPr lang="en-US" altLang="he-IL" sz="2400" dirty="0" err="1" smtClean="0"/>
              <a:t>args</a:t>
            </a:r>
            <a:r>
              <a:rPr lang="en-US" altLang="he-IL" sz="2400" dirty="0" smtClean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for(</a:t>
            </a:r>
            <a:r>
              <a:rPr lang="en-US" altLang="he-IL" sz="2400" dirty="0" err="1" smtClean="0"/>
              <a:t>int</a:t>
            </a:r>
            <a:r>
              <a:rPr lang="en-US" altLang="he-IL" sz="2400" dirty="0" smtClean="0"/>
              <a:t>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= 1;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&lt;= 10;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++)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for(</a:t>
            </a:r>
            <a:r>
              <a:rPr lang="en-US" altLang="he-IL" sz="2400" dirty="0" err="1" smtClean="0"/>
              <a:t>int</a:t>
            </a:r>
            <a:r>
              <a:rPr lang="en-US" altLang="he-IL" sz="2400" dirty="0" smtClean="0"/>
              <a:t> j = 1; j &lt;= 10; </a:t>
            </a:r>
            <a:r>
              <a:rPr lang="en-US" altLang="he-IL" sz="2400" b="1" dirty="0" err="1" smtClean="0">
                <a:solidFill>
                  <a:schemeClr val="tx2"/>
                </a:solidFill>
              </a:rPr>
              <a:t>j++</a:t>
            </a:r>
            <a:r>
              <a:rPr lang="en-US" altLang="he-IL" sz="2400" dirty="0" smtClean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  </a:t>
            </a:r>
            <a:r>
              <a:rPr lang="en-US" altLang="he-IL" sz="2400" dirty="0" err="1" smtClean="0"/>
              <a:t>System.out.print</a:t>
            </a:r>
            <a:r>
              <a:rPr lang="en-US" altLang="he-IL" sz="2400" dirty="0" smtClean="0"/>
              <a:t>(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*j + “\t”);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 smtClean="0"/>
              <a:t>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55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6248400" cy="5364163"/>
          </a:xfrm>
        </p:spPr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public class Tester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public static void main()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for(</a:t>
            </a:r>
            <a:r>
              <a:rPr lang="en-US" altLang="he-IL" sz="2400" dirty="0" err="1" smtClean="0"/>
              <a:t>int</a:t>
            </a:r>
            <a:r>
              <a:rPr lang="en-US" altLang="he-IL" sz="2400" dirty="0" smtClean="0"/>
              <a:t>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= 1;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&lt;= 10;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++)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for(</a:t>
            </a:r>
            <a:r>
              <a:rPr lang="en-US" altLang="he-IL" sz="2400" dirty="0" err="1" smtClean="0"/>
              <a:t>int</a:t>
            </a:r>
            <a:r>
              <a:rPr lang="en-US" altLang="he-IL" sz="2400" dirty="0" smtClean="0"/>
              <a:t> j = 1; </a:t>
            </a:r>
            <a:r>
              <a:rPr lang="en-US" altLang="he-IL" sz="2400" b="1" dirty="0" smtClean="0">
                <a:solidFill>
                  <a:schemeClr val="tx2"/>
                </a:solidFill>
              </a:rPr>
              <a:t>j &lt;= 10</a:t>
            </a:r>
            <a:r>
              <a:rPr lang="en-US" altLang="he-IL" sz="2400" dirty="0" smtClean="0"/>
              <a:t>; </a:t>
            </a:r>
            <a:r>
              <a:rPr lang="en-US" altLang="he-IL" sz="2400" dirty="0" err="1" smtClean="0"/>
              <a:t>j++</a:t>
            </a:r>
            <a:r>
              <a:rPr lang="en-US" altLang="he-IL" sz="2400" dirty="0" smtClean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  </a:t>
            </a:r>
            <a:r>
              <a:rPr lang="en-US" altLang="he-IL" sz="2400" dirty="0" err="1" smtClean="0"/>
              <a:t>System.out.print</a:t>
            </a:r>
            <a:r>
              <a:rPr lang="en-US" altLang="he-IL" sz="2400" dirty="0" smtClean="0"/>
              <a:t>(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*j + “\t”);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 smtClean="0"/>
              <a:t>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}</a:t>
            </a:r>
          </a:p>
        </p:txBody>
      </p:sp>
      <p:graphicFrame>
        <p:nvGraphicFramePr>
          <p:cNvPr id="12317" name="Group 29"/>
          <p:cNvGraphicFramePr>
            <a:graphicFrameLocks noGrp="1"/>
          </p:cNvGraphicFramePr>
          <p:nvPr>
            <p:ph sz="half" idx="2"/>
          </p:nvPr>
        </p:nvGraphicFramePr>
        <p:xfrm>
          <a:off x="7010400" y="762000"/>
          <a:ext cx="1676400" cy="3200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6248400" cy="5364163"/>
          </a:xfrm>
        </p:spPr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public class Tester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public static void main()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for(</a:t>
            </a:r>
            <a:r>
              <a:rPr lang="en-US" altLang="he-IL" sz="2400" dirty="0" err="1" smtClean="0"/>
              <a:t>int</a:t>
            </a:r>
            <a:r>
              <a:rPr lang="en-US" altLang="he-IL" sz="2400" dirty="0" smtClean="0"/>
              <a:t>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= 1;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&lt;= 10; </a:t>
            </a:r>
            <a:r>
              <a:rPr lang="en-US" altLang="he-IL" sz="2400" b="1" dirty="0" err="1" smtClean="0">
                <a:solidFill>
                  <a:schemeClr val="tx2"/>
                </a:solidFill>
              </a:rPr>
              <a:t>i</a:t>
            </a:r>
            <a:r>
              <a:rPr lang="en-US" altLang="he-IL" sz="2400" b="1" dirty="0" smtClean="0">
                <a:solidFill>
                  <a:schemeClr val="tx2"/>
                </a:solidFill>
              </a:rPr>
              <a:t>++</a:t>
            </a:r>
            <a:r>
              <a:rPr lang="en-US" altLang="he-IL" sz="2400" dirty="0" smtClean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for(</a:t>
            </a:r>
            <a:r>
              <a:rPr lang="en-US" altLang="he-IL" sz="2400" dirty="0" err="1" smtClean="0"/>
              <a:t>int</a:t>
            </a:r>
            <a:r>
              <a:rPr lang="en-US" altLang="he-IL" sz="2400" dirty="0" smtClean="0"/>
              <a:t> j = 1; j &lt;= 10; </a:t>
            </a:r>
            <a:r>
              <a:rPr lang="en-US" altLang="he-IL" sz="2400" dirty="0" err="1" smtClean="0"/>
              <a:t>j++</a:t>
            </a:r>
            <a:r>
              <a:rPr lang="en-US" altLang="he-IL" sz="2400" dirty="0" smtClean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  </a:t>
            </a:r>
            <a:r>
              <a:rPr lang="en-US" altLang="he-IL" sz="2400" dirty="0" err="1" smtClean="0"/>
              <a:t>System.out.print</a:t>
            </a:r>
            <a:r>
              <a:rPr lang="en-US" altLang="he-IL" sz="2400" dirty="0" smtClean="0"/>
              <a:t>(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*j + “\t”);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 smtClean="0"/>
              <a:t>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}</a:t>
            </a:r>
          </a:p>
        </p:txBody>
      </p:sp>
      <p:graphicFrame>
        <p:nvGraphicFramePr>
          <p:cNvPr id="13342" name="Group 30"/>
          <p:cNvGraphicFramePr>
            <a:graphicFrameLocks noGrp="1"/>
          </p:cNvGraphicFramePr>
          <p:nvPr>
            <p:ph sz="half" idx="2"/>
          </p:nvPr>
        </p:nvGraphicFramePr>
        <p:xfrm>
          <a:off x="7010400" y="762000"/>
          <a:ext cx="1676400" cy="37338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6248400" cy="5364163"/>
          </a:xfrm>
        </p:spPr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public class Tester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public static void main()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for(</a:t>
            </a:r>
            <a:r>
              <a:rPr lang="en-US" altLang="he-IL" sz="2400" dirty="0" err="1" smtClean="0"/>
              <a:t>int</a:t>
            </a:r>
            <a:r>
              <a:rPr lang="en-US" altLang="he-IL" sz="2400" dirty="0" smtClean="0"/>
              <a:t>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= 1;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 &lt;= 10; 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++)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for(</a:t>
            </a:r>
            <a:r>
              <a:rPr lang="en-US" altLang="he-IL" sz="2400" b="1" dirty="0" err="1" smtClean="0">
                <a:solidFill>
                  <a:schemeClr val="tx2"/>
                </a:solidFill>
              </a:rPr>
              <a:t>int</a:t>
            </a:r>
            <a:r>
              <a:rPr lang="en-US" altLang="he-IL" sz="2400" b="1" dirty="0" smtClean="0">
                <a:solidFill>
                  <a:schemeClr val="tx2"/>
                </a:solidFill>
              </a:rPr>
              <a:t> j = 1</a:t>
            </a:r>
            <a:r>
              <a:rPr lang="en-US" altLang="he-IL" sz="2400" dirty="0" smtClean="0"/>
              <a:t>; j &lt;= 10; </a:t>
            </a:r>
            <a:r>
              <a:rPr lang="en-US" altLang="he-IL" sz="2400" dirty="0" err="1" smtClean="0"/>
              <a:t>j++</a:t>
            </a:r>
            <a:r>
              <a:rPr lang="en-US" altLang="he-IL" sz="2400" dirty="0" smtClean="0"/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  </a:t>
            </a:r>
            <a:r>
              <a:rPr lang="en-US" altLang="he-IL" sz="2400" dirty="0" err="1" smtClean="0"/>
              <a:t>System.out.print</a:t>
            </a:r>
            <a:r>
              <a:rPr lang="en-US" altLang="he-IL" sz="2400" dirty="0" smtClean="0"/>
              <a:t>(</a:t>
            </a:r>
            <a:r>
              <a:rPr lang="en-US" altLang="he-IL" sz="2400" dirty="0" err="1" smtClean="0"/>
              <a:t>i</a:t>
            </a:r>
            <a:r>
              <a:rPr lang="en-US" altLang="he-IL" sz="2400" dirty="0" smtClean="0"/>
              <a:t>*j + “\t”);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  </a:t>
            </a:r>
            <a:r>
              <a:rPr lang="en-US" altLang="he-IL" sz="2400" dirty="0" err="1" smtClean="0"/>
              <a:t>System.out.println</a:t>
            </a:r>
            <a:r>
              <a:rPr lang="en-US" altLang="he-IL" sz="2400" dirty="0" smtClean="0"/>
              <a:t>();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he-IL" sz="2400" dirty="0" smtClean="0"/>
              <a:t>}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ph sz="half" idx="2"/>
          </p:nvPr>
        </p:nvGraphicFramePr>
        <p:xfrm>
          <a:off x="7010400" y="762000"/>
          <a:ext cx="1676400" cy="37338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הדפסת משולש כוכביות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he-IL" smtClean="0"/>
              <a:t>כתבו תוכנית שקולטת מהמשתמש מספר חיובי שלם </a:t>
            </a:r>
            <a:r>
              <a:rPr lang="en-US" altLang="he-IL" smtClean="0"/>
              <a:t>n</a:t>
            </a:r>
            <a:r>
              <a:rPr lang="he-IL" altLang="he-IL" smtClean="0"/>
              <a:t>, ומדפיסה על המסך משולש ישר זוית של כוכביות. </a:t>
            </a:r>
          </a:p>
          <a:p>
            <a:r>
              <a:rPr lang="he-IL" altLang="he-IL" smtClean="0"/>
              <a:t>למשל, אם </a:t>
            </a:r>
            <a:r>
              <a:rPr lang="en-US" altLang="he-IL" smtClean="0"/>
              <a:t>n=3</a:t>
            </a:r>
            <a:r>
              <a:rPr lang="he-IL" altLang="he-IL" smtClean="0"/>
              <a:t> התוכנית תדפיס:</a:t>
            </a:r>
          </a:p>
          <a:p>
            <a:endParaRPr lang="he-IL" altLang="he-IL" smtClean="0"/>
          </a:p>
          <a:p>
            <a:r>
              <a:rPr lang="he-IL" altLang="he-IL" smtClean="0"/>
              <a:t>אם </a:t>
            </a:r>
            <a:r>
              <a:rPr lang="en-US" altLang="he-IL" smtClean="0"/>
              <a:t>n=4</a:t>
            </a:r>
            <a:r>
              <a:rPr lang="he-IL" altLang="he-IL" smtClean="0"/>
              <a:t> התוכנית תדפיס:</a:t>
            </a:r>
            <a:endParaRPr lang="en-US" altLang="he-IL" smtClean="0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438400" y="2971800"/>
            <a:ext cx="12954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b="1"/>
              <a:t>*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b="1"/>
              <a:t>**</a:t>
            </a:r>
          </a:p>
          <a:p>
            <a:pPr algn="l" rt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he-IL" sz="2400" b="1"/>
              <a:t>***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743200" y="4343400"/>
            <a:ext cx="12192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400" b="1"/>
              <a:t>*</a:t>
            </a:r>
          </a:p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400" b="1"/>
              <a:t>**</a:t>
            </a:r>
          </a:p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400" b="1"/>
              <a:t>***</a:t>
            </a:r>
          </a:p>
          <a:p>
            <a:pPr algn="l" rtl="0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he-IL" sz="2400" b="1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8082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smtClean="0"/>
              <a:t>Scanner scan = new Scanner(System.in);</a:t>
            </a:r>
          </a:p>
          <a:p>
            <a:pPr algn="l" rtl="0">
              <a:buFontTx/>
              <a:buNone/>
            </a:pPr>
            <a:r>
              <a:rPr lang="en-US" altLang="he-IL" smtClean="0"/>
              <a:t>int n;</a:t>
            </a:r>
          </a:p>
          <a:p>
            <a:pPr algn="l" rtl="0">
              <a:buFontTx/>
              <a:buNone/>
            </a:pPr>
            <a:r>
              <a:rPr lang="en-US" altLang="he-IL" smtClean="0"/>
              <a:t>n = scan.nextInt();</a:t>
            </a:r>
          </a:p>
          <a:p>
            <a:pPr algn="l" rtl="0">
              <a:buFontTx/>
              <a:buNone/>
            </a:pPr>
            <a:r>
              <a:rPr lang="en-US" altLang="he-IL" smtClean="0"/>
              <a:t>for(int i = 1; i &lt;= n; i ++)</a:t>
            </a:r>
          </a:p>
          <a:p>
            <a:pPr algn="l" rtl="0">
              <a:buFontTx/>
              <a:buNone/>
            </a:pPr>
            <a:r>
              <a:rPr lang="en-US" altLang="he-IL" smtClean="0"/>
              <a:t>{</a:t>
            </a:r>
          </a:p>
          <a:p>
            <a:pPr algn="l" rtl="0">
              <a:buFontTx/>
              <a:buNone/>
            </a:pPr>
            <a:r>
              <a:rPr lang="en-US" altLang="he-IL" smtClean="0"/>
              <a:t>	for(int j = 1; j &lt;= i; j++)</a:t>
            </a:r>
          </a:p>
          <a:p>
            <a:pPr algn="l" rtl="0">
              <a:buFontTx/>
              <a:buNone/>
            </a:pPr>
            <a:r>
              <a:rPr lang="en-US" altLang="he-IL" smtClean="0"/>
              <a:t>		System.out.print(“*”);</a:t>
            </a:r>
          </a:p>
          <a:p>
            <a:pPr algn="l" rtl="0">
              <a:buFontTx/>
              <a:buNone/>
            </a:pPr>
            <a:r>
              <a:rPr lang="en-US" altLang="he-IL" smtClean="0"/>
              <a:t>	System.out.println();</a:t>
            </a:r>
          </a:p>
          <a:p>
            <a:pPr algn="l" rtl="0">
              <a:buFontTx/>
              <a:buNone/>
            </a:pPr>
            <a:r>
              <a:rPr lang="en-US" altLang="he-IL" smtClean="0"/>
              <a:t>}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4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חידה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77200" cy="410051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10;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j = 1; j &lt;= 10; </a:t>
            </a:r>
            <a:r>
              <a:rPr lang="en-US" altLang="he-IL" dirty="0" err="1" smtClean="0"/>
              <a:t>j++</a:t>
            </a:r>
            <a:r>
              <a:rPr lang="en-US" altLang="he-IL" dirty="0" smtClean="0"/>
              <a:t>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k = 10; k &gt; 0; k--)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</a:p>
          <a:p>
            <a:pPr algn="l" rtl="0">
              <a:buFontTx/>
              <a:buNone/>
            </a:pPr>
            <a:endParaRPr lang="en-US" altLang="he-IL" dirty="0" smtClean="0"/>
          </a:p>
          <a:p>
            <a:pPr>
              <a:buFontTx/>
              <a:buNone/>
            </a:pPr>
            <a:r>
              <a:rPr lang="he-IL" altLang="he-IL" dirty="0" smtClean="0"/>
              <a:t>כמה כוכביות יודפסו על המסך?</a:t>
            </a:r>
            <a:endParaRPr lang="en-US" altLang="he-IL" dirty="0" smtClean="0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667000" y="5181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b="1" dirty="0">
                <a:solidFill>
                  <a:schemeClr val="tx2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6645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4" name="Group 22"/>
          <p:cNvGraphicFramePr>
            <a:graphicFrameLocks noGrp="1"/>
          </p:cNvGraphicFramePr>
          <p:nvPr>
            <p:ph sz="half" idx="2"/>
          </p:nvPr>
        </p:nvGraphicFramePr>
        <p:xfrm>
          <a:off x="7086600" y="1295400"/>
          <a:ext cx="1600200" cy="10366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172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>
                <a:solidFill>
                  <a:schemeClr val="tx2"/>
                </a:solidFill>
              </a:rPr>
              <a:t>int</a:t>
            </a:r>
            <a:r>
              <a:rPr lang="en-US" altLang="he-IL" dirty="0" smtClean="0">
                <a:solidFill>
                  <a:schemeClr val="tx2"/>
                </a:solidFill>
              </a:rPr>
              <a:t> </a:t>
            </a:r>
            <a:r>
              <a:rPr lang="en-US" altLang="he-IL" dirty="0" err="1" smtClean="0">
                <a:solidFill>
                  <a:schemeClr val="tx2"/>
                </a:solidFill>
              </a:rPr>
              <a:t>i</a:t>
            </a:r>
            <a:r>
              <a:rPr lang="en-US" altLang="he-IL" dirty="0" smtClean="0">
                <a:solidFill>
                  <a:schemeClr val="tx2"/>
                </a:solidFill>
              </a:rPr>
              <a:t> = 0</a:t>
            </a:r>
            <a:r>
              <a:rPr lang="en-US" altLang="he-IL" dirty="0" smtClean="0"/>
              <a:t>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10;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j = 1; j &lt;= 10; </a:t>
            </a:r>
            <a:r>
              <a:rPr lang="en-US" altLang="he-IL" dirty="0" err="1" smtClean="0"/>
              <a:t>j++</a:t>
            </a:r>
            <a:r>
              <a:rPr lang="en-US" altLang="he-IL" dirty="0" smtClean="0"/>
              <a:t>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k = 10; k &gt; 0; k--)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</a:p>
          <a:p>
            <a:pPr algn="l" rtl="0">
              <a:buFontTx/>
              <a:buNone/>
            </a:pP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0105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Group 4"/>
          <p:cNvGraphicFramePr>
            <a:graphicFrameLocks noGrp="1"/>
          </p:cNvGraphicFramePr>
          <p:nvPr>
            <p:ph sz="half" idx="2"/>
          </p:nvPr>
        </p:nvGraphicFramePr>
        <p:xfrm>
          <a:off x="7086600" y="1295400"/>
          <a:ext cx="1600200" cy="10366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172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10;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for(</a:t>
            </a:r>
            <a:r>
              <a:rPr lang="en-US" altLang="he-IL" dirty="0" err="1" smtClean="0">
                <a:solidFill>
                  <a:schemeClr val="tx2"/>
                </a:solidFill>
              </a:rPr>
              <a:t>int</a:t>
            </a:r>
            <a:r>
              <a:rPr lang="en-US" altLang="he-IL" dirty="0" smtClean="0">
                <a:solidFill>
                  <a:schemeClr val="tx2"/>
                </a:solidFill>
              </a:rPr>
              <a:t> j = 1</a:t>
            </a:r>
            <a:r>
              <a:rPr lang="en-US" altLang="he-IL" dirty="0" smtClean="0"/>
              <a:t>; j &lt;= 10; </a:t>
            </a:r>
            <a:r>
              <a:rPr lang="en-US" altLang="he-IL" dirty="0" err="1" smtClean="0"/>
              <a:t>j++</a:t>
            </a:r>
            <a:r>
              <a:rPr lang="en-US" altLang="he-IL" dirty="0" smtClean="0"/>
              <a:t>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k = 10; k &gt; 0; k--)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</a:p>
          <a:p>
            <a:pPr algn="l" rtl="0">
              <a:buFontTx/>
              <a:buNone/>
            </a:pP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2343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0" y="2209800"/>
            <a:ext cx="71628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for(initializations ; stop condition ; </a:t>
            </a:r>
            <a:r>
              <a:rPr lang="en-US" sz="2400" dirty="0" err="1" smtClean="0"/>
              <a:t>incrementation</a:t>
            </a:r>
            <a:r>
              <a:rPr lang="en-US" sz="2400" dirty="0" smtClean="0"/>
              <a:t>)</a:t>
            </a:r>
          </a:p>
          <a:p>
            <a:pPr algn="l" rtl="0"/>
            <a:r>
              <a:rPr lang="en-US" sz="2400" dirty="0" smtClean="0"/>
              <a:t>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for’s</a:t>
            </a:r>
            <a:r>
              <a:rPr lang="en-US" sz="2400" dirty="0" smtClean="0"/>
              <a:t> body</a:t>
            </a:r>
          </a:p>
          <a:p>
            <a:pPr algn="l" rtl="0"/>
            <a:r>
              <a:rPr lang="en-US" sz="2400" dirty="0"/>
              <a:t>}</a:t>
            </a:r>
            <a:r>
              <a:rPr lang="en-US" sz="2400" dirty="0" smtClean="0"/>
              <a:t> </a:t>
            </a:r>
            <a:endParaRPr lang="he-IL" sz="2400" dirty="0"/>
          </a:p>
        </p:txBody>
      </p:sp>
      <p:sp>
        <p:nvSpPr>
          <p:cNvPr id="6" name="חץ למטה 5"/>
          <p:cNvSpPr/>
          <p:nvPr/>
        </p:nvSpPr>
        <p:spPr>
          <a:xfrm>
            <a:off x="1371600" y="1645920"/>
            <a:ext cx="152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חץ מעוקל למטה 9"/>
          <p:cNvSpPr/>
          <p:nvPr/>
        </p:nvSpPr>
        <p:spPr>
          <a:xfrm>
            <a:off x="1600200" y="1981200"/>
            <a:ext cx="11430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1311" y="1549714"/>
            <a:ext cx="99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ביצוע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16" name="חץ מעוקל למטה 15"/>
          <p:cNvSpPr/>
          <p:nvPr/>
        </p:nvSpPr>
        <p:spPr>
          <a:xfrm>
            <a:off x="3429000" y="1949824"/>
            <a:ext cx="11430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0111" y="1518338"/>
            <a:ext cx="99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בדיקה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18" name="חץ למטה 17"/>
          <p:cNvSpPr/>
          <p:nvPr/>
        </p:nvSpPr>
        <p:spPr>
          <a:xfrm>
            <a:off x="1521311" y="2857153"/>
            <a:ext cx="147022" cy="762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Box 18"/>
          <p:cNvSpPr txBox="1"/>
          <p:nvPr/>
        </p:nvSpPr>
        <p:spPr>
          <a:xfrm>
            <a:off x="479612" y="2867600"/>
            <a:ext cx="990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אם </a:t>
            </a:r>
            <a:r>
              <a:rPr lang="en-US" sz="2000" dirty="0" smtClean="0">
                <a:solidFill>
                  <a:schemeClr val="tx2"/>
                </a:solidFill>
              </a:rPr>
              <a:t>true</a:t>
            </a:r>
            <a:r>
              <a:rPr lang="he-IL" sz="2000" dirty="0" smtClean="0">
                <a:solidFill>
                  <a:schemeClr val="tx2"/>
                </a:solidFill>
              </a:rPr>
              <a:t> ביצוע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21" name="צורה חופשית 20"/>
          <p:cNvSpPr/>
          <p:nvPr/>
        </p:nvSpPr>
        <p:spPr>
          <a:xfrm>
            <a:off x="1452282" y="2721685"/>
            <a:ext cx="4840942" cy="1279489"/>
          </a:xfrm>
          <a:custGeom>
            <a:avLst/>
            <a:gdLst>
              <a:gd name="connsiteX0" fmla="*/ 0 w 4840942"/>
              <a:gd name="connsiteY0" fmla="*/ 1000461 h 1279489"/>
              <a:gd name="connsiteX1" fmla="*/ 2915323 w 4840942"/>
              <a:gd name="connsiteY1" fmla="*/ 1215614 h 1279489"/>
              <a:gd name="connsiteX2" fmla="*/ 4840942 w 4840942"/>
              <a:gd name="connsiteY2" fmla="*/ 0 h 127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0942" h="1279489">
                <a:moveTo>
                  <a:pt x="0" y="1000461"/>
                </a:moveTo>
                <a:cubicBezTo>
                  <a:pt x="1054249" y="1191409"/>
                  <a:pt x="2108499" y="1382357"/>
                  <a:pt x="2915323" y="1215614"/>
                </a:cubicBezTo>
                <a:cubicBezTo>
                  <a:pt x="3722147" y="1048871"/>
                  <a:pt x="4281544" y="524435"/>
                  <a:pt x="4840942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3581400" y="4039436"/>
            <a:ext cx="99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ביצוע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23" name="חץ מעוקל למטה 22"/>
          <p:cNvSpPr/>
          <p:nvPr/>
        </p:nvSpPr>
        <p:spPr>
          <a:xfrm flipH="1">
            <a:off x="5244801" y="1869000"/>
            <a:ext cx="11430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65912" y="1437514"/>
            <a:ext cx="9906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בדיקה</a:t>
            </a:r>
            <a:endParaRPr lang="he-IL" sz="2000" dirty="0">
              <a:solidFill>
                <a:schemeClr val="tx2"/>
              </a:solidFill>
            </a:endParaRPr>
          </a:p>
        </p:txBody>
      </p:sp>
      <p:sp>
        <p:nvSpPr>
          <p:cNvPr id="25" name="חץ ימינה 24"/>
          <p:cNvSpPr/>
          <p:nvPr/>
        </p:nvSpPr>
        <p:spPr>
          <a:xfrm>
            <a:off x="835511" y="4070812"/>
            <a:ext cx="529590" cy="190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>
            <a:off x="74855" y="4305031"/>
            <a:ext cx="259348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>
                <a:solidFill>
                  <a:schemeClr val="tx2"/>
                </a:solidFill>
              </a:rPr>
              <a:t>הלולאה מסתיימת כאשר תנאי הסיום הוא </a:t>
            </a:r>
            <a:r>
              <a:rPr lang="en-US" sz="2000" dirty="0" smtClean="0">
                <a:solidFill>
                  <a:schemeClr val="tx2"/>
                </a:solidFill>
              </a:rPr>
              <a:t>false</a:t>
            </a:r>
            <a:endParaRPr lang="he-I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8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6" grpId="0" animBg="1"/>
      <p:bldP spid="17" grpId="0"/>
      <p:bldP spid="18" grpId="0" animBg="1"/>
      <p:bldP spid="19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4228044"/>
              </p:ext>
            </p:extLst>
          </p:nvPr>
        </p:nvGraphicFramePr>
        <p:xfrm>
          <a:off x="7086600" y="1295400"/>
          <a:ext cx="1752600" cy="1036638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172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10;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j = 1; j &lt;= 10; </a:t>
            </a:r>
            <a:r>
              <a:rPr lang="en-US" altLang="he-IL" dirty="0" err="1" smtClean="0"/>
              <a:t>j++</a:t>
            </a:r>
            <a:r>
              <a:rPr lang="en-US" altLang="he-IL" dirty="0" smtClean="0"/>
              <a:t>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for(</a:t>
            </a:r>
            <a:r>
              <a:rPr lang="en-US" altLang="he-IL" dirty="0" err="1" smtClean="0">
                <a:solidFill>
                  <a:schemeClr val="tx2"/>
                </a:solidFill>
              </a:rPr>
              <a:t>int</a:t>
            </a:r>
            <a:r>
              <a:rPr lang="en-US" altLang="he-IL" dirty="0" smtClean="0">
                <a:solidFill>
                  <a:schemeClr val="tx2"/>
                </a:solidFill>
              </a:rPr>
              <a:t> k = 10</a:t>
            </a:r>
            <a:r>
              <a:rPr lang="en-US" altLang="he-IL" dirty="0" smtClean="0"/>
              <a:t>; k &gt; 0; k--)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</a:p>
          <a:p>
            <a:pPr algn="l" rtl="0">
              <a:buFontTx/>
              <a:buNone/>
            </a:pP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37306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76" name="Group 2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7772908"/>
              </p:ext>
            </p:extLst>
          </p:nvPr>
        </p:nvGraphicFramePr>
        <p:xfrm>
          <a:off x="7086600" y="1295400"/>
          <a:ext cx="1752600" cy="1554426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172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10;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j = 1; j &lt;= 10; </a:t>
            </a:r>
            <a:r>
              <a:rPr lang="en-US" altLang="he-IL" dirty="0" err="1" smtClean="0"/>
              <a:t>j++</a:t>
            </a:r>
            <a:r>
              <a:rPr lang="en-US" altLang="he-IL" dirty="0" smtClean="0"/>
              <a:t>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k = 10; k &gt; 0; </a:t>
            </a:r>
            <a:r>
              <a:rPr lang="en-US" altLang="he-IL" dirty="0" smtClean="0">
                <a:solidFill>
                  <a:schemeClr val="tx2"/>
                </a:solidFill>
              </a:rPr>
              <a:t>k--</a:t>
            </a:r>
            <a:r>
              <a:rPr lang="en-US" altLang="he-IL" dirty="0" smtClean="0"/>
              <a:t>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</a:p>
          <a:p>
            <a:pPr algn="l" rtl="0">
              <a:buFontTx/>
              <a:buNone/>
            </a:pP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0414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13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731523"/>
              </p:ext>
            </p:extLst>
          </p:nvPr>
        </p:nvGraphicFramePr>
        <p:xfrm>
          <a:off x="7086600" y="1295400"/>
          <a:ext cx="1752600" cy="2590800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172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10;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j = 1; j &lt;= 10; </a:t>
            </a:r>
            <a:r>
              <a:rPr lang="en-US" altLang="he-IL" dirty="0" err="1" smtClean="0"/>
              <a:t>j++</a:t>
            </a:r>
            <a:r>
              <a:rPr lang="en-US" altLang="he-IL" dirty="0" smtClean="0"/>
              <a:t>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k = 10; </a:t>
            </a:r>
            <a:r>
              <a:rPr lang="en-US" altLang="he-IL" dirty="0" smtClean="0">
                <a:solidFill>
                  <a:schemeClr val="tx2"/>
                </a:solidFill>
              </a:rPr>
              <a:t>k &gt; 0</a:t>
            </a:r>
            <a:r>
              <a:rPr lang="en-US" altLang="he-IL" dirty="0" smtClean="0"/>
              <a:t>; k--)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</a:p>
          <a:p>
            <a:pPr algn="l" rtl="0">
              <a:buFontTx/>
              <a:buNone/>
            </a:pP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41652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9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6893161"/>
              </p:ext>
            </p:extLst>
          </p:nvPr>
        </p:nvGraphicFramePr>
        <p:xfrm>
          <a:off x="7086600" y="1295400"/>
          <a:ext cx="1752600" cy="3108960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917993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172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10;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j = 1; j &lt;= 10; </a:t>
            </a:r>
            <a:r>
              <a:rPr lang="en-US" altLang="he-IL" dirty="0" err="1" smtClean="0">
                <a:solidFill>
                  <a:schemeClr val="tx2"/>
                </a:solidFill>
              </a:rPr>
              <a:t>j++</a:t>
            </a:r>
            <a:r>
              <a:rPr lang="en-US" altLang="he-IL" dirty="0" smtClean="0"/>
              <a:t>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k = 10; k &gt; 0; k--)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</a:p>
          <a:p>
            <a:pPr algn="l" rtl="0">
              <a:buFontTx/>
              <a:buNone/>
            </a:pP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29546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graphicFrame>
        <p:nvGraphicFramePr>
          <p:cNvPr id="9" name="Group 3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5093573"/>
              </p:ext>
            </p:extLst>
          </p:nvPr>
        </p:nvGraphicFramePr>
        <p:xfrm>
          <a:off x="7086600" y="1295400"/>
          <a:ext cx="1752600" cy="3108960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917993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172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10;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++)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j = 1; j &lt;= 10; </a:t>
            </a:r>
            <a:r>
              <a:rPr lang="en-US" altLang="he-IL" dirty="0" err="1" smtClean="0"/>
              <a:t>j++</a:t>
            </a:r>
            <a:r>
              <a:rPr lang="en-US" altLang="he-IL" dirty="0" smtClean="0"/>
              <a:t>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for(</a:t>
            </a:r>
            <a:r>
              <a:rPr lang="en-US" altLang="he-IL" dirty="0" err="1" smtClean="0">
                <a:solidFill>
                  <a:schemeClr val="tx2"/>
                </a:solidFill>
              </a:rPr>
              <a:t>int</a:t>
            </a:r>
            <a:r>
              <a:rPr lang="en-US" altLang="he-IL" dirty="0" smtClean="0">
                <a:solidFill>
                  <a:schemeClr val="tx2"/>
                </a:solidFill>
              </a:rPr>
              <a:t> k = 10</a:t>
            </a:r>
            <a:r>
              <a:rPr lang="en-US" altLang="he-IL" dirty="0" smtClean="0"/>
              <a:t>; k &gt; 0; k--)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</a:p>
          <a:p>
            <a:pPr algn="l" rtl="0">
              <a:buFontTx/>
              <a:buNone/>
            </a:pPr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18211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he-IL" dirty="0" smtClean="0">
                <a:solidFill>
                  <a:schemeClr val="tx2"/>
                </a:solidFill>
              </a:rPr>
              <a:t>חידה נוספת</a:t>
            </a:r>
            <a:endParaRPr lang="en-US" altLang="he-IL" dirty="0" smtClean="0">
              <a:solidFill>
                <a:schemeClr val="tx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he-IL" dirty="0" smtClean="0"/>
              <a:t>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= 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&lt; 10; </a:t>
            </a:r>
            <a:r>
              <a:rPr lang="en-US" altLang="he-IL" dirty="0" err="1" smtClean="0"/>
              <a:t>i</a:t>
            </a:r>
            <a:r>
              <a:rPr lang="en-US" altLang="he-IL" dirty="0" smtClean="0"/>
              <a:t> ++)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{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j = 0; j &lt; 10; </a:t>
            </a:r>
            <a:r>
              <a:rPr lang="en-US" altLang="he-IL" dirty="0" err="1" smtClean="0"/>
              <a:t>j++</a:t>
            </a:r>
            <a:r>
              <a:rPr lang="en-US" altLang="he-IL" dirty="0" smtClean="0"/>
              <a:t>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for(</a:t>
            </a:r>
            <a:r>
              <a:rPr lang="en-US" altLang="he-IL" dirty="0" err="1" smtClean="0"/>
              <a:t>int</a:t>
            </a:r>
            <a:r>
              <a:rPr lang="en-US" altLang="he-IL" dirty="0" smtClean="0"/>
              <a:t> k = 0; k &lt; 10; k++)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		</a:t>
            </a:r>
            <a:r>
              <a:rPr lang="en-US" altLang="he-IL" dirty="0" err="1" smtClean="0"/>
              <a:t>System.out.println</a:t>
            </a:r>
            <a:r>
              <a:rPr lang="en-US" altLang="he-IL" dirty="0" smtClean="0"/>
              <a:t>(“*”);</a:t>
            </a:r>
          </a:p>
          <a:p>
            <a:pPr algn="l" rtl="0">
              <a:buFontTx/>
              <a:buNone/>
            </a:pPr>
            <a:r>
              <a:rPr lang="en-US" altLang="he-IL" dirty="0" smtClean="0"/>
              <a:t>}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410200" y="16764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e-IL" altLang="he-IL" sz="2000"/>
              <a:t>כמה כוכביות יודפסו על המסך?</a:t>
            </a:r>
            <a:endParaRPr lang="en-US" altLang="he-IL" sz="2000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477000" y="2362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he-IL" sz="2800" b="1" dirty="0">
                <a:solidFill>
                  <a:schemeClr val="tx2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40341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chemeClr val="tx2"/>
                </a:solidFill>
              </a:rPr>
              <a:t>עצרת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2238" y="1295401"/>
            <a:ext cx="8229600" cy="3352800"/>
          </a:xfrm>
        </p:spPr>
        <p:txBody>
          <a:bodyPr/>
          <a:lstStyle/>
          <a:p>
            <a:r>
              <a:rPr lang="he-IL" dirty="0" smtClean="0"/>
              <a:t>כתבו שיטה שחתימתה – </a:t>
            </a:r>
          </a:p>
          <a:p>
            <a:pPr marL="0" indent="0" algn="l" rtl="0"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factorial(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he-IL" dirty="0" smtClean="0"/>
              <a:t>השיטה תקבל כפרמטר מספר שלם </a:t>
            </a:r>
            <a:r>
              <a:rPr lang="en-US" dirty="0" smtClean="0"/>
              <a:t>n</a:t>
            </a:r>
            <a:r>
              <a:rPr lang="he-IL" dirty="0" smtClean="0"/>
              <a:t> ותחזיר את העצרת של המספר.</a:t>
            </a:r>
          </a:p>
          <a:p>
            <a:r>
              <a:rPr lang="he-IL" dirty="0" smtClean="0"/>
              <a:t>עצרת היא מכפלת כל המספרים מאחד עד המספר: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7276" y="4267200"/>
            <a:ext cx="4343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chemeClr val="tx2"/>
                </a:solidFill>
              </a:rPr>
              <a:t>n! = 1 * 2 * 3 * … * n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tx2"/>
                </a:solidFill>
              </a:rPr>
              <a:t>4! = 1 * 2 * 3 * 4 = 24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tx2"/>
                </a:solidFill>
              </a:rPr>
              <a:t>0! = 1</a:t>
            </a:r>
          </a:p>
          <a:p>
            <a:pPr algn="r"/>
            <a:r>
              <a:rPr lang="he-IL" sz="2400" dirty="0" smtClean="0">
                <a:solidFill>
                  <a:schemeClr val="tx2"/>
                </a:solidFill>
              </a:rPr>
              <a:t>העצרת של מספר שלילי היא 1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304800"/>
            <a:ext cx="8153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כתבו שיטה שחתימתה – </a:t>
            </a:r>
          </a:p>
          <a:p>
            <a:pPr algn="l" rtl="0"/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sumDigits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</a:t>
            </a:r>
            <a:r>
              <a:rPr lang="en-US" sz="24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318" y="1219200"/>
            <a:ext cx="8153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השיטה תקבל כפרמטר מספר שלם ותחזיר את סכום הספרות במספר.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1318" y="2171252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למשל, הקריאה </a:t>
            </a:r>
            <a:r>
              <a:rPr lang="en-US" sz="2400" dirty="0" err="1" smtClean="0">
                <a:solidFill>
                  <a:schemeClr val="tx2"/>
                </a:solidFill>
              </a:rPr>
              <a:t>sumDigits</a:t>
            </a:r>
            <a:r>
              <a:rPr lang="en-US" sz="2400" dirty="0" smtClean="0">
                <a:solidFill>
                  <a:schemeClr val="tx2"/>
                </a:solidFill>
              </a:rPr>
              <a:t>(4286)</a:t>
            </a:r>
            <a:r>
              <a:rPr lang="he-IL" sz="2400" dirty="0" smtClean="0">
                <a:solidFill>
                  <a:schemeClr val="tx2"/>
                </a:solidFill>
              </a:rPr>
              <a:t> תחזיר 20.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0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304800"/>
            <a:ext cx="8153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כתבו שיטה שחתימתה – </a:t>
            </a:r>
          </a:p>
          <a:p>
            <a:pPr algn="l" rtl="0"/>
            <a:r>
              <a:rPr lang="en-US" sz="2400" dirty="0" smtClean="0"/>
              <a:t>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maxDigit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</a:t>
            </a:r>
            <a:r>
              <a:rPr lang="en-US" sz="24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318" y="1219200"/>
            <a:ext cx="8153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השיטה תקבל כפרמטר מספר שלם ותחזיר את הספרה המקסימלית בו.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1318" y="2171252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למשל, הקריאה </a:t>
            </a:r>
            <a:r>
              <a:rPr lang="en-US" sz="2400" dirty="0" err="1" smtClean="0">
                <a:solidFill>
                  <a:schemeClr val="tx2"/>
                </a:solidFill>
              </a:rPr>
              <a:t>sumDigits</a:t>
            </a:r>
            <a:r>
              <a:rPr lang="en-US" sz="2400" dirty="0" smtClean="0">
                <a:solidFill>
                  <a:schemeClr val="tx2"/>
                </a:solidFill>
              </a:rPr>
              <a:t>(4286)</a:t>
            </a:r>
            <a:r>
              <a:rPr lang="he-IL" sz="2400" dirty="0" smtClean="0">
                <a:solidFill>
                  <a:schemeClr val="tx2"/>
                </a:solidFill>
              </a:rPr>
              <a:t> תחזיר 8.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214" y="2789093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הקריאה </a:t>
            </a:r>
            <a:r>
              <a:rPr lang="en-US" sz="2400" dirty="0" err="1" smtClean="0">
                <a:solidFill>
                  <a:schemeClr val="tx2"/>
                </a:solidFill>
              </a:rPr>
              <a:t>sumDigits</a:t>
            </a:r>
            <a:r>
              <a:rPr lang="en-US" sz="2400" dirty="0" smtClean="0">
                <a:solidFill>
                  <a:schemeClr val="tx2"/>
                </a:solidFill>
              </a:rPr>
              <a:t>(15354)</a:t>
            </a:r>
            <a:r>
              <a:rPr lang="he-IL" sz="2400" dirty="0" smtClean="0">
                <a:solidFill>
                  <a:schemeClr val="tx2"/>
                </a:solidFill>
              </a:rPr>
              <a:t> תחזיר 5.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2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304800"/>
            <a:ext cx="8153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כתבו שיטה שחתימתה – </a:t>
            </a:r>
          </a:p>
          <a:p>
            <a:pPr algn="l" rtl="0"/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isAscending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</a:t>
            </a:r>
            <a:r>
              <a:rPr lang="en-US" sz="24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318" y="1219200"/>
            <a:ext cx="8153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השיטה תקבל כפרמטר מספר שלם ותחזיר </a:t>
            </a:r>
            <a:r>
              <a:rPr lang="en-US" sz="2400" dirty="0" smtClean="0"/>
              <a:t>true</a:t>
            </a:r>
            <a:r>
              <a:rPr lang="he-IL" sz="2400" dirty="0" smtClean="0"/>
              <a:t> אם הספרות במספר מסודרות בסדר עולה ממש משמאל לימין.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1318" y="2171252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למשל, הקריאה </a:t>
            </a:r>
            <a:r>
              <a:rPr lang="en-US" sz="2400" dirty="0" err="1" smtClean="0">
                <a:solidFill>
                  <a:schemeClr val="tx2"/>
                </a:solidFill>
              </a:rPr>
              <a:t>isAscending</a:t>
            </a:r>
            <a:r>
              <a:rPr lang="en-US" sz="2400" dirty="0" smtClean="0">
                <a:solidFill>
                  <a:schemeClr val="tx2"/>
                </a:solidFill>
              </a:rPr>
              <a:t>(13467)</a:t>
            </a:r>
            <a:r>
              <a:rPr lang="he-IL" sz="2400" dirty="0" smtClean="0">
                <a:solidFill>
                  <a:schemeClr val="tx2"/>
                </a:solidFill>
              </a:rPr>
              <a:t> תחזיר </a:t>
            </a:r>
            <a:r>
              <a:rPr lang="en-US" sz="2400" dirty="0" smtClean="0">
                <a:solidFill>
                  <a:schemeClr val="tx2"/>
                </a:solidFill>
              </a:rPr>
              <a:t>true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214" y="2789093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הקריאה </a:t>
            </a:r>
            <a:r>
              <a:rPr lang="en-US" sz="2400" dirty="0" err="1" smtClean="0">
                <a:solidFill>
                  <a:schemeClr val="tx2"/>
                </a:solidFill>
              </a:rPr>
              <a:t>isAscending</a:t>
            </a:r>
            <a:r>
              <a:rPr lang="en-US" sz="2400" dirty="0" smtClean="0">
                <a:solidFill>
                  <a:schemeClr val="tx2"/>
                </a:solidFill>
              </a:rPr>
              <a:t>(3)</a:t>
            </a:r>
            <a:r>
              <a:rPr lang="he-IL" sz="2400" dirty="0" smtClean="0">
                <a:solidFill>
                  <a:schemeClr val="tx2"/>
                </a:solidFill>
              </a:rPr>
              <a:t> תחזיר </a:t>
            </a:r>
            <a:r>
              <a:rPr lang="en-US" sz="2400" dirty="0" smtClean="0">
                <a:solidFill>
                  <a:schemeClr val="tx2"/>
                </a:solidFill>
              </a:rPr>
              <a:t>true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449" y="3336692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הקריאה </a:t>
            </a:r>
            <a:r>
              <a:rPr lang="en-US" sz="2400" dirty="0" err="1" smtClean="0">
                <a:solidFill>
                  <a:schemeClr val="tx2"/>
                </a:solidFill>
              </a:rPr>
              <a:t>isAscending</a:t>
            </a:r>
            <a:r>
              <a:rPr lang="en-US" sz="2400" dirty="0" smtClean="0">
                <a:solidFill>
                  <a:schemeClr val="tx2"/>
                </a:solidFill>
              </a:rPr>
              <a:t>(12234)</a:t>
            </a:r>
            <a:r>
              <a:rPr lang="he-IL" sz="2400" dirty="0" smtClean="0">
                <a:solidFill>
                  <a:schemeClr val="tx2"/>
                </a:solidFill>
              </a:rPr>
              <a:t> תחזיר </a:t>
            </a:r>
            <a:r>
              <a:rPr lang="en-US" sz="2400" dirty="0" smtClean="0">
                <a:solidFill>
                  <a:schemeClr val="tx2"/>
                </a:solidFill>
              </a:rPr>
              <a:t>false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954533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הקריאה </a:t>
            </a:r>
            <a:r>
              <a:rPr lang="en-US" sz="2400" dirty="0" err="1" smtClean="0">
                <a:solidFill>
                  <a:schemeClr val="tx2"/>
                </a:solidFill>
              </a:rPr>
              <a:t>isAscending</a:t>
            </a:r>
            <a:r>
              <a:rPr lang="en-US" sz="2400" dirty="0" smtClean="0">
                <a:solidFill>
                  <a:schemeClr val="tx2"/>
                </a:solidFill>
              </a:rPr>
              <a:t>(12634)</a:t>
            </a:r>
            <a:r>
              <a:rPr lang="he-IL" sz="2400" dirty="0" smtClean="0">
                <a:solidFill>
                  <a:schemeClr val="tx2"/>
                </a:solidFill>
              </a:rPr>
              <a:t> תחזיר </a:t>
            </a:r>
            <a:r>
              <a:rPr lang="en-US" sz="2400" dirty="0" smtClean="0">
                <a:solidFill>
                  <a:schemeClr val="tx2"/>
                </a:solidFill>
              </a:rPr>
              <a:t>false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228600"/>
            <a:ext cx="6248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התוכנית הבאה מדפיסה 5 כוכביות על המסך: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4582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for(</a:t>
            </a:r>
            <a:r>
              <a:rPr lang="en-US" sz="2400" dirty="0" err="1" smtClean="0"/>
              <a:t>i</a:t>
            </a:r>
            <a:r>
              <a:rPr lang="en-US" sz="2400" dirty="0" smtClean="0"/>
              <a:t> = 1;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5;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(“*”);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550637"/>
            <a:ext cx="86106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חשוב לדעת לעקוב אחרי ביצוע הלולאה על נייר. נרשום את המשתנים </a:t>
            </a:r>
            <a:r>
              <a:rPr lang="he-IL" sz="2400" dirty="0" err="1" smtClean="0">
                <a:solidFill>
                  <a:schemeClr val="tx2"/>
                </a:solidFill>
              </a:rPr>
              <a:t>הרלבנטים</a:t>
            </a:r>
            <a:r>
              <a:rPr lang="he-IL" sz="2400" dirty="0" smtClean="0">
                <a:solidFill>
                  <a:schemeClr val="tx2"/>
                </a:solidFill>
              </a:rPr>
              <a:t> ונראה איך הם משתנים במהלך ביצוע הלולאה (טבלת מעקב).</a:t>
            </a:r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1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7143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e-IL" altLang="he-IL" dirty="0" smtClean="0">
                <a:solidFill>
                  <a:schemeClr val="tx2"/>
                </a:solidFill>
              </a:rPr>
              <a:t>נתונה השיטה הבאה:</a:t>
            </a: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357188" y="1000125"/>
            <a:ext cx="40719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public int f(int num)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{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int x = 0, y = 0;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while(num != 0)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{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x = num % 10;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y = y * 10 + x;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num /= 10;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}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return y; 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}</a:t>
            </a:r>
            <a:endParaRPr lang="he-IL" altLang="he-IL" sz="320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29125" y="1143000"/>
            <a:ext cx="42148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א. מה תחזיר השיטה עבור הקריאה </a:t>
            </a:r>
            <a:r>
              <a:rPr lang="en-US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f(1234)</a:t>
            </a:r>
            <a:r>
              <a:rPr lang="he-IL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 ?</a:t>
            </a:r>
          </a:p>
          <a:p>
            <a:pPr eaLnBrk="1" hangingPunct="1"/>
            <a:r>
              <a:rPr lang="he-IL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ב. מה עושה השיטה באופן כללי?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3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357188" y="500063"/>
            <a:ext cx="40719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public int f(int num)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{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int x = 0, y = 0;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while(num != 0)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{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x = num % 10;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y = y * 10 + x;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num /= 10;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}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return y; 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}</a:t>
            </a:r>
            <a:endParaRPr lang="he-IL" altLang="he-IL" sz="3200">
              <a:latin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5643564" y="714375"/>
          <a:ext cx="2405061" cy="9144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x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num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357188" y="500063"/>
            <a:ext cx="40719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public 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f(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)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{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x = 0, y = 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while(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!= 0)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{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</a:t>
            </a:r>
            <a:r>
              <a:rPr lang="en-US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x = </a:t>
            </a:r>
            <a:r>
              <a:rPr lang="en-US" altLang="he-IL" sz="3200" dirty="0" err="1">
                <a:solidFill>
                  <a:schemeClr val="tx2"/>
                </a:solidFill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 % 10;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y = y * 10 + x;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/= 10;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}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return y; 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}</a:t>
            </a:r>
            <a:endParaRPr lang="he-IL" altLang="he-IL" sz="3200" dirty="0">
              <a:latin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5643564" y="714375"/>
          <a:ext cx="2405061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x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num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357188" y="500063"/>
            <a:ext cx="40719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public 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f(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)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{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x = 0, y = 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while(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!= 0)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{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x =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% 10;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</a:t>
            </a:r>
            <a:r>
              <a:rPr lang="en-US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y = y * 10 + x;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/= 10;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}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return y; 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}</a:t>
            </a:r>
            <a:endParaRPr lang="he-IL" altLang="he-IL" sz="3200" dirty="0">
              <a:latin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5643564" y="714375"/>
          <a:ext cx="2405061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x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num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357188" y="500063"/>
            <a:ext cx="40719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public 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f(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)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{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x = 0, y = 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while(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!= 0)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{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x =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% 10;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y = y * 10 + x;</a:t>
            </a:r>
          </a:p>
          <a:p>
            <a:pPr algn="l" rtl="0" eaLnBrk="1" hangingPunct="1"/>
            <a:r>
              <a:rPr lang="en-US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       </a:t>
            </a:r>
            <a:r>
              <a:rPr lang="en-US" altLang="he-IL" sz="3200" dirty="0" err="1">
                <a:solidFill>
                  <a:schemeClr val="tx2"/>
                </a:solidFill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 /= 10;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}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return y; 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}</a:t>
            </a:r>
            <a:endParaRPr lang="he-IL" altLang="he-IL" sz="3200" dirty="0">
              <a:latin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5643564" y="714375"/>
          <a:ext cx="2405061" cy="13716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x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num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357188" y="500063"/>
            <a:ext cx="40719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public 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f(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)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{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x = 0, y = 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while(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!= 0)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{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</a:t>
            </a:r>
            <a:r>
              <a:rPr lang="en-US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x = </a:t>
            </a:r>
            <a:r>
              <a:rPr lang="en-US" altLang="he-IL" sz="3200" dirty="0" err="1">
                <a:solidFill>
                  <a:schemeClr val="tx2"/>
                </a:solidFill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 % 10;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y = y * 10 + x;</a:t>
            </a:r>
          </a:p>
          <a:p>
            <a:pPr algn="l" rtl="0" eaLnBrk="1" hangingPunct="1"/>
            <a:r>
              <a:rPr lang="en-US" altLang="he-IL" sz="3200" dirty="0">
                <a:solidFill>
                  <a:srgbClr val="FF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/= 10;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}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return y; 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}</a:t>
            </a:r>
            <a:endParaRPr lang="he-IL" altLang="he-IL" sz="3200" dirty="0">
              <a:latin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5643564" y="714375"/>
          <a:ext cx="2405061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x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num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3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57188" y="500063"/>
            <a:ext cx="40719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public 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f(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)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{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x = 0, y = 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while(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!= 0)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{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x =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% 10;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</a:t>
            </a:r>
            <a:r>
              <a:rPr lang="en-US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y = y * 10 + x;</a:t>
            </a:r>
          </a:p>
          <a:p>
            <a:pPr algn="l" rtl="0" eaLnBrk="1" hangingPunct="1"/>
            <a:r>
              <a:rPr lang="en-US" altLang="he-IL" sz="3200" dirty="0">
                <a:solidFill>
                  <a:srgbClr val="FF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/= 10;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}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return y; 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}</a:t>
            </a:r>
            <a:endParaRPr lang="he-IL" altLang="he-IL" sz="3200" dirty="0">
              <a:latin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5643564" y="714375"/>
          <a:ext cx="2405061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x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num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3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43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357188" y="500063"/>
            <a:ext cx="40719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public 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f(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)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{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</a:t>
            </a:r>
            <a:r>
              <a:rPr lang="en-US" altLang="he-IL" sz="3200" dirty="0" err="1">
                <a:latin typeface="Calibri" panose="020F0502020204030204" pitchFamily="34" charset="0"/>
              </a:rPr>
              <a:t>int</a:t>
            </a:r>
            <a:r>
              <a:rPr lang="en-US" altLang="he-IL" sz="3200" dirty="0">
                <a:latin typeface="Calibri" panose="020F0502020204030204" pitchFamily="34" charset="0"/>
              </a:rPr>
              <a:t> x = 0, y = 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while(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!= 0)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{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x = </a:t>
            </a:r>
            <a:r>
              <a:rPr lang="en-US" altLang="he-IL" sz="3200" dirty="0" err="1"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latin typeface="Calibri" panose="020F0502020204030204" pitchFamily="34" charset="0"/>
              </a:rPr>
              <a:t> % 10;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    y = y * 10 + x;</a:t>
            </a:r>
          </a:p>
          <a:p>
            <a:pPr algn="l" rtl="0" eaLnBrk="1" hangingPunct="1"/>
            <a:r>
              <a:rPr lang="en-US" altLang="he-IL" sz="3200" dirty="0">
                <a:solidFill>
                  <a:srgbClr val="FF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he-IL" sz="3200" dirty="0" err="1">
                <a:solidFill>
                  <a:schemeClr val="tx2"/>
                </a:solidFill>
                <a:latin typeface="Calibri" panose="020F0502020204030204" pitchFamily="34" charset="0"/>
              </a:rPr>
              <a:t>num</a:t>
            </a:r>
            <a:r>
              <a:rPr lang="en-US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 /= 10;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}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   return y; </a:t>
            </a:r>
          </a:p>
          <a:p>
            <a:pPr algn="l" rtl="0" eaLnBrk="1" hangingPunct="1"/>
            <a:r>
              <a:rPr lang="en-US" altLang="he-IL" sz="3200" dirty="0">
                <a:latin typeface="Calibri" panose="020F0502020204030204" pitchFamily="34" charset="0"/>
              </a:rPr>
              <a:t>}</a:t>
            </a:r>
            <a:endParaRPr lang="he-IL" altLang="he-IL" sz="3200" dirty="0">
              <a:latin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5643564" y="714375"/>
          <a:ext cx="2405061" cy="18288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x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num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3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43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57188" y="500063"/>
            <a:ext cx="40719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public int f(int num)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{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int x = 0, y = 0;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while(num != 0)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{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x = num % 10;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y = y * 10 + x;</a:t>
            </a:r>
          </a:p>
          <a:p>
            <a:pPr algn="l" rtl="0" eaLnBrk="1" hangingPunct="1"/>
            <a:r>
              <a:rPr lang="en-US" altLang="he-IL" sz="3200">
                <a:solidFill>
                  <a:srgbClr val="FF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he-IL" sz="3200">
                <a:latin typeface="Calibri" panose="020F0502020204030204" pitchFamily="34" charset="0"/>
              </a:rPr>
              <a:t>num /= 10;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}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return y; 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}</a:t>
            </a:r>
            <a:endParaRPr lang="he-IL" altLang="he-IL" sz="3200">
              <a:latin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5643564" y="714375"/>
          <a:ext cx="2405061" cy="2286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x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num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3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43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432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57188" y="500063"/>
            <a:ext cx="40719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public int f(int num)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{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int x = 0, y = 0;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while(num != 0)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{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x = num % 10;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y = y * 10 + x;</a:t>
            </a:r>
          </a:p>
          <a:p>
            <a:pPr algn="l" rtl="0" eaLnBrk="1" hangingPunct="1"/>
            <a:r>
              <a:rPr lang="en-US" altLang="he-IL" sz="3200">
                <a:solidFill>
                  <a:srgbClr val="FF0000"/>
                </a:solidFill>
                <a:latin typeface="Calibri" panose="020F0502020204030204" pitchFamily="34" charset="0"/>
              </a:rPr>
              <a:t>       </a:t>
            </a:r>
            <a:r>
              <a:rPr lang="en-US" altLang="he-IL" sz="3200">
                <a:latin typeface="Calibri" panose="020F0502020204030204" pitchFamily="34" charset="0"/>
              </a:rPr>
              <a:t>num /= 10;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}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return y; 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}</a:t>
            </a:r>
            <a:endParaRPr lang="he-IL" altLang="he-IL" sz="3200">
              <a:latin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5643564" y="714375"/>
          <a:ext cx="2405061" cy="2743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01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x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y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num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1234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123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3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43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432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4321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071938" y="3643313"/>
            <a:ext cx="46434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3200" dirty="0">
                <a:solidFill>
                  <a:schemeClr val="tx2"/>
                </a:solidFill>
              </a:rPr>
              <a:t>השיטה מקבלת מספר ומחזירה את המספר בסדר ספרות הפוך.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4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4582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for(</a:t>
            </a:r>
            <a:r>
              <a:rPr lang="en-US" sz="2400" dirty="0" err="1" smtClean="0"/>
              <a:t>i</a:t>
            </a:r>
            <a:r>
              <a:rPr lang="en-US" sz="2400" dirty="0" smtClean="0"/>
              <a:t> = 1;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5;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(“*”);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3048000"/>
            <a:ext cx="685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endParaRPr lang="he-IL" sz="2800" dirty="0">
              <a:solidFill>
                <a:schemeClr val="tx2"/>
              </a:solidFill>
            </a:endParaRPr>
          </a:p>
        </p:txBody>
      </p:sp>
      <p:cxnSp>
        <p:nvCxnSpPr>
          <p:cNvPr id="8" name="מחבר ישר 7"/>
          <p:cNvCxnSpPr/>
          <p:nvPr/>
        </p:nvCxnSpPr>
        <p:spPr>
          <a:xfrm>
            <a:off x="7086600" y="35052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/>
          <p:cNvSpPr/>
          <p:nvPr/>
        </p:nvSpPr>
        <p:spPr>
          <a:xfrm>
            <a:off x="1600200" y="2133600"/>
            <a:ext cx="685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7086600" y="3615063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1</a:t>
            </a:r>
            <a:endParaRPr lang="he-IL" sz="2400" dirty="0"/>
          </a:p>
        </p:txBody>
      </p:sp>
      <p:sp>
        <p:nvSpPr>
          <p:cNvPr id="11" name="אליפסה 10"/>
          <p:cNvSpPr/>
          <p:nvPr/>
        </p:nvSpPr>
        <p:spPr>
          <a:xfrm>
            <a:off x="2411506" y="2133600"/>
            <a:ext cx="685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990600" y="4550637"/>
            <a:ext cx="381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*</a:t>
            </a:r>
            <a:endParaRPr lang="he-IL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3221916" y="2133600"/>
            <a:ext cx="625736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7098254" y="3998012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2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1135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 animBg="1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7143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he-IL" altLang="he-IL" dirty="0" smtClean="0">
                <a:solidFill>
                  <a:schemeClr val="tx2"/>
                </a:solidFill>
              </a:rPr>
              <a:t>נתונה השיטה הבאה: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357188" y="363538"/>
            <a:ext cx="4572000" cy="649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public boolean g(int num)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{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int y = num, x;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do {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x = y* y;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if(x == num)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	return true;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else if(x &lt; num)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	return false;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    y--;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}while(y &gt; 0);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   return false;</a:t>
            </a:r>
          </a:p>
          <a:p>
            <a:pPr algn="l" rtl="0" eaLnBrk="1" hangingPunct="1"/>
            <a:r>
              <a:rPr lang="en-US" altLang="he-IL" sz="3200">
                <a:latin typeface="Calibri" panose="020F0502020204030204" pitchFamily="34" charset="0"/>
              </a:rPr>
              <a:t>}</a:t>
            </a:r>
            <a:endParaRPr lang="he-IL" altLang="he-IL" sz="320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29125" y="1143000"/>
            <a:ext cx="421481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א. מה תחזיר השיטה עבור הקריאה </a:t>
            </a:r>
            <a:r>
              <a:rPr lang="en-US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g(9)</a:t>
            </a:r>
            <a:r>
              <a:rPr lang="he-IL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 ?</a:t>
            </a:r>
          </a:p>
          <a:p>
            <a:pPr eaLnBrk="1" hangingPunct="1"/>
            <a:r>
              <a:rPr lang="he-IL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ב. מה תחזיר השיטה עבור </a:t>
            </a:r>
            <a:r>
              <a:rPr lang="en-US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g(10)</a:t>
            </a:r>
            <a:r>
              <a:rPr lang="he-IL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?</a:t>
            </a:r>
          </a:p>
          <a:p>
            <a:pPr eaLnBrk="1" hangingPunct="1"/>
            <a:r>
              <a:rPr lang="he-IL" altLang="he-IL" sz="3200" dirty="0">
                <a:solidFill>
                  <a:schemeClr val="tx2"/>
                </a:solidFill>
                <a:latin typeface="Calibri" panose="020F0502020204030204" pitchFamily="34" charset="0"/>
              </a:rPr>
              <a:t>ב. מה עושה השיטה באופן כללי?</a:t>
            </a:r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304800"/>
            <a:ext cx="8153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כתבו שיטה שחתימתה – </a:t>
            </a:r>
          </a:p>
          <a:p>
            <a:pPr algn="l" rtl="0"/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isUniqueDigits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</a:t>
            </a:r>
            <a:r>
              <a:rPr lang="en-US" sz="24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318" y="1219200"/>
            <a:ext cx="8153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השיטה תקבל כפרמטר מספר שלם ותחזיר </a:t>
            </a:r>
            <a:r>
              <a:rPr lang="en-US" sz="2400" dirty="0" smtClean="0"/>
              <a:t>true</a:t>
            </a:r>
            <a:r>
              <a:rPr lang="he-IL" sz="2400" dirty="0" smtClean="0"/>
              <a:t> אם כל ספרה במספר מופיעה בדיוק פעם אחת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1318" y="2171252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למשל, הקריאה </a:t>
            </a:r>
            <a:r>
              <a:rPr lang="en-US" sz="2400" dirty="0" err="1" smtClean="0">
                <a:solidFill>
                  <a:schemeClr val="tx2"/>
                </a:solidFill>
              </a:rPr>
              <a:t>isUniqueDigits</a:t>
            </a:r>
            <a:r>
              <a:rPr lang="en-US" sz="2400" dirty="0" smtClean="0">
                <a:solidFill>
                  <a:schemeClr val="tx2"/>
                </a:solidFill>
              </a:rPr>
              <a:t>(3175)</a:t>
            </a:r>
            <a:r>
              <a:rPr lang="he-IL" sz="2400" dirty="0" smtClean="0">
                <a:solidFill>
                  <a:schemeClr val="tx2"/>
                </a:solidFill>
              </a:rPr>
              <a:t> תחזיר </a:t>
            </a:r>
            <a:r>
              <a:rPr lang="en-US" sz="2400" dirty="0" smtClean="0">
                <a:solidFill>
                  <a:schemeClr val="tx2"/>
                </a:solidFill>
              </a:rPr>
              <a:t>true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214" y="2789093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הקריאה </a:t>
            </a:r>
            <a:r>
              <a:rPr lang="en-US" sz="2400" dirty="0" err="1" smtClean="0">
                <a:solidFill>
                  <a:schemeClr val="tx2"/>
                </a:solidFill>
              </a:rPr>
              <a:t>isUniqueDigits</a:t>
            </a:r>
            <a:r>
              <a:rPr lang="en-US" sz="2400" dirty="0" smtClean="0">
                <a:solidFill>
                  <a:schemeClr val="tx2"/>
                </a:solidFill>
              </a:rPr>
              <a:t>(3)</a:t>
            </a:r>
            <a:r>
              <a:rPr lang="he-IL" sz="2400" dirty="0" smtClean="0">
                <a:solidFill>
                  <a:schemeClr val="tx2"/>
                </a:solidFill>
              </a:rPr>
              <a:t> תחזיר </a:t>
            </a:r>
            <a:r>
              <a:rPr lang="en-US" sz="2400" dirty="0" smtClean="0">
                <a:solidFill>
                  <a:schemeClr val="tx2"/>
                </a:solidFill>
              </a:rPr>
              <a:t>true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449" y="3336692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הקריאה </a:t>
            </a:r>
            <a:r>
              <a:rPr lang="en-US" sz="2400" dirty="0" err="1" smtClean="0">
                <a:solidFill>
                  <a:schemeClr val="tx2"/>
                </a:solidFill>
              </a:rPr>
              <a:t>isUniqueDigits</a:t>
            </a:r>
            <a:r>
              <a:rPr lang="en-US" sz="2400" dirty="0" smtClean="0">
                <a:solidFill>
                  <a:schemeClr val="tx2"/>
                </a:solidFill>
              </a:rPr>
              <a:t>(317155)</a:t>
            </a:r>
            <a:r>
              <a:rPr lang="he-IL" sz="2400" dirty="0" smtClean="0">
                <a:solidFill>
                  <a:schemeClr val="tx2"/>
                </a:solidFill>
              </a:rPr>
              <a:t> תחזיר </a:t>
            </a:r>
            <a:r>
              <a:rPr lang="en-US" sz="2400" dirty="0" smtClean="0">
                <a:solidFill>
                  <a:schemeClr val="tx2"/>
                </a:solidFill>
              </a:rPr>
              <a:t>false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6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304800"/>
            <a:ext cx="8153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כתבו שיטה שחתימתה – </a:t>
            </a:r>
          </a:p>
          <a:p>
            <a:pPr algn="l" rtl="0"/>
            <a:r>
              <a:rPr lang="en-US" sz="2400" dirty="0" smtClean="0"/>
              <a:t>public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isDisjoint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n1, </a:t>
            </a:r>
            <a:r>
              <a:rPr lang="en-US" sz="2400" dirty="0" err="1" smtClean="0"/>
              <a:t>int</a:t>
            </a:r>
            <a:r>
              <a:rPr lang="en-US" sz="2400" dirty="0" smtClean="0"/>
              <a:t> n2)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318" y="1219200"/>
            <a:ext cx="8153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השיטה תקבל כפרמטרים שני מספרים שלמים ותחזיר </a:t>
            </a:r>
            <a:r>
              <a:rPr lang="en-US" sz="2400" dirty="0" smtClean="0"/>
              <a:t>true</a:t>
            </a:r>
            <a:r>
              <a:rPr lang="he-IL" sz="2400" dirty="0" smtClean="0"/>
              <a:t> אם המספרים זרים (</a:t>
            </a:r>
            <a:r>
              <a:rPr lang="en-US" sz="2400" dirty="0" smtClean="0"/>
              <a:t>disjoint</a:t>
            </a:r>
            <a:r>
              <a:rPr lang="he-IL" sz="2400" dirty="0" smtClean="0"/>
              <a:t>) זה לזה. מספרים זרים הם שני מספרים שאין להם אף ספרה משותפת.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0069" y="2515483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למשל, הקריאה </a:t>
            </a:r>
            <a:r>
              <a:rPr lang="en-US" sz="2400" dirty="0" err="1" smtClean="0">
                <a:solidFill>
                  <a:schemeClr val="tx2"/>
                </a:solidFill>
              </a:rPr>
              <a:t>isDisjoint</a:t>
            </a:r>
            <a:r>
              <a:rPr lang="en-US" sz="2400" dirty="0" smtClean="0">
                <a:solidFill>
                  <a:schemeClr val="tx2"/>
                </a:solidFill>
              </a:rPr>
              <a:t>(325, 9814)</a:t>
            </a:r>
            <a:r>
              <a:rPr lang="he-IL" sz="2400" dirty="0" smtClean="0">
                <a:solidFill>
                  <a:schemeClr val="tx2"/>
                </a:solidFill>
              </a:rPr>
              <a:t> תחזיר </a:t>
            </a:r>
            <a:r>
              <a:rPr lang="en-US" sz="2400" dirty="0" smtClean="0">
                <a:solidFill>
                  <a:schemeClr val="tx2"/>
                </a:solidFill>
              </a:rPr>
              <a:t>true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965" y="3133324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הקריאה </a:t>
            </a:r>
            <a:r>
              <a:rPr lang="en-US" sz="2400" dirty="0" err="1" smtClean="0">
                <a:solidFill>
                  <a:schemeClr val="tx2"/>
                </a:solidFill>
              </a:rPr>
              <a:t>isDisjoint</a:t>
            </a:r>
            <a:r>
              <a:rPr lang="en-US" sz="2400" dirty="0" smtClean="0">
                <a:solidFill>
                  <a:schemeClr val="tx2"/>
                </a:solidFill>
              </a:rPr>
              <a:t>(3, 15)</a:t>
            </a:r>
            <a:r>
              <a:rPr lang="he-IL" sz="2400" dirty="0" smtClean="0">
                <a:solidFill>
                  <a:schemeClr val="tx2"/>
                </a:solidFill>
              </a:rPr>
              <a:t> תחזיר </a:t>
            </a:r>
            <a:r>
              <a:rPr lang="en-US" sz="2400" dirty="0" smtClean="0">
                <a:solidFill>
                  <a:schemeClr val="tx2"/>
                </a:solidFill>
              </a:rPr>
              <a:t>true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680923"/>
            <a:ext cx="815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הקריאה </a:t>
            </a:r>
            <a:r>
              <a:rPr lang="en-US" sz="2400" dirty="0" err="1" smtClean="0">
                <a:solidFill>
                  <a:schemeClr val="tx2"/>
                </a:solidFill>
              </a:rPr>
              <a:t>isDisjoint</a:t>
            </a:r>
            <a:r>
              <a:rPr lang="en-US" sz="2400" smtClean="0">
                <a:solidFill>
                  <a:schemeClr val="tx2"/>
                </a:solidFill>
              </a:rPr>
              <a:t>(326, 7618)</a:t>
            </a:r>
            <a:r>
              <a:rPr lang="he-IL" sz="2400" dirty="0" smtClean="0">
                <a:solidFill>
                  <a:schemeClr val="tx2"/>
                </a:solidFill>
              </a:rPr>
              <a:t> תחזיר </a:t>
            </a:r>
            <a:r>
              <a:rPr lang="en-US" sz="2400" dirty="0" smtClean="0">
                <a:solidFill>
                  <a:schemeClr val="tx2"/>
                </a:solidFill>
              </a:rPr>
              <a:t>false</a:t>
            </a:r>
            <a:r>
              <a:rPr lang="he-IL" sz="2400" dirty="0" smtClean="0">
                <a:solidFill>
                  <a:schemeClr val="tx2"/>
                </a:solidFill>
              </a:rPr>
              <a:t>.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4582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for(</a:t>
            </a:r>
            <a:r>
              <a:rPr lang="en-US" sz="2400" dirty="0" err="1" smtClean="0"/>
              <a:t>i</a:t>
            </a:r>
            <a:r>
              <a:rPr lang="en-US" sz="2400" dirty="0" smtClean="0"/>
              <a:t> = 1;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=5;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(“*”);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3048000"/>
            <a:ext cx="685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i</a:t>
            </a:r>
            <a:endParaRPr lang="he-IL" sz="2800" dirty="0">
              <a:solidFill>
                <a:schemeClr val="tx2"/>
              </a:solidFill>
            </a:endParaRPr>
          </a:p>
        </p:txBody>
      </p:sp>
      <p:cxnSp>
        <p:nvCxnSpPr>
          <p:cNvPr id="8" name="מחבר ישר 7"/>
          <p:cNvCxnSpPr/>
          <p:nvPr/>
        </p:nvCxnSpPr>
        <p:spPr>
          <a:xfrm>
            <a:off x="7086600" y="35052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6600" y="3615063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1</a:t>
            </a:r>
            <a:endParaRPr lang="he-IL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4550637"/>
            <a:ext cx="381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*</a:t>
            </a:r>
            <a:endParaRPr lang="he-IL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8254" y="3998012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2</a:t>
            </a:r>
            <a:endParaRPr lang="he-IL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550636"/>
            <a:ext cx="381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*</a:t>
            </a:r>
            <a:endParaRPr lang="he-IL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9908" y="4418138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3</a:t>
            </a:r>
            <a:endParaRPr lang="he-IL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764254" y="4550635"/>
            <a:ext cx="381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*</a:t>
            </a:r>
            <a:endParaRPr lang="he-IL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09908" y="4873800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4</a:t>
            </a:r>
            <a:endParaRPr lang="he-IL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5254" y="4550635"/>
            <a:ext cx="381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*</a:t>
            </a:r>
            <a:endParaRPr lang="he-IL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09908" y="5329462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5</a:t>
            </a:r>
            <a:endParaRPr lang="he-IL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526254" y="4550635"/>
            <a:ext cx="381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*</a:t>
            </a:r>
            <a:endParaRPr lang="he-IL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1562" y="5725656"/>
            <a:ext cx="609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6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92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28600"/>
            <a:ext cx="891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אם יש רק פקודה אחת בגוף הלולאה, ניתן לוותר על הסוגריים המסולסלים: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84582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for(</a:t>
            </a:r>
            <a:r>
              <a:rPr lang="en-US" sz="2400" dirty="0" err="1" smtClean="0"/>
              <a:t>i</a:t>
            </a:r>
            <a:r>
              <a:rPr lang="en-US" sz="2400" dirty="0" smtClean="0"/>
              <a:t> = 1;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5;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(“*”);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3932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shay.tavor@gmail.com  www.shaytavor.com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228600"/>
            <a:ext cx="8839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solidFill>
                  <a:schemeClr val="tx2"/>
                </a:solidFill>
              </a:rPr>
              <a:t>כתבו </a:t>
            </a:r>
            <a:r>
              <a:rPr lang="he-IL" sz="2400" dirty="0" err="1" smtClean="0">
                <a:solidFill>
                  <a:schemeClr val="tx2"/>
                </a:solidFill>
              </a:rPr>
              <a:t>תוכנית</a:t>
            </a:r>
            <a:r>
              <a:rPr lang="he-IL" sz="2400" dirty="0" smtClean="0">
                <a:solidFill>
                  <a:schemeClr val="tx2"/>
                </a:solidFill>
              </a:rPr>
              <a:t> שמקבלת מהמשתמש מספר </a:t>
            </a:r>
            <a:r>
              <a:rPr lang="en-US" sz="2400" dirty="0" smtClean="0">
                <a:solidFill>
                  <a:schemeClr val="tx2"/>
                </a:solidFill>
              </a:rPr>
              <a:t>n</a:t>
            </a:r>
            <a:r>
              <a:rPr lang="he-IL" sz="2400" dirty="0" smtClean="0">
                <a:solidFill>
                  <a:schemeClr val="tx2"/>
                </a:solidFill>
              </a:rPr>
              <a:t> ומדפיסה </a:t>
            </a:r>
            <a:r>
              <a:rPr lang="en-US" sz="2400" dirty="0" smtClean="0">
                <a:solidFill>
                  <a:schemeClr val="tx2"/>
                </a:solidFill>
              </a:rPr>
              <a:t>n</a:t>
            </a:r>
            <a:r>
              <a:rPr lang="he-IL" sz="2400" dirty="0" smtClean="0">
                <a:solidFill>
                  <a:schemeClr val="tx2"/>
                </a:solidFill>
              </a:rPr>
              <a:t> כוכביות על המסך:</a:t>
            </a:r>
            <a:endParaRPr lang="he-IL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371600"/>
            <a:ext cx="8458200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import </a:t>
            </a:r>
            <a:r>
              <a:rPr lang="en-US" sz="2400" dirty="0" err="1" smtClean="0"/>
              <a:t>java.util.Scanner</a:t>
            </a:r>
            <a:r>
              <a:rPr lang="en-US" sz="2400" dirty="0" smtClean="0"/>
              <a:t>;</a:t>
            </a:r>
          </a:p>
          <a:p>
            <a:pPr algn="l" rtl="0"/>
            <a:r>
              <a:rPr lang="en-US" sz="2400" dirty="0" smtClean="0"/>
              <a:t>public class Tester {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Scanner scan = new Scanner(System.in);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, n;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(“Enter a number:”);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n = </a:t>
            </a:r>
            <a:r>
              <a:rPr lang="en-US" sz="2400" dirty="0" err="1" smtClean="0"/>
              <a:t>scan.nextInt</a:t>
            </a:r>
            <a:r>
              <a:rPr lang="en-US" sz="2400" dirty="0" smtClean="0"/>
              <a:t>();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for(</a:t>
            </a:r>
            <a:r>
              <a:rPr lang="en-US" sz="2400" dirty="0" err="1" smtClean="0"/>
              <a:t>i</a:t>
            </a:r>
            <a:r>
              <a:rPr lang="en-US" sz="2400" dirty="0" smtClean="0"/>
              <a:t> = 1; 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 &lt;= n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algn="l" rtl="0"/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System.out.print</a:t>
            </a:r>
            <a:r>
              <a:rPr lang="en-US" sz="2400" dirty="0" smtClean="0"/>
              <a:t>(“*”);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  <a:p>
            <a:pPr algn="l" rtl="0"/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988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724</TotalTime>
  <Words>2288</Words>
  <Application>Microsoft Office PowerPoint</Application>
  <PresentationFormat>‫הצגה על המסך (4:3)</PresentationFormat>
  <Paragraphs>823</Paragraphs>
  <Slides>62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62</vt:i4>
      </vt:variant>
    </vt:vector>
  </HeadingPairs>
  <TitlesOfParts>
    <vt:vector size="66" baseType="lpstr">
      <vt:lpstr>Arial</vt:lpstr>
      <vt:lpstr>Calibri</vt:lpstr>
      <vt:lpstr>Times New Roman</vt:lpstr>
      <vt:lpstr>template</vt:lpstr>
      <vt:lpstr>לולאות</vt:lpstr>
      <vt:lpstr>לולאות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לוח הכפל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הדפסת משולש כוכביות</vt:lpstr>
      <vt:lpstr>מצגת של PowerPoint‏</vt:lpstr>
      <vt:lpstr>חידה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חידה נוספת</vt:lpstr>
      <vt:lpstr>עצרת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tavor</dc:creator>
  <cp:lastModifiedBy>shay tavor</cp:lastModifiedBy>
  <cp:revision>152</cp:revision>
  <cp:lastPrinted>1601-01-01T00:00:00Z</cp:lastPrinted>
  <dcterms:created xsi:type="dcterms:W3CDTF">1601-01-01T00:00:00Z</dcterms:created>
  <dcterms:modified xsi:type="dcterms:W3CDTF">2015-11-29T08:34:26Z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