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</p:sldIdLst>
  <p:sldSz cx="9144000" cy="6858000" type="screen4x3"/>
  <p:notesSz cx="6858000" cy="9144000"/>
  <p:custDataLst>
    <p:tags r:id="rId11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14B4C05F-F7C3-4683-B456-78AC762E604B}" type="datetimeFigureOut">
              <a:rPr lang="he-IL"/>
              <a:pPr>
                <a:defRPr/>
              </a:pPr>
              <a:t>ח'/טבת/תשע"ו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344C78CB-BF16-4B79-99BC-3FF7C394874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A811A-5DA8-4400-8A69-56B37A70D61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261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1EB2-6936-45F1-BACA-8E7EB7CF60B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5A7A6-51C1-476E-B028-016ADCC58AB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957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2B09E-4B11-4172-AEB0-A2399034303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172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ADB45-F489-4608-B19E-5E51005C03C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500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86560-E89A-4507-8A42-D55A4929963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38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F0A6B-053C-4AC0-94A9-782E65F3C35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37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BB61B-FFD8-454F-A2A4-3E7B83262AD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03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C0C0B-E2EF-4F76-A39C-D97276F32DF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6315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6C04B-5E58-4546-8887-0608EB94392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779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2A416-2DEA-4F7F-8F20-7BDBFF7D8CC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505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92D0649-E585-4809-B4F3-D39681196042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מערכים דו ממדיים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</a:t>
            </a:r>
          </a:p>
          <a:p>
            <a:pPr>
              <a:defRPr/>
            </a:pPr>
            <a:r>
              <a:rPr lang="en-US" dirty="0" smtClean="0"/>
              <a:t> 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F84C45-3912-415F-8D60-67F689A5AF7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מערכים דו </a:t>
            </a:r>
            <a:r>
              <a:rPr lang="he-IL" altLang="he-IL" dirty="0" err="1" smtClean="0">
                <a:solidFill>
                  <a:schemeClr val="tx2"/>
                </a:solidFill>
              </a:rPr>
              <a:t>מימדיים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ניתן להגדיר גם מערכים דו </a:t>
            </a:r>
            <a:r>
              <a:rPr lang="he-IL" altLang="he-IL" dirty="0" err="1" smtClean="0"/>
              <a:t>מימדיים</a:t>
            </a:r>
            <a:r>
              <a:rPr lang="he-IL" altLang="he-IL" dirty="0" smtClean="0"/>
              <a:t>, כך: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[][] 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[3][4];</a:t>
            </a:r>
          </a:p>
          <a:p>
            <a:pPr eaLnBrk="1" hangingPunct="1"/>
            <a:r>
              <a:rPr lang="he-IL" altLang="he-IL" dirty="0" smtClean="0"/>
              <a:t>נוח להתייחס אל מערך דו </a:t>
            </a:r>
            <a:r>
              <a:rPr lang="he-IL" altLang="he-IL" dirty="0" err="1" smtClean="0"/>
              <a:t>מימדי</a:t>
            </a:r>
            <a:r>
              <a:rPr lang="he-IL" altLang="he-IL" dirty="0" smtClean="0"/>
              <a:t> כטבלה. במקרה הזה, טבלה של 3 שורות ו-4 עמודות.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6D7F0D-1116-47E1-8C7A-F95396AC5A6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תמונת הזיכרון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2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54DD34-28C9-46CE-BFA4-87E8ECD03E0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6096000" y="2514600"/>
            <a:ext cx="762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4759" name="Line 5"/>
          <p:cNvSpPr>
            <a:spLocks noChangeShapeType="1"/>
          </p:cNvSpPr>
          <p:nvPr/>
        </p:nvSpPr>
        <p:spPr bwMode="auto">
          <a:xfrm>
            <a:off x="6096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0" name="Line 6"/>
          <p:cNvSpPr>
            <a:spLocks noChangeShapeType="1"/>
          </p:cNvSpPr>
          <p:nvPr/>
        </p:nvSpPr>
        <p:spPr bwMode="auto">
          <a:xfrm>
            <a:off x="60960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1" name="Rectangle 7"/>
          <p:cNvSpPr>
            <a:spLocks noChangeArrowheads="1"/>
          </p:cNvSpPr>
          <p:nvPr/>
        </p:nvSpPr>
        <p:spPr bwMode="auto">
          <a:xfrm>
            <a:off x="3124200" y="2438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4762" name="Line 8"/>
          <p:cNvSpPr>
            <a:spLocks noChangeShapeType="1"/>
          </p:cNvSpPr>
          <p:nvPr/>
        </p:nvSpPr>
        <p:spPr bwMode="auto">
          <a:xfrm>
            <a:off x="3581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3" name="Line 9"/>
          <p:cNvSpPr>
            <a:spLocks noChangeShapeType="1"/>
          </p:cNvSpPr>
          <p:nvPr/>
        </p:nvSpPr>
        <p:spPr bwMode="auto">
          <a:xfrm>
            <a:off x="40386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4" name="Line 10"/>
          <p:cNvSpPr>
            <a:spLocks noChangeShapeType="1"/>
          </p:cNvSpPr>
          <p:nvPr/>
        </p:nvSpPr>
        <p:spPr bwMode="auto">
          <a:xfrm>
            <a:off x="44958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5" name="Rectangle 11"/>
          <p:cNvSpPr>
            <a:spLocks noChangeArrowheads="1"/>
          </p:cNvSpPr>
          <p:nvPr/>
        </p:nvSpPr>
        <p:spPr bwMode="auto">
          <a:xfrm>
            <a:off x="3124200" y="32766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4766" name="Line 12"/>
          <p:cNvSpPr>
            <a:spLocks noChangeShapeType="1"/>
          </p:cNvSpPr>
          <p:nvPr/>
        </p:nvSpPr>
        <p:spPr bwMode="auto">
          <a:xfrm>
            <a:off x="35814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7" name="Line 13"/>
          <p:cNvSpPr>
            <a:spLocks noChangeShapeType="1"/>
          </p:cNvSpPr>
          <p:nvPr/>
        </p:nvSpPr>
        <p:spPr bwMode="auto">
          <a:xfrm>
            <a:off x="40386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8" name="Line 14"/>
          <p:cNvSpPr>
            <a:spLocks noChangeShapeType="1"/>
          </p:cNvSpPr>
          <p:nvPr/>
        </p:nvSpPr>
        <p:spPr bwMode="auto">
          <a:xfrm>
            <a:off x="44958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9" name="Rectangle 15"/>
          <p:cNvSpPr>
            <a:spLocks noChangeArrowheads="1"/>
          </p:cNvSpPr>
          <p:nvPr/>
        </p:nvSpPr>
        <p:spPr bwMode="auto">
          <a:xfrm>
            <a:off x="3124200" y="41148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4770" name="Line 16"/>
          <p:cNvSpPr>
            <a:spLocks noChangeShapeType="1"/>
          </p:cNvSpPr>
          <p:nvPr/>
        </p:nvSpPr>
        <p:spPr bwMode="auto">
          <a:xfrm>
            <a:off x="35814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71" name="Line 17"/>
          <p:cNvSpPr>
            <a:spLocks noChangeShapeType="1"/>
          </p:cNvSpPr>
          <p:nvPr/>
        </p:nvSpPr>
        <p:spPr bwMode="auto">
          <a:xfrm>
            <a:off x="40386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72" name="Line 18"/>
          <p:cNvSpPr>
            <a:spLocks noChangeShapeType="1"/>
          </p:cNvSpPr>
          <p:nvPr/>
        </p:nvSpPr>
        <p:spPr bwMode="auto">
          <a:xfrm>
            <a:off x="44958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73" name="Line 19"/>
          <p:cNvSpPr>
            <a:spLocks noChangeShapeType="1"/>
          </p:cNvSpPr>
          <p:nvPr/>
        </p:nvSpPr>
        <p:spPr bwMode="auto">
          <a:xfrm flipH="1" flipV="1">
            <a:off x="4876800" y="2667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74" name="Line 20"/>
          <p:cNvSpPr>
            <a:spLocks noChangeShapeType="1"/>
          </p:cNvSpPr>
          <p:nvPr/>
        </p:nvSpPr>
        <p:spPr bwMode="auto">
          <a:xfrm flipH="1">
            <a:off x="4876800" y="3505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75" name="Line 21"/>
          <p:cNvSpPr>
            <a:spLocks noChangeShapeType="1"/>
          </p:cNvSpPr>
          <p:nvPr/>
        </p:nvSpPr>
        <p:spPr bwMode="auto">
          <a:xfrm flipH="1">
            <a:off x="4876800" y="4114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76" name="Text Box 22"/>
          <p:cNvSpPr txBox="1">
            <a:spLocks noChangeArrowheads="1"/>
          </p:cNvSpPr>
          <p:nvPr/>
        </p:nvSpPr>
        <p:spPr bwMode="auto">
          <a:xfrm>
            <a:off x="7620000" y="4419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74777" name="Line 23"/>
          <p:cNvSpPr>
            <a:spLocks noChangeShapeType="1"/>
          </p:cNvSpPr>
          <p:nvPr/>
        </p:nvSpPr>
        <p:spPr bwMode="auto">
          <a:xfrm flipH="1" flipV="1">
            <a:off x="6934200" y="42672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428324" y="1409617"/>
            <a:ext cx="3276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err="1" smtClean="0"/>
              <a:t>int</a:t>
            </a:r>
            <a:r>
              <a:rPr lang="en-US" sz="2400" dirty="0" smtClean="0"/>
              <a:t>[][] a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[3][4];</a:t>
            </a:r>
            <a:endParaRPr lang="he-I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1"/>
            <a:ext cx="8229600" cy="2895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 smtClean="0">
                <a:solidFill>
                  <a:schemeClr val="tx2"/>
                </a:solidFill>
              </a:rPr>
              <a:t>הגישה לאיברי המערך נעשית, שוב, ע"י ציון שני האינדקסים: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[][] 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[3][4];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a[0][0] = 2;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a[2][1] = 4;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59A72-A1B2-47CA-B692-8A544A67861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92754"/>
              </p:ext>
            </p:extLst>
          </p:nvPr>
        </p:nvGraphicFramePr>
        <p:xfrm>
          <a:off x="5715000" y="1752600"/>
          <a:ext cx="2286000" cy="1803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844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984724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66470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603087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3289087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80607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81488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73702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419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0" y="2192635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2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06942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4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962400"/>
            <a:ext cx="5334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מספר השורות במערך – </a:t>
            </a:r>
            <a:r>
              <a:rPr lang="en-US" sz="2400" dirty="0" err="1" smtClean="0">
                <a:solidFill>
                  <a:schemeClr val="tx2"/>
                </a:solidFill>
              </a:rPr>
              <a:t>a.length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he-IL" sz="2400" dirty="0" smtClean="0">
                <a:solidFill>
                  <a:schemeClr val="tx2"/>
                </a:solidFill>
              </a:rPr>
              <a:t>מספר העמודות – </a:t>
            </a:r>
            <a:r>
              <a:rPr lang="en-US" sz="2400" dirty="0" smtClean="0">
                <a:solidFill>
                  <a:schemeClr val="tx2"/>
                </a:solidFill>
              </a:rPr>
              <a:t>a[0].length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5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השיטה הבאה מקבלת מערך דו ממדי ומדפיסה את איבריו על המסך. כל שורה במערך תודפס בשורה נפרדת: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6106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void print2DArray(</a:t>
            </a:r>
            <a:r>
              <a:rPr lang="en-US" sz="2400" dirty="0" err="1" smtClean="0"/>
              <a:t>int</a:t>
            </a:r>
            <a:r>
              <a:rPr lang="en-US" sz="2400" dirty="0" smtClean="0"/>
              <a:t>[][] a)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 smtClean="0"/>
              <a:t>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a.length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0; j 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].length; </a:t>
            </a:r>
            <a:r>
              <a:rPr lang="en-US" sz="2400" dirty="0" err="1" smtClean="0"/>
              <a:t>j++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(a[</a:t>
            </a:r>
            <a:r>
              <a:rPr lang="en-US" sz="2400" dirty="0" err="1" smtClean="0"/>
              <a:t>i</a:t>
            </a:r>
            <a:r>
              <a:rPr lang="en-US" sz="2400" dirty="0" smtClean="0"/>
              <a:t>][j] + “\t”);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023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6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שיטה שמקבלת כפרמטרים מערך דו ממדי ומספר. השיטה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 אם המספר נמצא במערך ו-</a:t>
            </a:r>
            <a:r>
              <a:rPr lang="en-US" sz="2400" dirty="0" smtClean="0">
                <a:solidFill>
                  <a:schemeClr val="tx2"/>
                </a:solidFill>
              </a:rPr>
              <a:t>false</a:t>
            </a:r>
            <a:r>
              <a:rPr lang="he-IL" sz="2400" dirty="0" smtClean="0">
                <a:solidFill>
                  <a:schemeClr val="tx2"/>
                </a:solidFill>
              </a:rPr>
              <a:t> אם לא.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610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find(</a:t>
            </a:r>
            <a:r>
              <a:rPr lang="en-US" sz="2400" dirty="0" err="1" smtClean="0"/>
              <a:t>int</a:t>
            </a:r>
            <a:r>
              <a:rPr lang="en-US" sz="2400" dirty="0" smtClean="0"/>
              <a:t>[][]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x)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 smtClean="0"/>
              <a:t>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a.length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0; j 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].length; </a:t>
            </a:r>
            <a:r>
              <a:rPr lang="en-US" sz="2400" dirty="0" err="1" smtClean="0"/>
              <a:t>j++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	if(a[</a:t>
            </a:r>
            <a:r>
              <a:rPr lang="en-US" sz="2400" dirty="0" err="1" smtClean="0"/>
              <a:t>i</a:t>
            </a:r>
            <a:r>
              <a:rPr lang="en-US" sz="2400" dirty="0" smtClean="0"/>
              <a:t>][j] == x)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		return true;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return false;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176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7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שיטה שחתימתה:</a:t>
            </a:r>
          </a:p>
          <a:p>
            <a:pPr algn="l" rtl="0"/>
            <a:r>
              <a:rPr lang="en-US" sz="2400" dirty="0" smtClean="0">
                <a:solidFill>
                  <a:schemeClr val="tx2"/>
                </a:solidFill>
              </a:rPr>
              <a:t>public void </a:t>
            </a:r>
            <a:r>
              <a:rPr lang="en-US" sz="2400" dirty="0" err="1" smtClean="0">
                <a:solidFill>
                  <a:schemeClr val="tx2"/>
                </a:solidFill>
              </a:rPr>
              <a:t>swapRows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[][] a,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r1,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r2)</a:t>
            </a:r>
          </a:p>
          <a:p>
            <a:pPr algn="r"/>
            <a:r>
              <a:rPr lang="he-IL" sz="2400" dirty="0" smtClean="0">
                <a:solidFill>
                  <a:schemeClr val="tx2"/>
                </a:solidFill>
              </a:rPr>
              <a:t>השיטה תקבל כפרמטרים מערך דו ממדי ואינדקסים של שתי שורות במערך. השיטה תחליף את איברי השורה </a:t>
            </a:r>
            <a:r>
              <a:rPr lang="en-US" sz="2400" dirty="0" smtClean="0">
                <a:solidFill>
                  <a:schemeClr val="tx2"/>
                </a:solidFill>
              </a:rPr>
              <a:t>r1</a:t>
            </a:r>
            <a:r>
              <a:rPr lang="he-IL" sz="2400" dirty="0" smtClean="0">
                <a:solidFill>
                  <a:schemeClr val="tx2"/>
                </a:solidFill>
              </a:rPr>
              <a:t> עם איברי השורה </a:t>
            </a:r>
            <a:r>
              <a:rPr lang="en-US" sz="2400" dirty="0" smtClean="0">
                <a:solidFill>
                  <a:schemeClr val="tx2"/>
                </a:solidFill>
              </a:rPr>
              <a:t>r2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86106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void </a:t>
            </a:r>
            <a:r>
              <a:rPr lang="en-US" sz="2400" dirty="0" err="1" smtClean="0"/>
              <a:t>swapRows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[][]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r1, </a:t>
            </a:r>
            <a:r>
              <a:rPr lang="en-US" sz="2400" dirty="0" err="1" smtClean="0"/>
              <a:t>int</a:t>
            </a:r>
            <a:r>
              <a:rPr lang="en-US" sz="2400" dirty="0" smtClean="0"/>
              <a:t> r2)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 smtClean="0"/>
              <a:t>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a[0].length;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temp = a[r1][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a[r1][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a[r2][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a[r2][</a:t>
            </a:r>
            <a:r>
              <a:rPr lang="en-US" sz="2400" dirty="0" err="1" smtClean="0"/>
              <a:t>i</a:t>
            </a:r>
            <a:r>
              <a:rPr lang="en-US" sz="2400" dirty="0" smtClean="0"/>
              <a:t>] = temp;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520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8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מבצעת השיטה הבאה?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1143000"/>
            <a:ext cx="86106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/>
              <a:t>f(</a:t>
            </a:r>
            <a:r>
              <a:rPr lang="en-US" sz="2400" smtClean="0"/>
              <a:t>int[][] </a:t>
            </a:r>
            <a:r>
              <a:rPr lang="en-US" sz="2400" dirty="0" smtClean="0"/>
              <a:t>a)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 smtClean="0"/>
              <a:t>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a.length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0; j 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].length; </a:t>
            </a:r>
            <a:r>
              <a:rPr lang="en-US" sz="2400" dirty="0" err="1" smtClean="0"/>
              <a:t>j++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/>
              <a:t>	 </a:t>
            </a:r>
            <a:r>
              <a:rPr lang="en-US" sz="2400" dirty="0" smtClean="0"/>
              <a:t>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k = 0; k 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].length; k++)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	if(a[</a:t>
            </a:r>
            <a:r>
              <a:rPr lang="en-US" sz="2400" dirty="0" err="1" smtClean="0"/>
              <a:t>i</a:t>
            </a:r>
            <a:r>
              <a:rPr lang="en-US" sz="2400" dirty="0" smtClean="0"/>
              <a:t>][j] &lt;= a[i-1][k])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		return false;</a:t>
            </a:r>
          </a:p>
          <a:p>
            <a:pPr algn="l" rtl="0"/>
            <a:r>
              <a:rPr lang="en-US" sz="2400" dirty="0" smtClean="0"/>
              <a:t>    return true;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72161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405</TotalTime>
  <Words>311</Words>
  <Application>Microsoft Office PowerPoint</Application>
  <PresentationFormat>‫הצגה על המסך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template</vt:lpstr>
      <vt:lpstr>מערכים דו ממדיים</vt:lpstr>
      <vt:lpstr>מערכים דו מימדיים</vt:lpstr>
      <vt:lpstr>תמונת הזיכרון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94</cp:revision>
  <cp:lastPrinted>1601-01-01T00:00:00Z</cp:lastPrinted>
  <dcterms:created xsi:type="dcterms:W3CDTF">1601-01-01T00:00:00Z</dcterms:created>
  <dcterms:modified xsi:type="dcterms:W3CDTF">2015-12-20T16:31:35Z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