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304" r:id="rId3"/>
    <p:sldId id="305" r:id="rId4"/>
    <p:sldId id="326" r:id="rId5"/>
    <p:sldId id="327" r:id="rId6"/>
    <p:sldId id="320" r:id="rId7"/>
    <p:sldId id="321" r:id="rId8"/>
    <p:sldId id="322" r:id="rId9"/>
    <p:sldId id="323" r:id="rId10"/>
    <p:sldId id="324" r:id="rId11"/>
    <p:sldId id="325" r:id="rId12"/>
    <p:sldId id="328" r:id="rId13"/>
    <p:sldId id="329" r:id="rId14"/>
    <p:sldId id="330" r:id="rId15"/>
    <p:sldId id="331" r:id="rId16"/>
    <p:sldId id="332" r:id="rId17"/>
  </p:sldIdLst>
  <p:sldSz cx="9144000" cy="6858000" type="screen4x3"/>
  <p:notesSz cx="6858000" cy="9144000"/>
  <p:custDataLst>
    <p:tags r:id="rId19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6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14B4C05F-F7C3-4683-B456-78AC762E604B}" type="datetimeFigureOut">
              <a:rPr lang="he-IL"/>
              <a:pPr>
                <a:defRPr/>
              </a:pPr>
              <a:t>ח'/טבת/תשע"ו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344C78CB-BF16-4B79-99BC-3FF7C394874F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A811A-5DA8-4400-8A69-56B37A70D61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261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11EB2-6936-45F1-BACA-8E7EB7CF60B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5A7A6-51C1-476E-B028-016ADCC58AB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957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2B09E-4B11-4172-AEB0-A2399034303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1726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ADB45-F489-4608-B19E-5E51005C03C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500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86560-E89A-4507-8A42-D55A4929963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738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F0A6B-053C-4AC0-94A9-782E65F3C35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6376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BB61B-FFD8-454F-A2A4-3E7B83262AD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03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C0C0B-E2EF-4F76-A39C-D97276F32DF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6315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6C04B-5E58-4546-8887-0608EB94392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779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2A416-2DEA-4F7F-8F20-7BDBFF7D8CC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7505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92D0649-E585-4809-B4F3-D39681196042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מערכים של אובייקטים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 smtClean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shay.tavor@gmail.com</a:t>
            </a:r>
          </a:p>
          <a:p>
            <a:pPr>
              <a:defRPr/>
            </a:pPr>
            <a:r>
              <a:rPr lang="en-US" dirty="0" smtClean="0"/>
              <a:t> www.shaytavor.com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F84C45-3912-415F-8D60-67F689A5AF7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A355A2-9728-4B6D-9F13-9BDE835EAA6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52400"/>
            <a:ext cx="8534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public class Student {</a:t>
            </a:r>
          </a:p>
          <a:p>
            <a:pPr algn="l" rtl="0" eaLnBrk="1" hangingPunct="1"/>
            <a:r>
              <a:rPr lang="en-US" altLang="he-IL" sz="2400"/>
              <a:t>    private String name;</a:t>
            </a:r>
          </a:p>
          <a:p>
            <a:pPr algn="l" rtl="0" eaLnBrk="1" hangingPunct="1"/>
            <a:r>
              <a:rPr lang="en-US" altLang="he-IL" sz="2400"/>
              <a:t>    private Course[] courses;</a:t>
            </a:r>
          </a:p>
          <a:p>
            <a:pPr algn="l" rtl="0" eaLnBrk="1" hangingPunct="1"/>
            <a:r>
              <a:rPr lang="en-US" altLang="he-IL" sz="2400"/>
              <a:t>    private int numOfCourses;</a:t>
            </a:r>
          </a:p>
          <a:p>
            <a:pPr algn="l" rtl="0" eaLnBrk="1" hangingPunct="1"/>
            <a:r>
              <a:rPr lang="en-US" altLang="he-IL" sz="2400"/>
              <a:t>    private final int MAX_COURSES = 30;</a:t>
            </a:r>
          </a:p>
          <a:p>
            <a:pPr algn="l" rtl="0" eaLnBrk="1" hangingPunct="1"/>
            <a:endParaRPr lang="en-US" altLang="he-IL" sz="2400"/>
          </a:p>
          <a:p>
            <a:pPr algn="l" rtl="0" eaLnBrk="1" hangingPunct="1"/>
            <a:r>
              <a:rPr lang="en-US" altLang="he-IL" sz="2400"/>
              <a:t>    public String toString(){</a:t>
            </a:r>
          </a:p>
          <a:p>
            <a:pPr algn="l" rtl="0" eaLnBrk="1" hangingPunct="1"/>
            <a:r>
              <a:rPr lang="en-US" altLang="he-IL" sz="2400"/>
              <a:t>	String res = “Student: “ + name + “\n”;</a:t>
            </a:r>
          </a:p>
          <a:p>
            <a:pPr algn="l" rtl="0" eaLnBrk="1" hangingPunct="1"/>
            <a:r>
              <a:rPr lang="en-US" altLang="he-IL" sz="2400"/>
              <a:t>	res = res + “Courses: “ + “\n”;</a:t>
            </a:r>
          </a:p>
          <a:p>
            <a:pPr algn="l" rtl="0" eaLnBrk="1" hangingPunct="1"/>
            <a:r>
              <a:rPr lang="en-US" altLang="he-IL" sz="2400"/>
              <a:t>	for(int i = 0; i &lt; numOfCourses; i++)</a:t>
            </a:r>
          </a:p>
          <a:p>
            <a:pPr algn="l" rtl="0" eaLnBrk="1" hangingPunct="1"/>
            <a:r>
              <a:rPr lang="en-US" altLang="he-IL" sz="2400"/>
              <a:t>		res = res + courses[i].toString() + “\n”;</a:t>
            </a:r>
          </a:p>
          <a:p>
            <a:pPr algn="l" rtl="0" eaLnBrk="1" hangingPunct="1"/>
            <a:r>
              <a:rPr lang="en-US" altLang="he-IL" sz="2400"/>
              <a:t>	return res;</a:t>
            </a:r>
          </a:p>
          <a:p>
            <a:pPr algn="l" rtl="0" eaLnBrk="1" hangingPunct="1"/>
            <a:r>
              <a:rPr lang="en-US" altLang="he-IL" sz="2400"/>
              <a:t>    }</a:t>
            </a:r>
          </a:p>
          <a:p>
            <a:pPr algn="l" rtl="0" eaLnBrk="1" hangingPunct="1"/>
            <a:r>
              <a:rPr lang="en-US" altLang="he-IL" sz="2400"/>
              <a:t>}</a:t>
            </a:r>
            <a:endParaRPr lang="he-IL" altLang="he-IL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51816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 dirty="0"/>
              <a:t>נוסיף שיטה שמחזירה את כמות הנקודות שצבר הסטודנט: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BFE75B-86E3-429A-8366-8879718FEED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52400"/>
            <a:ext cx="8534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public class Student {</a:t>
            </a:r>
          </a:p>
          <a:p>
            <a:pPr algn="l" rtl="0" eaLnBrk="1" hangingPunct="1"/>
            <a:r>
              <a:rPr lang="en-US" altLang="he-IL" sz="2400"/>
              <a:t>    private String name;</a:t>
            </a:r>
          </a:p>
          <a:p>
            <a:pPr algn="l" rtl="0" eaLnBrk="1" hangingPunct="1"/>
            <a:r>
              <a:rPr lang="en-US" altLang="he-IL" sz="2400"/>
              <a:t>    private Course[] courses;</a:t>
            </a:r>
          </a:p>
          <a:p>
            <a:pPr algn="l" rtl="0" eaLnBrk="1" hangingPunct="1"/>
            <a:r>
              <a:rPr lang="en-US" altLang="he-IL" sz="2400"/>
              <a:t>    private int numOfCourses;</a:t>
            </a:r>
          </a:p>
          <a:p>
            <a:pPr algn="l" rtl="0" eaLnBrk="1" hangingPunct="1"/>
            <a:r>
              <a:rPr lang="en-US" altLang="he-IL" sz="2400"/>
              <a:t>    private final int MAX_COURSES = 30;</a:t>
            </a:r>
          </a:p>
          <a:p>
            <a:pPr algn="l" rtl="0" eaLnBrk="1" hangingPunct="1"/>
            <a:endParaRPr lang="en-US" altLang="he-IL" sz="2400"/>
          </a:p>
          <a:p>
            <a:pPr algn="l" rtl="0" eaLnBrk="1" hangingPunct="1"/>
            <a:r>
              <a:rPr lang="en-US" altLang="he-IL" sz="2400"/>
              <a:t>    public int totalPoints(){</a:t>
            </a:r>
          </a:p>
          <a:p>
            <a:pPr algn="l" rtl="0" eaLnBrk="1" hangingPunct="1"/>
            <a:r>
              <a:rPr lang="en-US" altLang="he-IL" sz="2400"/>
              <a:t>	int total = 0;</a:t>
            </a:r>
          </a:p>
          <a:p>
            <a:pPr algn="l" rtl="0" eaLnBrk="1" hangingPunct="1"/>
            <a:r>
              <a:rPr lang="en-US" altLang="he-IL" sz="2400"/>
              <a:t>	</a:t>
            </a:r>
          </a:p>
          <a:p>
            <a:pPr algn="l" rtl="0" eaLnBrk="1" hangingPunct="1"/>
            <a:r>
              <a:rPr lang="en-US" altLang="he-IL" sz="2400"/>
              <a:t>	for(int i = 0; i &lt; numOfCourses; i++)</a:t>
            </a:r>
          </a:p>
          <a:p>
            <a:pPr algn="l" rtl="0" eaLnBrk="1" hangingPunct="1"/>
            <a:r>
              <a:rPr lang="en-US" altLang="he-IL" sz="2400"/>
              <a:t>		total += courses[i].getPoints();</a:t>
            </a:r>
          </a:p>
          <a:p>
            <a:pPr algn="l" rtl="0" eaLnBrk="1" hangingPunct="1"/>
            <a:r>
              <a:rPr lang="en-US" altLang="he-IL" sz="2400"/>
              <a:t>	return total;</a:t>
            </a:r>
          </a:p>
          <a:p>
            <a:pPr algn="l" rtl="0" eaLnBrk="1" hangingPunct="1"/>
            <a:r>
              <a:rPr lang="en-US" altLang="he-IL" sz="2400"/>
              <a:t>    }</a:t>
            </a:r>
          </a:p>
          <a:p>
            <a:pPr algn="l" rtl="0" eaLnBrk="1" hangingPunct="1"/>
            <a:r>
              <a:rPr lang="en-US" altLang="he-IL" sz="2400"/>
              <a:t>}</a:t>
            </a:r>
            <a:endParaRPr lang="he-IL" altLang="he-IL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5181600"/>
            <a:ext cx="8305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 dirty="0"/>
              <a:t>נוסיף שיטה שמחזירה את </a:t>
            </a:r>
            <a:r>
              <a:rPr lang="he-IL" altLang="he-IL" sz="2800" dirty="0" smtClean="0"/>
              <a:t>שם הקורס שמעניק מספר נקודות זכות מקסימלי:</a:t>
            </a:r>
            <a:endParaRPr lang="he-IL" alt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BFE75B-86E3-429A-8366-8879718FEED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" y="152400"/>
            <a:ext cx="8991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class Student {</a:t>
            </a:r>
          </a:p>
          <a:p>
            <a:pPr algn="l" rtl="0" eaLnBrk="1" hangingPunct="1"/>
            <a:r>
              <a:rPr lang="en-US" altLang="he-IL" sz="2400" dirty="0"/>
              <a:t>    private String name;</a:t>
            </a:r>
          </a:p>
          <a:p>
            <a:pPr algn="l" rtl="0" eaLnBrk="1" hangingPunct="1"/>
            <a:r>
              <a:rPr lang="en-US" altLang="he-IL" sz="2400" dirty="0"/>
              <a:t>    private Course[] courses;</a:t>
            </a:r>
          </a:p>
          <a:p>
            <a:pPr algn="l" rtl="0" eaLnBrk="1" hangingPunct="1"/>
            <a:r>
              <a:rPr lang="en-US" altLang="he-IL" sz="2400" dirty="0"/>
              <a:t>    private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err="1"/>
              <a:t>numOfCourses</a:t>
            </a:r>
            <a:r>
              <a:rPr lang="en-US" altLang="he-IL" sz="2400" dirty="0"/>
              <a:t>;</a:t>
            </a:r>
          </a:p>
          <a:p>
            <a:pPr algn="l" rtl="0" eaLnBrk="1" hangingPunct="1"/>
            <a:r>
              <a:rPr lang="en-US" altLang="he-IL" sz="2400" dirty="0"/>
              <a:t>    private final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MAX_COURSES = 30;</a:t>
            </a:r>
          </a:p>
          <a:p>
            <a:pPr algn="l" rtl="0" eaLnBrk="1" hangingPunct="1"/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    public </a:t>
            </a:r>
            <a:r>
              <a:rPr lang="en-US" altLang="he-IL" sz="2400" dirty="0" smtClean="0"/>
              <a:t>String </a:t>
            </a:r>
            <a:r>
              <a:rPr lang="en-US" altLang="he-IL" sz="2400" dirty="0" err="1" smtClean="0"/>
              <a:t>maxPointsCourse</a:t>
            </a:r>
            <a:r>
              <a:rPr lang="en-US" altLang="he-IL" sz="2400" dirty="0" smtClean="0"/>
              <a:t>(){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err="1" smtClean="0"/>
              <a:t>maxIndex</a:t>
            </a:r>
            <a:r>
              <a:rPr lang="en-US" altLang="he-IL" sz="2400" dirty="0" smtClean="0"/>
              <a:t> = 0;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	</a:t>
            </a:r>
          </a:p>
          <a:p>
            <a:pPr algn="l" rtl="0" eaLnBrk="1" hangingPunct="1"/>
            <a:r>
              <a:rPr lang="en-US" altLang="he-IL" sz="2400" dirty="0"/>
              <a:t>	for(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 = </a:t>
            </a:r>
            <a:r>
              <a:rPr lang="en-US" altLang="he-IL" sz="2400" dirty="0" smtClean="0"/>
              <a:t>1;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 &lt; </a:t>
            </a:r>
            <a:r>
              <a:rPr lang="en-US" altLang="he-IL" sz="2400" dirty="0" err="1"/>
              <a:t>numOfCourses</a:t>
            </a:r>
            <a:r>
              <a:rPr lang="en-US" altLang="he-IL" sz="2400" dirty="0"/>
              <a:t>;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++)</a:t>
            </a:r>
          </a:p>
          <a:p>
            <a:pPr algn="l" rtl="0" eaLnBrk="1" hangingPunct="1"/>
            <a:r>
              <a:rPr lang="en-US" altLang="he-IL" sz="2400" dirty="0"/>
              <a:t> </a:t>
            </a:r>
            <a:r>
              <a:rPr lang="en-US" altLang="he-IL" sz="2400" dirty="0" smtClean="0"/>
              <a:t>              if(courses[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].</a:t>
            </a:r>
            <a:r>
              <a:rPr lang="en-US" altLang="he-IL" sz="2400" dirty="0" err="1" smtClean="0"/>
              <a:t>getPoints</a:t>
            </a:r>
            <a:r>
              <a:rPr lang="en-US" altLang="he-IL" sz="2400" dirty="0" smtClean="0"/>
              <a:t>() &gt; courses[</a:t>
            </a:r>
            <a:r>
              <a:rPr lang="en-US" altLang="he-IL" sz="2400" dirty="0" err="1" smtClean="0"/>
              <a:t>maxIndex</a:t>
            </a:r>
            <a:r>
              <a:rPr lang="en-US" altLang="he-IL" sz="2400" dirty="0" smtClean="0"/>
              <a:t>].</a:t>
            </a:r>
            <a:r>
              <a:rPr lang="en-US" altLang="he-IL" sz="2400" dirty="0" err="1" smtClean="0"/>
              <a:t>getPoints</a:t>
            </a:r>
            <a:r>
              <a:rPr lang="en-US" altLang="he-IL" sz="2400" dirty="0" smtClean="0"/>
              <a:t>)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smtClean="0"/>
              <a:t>	</a:t>
            </a:r>
            <a:r>
              <a:rPr lang="en-US" altLang="he-IL" sz="2400" dirty="0" err="1" smtClean="0"/>
              <a:t>maxIndex</a:t>
            </a:r>
            <a:r>
              <a:rPr lang="en-US" altLang="he-IL" sz="2400" dirty="0" smtClean="0"/>
              <a:t> =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;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smtClean="0"/>
              <a:t>return  courses[</a:t>
            </a:r>
            <a:r>
              <a:rPr lang="en-US" altLang="he-IL" sz="2400" dirty="0" err="1" smtClean="0"/>
              <a:t>maxIndex</a:t>
            </a:r>
            <a:r>
              <a:rPr lang="en-US" altLang="he-IL" sz="2400" dirty="0" smtClean="0"/>
              <a:t>].</a:t>
            </a:r>
            <a:r>
              <a:rPr lang="en-US" altLang="he-IL" sz="2400" dirty="0" err="1" smtClean="0"/>
              <a:t>getName</a:t>
            </a:r>
            <a:r>
              <a:rPr lang="en-US" altLang="he-IL" sz="2400" dirty="0" smtClean="0"/>
              <a:t>();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    }</a:t>
            </a:r>
          </a:p>
          <a:p>
            <a:pPr algn="l" rtl="0" eaLnBrk="1" hangingPunct="1"/>
            <a:r>
              <a:rPr lang="en-US" altLang="he-IL" sz="2400" dirty="0"/>
              <a:t>}</a:t>
            </a:r>
            <a:endParaRPr lang="he-IL" altLang="he-IL" sz="2400" dirty="0"/>
          </a:p>
        </p:txBody>
      </p:sp>
    </p:spTree>
    <p:extLst>
      <p:ext uri="{BB962C8B-B14F-4D97-AF65-F5344CB8AC3E}">
        <p14:creationId xmlns:p14="http://schemas.microsoft.com/office/powerpoint/2010/main" val="26715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tx2"/>
                </a:solidFill>
              </a:rPr>
              <a:t>מחלקת המכללה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נכתוב מחלקה חדשה בשם </a:t>
            </a:r>
            <a:r>
              <a:rPr lang="en-US" dirty="0" smtClean="0"/>
              <a:t>College</a:t>
            </a:r>
            <a:r>
              <a:rPr lang="he-IL" dirty="0" smtClean="0"/>
              <a:t> שתייצג מכללה. </a:t>
            </a:r>
          </a:p>
          <a:p>
            <a:r>
              <a:rPr lang="he-IL" dirty="0" smtClean="0"/>
              <a:t>למכללה יהיה שם, וכן רשימה של כל הסטודנטים שלומדים בה, כמערך (נניח שמספר הסטודנטים המקסימלי במכללה הוא 1000).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B09E-4B11-4172-AEB0-A23990343031}" type="slidenum">
              <a:rPr lang="he-IL" altLang="he-IL" smtClean="0"/>
              <a:pPr/>
              <a:t>13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5430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8FEB0A-11A1-4950-B729-CBE7A210C63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52400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class </a:t>
            </a:r>
            <a:r>
              <a:rPr lang="en-US" altLang="he-IL" sz="2400" dirty="0" smtClean="0"/>
              <a:t>College </a:t>
            </a:r>
            <a:r>
              <a:rPr lang="en-US" altLang="he-IL" sz="2400" dirty="0"/>
              <a:t>{</a:t>
            </a:r>
          </a:p>
          <a:p>
            <a:pPr algn="l" rtl="0" eaLnBrk="1" hangingPunct="1"/>
            <a:r>
              <a:rPr lang="en-US" altLang="he-IL" sz="2400" dirty="0"/>
              <a:t>    private String name;</a:t>
            </a:r>
          </a:p>
          <a:p>
            <a:pPr algn="l" rtl="0" eaLnBrk="1" hangingPunct="1"/>
            <a:r>
              <a:rPr lang="en-US" altLang="he-IL" sz="2400" dirty="0"/>
              <a:t>    private </a:t>
            </a:r>
            <a:r>
              <a:rPr lang="en-US" altLang="he-IL" sz="2400" dirty="0" smtClean="0"/>
              <a:t>Student[] students;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    private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err="1" smtClean="0"/>
              <a:t>numOfStudents</a:t>
            </a:r>
            <a:r>
              <a:rPr lang="en-US" altLang="he-IL" sz="2400" dirty="0"/>
              <a:t>;</a:t>
            </a:r>
          </a:p>
          <a:p>
            <a:pPr algn="l" rtl="0" eaLnBrk="1" hangingPunct="1"/>
            <a:r>
              <a:rPr lang="en-US" altLang="he-IL" sz="2400" dirty="0"/>
              <a:t>    private final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smtClean="0"/>
              <a:t>MAX_STUDENTS </a:t>
            </a:r>
            <a:r>
              <a:rPr lang="en-US" altLang="he-IL" sz="2400" dirty="0"/>
              <a:t>= </a:t>
            </a:r>
            <a:r>
              <a:rPr lang="en-US" altLang="he-IL" sz="2400" dirty="0" smtClean="0"/>
              <a:t>1000;</a:t>
            </a:r>
            <a:endParaRPr lang="en-US" altLang="he-IL" sz="2400" dirty="0"/>
          </a:p>
          <a:p>
            <a:pPr algn="l" rtl="0" eaLnBrk="1" hangingPunct="1"/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    public </a:t>
            </a:r>
            <a:r>
              <a:rPr lang="en-US" altLang="he-IL" sz="2400" dirty="0" smtClean="0"/>
              <a:t>College(String </a:t>
            </a:r>
            <a:r>
              <a:rPr lang="en-US" altLang="he-IL" sz="2400" dirty="0"/>
              <a:t>n) {</a:t>
            </a:r>
          </a:p>
          <a:p>
            <a:pPr algn="l" rtl="0" eaLnBrk="1" hangingPunct="1"/>
            <a:r>
              <a:rPr lang="en-US" altLang="he-IL" sz="2400" dirty="0"/>
              <a:t>	name = n;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err="1" smtClean="0"/>
              <a:t>srudents</a:t>
            </a:r>
            <a:r>
              <a:rPr lang="en-US" altLang="he-IL" sz="2400" dirty="0" smtClean="0"/>
              <a:t> </a:t>
            </a:r>
            <a:r>
              <a:rPr lang="en-US" altLang="he-IL" sz="2400" dirty="0"/>
              <a:t>= new </a:t>
            </a:r>
            <a:r>
              <a:rPr lang="en-US" altLang="he-IL" sz="2400" dirty="0" smtClean="0"/>
              <a:t>Student[MAX_STUDENTS];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 	</a:t>
            </a:r>
            <a:r>
              <a:rPr lang="en-US" altLang="he-IL" sz="2400" dirty="0" err="1" smtClean="0"/>
              <a:t>numOfStudents</a:t>
            </a:r>
            <a:r>
              <a:rPr lang="en-US" altLang="he-IL" sz="2400" dirty="0" smtClean="0"/>
              <a:t> </a:t>
            </a:r>
            <a:r>
              <a:rPr lang="en-US" altLang="he-IL" sz="2400" dirty="0"/>
              <a:t>= 0;</a:t>
            </a:r>
          </a:p>
          <a:p>
            <a:pPr algn="l" rtl="0" eaLnBrk="1" hangingPunct="1"/>
            <a:r>
              <a:rPr lang="en-US" altLang="he-IL" sz="2400" dirty="0"/>
              <a:t>   }</a:t>
            </a:r>
          </a:p>
          <a:p>
            <a:pPr algn="l" rtl="0" eaLnBrk="1" hangingPunct="1"/>
            <a:r>
              <a:rPr lang="en-US" altLang="he-IL" sz="2400" dirty="0"/>
              <a:t>}</a:t>
            </a:r>
            <a:endParaRPr lang="he-IL" altLang="he-IL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48768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 dirty="0"/>
              <a:t>נוסיף שיטה שמאפשרת להוסיף </a:t>
            </a:r>
            <a:r>
              <a:rPr lang="he-IL" altLang="he-IL" sz="2800" dirty="0" smtClean="0"/>
              <a:t>סטודנט </a:t>
            </a:r>
            <a:r>
              <a:rPr lang="he-IL" altLang="he-IL" sz="2800" dirty="0"/>
              <a:t>חדש למערך:</a:t>
            </a:r>
          </a:p>
        </p:txBody>
      </p:sp>
    </p:spTree>
    <p:extLst>
      <p:ext uri="{BB962C8B-B14F-4D97-AF65-F5344CB8AC3E}">
        <p14:creationId xmlns:p14="http://schemas.microsoft.com/office/powerpoint/2010/main" val="205277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8FEB0A-11A1-4950-B729-CBE7A210C63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52400"/>
            <a:ext cx="8534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class </a:t>
            </a:r>
            <a:r>
              <a:rPr lang="en-US" altLang="he-IL" sz="2400" dirty="0" smtClean="0"/>
              <a:t>College </a:t>
            </a:r>
            <a:r>
              <a:rPr lang="en-US" altLang="he-IL" sz="2400" dirty="0"/>
              <a:t>{</a:t>
            </a:r>
          </a:p>
          <a:p>
            <a:pPr algn="l" rtl="0" eaLnBrk="1" hangingPunct="1"/>
            <a:r>
              <a:rPr lang="en-US" altLang="he-IL" sz="2400" dirty="0"/>
              <a:t>    private String name;</a:t>
            </a:r>
          </a:p>
          <a:p>
            <a:pPr algn="l" rtl="0" eaLnBrk="1" hangingPunct="1"/>
            <a:r>
              <a:rPr lang="en-US" altLang="he-IL" sz="2400" dirty="0"/>
              <a:t>    private </a:t>
            </a:r>
            <a:r>
              <a:rPr lang="en-US" altLang="he-IL" sz="2400" dirty="0" smtClean="0"/>
              <a:t>Student[] students;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    private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err="1" smtClean="0"/>
              <a:t>numOfStudents</a:t>
            </a:r>
            <a:r>
              <a:rPr lang="en-US" altLang="he-IL" sz="2400" dirty="0"/>
              <a:t>;</a:t>
            </a:r>
          </a:p>
          <a:p>
            <a:pPr algn="l" rtl="0" eaLnBrk="1" hangingPunct="1"/>
            <a:r>
              <a:rPr lang="en-US" altLang="he-IL" sz="2400" dirty="0"/>
              <a:t>    private final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smtClean="0"/>
              <a:t>MAX_STUDENTS </a:t>
            </a:r>
            <a:r>
              <a:rPr lang="en-US" altLang="he-IL" sz="2400" dirty="0"/>
              <a:t>= </a:t>
            </a:r>
            <a:r>
              <a:rPr lang="en-US" altLang="he-IL" sz="2400" dirty="0" smtClean="0"/>
              <a:t>1000;</a:t>
            </a:r>
            <a:endParaRPr lang="en-US" altLang="he-IL" sz="2400" dirty="0"/>
          </a:p>
          <a:p>
            <a:pPr algn="l" rtl="0" eaLnBrk="1" hangingPunct="1"/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    public </a:t>
            </a:r>
            <a:r>
              <a:rPr lang="en-US" altLang="he-IL" sz="2400" dirty="0" err="1" smtClean="0"/>
              <a:t>addStudent</a:t>
            </a:r>
            <a:r>
              <a:rPr lang="en-US" altLang="he-IL" sz="2400" dirty="0" smtClean="0"/>
              <a:t>(String </a:t>
            </a:r>
            <a:r>
              <a:rPr lang="en-US" altLang="he-IL" sz="2400" dirty="0"/>
              <a:t>n) {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smtClean="0"/>
              <a:t>if(</a:t>
            </a:r>
            <a:r>
              <a:rPr lang="en-US" altLang="he-IL" sz="2400" dirty="0" err="1" smtClean="0"/>
              <a:t>numOfStudents</a:t>
            </a:r>
            <a:r>
              <a:rPr lang="en-US" altLang="he-IL" sz="2400" dirty="0" smtClean="0"/>
              <a:t> &lt; MAX_STUDENTS)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smtClean="0"/>
              <a:t>{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smtClean="0"/>
              <a:t>	students[</a:t>
            </a:r>
            <a:r>
              <a:rPr lang="en-US" altLang="he-IL" sz="2400" dirty="0" err="1" smtClean="0"/>
              <a:t>numOfStudents</a:t>
            </a:r>
            <a:r>
              <a:rPr lang="en-US" altLang="he-IL" sz="2400" dirty="0" smtClean="0"/>
              <a:t>] = new Student(n);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smtClean="0"/>
              <a:t>	</a:t>
            </a:r>
            <a:r>
              <a:rPr lang="en-US" altLang="he-IL" sz="2400" dirty="0" err="1" smtClean="0"/>
              <a:t>numOfStudents</a:t>
            </a:r>
            <a:r>
              <a:rPr lang="en-US" altLang="he-IL" sz="2400" dirty="0" smtClean="0"/>
              <a:t>++;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smtClean="0"/>
              <a:t>}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   }</a:t>
            </a:r>
          </a:p>
          <a:p>
            <a:pPr algn="l" rtl="0" eaLnBrk="1" hangingPunct="1"/>
            <a:r>
              <a:rPr lang="en-US" altLang="he-IL" sz="2400" dirty="0"/>
              <a:t>}</a:t>
            </a:r>
            <a:endParaRPr lang="he-IL" altLang="he-IL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" y="5181600"/>
            <a:ext cx="8305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 dirty="0"/>
              <a:t>נוסיף שיטה </a:t>
            </a:r>
            <a:r>
              <a:rPr lang="he-IL" altLang="he-IL" sz="2800" dirty="0" smtClean="0"/>
              <a:t>שמקבלת כפרמטר שם של סטודנט ומחזירה את מספר נקודות הזכות שסטודנט זה צבר:</a:t>
            </a:r>
            <a:endParaRPr lang="he-IL" altLang="he-IL" sz="2800" dirty="0"/>
          </a:p>
        </p:txBody>
      </p:sp>
    </p:spTree>
    <p:extLst>
      <p:ext uri="{BB962C8B-B14F-4D97-AF65-F5344CB8AC3E}">
        <p14:creationId xmlns:p14="http://schemas.microsoft.com/office/powerpoint/2010/main" val="26492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8FEB0A-11A1-4950-B729-CBE7A210C63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52400"/>
            <a:ext cx="8534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class </a:t>
            </a:r>
            <a:r>
              <a:rPr lang="en-US" altLang="he-IL" sz="2400" dirty="0" smtClean="0"/>
              <a:t>College </a:t>
            </a:r>
            <a:r>
              <a:rPr lang="en-US" altLang="he-IL" sz="2400" dirty="0"/>
              <a:t>{</a:t>
            </a:r>
          </a:p>
          <a:p>
            <a:pPr algn="l" rtl="0" eaLnBrk="1" hangingPunct="1"/>
            <a:r>
              <a:rPr lang="en-US" altLang="he-IL" sz="2400" dirty="0"/>
              <a:t>    private String name;</a:t>
            </a:r>
          </a:p>
          <a:p>
            <a:pPr algn="l" rtl="0" eaLnBrk="1" hangingPunct="1"/>
            <a:r>
              <a:rPr lang="en-US" altLang="he-IL" sz="2400" dirty="0"/>
              <a:t>    private </a:t>
            </a:r>
            <a:r>
              <a:rPr lang="en-US" altLang="he-IL" sz="2400" dirty="0" smtClean="0"/>
              <a:t>Student[] students;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    private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err="1" smtClean="0"/>
              <a:t>numOfStudents</a:t>
            </a:r>
            <a:r>
              <a:rPr lang="en-US" altLang="he-IL" sz="2400" dirty="0"/>
              <a:t>;</a:t>
            </a:r>
          </a:p>
          <a:p>
            <a:pPr algn="l" rtl="0" eaLnBrk="1" hangingPunct="1"/>
            <a:r>
              <a:rPr lang="en-US" altLang="he-IL" sz="2400" dirty="0"/>
              <a:t>    private final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smtClean="0"/>
              <a:t>MAX_STUDENTS </a:t>
            </a:r>
            <a:r>
              <a:rPr lang="en-US" altLang="he-IL" sz="2400" dirty="0"/>
              <a:t>= </a:t>
            </a:r>
            <a:r>
              <a:rPr lang="en-US" altLang="he-IL" sz="2400" dirty="0" smtClean="0"/>
              <a:t>1000;</a:t>
            </a:r>
            <a:endParaRPr lang="en-US" altLang="he-IL" sz="2400" dirty="0"/>
          </a:p>
          <a:p>
            <a:pPr algn="l" rtl="0" eaLnBrk="1" hangingPunct="1"/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    public </a:t>
            </a:r>
            <a:r>
              <a:rPr lang="en-US" altLang="he-IL" sz="2400" dirty="0" err="1" smtClean="0"/>
              <a:t>getTotalPoints</a:t>
            </a:r>
            <a:r>
              <a:rPr lang="en-US" altLang="he-IL" sz="2400" dirty="0" smtClean="0"/>
              <a:t>(String </a:t>
            </a:r>
            <a:r>
              <a:rPr lang="en-US" altLang="he-IL" sz="2400" dirty="0"/>
              <a:t>n) {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smtClean="0"/>
              <a:t>for(</a:t>
            </a:r>
            <a:r>
              <a:rPr lang="en-US" altLang="he-IL" sz="2400" dirty="0" err="1" smtClean="0"/>
              <a:t>int</a:t>
            </a:r>
            <a:r>
              <a:rPr lang="en-US" altLang="he-IL" sz="2400" dirty="0" smtClean="0"/>
              <a:t>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= 0; </a:t>
            </a:r>
            <a:r>
              <a:rPr lang="en-US" altLang="he-IL" sz="2400" smtClean="0"/>
              <a:t>i </a:t>
            </a:r>
            <a:r>
              <a:rPr lang="en-US" altLang="he-IL" sz="2400" dirty="0" smtClean="0"/>
              <a:t>&lt; </a:t>
            </a:r>
            <a:r>
              <a:rPr lang="en-US" altLang="he-IL" sz="2400" dirty="0" err="1" smtClean="0"/>
              <a:t>numOfStudents</a:t>
            </a:r>
            <a:r>
              <a:rPr lang="en-US" altLang="he-IL" sz="2400" dirty="0" smtClean="0"/>
              <a:t>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++)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smtClean="0"/>
              <a:t>    if(students[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].equals(n))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smtClean="0"/>
              <a:t>	return students[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].</a:t>
            </a:r>
            <a:r>
              <a:rPr lang="en-US" altLang="he-IL" sz="2400" dirty="0" err="1" smtClean="0"/>
              <a:t>totalPoints</a:t>
            </a:r>
            <a:r>
              <a:rPr lang="en-US" altLang="he-IL" sz="2400" dirty="0" smtClean="0"/>
              <a:t>();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smtClean="0"/>
              <a:t>return 0;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   }</a:t>
            </a:r>
          </a:p>
          <a:p>
            <a:pPr algn="l" rtl="0" eaLnBrk="1" hangingPunct="1"/>
            <a:r>
              <a:rPr lang="en-US" altLang="he-IL" sz="2400" dirty="0"/>
              <a:t>}</a:t>
            </a:r>
            <a:endParaRPr lang="he-IL" altLang="he-IL" sz="2400" dirty="0"/>
          </a:p>
        </p:txBody>
      </p:sp>
    </p:spTree>
    <p:extLst>
      <p:ext uri="{BB962C8B-B14F-4D97-AF65-F5344CB8AC3E}">
        <p14:creationId xmlns:p14="http://schemas.microsoft.com/office/powerpoint/2010/main" val="35194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מערך של אובייקטים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/>
              <a:t>ניתן להגדיר בג'אווה גם מערך שמורכב מאובייקטים, ולא רק ממשתנים פרימיטיביים.</a:t>
            </a:r>
          </a:p>
          <a:p>
            <a:pPr eaLnBrk="1" hangingPunct="1"/>
            <a:r>
              <a:rPr lang="he-IL" altLang="he-IL" dirty="0" smtClean="0"/>
              <a:t>למשל, המערך הבא הוא מערך של אובייקטים מסוג </a:t>
            </a:r>
            <a:r>
              <a:rPr lang="en-US" altLang="he-IL" dirty="0" smtClean="0"/>
              <a:t>Point</a:t>
            </a:r>
            <a:r>
              <a:rPr lang="he-IL" altLang="he-IL" dirty="0" smtClean="0"/>
              <a:t>: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Point[] </a:t>
            </a:r>
            <a:r>
              <a:rPr lang="en-US" altLang="he-IL" dirty="0" err="1" smtClean="0"/>
              <a:t>pArr</a:t>
            </a:r>
            <a:r>
              <a:rPr lang="en-US" altLang="he-IL" dirty="0" smtClean="0"/>
              <a:t> = new Point[4];</a:t>
            </a:r>
            <a:endParaRPr lang="he-IL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pArr</a:t>
            </a:r>
            <a:r>
              <a:rPr lang="en-US" altLang="he-IL" dirty="0" smtClean="0"/>
              <a:t>[0].</a:t>
            </a:r>
            <a:r>
              <a:rPr lang="en-US" altLang="he-IL" dirty="0" err="1" smtClean="0"/>
              <a:t>setX</a:t>
            </a:r>
            <a:r>
              <a:rPr lang="en-US" altLang="he-IL" dirty="0" smtClean="0"/>
              <a:t>(8);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0E402C-881A-43EB-AC6C-B56D0CF30BF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5029200"/>
            <a:ext cx="7848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rgbClr val="FF0000"/>
                </a:solidFill>
              </a:rPr>
              <a:t>שגיאת ריצה – כל תאי המערך שווים כרגע ל-</a:t>
            </a:r>
            <a:r>
              <a:rPr lang="en-US" sz="2800" dirty="0" smtClean="0">
                <a:solidFill>
                  <a:srgbClr val="FF0000"/>
                </a:solidFill>
              </a:rPr>
              <a:t>null</a:t>
            </a:r>
            <a:r>
              <a:rPr lang="he-IL" sz="2800" dirty="0" smtClean="0">
                <a:solidFill>
                  <a:srgbClr val="FF0000"/>
                </a:solidFill>
              </a:rPr>
              <a:t>.</a:t>
            </a:r>
            <a:endParaRPr lang="he-IL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1"/>
            <a:ext cx="8229600" cy="3505200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תאי המערך הם משתנים מסוג </a:t>
            </a:r>
            <a:r>
              <a:rPr lang="en-US" altLang="he-IL" dirty="0" smtClean="0"/>
              <a:t>Point</a:t>
            </a:r>
            <a:r>
              <a:rPr lang="he-IL" altLang="he-IL" dirty="0" smtClean="0"/>
              <a:t> ולכן חייבים להקדיש </a:t>
            </a:r>
            <a:r>
              <a:rPr lang="en-US" altLang="he-IL" dirty="0" smtClean="0"/>
              <a:t>new</a:t>
            </a:r>
            <a:r>
              <a:rPr lang="he-IL" altLang="he-IL" dirty="0" smtClean="0"/>
              <a:t> לכל אחד מהם!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Point[] </a:t>
            </a:r>
            <a:r>
              <a:rPr lang="en-US" altLang="he-IL" dirty="0" err="1" smtClean="0"/>
              <a:t>pArr</a:t>
            </a:r>
            <a:r>
              <a:rPr lang="en-US" altLang="he-IL" dirty="0" smtClean="0"/>
              <a:t> = new Point[4];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92824-3A9D-4AE2-AAF4-52A60B9730D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72182"/>
              </p:ext>
            </p:extLst>
          </p:nvPr>
        </p:nvGraphicFramePr>
        <p:xfrm>
          <a:off x="6686550" y="3810000"/>
          <a:ext cx="1175498" cy="2336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75398">
                  <a:extLst>
                    <a:ext uri="{9D8B030D-6E8A-4147-A177-3AD203B41FA5}">
                      <a16:colId xmlns:a16="http://schemas.microsoft.com/office/drawing/2014/main" val="242978438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55725046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8111759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930498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161266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208327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1"/>
            <a:ext cx="8229600" cy="3505200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תאי המערך הם משתנים מסוג </a:t>
            </a:r>
            <a:r>
              <a:rPr lang="en-US" altLang="he-IL" dirty="0" smtClean="0"/>
              <a:t>Point</a:t>
            </a:r>
            <a:r>
              <a:rPr lang="he-IL" altLang="he-IL" dirty="0" smtClean="0"/>
              <a:t> ולכן חייבים להקדיש </a:t>
            </a:r>
            <a:r>
              <a:rPr lang="en-US" altLang="he-IL" dirty="0" smtClean="0"/>
              <a:t>new</a:t>
            </a:r>
            <a:r>
              <a:rPr lang="he-IL" altLang="he-IL" dirty="0" smtClean="0"/>
              <a:t> לכל אחד מהם!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Point[] </a:t>
            </a:r>
            <a:r>
              <a:rPr lang="en-US" altLang="he-IL" dirty="0" err="1" smtClean="0"/>
              <a:t>pArr</a:t>
            </a:r>
            <a:r>
              <a:rPr lang="en-US" altLang="he-IL" dirty="0" smtClean="0"/>
              <a:t> = new Point[4];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pArr</a:t>
            </a:r>
            <a:r>
              <a:rPr lang="en-US" altLang="he-IL" dirty="0" smtClean="0"/>
              <a:t>[0] = new Point(1, 2);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92824-3A9D-4AE2-AAF4-52A60B9730D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11482"/>
              </p:ext>
            </p:extLst>
          </p:nvPr>
        </p:nvGraphicFramePr>
        <p:xfrm>
          <a:off x="6686550" y="3810000"/>
          <a:ext cx="1175498" cy="2336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75398">
                  <a:extLst>
                    <a:ext uri="{9D8B030D-6E8A-4147-A177-3AD203B41FA5}">
                      <a16:colId xmlns:a16="http://schemas.microsoft.com/office/drawing/2014/main" val="242978438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55725046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8111759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930498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161266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2083279"/>
                  </a:ext>
                </a:extLst>
              </a:tr>
            </a:tbl>
          </a:graphicData>
        </a:graphic>
      </p:graphicFrame>
      <p:sp>
        <p:nvSpPr>
          <p:cNvPr id="2" name="מלבן 1"/>
          <p:cNvSpPr/>
          <p:nvPr/>
        </p:nvSpPr>
        <p:spPr>
          <a:xfrm>
            <a:off x="6858000" y="5638800"/>
            <a:ext cx="533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/>
          <p:cNvSpPr/>
          <p:nvPr/>
        </p:nvSpPr>
        <p:spPr>
          <a:xfrm>
            <a:off x="4419600" y="5448300"/>
            <a:ext cx="1066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מחבר חץ ישר 7"/>
          <p:cNvCxnSpPr>
            <a:endCxn id="3" idx="3"/>
          </p:cNvCxnSpPr>
          <p:nvPr/>
        </p:nvCxnSpPr>
        <p:spPr>
          <a:xfrm flipH="1">
            <a:off x="5486400" y="5829300"/>
            <a:ext cx="12001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38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1"/>
            <a:ext cx="8229600" cy="3505200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תאי המערך הם משתנים מסוג </a:t>
            </a:r>
            <a:r>
              <a:rPr lang="en-US" altLang="he-IL" dirty="0" smtClean="0"/>
              <a:t>Point</a:t>
            </a:r>
            <a:r>
              <a:rPr lang="he-IL" altLang="he-IL" dirty="0" smtClean="0"/>
              <a:t> ולכן חייבים להקדיש </a:t>
            </a:r>
            <a:r>
              <a:rPr lang="en-US" altLang="he-IL" dirty="0" smtClean="0"/>
              <a:t>new</a:t>
            </a:r>
            <a:r>
              <a:rPr lang="he-IL" altLang="he-IL" dirty="0" smtClean="0"/>
              <a:t> לכל אחד מהם!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Point[] </a:t>
            </a:r>
            <a:r>
              <a:rPr lang="en-US" altLang="he-IL" dirty="0" err="1" smtClean="0"/>
              <a:t>pArr</a:t>
            </a:r>
            <a:r>
              <a:rPr lang="en-US" altLang="he-IL" dirty="0" smtClean="0"/>
              <a:t> = new Point[4];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pArr</a:t>
            </a:r>
            <a:r>
              <a:rPr lang="en-US" altLang="he-IL" dirty="0" smtClean="0"/>
              <a:t>[0] = new Point(1, 2);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pArr</a:t>
            </a:r>
            <a:r>
              <a:rPr lang="en-US" altLang="he-IL" dirty="0" smtClean="0"/>
              <a:t>[1] = new Point(</a:t>
            </a:r>
            <a:r>
              <a:rPr lang="en-US" altLang="he-IL" dirty="0" err="1" smtClean="0"/>
              <a:t>pArr</a:t>
            </a:r>
            <a:r>
              <a:rPr lang="en-US" altLang="he-IL" dirty="0" smtClean="0"/>
              <a:t>[0]);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pArr</a:t>
            </a:r>
            <a:r>
              <a:rPr lang="en-US" altLang="he-IL" dirty="0" smtClean="0"/>
              <a:t>[0].</a:t>
            </a:r>
            <a:r>
              <a:rPr lang="en-US" altLang="he-IL" dirty="0" err="1" smtClean="0"/>
              <a:t>setX</a:t>
            </a:r>
            <a:r>
              <a:rPr lang="en-US" altLang="he-IL" dirty="0" smtClean="0"/>
              <a:t>(8);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92824-3A9D-4AE2-AAF4-52A60B9730D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6686550" y="3810000"/>
          <a:ext cx="1175498" cy="2336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75398">
                  <a:extLst>
                    <a:ext uri="{9D8B030D-6E8A-4147-A177-3AD203B41FA5}">
                      <a16:colId xmlns:a16="http://schemas.microsoft.com/office/drawing/2014/main" val="242978438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55725046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8111759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930498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161266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null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2083279"/>
                  </a:ext>
                </a:extLst>
              </a:tr>
            </a:tbl>
          </a:graphicData>
        </a:graphic>
      </p:graphicFrame>
      <p:sp>
        <p:nvSpPr>
          <p:cNvPr id="2" name="מלבן 1"/>
          <p:cNvSpPr/>
          <p:nvPr/>
        </p:nvSpPr>
        <p:spPr>
          <a:xfrm>
            <a:off x="6858000" y="5638800"/>
            <a:ext cx="533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/>
          <p:cNvSpPr/>
          <p:nvPr/>
        </p:nvSpPr>
        <p:spPr>
          <a:xfrm>
            <a:off x="4419600" y="5448300"/>
            <a:ext cx="1066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מחבר חץ ישר 7"/>
          <p:cNvCxnSpPr>
            <a:endCxn id="3" idx="3"/>
          </p:cNvCxnSpPr>
          <p:nvPr/>
        </p:nvCxnSpPr>
        <p:spPr>
          <a:xfrm flipH="1">
            <a:off x="5486400" y="5829300"/>
            <a:ext cx="12001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6791325" y="5067300"/>
            <a:ext cx="533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4397188" y="4397375"/>
            <a:ext cx="1066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מחבר חץ ישר 10"/>
          <p:cNvCxnSpPr>
            <a:endCxn id="10" idx="3"/>
          </p:cNvCxnSpPr>
          <p:nvPr/>
        </p:nvCxnSpPr>
        <p:spPr>
          <a:xfrm flipH="1" flipV="1">
            <a:off x="5463988" y="4778375"/>
            <a:ext cx="1222562" cy="479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27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F99764-78AC-4943-9EC4-99D3A42F200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381000" y="152400"/>
            <a:ext cx="8534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המחלקה הבאה מייצגת קורס באוניברסיטה. לכל קורס יש שם, ומספר נקודות זכות שהקורס מעניק: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295400"/>
            <a:ext cx="8458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public class Course {</a:t>
            </a:r>
          </a:p>
          <a:p>
            <a:pPr algn="l" rtl="0" eaLnBrk="1" hangingPunct="1"/>
            <a:r>
              <a:rPr lang="en-US" altLang="he-IL" sz="2400"/>
              <a:t>   private String name;</a:t>
            </a:r>
          </a:p>
          <a:p>
            <a:pPr algn="l" rtl="0" eaLnBrk="1" hangingPunct="1"/>
            <a:r>
              <a:rPr lang="en-US" altLang="he-IL" sz="2400"/>
              <a:t>   private int points;</a:t>
            </a:r>
          </a:p>
          <a:p>
            <a:pPr algn="l" rtl="0" eaLnBrk="1" hangingPunct="1"/>
            <a:endParaRPr lang="en-US" altLang="he-IL" sz="2400"/>
          </a:p>
          <a:p>
            <a:pPr algn="l" rtl="0" eaLnBrk="1" hangingPunct="1"/>
            <a:r>
              <a:rPr lang="en-US" altLang="he-IL" sz="2400"/>
              <a:t>   public Course(String n, int p) {</a:t>
            </a:r>
          </a:p>
          <a:p>
            <a:pPr algn="l" rtl="0" eaLnBrk="1" hangingPunct="1"/>
            <a:r>
              <a:rPr lang="en-US" altLang="he-IL" sz="2400"/>
              <a:t>	name = n;</a:t>
            </a:r>
          </a:p>
          <a:p>
            <a:pPr algn="l" rtl="0" eaLnBrk="1" hangingPunct="1"/>
            <a:r>
              <a:rPr lang="en-US" altLang="he-IL" sz="2400"/>
              <a:t>	points = p;</a:t>
            </a:r>
          </a:p>
          <a:p>
            <a:pPr algn="l" rtl="0" eaLnBrk="1" hangingPunct="1"/>
            <a:r>
              <a:rPr lang="en-US" altLang="he-IL" sz="2400"/>
              <a:t>   }</a:t>
            </a:r>
          </a:p>
          <a:p>
            <a:pPr algn="l" rtl="0" eaLnBrk="1" hangingPunct="1"/>
            <a:r>
              <a:rPr lang="en-US" altLang="he-IL" sz="2400"/>
              <a:t>   public Course(Course c) {</a:t>
            </a:r>
          </a:p>
          <a:p>
            <a:pPr algn="l" rtl="0" eaLnBrk="1" hangingPunct="1"/>
            <a:r>
              <a:rPr lang="en-US" altLang="he-IL" sz="2400"/>
              <a:t>	name = c.name;</a:t>
            </a:r>
          </a:p>
          <a:p>
            <a:pPr algn="l" rtl="0" eaLnBrk="1" hangingPunct="1"/>
            <a:r>
              <a:rPr lang="en-US" altLang="he-IL" sz="2400"/>
              <a:t>	points = c.points;</a:t>
            </a:r>
          </a:p>
          <a:p>
            <a:pPr algn="l" rtl="0" eaLnBrk="1" hangingPunct="1"/>
            <a:r>
              <a:rPr lang="en-US" altLang="he-IL" sz="2400"/>
              <a:t>   }</a:t>
            </a:r>
          </a:p>
          <a:p>
            <a:pPr algn="l" rtl="0" eaLnBrk="1" hangingPunct="1"/>
            <a:r>
              <a:rPr lang="en-US" altLang="he-IL" sz="2400"/>
              <a:t>   // get/set methods, toString….</a:t>
            </a:r>
          </a:p>
          <a:p>
            <a:pPr algn="l" rtl="0" eaLnBrk="1" hangingPunct="1"/>
            <a:r>
              <a:rPr lang="en-US" altLang="he-IL" sz="2400"/>
              <a:t>}</a:t>
            </a:r>
            <a:endParaRPr lang="he-IL" altLang="he-I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he-IL" altLang="he-IL" smtClean="0"/>
              <a:t>כעת נרצה לכתוב מחלקה בשם </a:t>
            </a:r>
            <a:r>
              <a:rPr lang="en-US" altLang="he-IL" smtClean="0"/>
              <a:t>Student</a:t>
            </a:r>
            <a:r>
              <a:rPr lang="he-IL" altLang="he-IL" smtClean="0"/>
              <a:t> המייצגת סטודנט.</a:t>
            </a:r>
          </a:p>
          <a:p>
            <a:r>
              <a:rPr lang="he-IL" altLang="he-IL" smtClean="0"/>
              <a:t>לכל סטודנט יהיה שם, וכן נרצה לשמור את רשימת הקורסים שהסטודנט עשה. (נניח שסטודנט יכול לעשות לכל היותר 30 קורסים).</a:t>
            </a:r>
          </a:p>
          <a:p>
            <a:r>
              <a:rPr lang="he-IL" altLang="he-IL" smtClean="0"/>
              <a:t>נוכל לשמור את רשימת הקורסים במערך של </a:t>
            </a:r>
            <a:r>
              <a:rPr lang="en-US" altLang="he-IL" smtClean="0"/>
              <a:t>Course</a:t>
            </a:r>
            <a:r>
              <a:rPr lang="he-IL" altLang="he-IL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819CB5-04FD-4148-8EA7-922EEEF7F0E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8FEB0A-11A1-4950-B729-CBE7A210C63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52400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public class Student {</a:t>
            </a:r>
          </a:p>
          <a:p>
            <a:pPr algn="l" rtl="0" eaLnBrk="1" hangingPunct="1"/>
            <a:r>
              <a:rPr lang="en-US" altLang="he-IL" sz="2400"/>
              <a:t>    private String name;</a:t>
            </a:r>
          </a:p>
          <a:p>
            <a:pPr algn="l" rtl="0" eaLnBrk="1" hangingPunct="1"/>
            <a:r>
              <a:rPr lang="en-US" altLang="he-IL" sz="2400"/>
              <a:t>    private Course[] courses;</a:t>
            </a:r>
          </a:p>
          <a:p>
            <a:pPr algn="l" rtl="0" eaLnBrk="1" hangingPunct="1"/>
            <a:r>
              <a:rPr lang="en-US" altLang="he-IL" sz="2400"/>
              <a:t>    private int numOfCourses;</a:t>
            </a:r>
          </a:p>
          <a:p>
            <a:pPr algn="l" rtl="0" eaLnBrk="1" hangingPunct="1"/>
            <a:r>
              <a:rPr lang="en-US" altLang="he-IL" sz="2400"/>
              <a:t>    private final int MAX_COURSES = 30;</a:t>
            </a:r>
          </a:p>
          <a:p>
            <a:pPr algn="l" rtl="0" eaLnBrk="1" hangingPunct="1"/>
            <a:endParaRPr lang="en-US" altLang="he-IL" sz="2400"/>
          </a:p>
          <a:p>
            <a:pPr algn="l" rtl="0" eaLnBrk="1" hangingPunct="1"/>
            <a:r>
              <a:rPr lang="en-US" altLang="he-IL" sz="2400"/>
              <a:t>    public Student(String n) {</a:t>
            </a:r>
          </a:p>
          <a:p>
            <a:pPr algn="l" rtl="0" eaLnBrk="1" hangingPunct="1"/>
            <a:r>
              <a:rPr lang="en-US" altLang="he-IL" sz="2400"/>
              <a:t>	name = n;</a:t>
            </a:r>
          </a:p>
          <a:p>
            <a:pPr algn="l" rtl="0" eaLnBrk="1" hangingPunct="1"/>
            <a:r>
              <a:rPr lang="en-US" altLang="he-IL" sz="2400"/>
              <a:t>	courses = new Course[MAX_COURSES];</a:t>
            </a:r>
          </a:p>
          <a:p>
            <a:pPr algn="l" rtl="0" eaLnBrk="1" hangingPunct="1"/>
            <a:r>
              <a:rPr lang="en-US" altLang="he-IL" sz="2400"/>
              <a:t> 	numOfCourses = 0;</a:t>
            </a:r>
          </a:p>
          <a:p>
            <a:pPr algn="l" rtl="0" eaLnBrk="1" hangingPunct="1"/>
            <a:r>
              <a:rPr lang="en-US" altLang="he-IL" sz="2400"/>
              <a:t>   }</a:t>
            </a:r>
          </a:p>
          <a:p>
            <a:pPr algn="l" rtl="0" eaLnBrk="1" hangingPunct="1"/>
            <a:r>
              <a:rPr lang="en-US" altLang="he-IL" sz="2400"/>
              <a:t>}</a:t>
            </a:r>
            <a:endParaRPr lang="he-IL" altLang="he-IL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48768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נוסיף שיטה שמאפשרת להוסיף קורס חדש למערך: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88E438-2F65-411C-86B9-B208BD646E6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52400"/>
            <a:ext cx="8534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public class Student {</a:t>
            </a:r>
          </a:p>
          <a:p>
            <a:pPr algn="l" rtl="0" eaLnBrk="1" hangingPunct="1"/>
            <a:r>
              <a:rPr lang="en-US" altLang="he-IL" sz="2400"/>
              <a:t>    private String name;</a:t>
            </a:r>
          </a:p>
          <a:p>
            <a:pPr algn="l" rtl="0" eaLnBrk="1" hangingPunct="1"/>
            <a:r>
              <a:rPr lang="en-US" altLang="he-IL" sz="2400"/>
              <a:t>    private Course[] courses;</a:t>
            </a:r>
          </a:p>
          <a:p>
            <a:pPr algn="l" rtl="0" eaLnBrk="1" hangingPunct="1"/>
            <a:r>
              <a:rPr lang="en-US" altLang="he-IL" sz="2400"/>
              <a:t>    private int numOfCourses;</a:t>
            </a:r>
          </a:p>
          <a:p>
            <a:pPr algn="l" rtl="0" eaLnBrk="1" hangingPunct="1"/>
            <a:r>
              <a:rPr lang="en-US" altLang="he-IL" sz="2400"/>
              <a:t>    private final int MAX_COURSES = 30;</a:t>
            </a:r>
          </a:p>
          <a:p>
            <a:pPr algn="l" rtl="0" eaLnBrk="1" hangingPunct="1"/>
            <a:endParaRPr lang="en-US" altLang="he-IL" sz="2400"/>
          </a:p>
          <a:p>
            <a:pPr algn="l" rtl="0" eaLnBrk="1" hangingPunct="1"/>
            <a:r>
              <a:rPr lang="en-US" altLang="he-IL" sz="2400"/>
              <a:t>    public void addCourse(Course c) {</a:t>
            </a:r>
          </a:p>
          <a:p>
            <a:pPr algn="l" rtl="0" eaLnBrk="1" hangingPunct="1"/>
            <a:r>
              <a:rPr lang="en-US" altLang="he-IL" sz="2400"/>
              <a:t>	if(numOfCourses &lt; MAX_COURSES)</a:t>
            </a:r>
          </a:p>
          <a:p>
            <a:pPr algn="l" rtl="0" eaLnBrk="1" hangingPunct="1"/>
            <a:r>
              <a:rPr lang="en-US" altLang="he-IL" sz="2400"/>
              <a:t>	{</a:t>
            </a:r>
          </a:p>
          <a:p>
            <a:pPr algn="l" rtl="0" eaLnBrk="1" hangingPunct="1"/>
            <a:r>
              <a:rPr lang="en-US" altLang="he-IL" sz="2400"/>
              <a:t>		courses[numOfCourses] = new Course(c);</a:t>
            </a:r>
          </a:p>
          <a:p>
            <a:pPr algn="l" rtl="0" eaLnBrk="1" hangingPunct="1"/>
            <a:r>
              <a:rPr lang="en-US" altLang="he-IL" sz="2400"/>
              <a:t>		numOfCourses++;</a:t>
            </a:r>
          </a:p>
          <a:p>
            <a:pPr algn="l" rtl="0" eaLnBrk="1" hangingPunct="1"/>
            <a:r>
              <a:rPr lang="en-US" altLang="he-IL" sz="2400"/>
              <a:t>	}</a:t>
            </a:r>
          </a:p>
          <a:p>
            <a:pPr algn="l" rtl="0" eaLnBrk="1" hangingPunct="1"/>
            <a:r>
              <a:rPr lang="en-US" altLang="he-IL" sz="2400"/>
              <a:t>    }</a:t>
            </a:r>
          </a:p>
          <a:p>
            <a:pPr algn="l" rtl="0" eaLnBrk="1" hangingPunct="1"/>
            <a:r>
              <a:rPr lang="en-US" altLang="he-IL" sz="2400"/>
              <a:t>}</a:t>
            </a:r>
            <a:endParaRPr lang="he-IL" altLang="he-IL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5181600"/>
            <a:ext cx="830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נוסיף את השיטה </a:t>
            </a:r>
            <a:r>
              <a:rPr lang="en-US" altLang="he-IL" sz="2800"/>
              <a:t>toString</a:t>
            </a:r>
            <a:r>
              <a:rPr lang="he-IL" altLang="he-IL" sz="2800"/>
              <a:t> שמחזירה מחרוזת שמורכבת משם הסטודנט ומרשימת הקורסים שהוא עשה: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1157</TotalTime>
  <Words>667</Words>
  <Application>Microsoft Office PowerPoint</Application>
  <PresentationFormat>‫הצגה על המסך (4:3)</PresentationFormat>
  <Paragraphs>210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template</vt:lpstr>
      <vt:lpstr>מערכים של אובייקטים</vt:lpstr>
      <vt:lpstr>מערך של אובייקטים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מחלקת המכללה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90</cp:revision>
  <cp:lastPrinted>1601-01-01T00:00:00Z</cp:lastPrinted>
  <dcterms:created xsi:type="dcterms:W3CDTF">1601-01-01T00:00:00Z</dcterms:created>
  <dcterms:modified xsi:type="dcterms:W3CDTF">2015-12-20T16:32:20Z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