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9" r:id="rId10"/>
    <p:sldId id="264" r:id="rId11"/>
    <p:sldId id="265" r:id="rId12"/>
    <p:sldId id="316" r:id="rId13"/>
    <p:sldId id="317" r:id="rId14"/>
    <p:sldId id="318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319" r:id="rId29"/>
    <p:sldId id="32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27" r:id="rId48"/>
    <p:sldId id="328" r:id="rId49"/>
    <p:sldId id="329" r:id="rId50"/>
  </p:sldIdLst>
  <p:sldSz cx="9144000" cy="6858000" type="screen4x3"/>
  <p:notesSz cx="6858000" cy="9144000"/>
  <p:custDataLst>
    <p:tags r:id="rId52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14B4C05F-F7C3-4683-B456-78AC762E604B}" type="datetimeFigureOut">
              <a:rPr lang="he-IL"/>
              <a:pPr>
                <a:defRPr/>
              </a:pPr>
              <a:t>כ"ד/כסלו/תשע"ו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344C78CB-BF16-4B79-99BC-3FF7C394874F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A811A-5DA8-4400-8A69-56B37A70D61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261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11EB2-6936-45F1-BACA-8E7EB7CF60B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5A7A6-51C1-476E-B028-016ADCC58AB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9572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A09E70-0068-4631-8359-9E315AFF031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071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כותרת, טקסט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283DE6-B474-427A-851E-B4CE76C5D33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815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2B09E-4B11-4172-AEB0-A2399034303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1726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ADB45-F489-4608-B19E-5E51005C03C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500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86560-E89A-4507-8A42-D55A4929963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738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F0A6B-053C-4AC0-94A9-782E65F3C35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637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BB61B-FFD8-454F-A2A4-3E7B83262AD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03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C0C0B-E2EF-4F76-A39C-D97276F32DF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6315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6C04B-5E58-4546-8887-0608EB94392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779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2A416-2DEA-4F7F-8F20-7BDBFF7D8CC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7505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92D0649-E585-4809-B4F3-D39681196042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מערכים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</a:t>
            </a:r>
          </a:p>
          <a:p>
            <a:pPr>
              <a:defRPr/>
            </a:pPr>
            <a:r>
              <a:rPr lang="en-US" dirty="0" smtClean="0"/>
              <a:t> www.shaytavor.com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F84C45-3912-415F-8D60-67F689A5AF7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לכל מערך קיימת תכונה בשם </a:t>
            </a:r>
            <a:r>
              <a:rPr lang="en-US" altLang="he-IL" dirty="0" smtClean="0"/>
              <a:t>length</a:t>
            </a:r>
            <a:r>
              <a:rPr lang="he-IL" altLang="he-IL" dirty="0" smtClean="0"/>
              <a:t> שמחזיקה את גודל המערך.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b="1" dirty="0" err="1" smtClean="0">
                <a:solidFill>
                  <a:schemeClr val="tx2"/>
                </a:solidFill>
              </a:rPr>
              <a:t>i</a:t>
            </a:r>
            <a:r>
              <a:rPr lang="en-US" altLang="he-IL" b="1" dirty="0" smtClean="0">
                <a:solidFill>
                  <a:schemeClr val="tx2"/>
                </a:solidFill>
              </a:rPr>
              <a:t> &lt; </a:t>
            </a:r>
            <a:r>
              <a:rPr lang="en-US" altLang="he-IL" b="1" dirty="0" err="1" smtClean="0">
                <a:solidFill>
                  <a:schemeClr val="tx2"/>
                </a:solidFill>
              </a:rPr>
              <a:t>a.length</a:t>
            </a:r>
            <a:r>
              <a:rPr lang="en-US" altLang="he-IL" dirty="0" smtClean="0"/>
              <a:t>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= 2;</a:t>
            </a:r>
            <a:endParaRPr lang="he-IL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a.length</a:t>
            </a:r>
            <a:r>
              <a:rPr lang="en-US" altLang="he-IL" dirty="0" smtClean="0"/>
              <a:t>++;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7B2126-3384-43CB-9EB1-DD1F5BFB569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43200" y="26670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b="1">
                <a:solidFill>
                  <a:srgbClr val="FF0000"/>
                </a:solidFill>
              </a:rPr>
              <a:t>שגיאת קומפילציה</a:t>
            </a:r>
            <a:endParaRPr lang="en-US" altLang="he-IL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ניתן לאתחל מערך בשורת ההגדרה בערכים: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[] a = {8, 5, -2, 4, 1};</a:t>
            </a:r>
          </a:p>
          <a:p>
            <a:pPr eaLnBrk="1" hangingPunct="1"/>
            <a:r>
              <a:rPr lang="he-IL" altLang="he-IL" dirty="0" smtClean="0"/>
              <a:t>המערך </a:t>
            </a:r>
            <a:r>
              <a:rPr lang="en-US" altLang="he-IL" dirty="0" smtClean="0"/>
              <a:t>a</a:t>
            </a:r>
            <a:r>
              <a:rPr lang="he-IL" altLang="he-IL" dirty="0" smtClean="0"/>
              <a:t> מוגדר באופן אוטומטי בגודל 5 כאשר הערכים מוצבים בתאיו.</a:t>
            </a:r>
          </a:p>
          <a:p>
            <a:pPr eaLnBrk="1" hangingPunct="1"/>
            <a:r>
              <a:rPr lang="he-IL" altLang="he-IL" dirty="0" smtClean="0"/>
              <a:t>ניתן לבצע זאת רק בשורת ההגדרה. למשל, הפקודה הבאה אינה חוקית: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a = {4, 3, 2};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ED6FD0-7EC3-4B91-B919-8D69F184D4F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כתבו </a:t>
            </a:r>
            <a:r>
              <a:rPr lang="he-IL" altLang="he-IL" dirty="0" err="1" smtClean="0">
                <a:solidFill>
                  <a:schemeClr val="tx2"/>
                </a:solidFill>
              </a:rPr>
              <a:t>תוכנית</a:t>
            </a:r>
            <a:r>
              <a:rPr lang="he-IL" altLang="he-IL" dirty="0" smtClean="0">
                <a:solidFill>
                  <a:schemeClr val="tx2"/>
                </a:solidFill>
              </a:rPr>
              <a:t> שמגדירה מערך ומחשבת את סכום איברי המערך.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 smtClean="0"/>
              <a:t>public class Tester {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 smtClean="0"/>
              <a:t>    public static void main(String[] </a:t>
            </a:r>
            <a:r>
              <a:rPr lang="en-US" altLang="he-IL" dirty="0" err="1" smtClean="0"/>
              <a:t>args</a:t>
            </a:r>
            <a:r>
              <a:rPr lang="en-US" altLang="he-IL" dirty="0" smtClean="0"/>
              <a:t>) {</a:t>
            </a:r>
            <a:endParaRPr lang="en-US" altLang="he-IL" dirty="0"/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 smtClean="0"/>
              <a:t>		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[] a = {4, 2, 5, 7, 1};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 smtClean="0"/>
              <a:t>		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sum = 0;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 smtClean="0"/>
              <a:t>	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</a:t>
            </a:r>
            <a:r>
              <a:rPr lang="en-US" altLang="he-IL" dirty="0" err="1" smtClean="0"/>
              <a:t>a.length</a:t>
            </a:r>
            <a:r>
              <a:rPr lang="en-US" altLang="he-IL" dirty="0" smtClean="0"/>
              <a:t>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 smtClean="0"/>
              <a:t>			sum += 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];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	</a:t>
            </a:r>
            <a:r>
              <a:rPr lang="en-US" altLang="he-IL" dirty="0" smtClean="0"/>
              <a:t>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(sum + “”);</a:t>
            </a:r>
            <a:endParaRPr lang="en-US" altLang="he-IL" dirty="0" smtClean="0"/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 </a:t>
            </a:r>
            <a:r>
              <a:rPr lang="en-US" altLang="he-IL" dirty="0" smtClean="0"/>
              <a:t>   }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}</a:t>
            </a:r>
            <a:endParaRPr lang="en-US" altLang="he-IL" dirty="0" smtClean="0"/>
          </a:p>
          <a:p>
            <a:pPr algn="l" rtl="0" eaLnBrk="1" hangingPunct="1">
              <a:buFont typeface="Arial" panose="020B0604020202020204" pitchFamily="34" charset="0"/>
              <a:buNone/>
            </a:pPr>
            <a:endParaRPr lang="he-IL" alt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64DAAA-A2E6-4A40-A79B-6F331C81ABF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2895600"/>
          </a:xfrm>
        </p:spPr>
        <p:txBody>
          <a:bodyPr/>
          <a:lstStyle/>
          <a:p>
            <a:pPr eaLnBrk="1" hangingPunct="1"/>
            <a:r>
              <a:rPr lang="he-IL" altLang="he-IL" smtClean="0"/>
              <a:t>כתבו תוכנית המגדירה מערך, וקולטת מספר </a:t>
            </a:r>
            <a:r>
              <a:rPr lang="en-US" altLang="he-IL" smtClean="0"/>
              <a:t>num</a:t>
            </a:r>
            <a:r>
              <a:rPr lang="he-IL" altLang="he-IL" smtClean="0"/>
              <a:t> מהמשתמש. התוכנית תבדוק האם יש במערך שני מספרים שסכומם שווה ל-</a:t>
            </a:r>
            <a:r>
              <a:rPr lang="en-US" altLang="he-IL" smtClean="0"/>
              <a:t>num</a:t>
            </a:r>
            <a:r>
              <a:rPr lang="he-IL" altLang="he-IL" smtClean="0"/>
              <a:t>. אם יש שניים כאלה, התוכנית תדפיס אותם, אם אין, התוכנית תדפיס שלא קיים זוג כזה.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15BE06-6290-4C80-B8E8-67B35509ADC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Group 17"/>
          <p:cNvGraphicFramePr>
            <a:graphicFrameLocks/>
          </p:cNvGraphicFramePr>
          <p:nvPr/>
        </p:nvGraphicFramePr>
        <p:xfrm>
          <a:off x="2438400" y="3581400"/>
          <a:ext cx="4038600" cy="518048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2362200" y="4343400"/>
            <a:ext cx="419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    0           1            2          3           4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EA99D-E689-4F61-B6D4-12C7895E038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228600"/>
            <a:ext cx="85344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 dirty="0" err="1"/>
              <a:t>int</a:t>
            </a:r>
            <a:r>
              <a:rPr lang="en-US" altLang="he-IL" sz="3200" dirty="0"/>
              <a:t>[] a = {7, 4, 5, 3, 1};</a:t>
            </a:r>
          </a:p>
          <a:p>
            <a:pPr algn="l" rtl="0" eaLnBrk="1" hangingPunct="1"/>
            <a:r>
              <a:rPr lang="en-US" altLang="he-IL" sz="3200" dirty="0" err="1"/>
              <a:t>int</a:t>
            </a:r>
            <a:r>
              <a:rPr lang="en-US" altLang="he-IL" sz="3200" dirty="0"/>
              <a:t> </a:t>
            </a:r>
            <a:r>
              <a:rPr lang="en-US" altLang="he-IL" sz="3200" dirty="0" err="1"/>
              <a:t>num</a:t>
            </a:r>
            <a:r>
              <a:rPr lang="en-US" altLang="he-IL" sz="3200" dirty="0"/>
              <a:t> = </a:t>
            </a:r>
            <a:r>
              <a:rPr lang="en-US" altLang="he-IL" sz="3200" dirty="0" err="1"/>
              <a:t>scan.nextInt</a:t>
            </a:r>
            <a:r>
              <a:rPr lang="en-US" altLang="he-IL" sz="3200" dirty="0"/>
              <a:t>();</a:t>
            </a:r>
          </a:p>
          <a:p>
            <a:pPr algn="l" rtl="0" eaLnBrk="1" hangingPunct="1"/>
            <a:r>
              <a:rPr lang="en-US" altLang="he-IL" sz="3200" dirty="0" err="1"/>
              <a:t>boolean</a:t>
            </a:r>
            <a:r>
              <a:rPr lang="en-US" altLang="he-IL" sz="3200" dirty="0"/>
              <a:t> found = false;</a:t>
            </a:r>
          </a:p>
          <a:p>
            <a:pPr algn="l" rtl="0" eaLnBrk="1" hangingPunct="1"/>
            <a:endParaRPr lang="en-US" altLang="he-IL" sz="3200" dirty="0"/>
          </a:p>
          <a:p>
            <a:pPr algn="l" rtl="0" eaLnBrk="1" hangingPunct="1"/>
            <a:r>
              <a:rPr lang="en-US" altLang="he-IL" sz="3200" dirty="0"/>
              <a:t>for(</a:t>
            </a:r>
            <a:r>
              <a:rPr lang="en-US" altLang="he-IL" sz="3200" dirty="0" err="1"/>
              <a:t>int</a:t>
            </a:r>
            <a:r>
              <a:rPr lang="en-US" altLang="he-IL" sz="3200" dirty="0"/>
              <a:t> </a:t>
            </a:r>
            <a:r>
              <a:rPr lang="en-US" altLang="he-IL" sz="3200" dirty="0" err="1"/>
              <a:t>i</a:t>
            </a:r>
            <a:r>
              <a:rPr lang="en-US" altLang="he-IL" sz="3200" dirty="0"/>
              <a:t> = 0; </a:t>
            </a:r>
            <a:r>
              <a:rPr lang="en-US" altLang="he-IL" sz="3200" dirty="0" err="1"/>
              <a:t>i</a:t>
            </a:r>
            <a:r>
              <a:rPr lang="en-US" altLang="he-IL" sz="3200" dirty="0"/>
              <a:t> &lt; </a:t>
            </a:r>
            <a:r>
              <a:rPr lang="en-US" altLang="he-IL" sz="3200" dirty="0" err="1" smtClean="0"/>
              <a:t>a.length</a:t>
            </a:r>
            <a:r>
              <a:rPr lang="en-US" altLang="he-IL" sz="3200" dirty="0" smtClean="0"/>
              <a:t> &amp;&amp; !found; </a:t>
            </a:r>
            <a:r>
              <a:rPr lang="en-US" altLang="he-IL" sz="3200" dirty="0" err="1"/>
              <a:t>i</a:t>
            </a:r>
            <a:r>
              <a:rPr lang="en-US" altLang="he-IL" sz="3200" dirty="0"/>
              <a:t>++)</a:t>
            </a:r>
          </a:p>
          <a:p>
            <a:pPr algn="l" rtl="0" eaLnBrk="1" hangingPunct="1"/>
            <a:r>
              <a:rPr lang="en-US" altLang="he-IL" sz="3200" dirty="0"/>
              <a:t>    for(</a:t>
            </a:r>
            <a:r>
              <a:rPr lang="en-US" altLang="he-IL" sz="3200" dirty="0" err="1"/>
              <a:t>int</a:t>
            </a:r>
            <a:r>
              <a:rPr lang="en-US" altLang="he-IL" sz="3200" dirty="0"/>
              <a:t> j = </a:t>
            </a:r>
            <a:r>
              <a:rPr lang="en-US" altLang="he-IL" sz="3200" dirty="0" err="1"/>
              <a:t>i</a:t>
            </a:r>
            <a:r>
              <a:rPr lang="en-US" altLang="he-IL" sz="3200" dirty="0"/>
              <a:t> + 1; j &lt; </a:t>
            </a:r>
            <a:r>
              <a:rPr lang="en-US" altLang="he-IL" sz="3200" dirty="0" err="1" smtClean="0"/>
              <a:t>a.length</a:t>
            </a:r>
            <a:r>
              <a:rPr lang="en-US" altLang="he-IL" sz="3200" dirty="0" smtClean="0"/>
              <a:t> &amp;&amp; !found; </a:t>
            </a:r>
            <a:r>
              <a:rPr lang="en-US" altLang="he-IL" sz="3200" dirty="0" err="1"/>
              <a:t>j++</a:t>
            </a:r>
            <a:r>
              <a:rPr lang="en-US" altLang="he-IL" sz="3200" dirty="0"/>
              <a:t>)</a:t>
            </a:r>
          </a:p>
          <a:p>
            <a:pPr algn="l" rtl="0" eaLnBrk="1" hangingPunct="1"/>
            <a:r>
              <a:rPr lang="en-US" altLang="he-IL" sz="3200" dirty="0"/>
              <a:t>	if(a[</a:t>
            </a:r>
            <a:r>
              <a:rPr lang="en-US" altLang="he-IL" sz="3200" dirty="0" err="1"/>
              <a:t>i</a:t>
            </a:r>
            <a:r>
              <a:rPr lang="en-US" altLang="he-IL" sz="3200" dirty="0"/>
              <a:t>] + a[j] == </a:t>
            </a:r>
            <a:r>
              <a:rPr lang="en-US" altLang="he-IL" sz="3200" dirty="0" err="1"/>
              <a:t>num</a:t>
            </a:r>
            <a:r>
              <a:rPr lang="en-US" altLang="he-IL" sz="3200" dirty="0"/>
              <a:t>)</a:t>
            </a:r>
          </a:p>
          <a:p>
            <a:pPr algn="l" rtl="0" eaLnBrk="1" hangingPunct="1"/>
            <a:r>
              <a:rPr lang="en-US" altLang="he-IL" sz="3200" dirty="0"/>
              <a:t>	{</a:t>
            </a:r>
          </a:p>
          <a:p>
            <a:pPr algn="l" rtl="0" eaLnBrk="1" hangingPunct="1"/>
            <a:r>
              <a:rPr lang="en-US" altLang="he-IL" sz="3200" dirty="0"/>
              <a:t>	    </a:t>
            </a:r>
            <a:r>
              <a:rPr lang="en-US" altLang="he-IL" sz="3200" dirty="0" err="1"/>
              <a:t>System.out.println</a:t>
            </a:r>
            <a:r>
              <a:rPr lang="en-US" altLang="he-IL" sz="3200" dirty="0"/>
              <a:t>(a[</a:t>
            </a:r>
            <a:r>
              <a:rPr lang="en-US" altLang="he-IL" sz="3200" dirty="0" err="1"/>
              <a:t>i</a:t>
            </a:r>
            <a:r>
              <a:rPr lang="en-US" altLang="he-IL" sz="3200" dirty="0"/>
              <a:t>] + “, “ + a[j]);</a:t>
            </a:r>
            <a:br>
              <a:rPr lang="en-US" altLang="he-IL" sz="3200" dirty="0"/>
            </a:br>
            <a:r>
              <a:rPr lang="en-US" altLang="he-IL" sz="3200" dirty="0"/>
              <a:t>   	    found = true;</a:t>
            </a:r>
          </a:p>
          <a:p>
            <a:pPr algn="l" rtl="0" eaLnBrk="1" hangingPunct="1"/>
            <a:r>
              <a:rPr lang="en-US" altLang="he-IL" sz="3200" dirty="0"/>
              <a:t>	}</a:t>
            </a:r>
          </a:p>
          <a:p>
            <a:pPr algn="l" rtl="0" eaLnBrk="1" hangingPunct="1"/>
            <a:r>
              <a:rPr lang="en-US" altLang="he-IL" sz="3200" dirty="0"/>
              <a:t>if(!found)</a:t>
            </a:r>
          </a:p>
          <a:p>
            <a:pPr algn="l" rtl="0" eaLnBrk="1" hangingPunct="1"/>
            <a:r>
              <a:rPr lang="en-US" altLang="he-IL" sz="3200" dirty="0"/>
              <a:t>    </a:t>
            </a:r>
            <a:r>
              <a:rPr lang="en-US" altLang="he-IL" sz="3200" dirty="0" err="1"/>
              <a:t>System.out.println</a:t>
            </a:r>
            <a:r>
              <a:rPr lang="en-US" altLang="he-IL" sz="3200" dirty="0"/>
              <a:t>(“No such numbers”);</a:t>
            </a:r>
          </a:p>
          <a:p>
            <a:pPr algn="l" rtl="0" eaLnBrk="1" hangingPunct="1"/>
            <a:endParaRPr lang="he-IL" alt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381000"/>
            <a:ext cx="4800600" cy="4525963"/>
          </a:xfrm>
        </p:spPr>
        <p:txBody>
          <a:bodyPr/>
          <a:lstStyle/>
          <a:p>
            <a:pPr eaLnBrk="1" hangingPunct="1"/>
            <a:r>
              <a:rPr lang="he-IL" altLang="he-IL" sz="2800" dirty="0" smtClean="0"/>
              <a:t>כתבו </a:t>
            </a:r>
            <a:r>
              <a:rPr lang="he-IL" altLang="he-IL" sz="2800" dirty="0" err="1" smtClean="0"/>
              <a:t>תוכנית</a:t>
            </a:r>
            <a:r>
              <a:rPr lang="he-IL" altLang="he-IL" sz="2800" dirty="0" smtClean="0"/>
              <a:t> המגדירה מערך של </a:t>
            </a:r>
            <a:r>
              <a:rPr lang="en-US" altLang="he-IL" sz="2800" dirty="0" err="1" smtClean="0"/>
              <a:t>int</a:t>
            </a:r>
            <a:r>
              <a:rPr lang="he-IL" altLang="he-IL" sz="2800" dirty="0" smtClean="0"/>
              <a:t> בגודל 10, </a:t>
            </a:r>
            <a:r>
              <a:rPr lang="he-IL" altLang="he-IL" sz="2800" dirty="0" err="1" smtClean="0"/>
              <a:t>ממויין</a:t>
            </a:r>
            <a:r>
              <a:rPr lang="he-IL" altLang="he-IL" sz="2800" dirty="0" smtClean="0"/>
              <a:t> בסדר עולה.</a:t>
            </a:r>
          </a:p>
          <a:p>
            <a:pPr eaLnBrk="1" hangingPunct="1"/>
            <a:r>
              <a:rPr lang="he-IL" altLang="he-IL" sz="2800" dirty="0" smtClean="0"/>
              <a:t>התוכנית תקלוט מהמשתמש מספר, ותכניס אותו למערך כך שהמערך </a:t>
            </a:r>
            <a:r>
              <a:rPr lang="he-IL" altLang="he-IL" sz="2800" dirty="0" err="1" smtClean="0"/>
              <a:t>ישאר</a:t>
            </a:r>
            <a:r>
              <a:rPr lang="he-IL" altLang="he-IL" sz="2800" dirty="0" smtClean="0"/>
              <a:t> </a:t>
            </a:r>
            <a:r>
              <a:rPr lang="he-IL" altLang="he-IL" sz="2800" dirty="0" err="1" smtClean="0"/>
              <a:t>ממויין</a:t>
            </a:r>
            <a:r>
              <a:rPr lang="he-IL" altLang="he-IL" sz="2800" dirty="0" smtClean="0"/>
              <a:t>.</a:t>
            </a:r>
          </a:p>
          <a:p>
            <a:pPr eaLnBrk="1" hangingPunct="1"/>
            <a:r>
              <a:rPr lang="he-IL" altLang="he-IL" sz="2800" dirty="0" smtClean="0"/>
              <a:t>נניח שנרצה להכניס את המספר 21.</a:t>
            </a:r>
            <a:endParaRPr lang="en-US" altLang="he-IL" sz="2800" dirty="0" smtClean="0"/>
          </a:p>
        </p:txBody>
      </p:sp>
      <p:graphicFrame>
        <p:nvGraphicFramePr>
          <p:cNvPr id="28736" name="Group 64"/>
          <p:cNvGraphicFramePr>
            <a:graphicFrameLocks noGrp="1"/>
          </p:cNvGraphicFramePr>
          <p:nvPr>
            <p:ph sz="quarter" idx="2"/>
          </p:nvPr>
        </p:nvGraphicFramePr>
        <p:xfrm>
          <a:off x="1752600" y="6858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8778" name="Group 106"/>
          <p:cNvGraphicFramePr>
            <a:graphicFrameLocks noGrp="1"/>
          </p:cNvGraphicFramePr>
          <p:nvPr>
            <p:ph sz="quarter" idx="3"/>
          </p:nvPr>
        </p:nvGraphicFramePr>
        <p:xfrm>
          <a:off x="1066800" y="685800"/>
          <a:ext cx="685800" cy="51816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1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2" name="מציין מיקום של מספר שקופית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981302-9462-4056-9582-3E9C6176223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381000"/>
            <a:ext cx="4800600" cy="4525963"/>
          </a:xfrm>
        </p:spPr>
        <p:txBody>
          <a:bodyPr/>
          <a:lstStyle/>
          <a:p>
            <a:pPr eaLnBrk="1" hangingPunct="1"/>
            <a:r>
              <a:rPr lang="he-IL" altLang="he-IL" sz="2800" dirty="0" smtClean="0"/>
              <a:t>כתבו </a:t>
            </a:r>
            <a:r>
              <a:rPr lang="he-IL" altLang="he-IL" sz="2800" dirty="0" err="1" smtClean="0"/>
              <a:t>תוכנית</a:t>
            </a:r>
            <a:r>
              <a:rPr lang="he-IL" altLang="he-IL" sz="2800" dirty="0" smtClean="0"/>
              <a:t> המגדירה מערך של </a:t>
            </a:r>
            <a:r>
              <a:rPr lang="en-US" altLang="he-IL" sz="2800" dirty="0" err="1" smtClean="0"/>
              <a:t>int</a:t>
            </a:r>
            <a:r>
              <a:rPr lang="he-IL" altLang="he-IL" sz="2800" dirty="0" smtClean="0"/>
              <a:t> בגודל 10, </a:t>
            </a:r>
            <a:r>
              <a:rPr lang="he-IL" altLang="he-IL" sz="2800" dirty="0" err="1" smtClean="0"/>
              <a:t>ממויין</a:t>
            </a:r>
            <a:r>
              <a:rPr lang="he-IL" altLang="he-IL" sz="2800" dirty="0" smtClean="0"/>
              <a:t> בסדר </a:t>
            </a:r>
            <a:r>
              <a:rPr lang="he-IL" altLang="he-IL" sz="2800" dirty="0" smtClean="0"/>
              <a:t>עולה.</a:t>
            </a:r>
            <a:endParaRPr lang="he-IL" altLang="he-IL" sz="2800" dirty="0" smtClean="0"/>
          </a:p>
          <a:p>
            <a:pPr eaLnBrk="1" hangingPunct="1"/>
            <a:r>
              <a:rPr lang="he-IL" altLang="he-IL" sz="2800" dirty="0" smtClean="0"/>
              <a:t>התוכנית תקלוט מהמשתמש מספר, ותכניס אותו למערך כך שהמערך </a:t>
            </a:r>
            <a:r>
              <a:rPr lang="he-IL" altLang="he-IL" sz="2800" dirty="0" err="1" smtClean="0"/>
              <a:t>ישאר</a:t>
            </a:r>
            <a:r>
              <a:rPr lang="he-IL" altLang="he-IL" sz="2800" dirty="0" smtClean="0"/>
              <a:t> </a:t>
            </a:r>
            <a:r>
              <a:rPr lang="he-IL" altLang="he-IL" sz="2800" dirty="0" err="1" smtClean="0"/>
              <a:t>ממויין</a:t>
            </a:r>
            <a:r>
              <a:rPr lang="he-IL" altLang="he-IL" sz="2800" dirty="0" smtClean="0"/>
              <a:t>.</a:t>
            </a:r>
          </a:p>
          <a:p>
            <a:pPr eaLnBrk="1" hangingPunct="1"/>
            <a:r>
              <a:rPr lang="he-IL" altLang="he-IL" sz="2800" dirty="0" smtClean="0"/>
              <a:t>נניח שנרצה להכניס את המספר 21.</a:t>
            </a:r>
            <a:endParaRPr lang="en-US" altLang="he-IL" sz="2800" dirty="0" smtClean="0"/>
          </a:p>
        </p:txBody>
      </p:sp>
      <p:graphicFrame>
        <p:nvGraphicFramePr>
          <p:cNvPr id="31747" name="Group 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74338647"/>
              </p:ext>
            </p:extLst>
          </p:nvPr>
        </p:nvGraphicFramePr>
        <p:xfrm>
          <a:off x="1752600" y="6858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1771" name="Group 27"/>
          <p:cNvGraphicFramePr>
            <a:graphicFrameLocks noGrp="1"/>
          </p:cNvGraphicFramePr>
          <p:nvPr>
            <p:ph sz="quarter" idx="3"/>
          </p:nvPr>
        </p:nvGraphicFramePr>
        <p:xfrm>
          <a:off x="1066800" y="685800"/>
          <a:ext cx="685800" cy="51816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1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2" name="מציין מיקום של מספר שקופית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396D85-5C74-42CB-B67D-5480628AA4A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חץ שמאלה 1"/>
          <p:cNvSpPr/>
          <p:nvPr/>
        </p:nvSpPr>
        <p:spPr>
          <a:xfrm>
            <a:off x="2743200" y="18288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מה האלגוריתם?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/>
              <a:t>קלוט מספר.</a:t>
            </a:r>
          </a:p>
          <a:p>
            <a:pPr eaLnBrk="1" hangingPunct="1"/>
            <a:r>
              <a:rPr lang="he-IL" altLang="he-IL" dirty="0" smtClean="0"/>
              <a:t>אתר את מיקומו המיועד של המספר (</a:t>
            </a:r>
            <a:r>
              <a:rPr lang="en-US" altLang="he-IL" dirty="0" smtClean="0"/>
              <a:t>location</a:t>
            </a:r>
            <a:r>
              <a:rPr lang="he-IL" altLang="he-IL" dirty="0" smtClean="0"/>
              <a:t>).</a:t>
            </a:r>
          </a:p>
          <a:p>
            <a:pPr eaLnBrk="1" hangingPunct="1"/>
            <a:r>
              <a:rPr lang="he-IL" altLang="he-IL" dirty="0" smtClean="0"/>
              <a:t>פנה מקום למספר.</a:t>
            </a:r>
          </a:p>
          <a:p>
            <a:pPr eaLnBrk="1" hangingPunct="1"/>
            <a:r>
              <a:rPr lang="he-IL" altLang="he-IL" dirty="0" smtClean="0"/>
              <a:t>הצב את המספר במיקום </a:t>
            </a:r>
            <a:r>
              <a:rPr lang="en-US" altLang="he-IL" dirty="0" smtClean="0"/>
              <a:t>location</a:t>
            </a:r>
            <a:r>
              <a:rPr lang="he-IL" altLang="he-IL" dirty="0" smtClean="0"/>
              <a:t>.</a:t>
            </a: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A73948-67BD-4E7A-AEEA-B01F76A5FC8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int[] a = {1, 5, 7, 10, 15, 18, 20, 22, 23, 25};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int num, location, j;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num = scan.nextInt();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for(location=0; location&lt;a.length; location++)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	if(a[location] &gt; num)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		break;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for(j = a.length-1; j &gt; location; j--)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	a[j] = a[j-1];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mtClean="0"/>
              <a:t>	a[location] = num;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4BF0EF-EF5A-4966-B88F-7AA0AC77B1F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381000"/>
            <a:ext cx="4800600" cy="1371600"/>
          </a:xfrm>
        </p:spPr>
        <p:txBody>
          <a:bodyPr/>
          <a:lstStyle/>
          <a:p>
            <a:pPr eaLnBrk="1" hangingPunct="1"/>
            <a:r>
              <a:rPr lang="he-IL" altLang="he-IL" sz="2800" smtClean="0"/>
              <a:t>נניח שנרצה להכניס את המספר 19.</a:t>
            </a: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ph sz="quarter" idx="2"/>
          </p:nvPr>
        </p:nvGraphicFramePr>
        <p:xfrm>
          <a:off x="1752600" y="6858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4843" name="Group 27"/>
          <p:cNvGraphicFramePr>
            <a:graphicFrameLocks noGrp="1"/>
          </p:cNvGraphicFramePr>
          <p:nvPr>
            <p:ph sz="quarter" idx="3"/>
          </p:nvPr>
        </p:nvGraphicFramePr>
        <p:xfrm>
          <a:off x="1066800" y="685800"/>
          <a:ext cx="685800" cy="51816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4" name="מציין מיקום של מספר שקופית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9DFC12-227E-4220-8E1A-06F2DCCBFE6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76" name="Text Box 60"/>
          <p:cNvSpPr txBox="1">
            <a:spLocks noChangeArrowheads="1"/>
          </p:cNvSpPr>
          <p:nvPr/>
        </p:nvSpPr>
        <p:spPr bwMode="auto">
          <a:xfrm>
            <a:off x="2895600" y="1752600"/>
            <a:ext cx="6248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for(location=0; location&lt;a.length; location++)</a:t>
            </a:r>
          </a:p>
          <a:p>
            <a:pPr algn="l" rtl="0" eaLnBrk="1" hangingPunct="1"/>
            <a:r>
              <a:rPr lang="en-US" altLang="he-IL" sz="2400"/>
              <a:t>	if(a[location] &gt; num)</a:t>
            </a:r>
          </a:p>
          <a:p>
            <a:pPr algn="l" rtl="0" eaLnBrk="1" hangingPunct="1"/>
            <a:r>
              <a:rPr lang="en-US" altLang="he-IL" sz="2400"/>
              <a:t>		break;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400"/>
          </a:p>
        </p:txBody>
      </p:sp>
      <p:sp>
        <p:nvSpPr>
          <p:cNvPr id="34878" name="AutoShape 62"/>
          <p:cNvSpPr>
            <a:spLocks noChangeArrowheads="1"/>
          </p:cNvSpPr>
          <p:nvPr/>
        </p:nvSpPr>
        <p:spPr bwMode="auto">
          <a:xfrm>
            <a:off x="457200" y="2362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6" grpId="0"/>
      <p:bldP spid="348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נרצה לכתוב </a:t>
            </a:r>
            <a:r>
              <a:rPr lang="he-IL" altLang="he-IL" dirty="0" err="1" smtClean="0"/>
              <a:t>תוכנית</a:t>
            </a:r>
            <a:r>
              <a:rPr lang="he-IL" altLang="he-IL" dirty="0" smtClean="0"/>
              <a:t> שקולטת מהמשתמש חמישה ציונים. עבור כל ציון התוכנית מדפיסה אם הוא יותר גבוה או נמוך ממוצע הציונים.</a:t>
            </a:r>
            <a:endParaRPr lang="en-US" altLang="he-IL" dirty="0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E93FD1-C135-4D6F-90CD-D3176094B31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381000"/>
            <a:ext cx="4800600" cy="1371600"/>
          </a:xfrm>
        </p:spPr>
        <p:txBody>
          <a:bodyPr/>
          <a:lstStyle/>
          <a:p>
            <a:pPr eaLnBrk="1" hangingPunct="1"/>
            <a:r>
              <a:rPr lang="he-IL" altLang="he-IL" sz="2800" smtClean="0"/>
              <a:t>נניח שנרצה להכניס את המספר 19.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>
            <p:ph sz="quarter" idx="2"/>
          </p:nvPr>
        </p:nvGraphicFramePr>
        <p:xfrm>
          <a:off x="1752600" y="6858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5867" name="Group 27"/>
          <p:cNvGraphicFramePr>
            <a:graphicFrameLocks noGrp="1"/>
          </p:cNvGraphicFramePr>
          <p:nvPr>
            <p:ph sz="quarter" idx="3"/>
          </p:nvPr>
        </p:nvGraphicFramePr>
        <p:xfrm>
          <a:off x="1066800" y="685800"/>
          <a:ext cx="685800" cy="51816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4" name="מציין מיקום של מספר שקופית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C77B2F-6E76-44C8-87DE-7324346DBF5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56" name="Text Box 60"/>
          <p:cNvSpPr txBox="1">
            <a:spLocks noChangeArrowheads="1"/>
          </p:cNvSpPr>
          <p:nvPr/>
        </p:nvSpPr>
        <p:spPr bwMode="auto">
          <a:xfrm>
            <a:off x="3276600" y="1828800"/>
            <a:ext cx="5867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for(j = a.length-1; j &gt; location; j--)</a:t>
            </a:r>
          </a:p>
          <a:p>
            <a:pPr algn="l" rtl="0" eaLnBrk="1" hangingPunct="1"/>
            <a:r>
              <a:rPr lang="en-US" altLang="he-IL" sz="2800"/>
              <a:t>	a[j] = a[j-1];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800"/>
          </a:p>
        </p:txBody>
      </p:sp>
      <p:sp>
        <p:nvSpPr>
          <p:cNvPr id="34857" name="AutoShape 61"/>
          <p:cNvSpPr>
            <a:spLocks noChangeArrowheads="1"/>
          </p:cNvSpPr>
          <p:nvPr/>
        </p:nvSpPr>
        <p:spPr bwMode="auto">
          <a:xfrm>
            <a:off x="457200" y="2362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381000"/>
            <a:ext cx="4800600" cy="1371600"/>
          </a:xfrm>
        </p:spPr>
        <p:txBody>
          <a:bodyPr/>
          <a:lstStyle/>
          <a:p>
            <a:pPr eaLnBrk="1" hangingPunct="1"/>
            <a:r>
              <a:rPr lang="he-IL" altLang="he-IL" sz="2800" smtClean="0"/>
              <a:t>נניח שנרצה להכניס את המספר 19.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70274333"/>
              </p:ext>
            </p:extLst>
          </p:nvPr>
        </p:nvGraphicFramePr>
        <p:xfrm>
          <a:off x="1752600" y="6858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891" name="Group 27"/>
          <p:cNvGraphicFramePr>
            <a:graphicFrameLocks noGrp="1"/>
          </p:cNvGraphicFramePr>
          <p:nvPr>
            <p:ph sz="quarter" idx="3"/>
          </p:nvPr>
        </p:nvGraphicFramePr>
        <p:xfrm>
          <a:off x="1066800" y="685800"/>
          <a:ext cx="685800" cy="51816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4" name="מציין מיקום של מספר שקופית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06D94F-B72A-4EB0-8898-7F68DB6E562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80" name="Text Box 60"/>
          <p:cNvSpPr txBox="1">
            <a:spLocks noChangeArrowheads="1"/>
          </p:cNvSpPr>
          <p:nvPr/>
        </p:nvSpPr>
        <p:spPr bwMode="auto">
          <a:xfrm>
            <a:off x="3276600" y="1828800"/>
            <a:ext cx="5867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for(j = a.length-1; j &gt; location; j--)</a:t>
            </a:r>
          </a:p>
          <a:p>
            <a:pPr algn="l" rtl="0" eaLnBrk="1" hangingPunct="1"/>
            <a:r>
              <a:rPr lang="en-US" altLang="he-IL" sz="2800"/>
              <a:t>	a[j] = a[j-1];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800"/>
          </a:p>
        </p:txBody>
      </p:sp>
      <p:sp>
        <p:nvSpPr>
          <p:cNvPr id="35881" name="AutoShape 61"/>
          <p:cNvSpPr>
            <a:spLocks noChangeArrowheads="1"/>
          </p:cNvSpPr>
          <p:nvPr/>
        </p:nvSpPr>
        <p:spPr bwMode="auto">
          <a:xfrm>
            <a:off x="457200" y="2362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381000"/>
            <a:ext cx="4800600" cy="1371600"/>
          </a:xfrm>
        </p:spPr>
        <p:txBody>
          <a:bodyPr/>
          <a:lstStyle/>
          <a:p>
            <a:pPr eaLnBrk="1" hangingPunct="1"/>
            <a:r>
              <a:rPr lang="he-IL" altLang="he-IL" sz="2800" smtClean="0"/>
              <a:t>נניח שנרצה להכניס את המספר 19.</a:t>
            </a:r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29940503"/>
              </p:ext>
            </p:extLst>
          </p:nvPr>
        </p:nvGraphicFramePr>
        <p:xfrm>
          <a:off x="1752600" y="6858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7915" name="Group 27"/>
          <p:cNvGraphicFramePr>
            <a:graphicFrameLocks noGrp="1"/>
          </p:cNvGraphicFramePr>
          <p:nvPr>
            <p:ph sz="quarter" idx="3"/>
          </p:nvPr>
        </p:nvGraphicFramePr>
        <p:xfrm>
          <a:off x="1066800" y="685800"/>
          <a:ext cx="685800" cy="51816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4" name="מציין מיקום של מספר שקופית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7F5A80-797D-4006-A0B6-72E2186784D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6904" name="Text Box 60"/>
          <p:cNvSpPr txBox="1">
            <a:spLocks noChangeArrowheads="1"/>
          </p:cNvSpPr>
          <p:nvPr/>
        </p:nvSpPr>
        <p:spPr bwMode="auto">
          <a:xfrm>
            <a:off x="4191000" y="1981200"/>
            <a:ext cx="3657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a[location] = num;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800"/>
          </a:p>
        </p:txBody>
      </p:sp>
      <p:sp>
        <p:nvSpPr>
          <p:cNvPr id="36905" name="AutoShape 61"/>
          <p:cNvSpPr>
            <a:spLocks noChangeArrowheads="1"/>
          </p:cNvSpPr>
          <p:nvPr/>
        </p:nvSpPr>
        <p:spPr bwMode="auto">
          <a:xfrm>
            <a:off x="457200" y="2362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381000"/>
            <a:ext cx="4800600" cy="1371600"/>
          </a:xfrm>
        </p:spPr>
        <p:txBody>
          <a:bodyPr/>
          <a:lstStyle/>
          <a:p>
            <a:pPr eaLnBrk="1" hangingPunct="1"/>
            <a:r>
              <a:rPr lang="he-IL" altLang="he-IL" sz="2800" smtClean="0"/>
              <a:t>נניח שנרצה להכניס את המספר 19.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67963339"/>
              </p:ext>
            </p:extLst>
          </p:nvPr>
        </p:nvGraphicFramePr>
        <p:xfrm>
          <a:off x="1752600" y="6858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>
            <p:ph sz="quarter" idx="3"/>
          </p:nvPr>
        </p:nvGraphicFramePr>
        <p:xfrm>
          <a:off x="1066800" y="685800"/>
          <a:ext cx="685800" cy="51816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4" name="מציין מיקום של מספר שקופית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A12661-1267-4D8C-A3EE-80A94E16548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928" name="Text Box 60"/>
          <p:cNvSpPr txBox="1">
            <a:spLocks noChangeArrowheads="1"/>
          </p:cNvSpPr>
          <p:nvPr/>
        </p:nvSpPr>
        <p:spPr bwMode="auto">
          <a:xfrm>
            <a:off x="4191000" y="1981200"/>
            <a:ext cx="3657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a[location] = num;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800"/>
          </a:p>
        </p:txBody>
      </p:sp>
      <p:sp>
        <p:nvSpPr>
          <p:cNvPr id="37929" name="AutoShape 61"/>
          <p:cNvSpPr>
            <a:spLocks noChangeArrowheads="1"/>
          </p:cNvSpPr>
          <p:nvPr/>
        </p:nvSpPr>
        <p:spPr bwMode="auto">
          <a:xfrm>
            <a:off x="457200" y="2362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381000"/>
            <a:ext cx="48006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he-IL" sz="2800" smtClean="0"/>
              <a:t>מה יקרה אם נרצה להכניס את המספר 30?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 sz="2800" smtClean="0">
                <a:solidFill>
                  <a:srgbClr val="FF0000"/>
                </a:solidFill>
              </a:rPr>
              <a:t>שגיאת ריצה!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>
            <p:ph sz="quarter" idx="2"/>
          </p:nvPr>
        </p:nvGraphicFramePr>
        <p:xfrm>
          <a:off x="1752600" y="6858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963" name="Group 27"/>
          <p:cNvGraphicFramePr>
            <a:graphicFrameLocks noGrp="1"/>
          </p:cNvGraphicFramePr>
          <p:nvPr>
            <p:ph sz="quarter" idx="3"/>
          </p:nvPr>
        </p:nvGraphicFramePr>
        <p:xfrm>
          <a:off x="1066800" y="685800"/>
          <a:ext cx="685800" cy="51816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3" name="מציין מיקום של מספר שקופית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301760-B7F6-4D29-860F-84511268571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98" name="AutoShape 62"/>
          <p:cNvSpPr>
            <a:spLocks noChangeArrowheads="1"/>
          </p:cNvSpPr>
          <p:nvPr/>
        </p:nvSpPr>
        <p:spPr bwMode="auto">
          <a:xfrm>
            <a:off x="685800" y="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[] a = {1, 5, 7, 10, 15, 18, 20, 22, 23, 25};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num</a:t>
            </a:r>
            <a:r>
              <a:rPr lang="en-US" altLang="he-IL" dirty="0" smtClean="0"/>
              <a:t>, location, j;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err="1" smtClean="0"/>
              <a:t>num</a:t>
            </a:r>
            <a:r>
              <a:rPr lang="en-US" altLang="he-IL" dirty="0" smtClean="0"/>
              <a:t> = </a:t>
            </a:r>
            <a:r>
              <a:rPr lang="en-US" altLang="he-IL" dirty="0" err="1" smtClean="0"/>
              <a:t>scan.nextInt</a:t>
            </a:r>
            <a:r>
              <a:rPr lang="en-US" altLang="he-IL" dirty="0" smtClean="0"/>
              <a:t>();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for(location=0; location&lt;</a:t>
            </a:r>
            <a:r>
              <a:rPr lang="en-US" altLang="he-IL" dirty="0" err="1" smtClean="0"/>
              <a:t>a.length</a:t>
            </a:r>
            <a:r>
              <a:rPr lang="en-US" altLang="he-IL" dirty="0" smtClean="0"/>
              <a:t>; location++)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if(a[location] &gt; </a:t>
            </a:r>
            <a:r>
              <a:rPr lang="en-US" altLang="he-IL" dirty="0" err="1" smtClean="0"/>
              <a:t>num</a:t>
            </a:r>
            <a:r>
              <a:rPr lang="en-US" altLang="he-IL" dirty="0" smtClean="0"/>
              <a:t>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break;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for(j = a.length-1; j &gt; location; j--)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a[j] = a[j-1];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>
                <a:solidFill>
                  <a:schemeClr val="tx2"/>
                </a:solidFill>
              </a:rPr>
              <a:t>if(location &lt; </a:t>
            </a:r>
            <a:r>
              <a:rPr lang="en-US" altLang="he-IL" dirty="0" err="1" smtClean="0">
                <a:solidFill>
                  <a:schemeClr val="tx2"/>
                </a:solidFill>
              </a:rPr>
              <a:t>a.length</a:t>
            </a:r>
            <a:r>
              <a:rPr lang="en-US" altLang="he-IL" dirty="0" smtClean="0">
                <a:solidFill>
                  <a:schemeClr val="tx2"/>
                </a:solidFill>
              </a:rPr>
              <a:t>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a[location] = </a:t>
            </a:r>
            <a:r>
              <a:rPr lang="en-US" altLang="he-IL" dirty="0" err="1" smtClean="0"/>
              <a:t>num</a:t>
            </a:r>
            <a:r>
              <a:rPr lang="en-US" altLang="he-IL" dirty="0" smtClean="0"/>
              <a:t>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dirty="0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8CED71-F367-4007-BA5D-EF6062F1209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מערכים ושיטות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he-IL" dirty="0" smtClean="0"/>
              <a:t>ניתן להעביר גם מערך כפרמטר לשיטה. למשל: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public class </a:t>
            </a:r>
            <a:r>
              <a:rPr lang="en-US" altLang="he-IL" dirty="0" err="1" smtClean="0"/>
              <a:t>MyClass</a:t>
            </a:r>
            <a:r>
              <a:rPr lang="en-US" altLang="he-IL" dirty="0" smtClean="0"/>
              <a:t>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public void f(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[] </a:t>
            </a:r>
            <a:r>
              <a:rPr lang="en-US" altLang="he-IL" dirty="0" err="1" smtClean="0"/>
              <a:t>arr</a:t>
            </a:r>
            <a:r>
              <a:rPr lang="en-US" altLang="he-IL" dirty="0" smtClean="0"/>
              <a:t>,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x)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</a:t>
            </a:r>
            <a:r>
              <a:rPr lang="en-US" altLang="he-IL" dirty="0" err="1" smtClean="0"/>
              <a:t>arr</a:t>
            </a:r>
            <a:r>
              <a:rPr lang="en-US" altLang="he-IL" dirty="0" smtClean="0"/>
              <a:t>[0] = 8;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x = 9;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DB1E9B-1344-45EB-885C-67BCFA67E95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  <a:ln w="28575"/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public class Tester {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public static void main(String[] </a:t>
            </a:r>
            <a:r>
              <a:rPr lang="en-US" altLang="he-IL" sz="2800" dirty="0" err="1" smtClean="0"/>
              <a:t>args</a:t>
            </a:r>
            <a:r>
              <a:rPr lang="en-US" altLang="he-IL" sz="2800" dirty="0" smtClean="0"/>
              <a:t>)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[] a = {1, 2, 3, 4};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x = 2;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MyClass</a:t>
            </a:r>
            <a:r>
              <a:rPr lang="en-US" altLang="he-IL" sz="2800" dirty="0" smtClean="0"/>
              <a:t> m = new </a:t>
            </a:r>
            <a:r>
              <a:rPr lang="en-US" altLang="he-IL" sz="2800" dirty="0" err="1" smtClean="0"/>
              <a:t>MyClass</a:t>
            </a:r>
            <a:r>
              <a:rPr lang="en-US" altLang="he-IL" sz="2800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</a:t>
            </a:r>
            <a:r>
              <a:rPr lang="he-IL" altLang="he-IL" sz="2800" dirty="0" smtClean="0"/>
              <a:t>	</a:t>
            </a:r>
            <a:r>
              <a:rPr lang="en-US" altLang="he-IL" sz="2800" dirty="0" err="1" smtClean="0"/>
              <a:t>m.f</a:t>
            </a:r>
            <a:r>
              <a:rPr lang="en-US" altLang="he-IL" sz="2800" dirty="0" smtClean="0"/>
              <a:t>(a, x);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System.out.println</a:t>
            </a:r>
            <a:r>
              <a:rPr lang="en-US" altLang="he-IL" sz="2800" dirty="0" smtClean="0"/>
              <a:t>(x);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System.out.println</a:t>
            </a:r>
            <a:r>
              <a:rPr lang="en-US" altLang="he-IL" sz="2800" dirty="0" smtClean="0"/>
              <a:t>(a[0]);</a:t>
            </a:r>
            <a:endParaRPr lang="he-IL" altLang="he-IL" sz="2800" dirty="0" smtClean="0"/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83B1A8-B3BF-415C-87E2-4D7AA0F0130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638800" y="3962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715000" y="4495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06143" y="1509836"/>
            <a:ext cx="3385457" cy="161582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1">
            <a:spAutoFit/>
          </a:bodyPr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200" dirty="0" smtClean="0">
                <a:solidFill>
                  <a:schemeClr val="tx2"/>
                </a:solidFill>
              </a:rPr>
              <a:t>public void f(</a:t>
            </a:r>
            <a:r>
              <a:rPr lang="en-US" altLang="he-IL" sz="2200" dirty="0" err="1" smtClean="0">
                <a:solidFill>
                  <a:schemeClr val="tx2"/>
                </a:solidFill>
              </a:rPr>
              <a:t>int</a:t>
            </a:r>
            <a:r>
              <a:rPr lang="en-US" altLang="he-IL" sz="2200" dirty="0" smtClean="0">
                <a:solidFill>
                  <a:schemeClr val="tx2"/>
                </a:solidFill>
              </a:rPr>
              <a:t>[] </a:t>
            </a:r>
            <a:r>
              <a:rPr lang="en-US" altLang="he-IL" sz="2200" dirty="0" err="1" smtClean="0">
                <a:solidFill>
                  <a:schemeClr val="tx2"/>
                </a:solidFill>
              </a:rPr>
              <a:t>arr</a:t>
            </a:r>
            <a:r>
              <a:rPr lang="en-US" altLang="he-IL" sz="2200" dirty="0" smtClean="0">
                <a:solidFill>
                  <a:schemeClr val="tx2"/>
                </a:solidFill>
              </a:rPr>
              <a:t>, </a:t>
            </a:r>
            <a:r>
              <a:rPr lang="en-US" altLang="he-IL" sz="2200" dirty="0" err="1" smtClean="0">
                <a:solidFill>
                  <a:schemeClr val="tx2"/>
                </a:solidFill>
              </a:rPr>
              <a:t>int</a:t>
            </a:r>
            <a:r>
              <a:rPr lang="en-US" altLang="he-IL" sz="2200" dirty="0" smtClean="0">
                <a:solidFill>
                  <a:schemeClr val="tx2"/>
                </a:solidFill>
              </a:rPr>
              <a:t> x)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200" dirty="0" smtClean="0">
                <a:solidFill>
                  <a:schemeClr val="tx2"/>
                </a:solidFill>
              </a:rPr>
              <a:t>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200" dirty="0">
                <a:solidFill>
                  <a:schemeClr val="tx2"/>
                </a:solidFill>
              </a:rPr>
              <a:t> </a:t>
            </a:r>
            <a:r>
              <a:rPr lang="en-US" altLang="he-IL" sz="2200" dirty="0" smtClean="0">
                <a:solidFill>
                  <a:schemeClr val="tx2"/>
                </a:solidFill>
              </a:rPr>
              <a:t>   </a:t>
            </a:r>
            <a:r>
              <a:rPr lang="en-US" altLang="he-IL" sz="2200" dirty="0" err="1" smtClean="0">
                <a:solidFill>
                  <a:schemeClr val="tx2"/>
                </a:solidFill>
              </a:rPr>
              <a:t>arr</a:t>
            </a:r>
            <a:r>
              <a:rPr lang="en-US" altLang="he-IL" sz="2200" dirty="0" smtClean="0">
                <a:solidFill>
                  <a:schemeClr val="tx2"/>
                </a:solidFill>
              </a:rPr>
              <a:t>[0] = 8;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200" dirty="0">
                <a:solidFill>
                  <a:schemeClr val="tx2"/>
                </a:solidFill>
              </a:rPr>
              <a:t> </a:t>
            </a:r>
            <a:r>
              <a:rPr lang="en-US" altLang="he-IL" sz="2200" dirty="0" smtClean="0">
                <a:solidFill>
                  <a:schemeClr val="tx2"/>
                </a:solidFill>
              </a:rPr>
              <a:t>   x = 9;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200" dirty="0" smtClean="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EBA34B-C3F2-41A1-B4BC-F514695A8D2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867400" y="3048000"/>
            <a:ext cx="335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553200" y="3048000"/>
            <a:ext cx="335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16764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43800" y="28956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43800" y="32004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35052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43800" y="38100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41148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43800" y="44196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43800" y="19812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43800" y="22860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25908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1000" y="381000"/>
            <a:ext cx="4572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000" dirty="0"/>
              <a:t>public static void </a:t>
            </a:r>
            <a:r>
              <a:rPr lang="en-US" altLang="he-IL" sz="2000" dirty="0" smtClean="0"/>
              <a:t>main(String[] </a:t>
            </a:r>
            <a:r>
              <a:rPr lang="en-US" altLang="he-IL" sz="2000" dirty="0" err="1" smtClean="0"/>
              <a:t>args</a:t>
            </a:r>
            <a:r>
              <a:rPr lang="en-US" altLang="he-IL" sz="2000" dirty="0" smtClean="0"/>
              <a:t>)</a:t>
            </a:r>
            <a:endParaRPr lang="en-US" altLang="he-IL" sz="2000" dirty="0"/>
          </a:p>
          <a:p>
            <a:pPr algn="l" rtl="0" eaLnBrk="1" hangingPunct="1"/>
            <a:r>
              <a:rPr lang="en-US" altLang="he-IL" sz="2000" dirty="0"/>
              <a:t>{</a:t>
            </a:r>
          </a:p>
          <a:p>
            <a:pPr algn="l" rtl="0" eaLnBrk="1" hangingPunct="1"/>
            <a:r>
              <a:rPr lang="en-US" altLang="he-IL" sz="2000" dirty="0"/>
              <a:t>  </a:t>
            </a:r>
            <a:r>
              <a:rPr lang="en-US" altLang="he-IL" sz="2000" dirty="0" err="1"/>
              <a:t>int</a:t>
            </a:r>
            <a:r>
              <a:rPr lang="en-US" altLang="he-IL" sz="2000" dirty="0"/>
              <a:t>[] a = {1, 2, 3, 4};</a:t>
            </a:r>
          </a:p>
          <a:p>
            <a:pPr algn="l" rtl="0" eaLnBrk="1" hangingPunct="1"/>
            <a:r>
              <a:rPr lang="en-US" altLang="he-IL" sz="2000" dirty="0"/>
              <a:t>  </a:t>
            </a:r>
            <a:r>
              <a:rPr lang="en-US" altLang="he-IL" sz="2000" dirty="0" err="1"/>
              <a:t>int</a:t>
            </a:r>
            <a:r>
              <a:rPr lang="en-US" altLang="he-IL" sz="2000" dirty="0"/>
              <a:t> x = 2;</a:t>
            </a:r>
          </a:p>
          <a:p>
            <a:pPr algn="l" rtl="0" eaLnBrk="1" hangingPunct="1"/>
            <a:r>
              <a:rPr lang="en-US" altLang="he-IL" sz="2000" dirty="0"/>
              <a:t>  </a:t>
            </a:r>
            <a:r>
              <a:rPr lang="en-US" altLang="he-IL" sz="2000" dirty="0" err="1"/>
              <a:t>MyClass</a:t>
            </a:r>
            <a:r>
              <a:rPr lang="en-US" altLang="he-IL" sz="2000" dirty="0"/>
              <a:t> m = new </a:t>
            </a:r>
            <a:r>
              <a:rPr lang="en-US" altLang="he-IL" sz="2000" dirty="0" err="1"/>
              <a:t>MyClass</a:t>
            </a:r>
            <a:r>
              <a:rPr lang="en-US" altLang="he-IL" sz="2000" dirty="0"/>
              <a:t>();</a:t>
            </a:r>
          </a:p>
          <a:p>
            <a:pPr algn="l" rtl="0" eaLnBrk="1" hangingPunct="1"/>
            <a:r>
              <a:rPr lang="en-US" altLang="he-IL" sz="2000" dirty="0"/>
              <a:t>  </a:t>
            </a:r>
            <a:r>
              <a:rPr lang="en-US" altLang="he-IL" sz="2000" dirty="0" err="1"/>
              <a:t>m.f</a:t>
            </a:r>
            <a:r>
              <a:rPr lang="en-US" altLang="he-IL" sz="2000" dirty="0"/>
              <a:t>(a, x);</a:t>
            </a:r>
          </a:p>
          <a:p>
            <a:pPr algn="l" rtl="0" eaLnBrk="1" hangingPunct="1"/>
            <a:r>
              <a:rPr lang="en-US" altLang="he-IL" sz="2000" dirty="0"/>
              <a:t>  …</a:t>
            </a:r>
          </a:p>
          <a:p>
            <a:pPr algn="l" rtl="0" eaLnBrk="1" hangingPunct="1"/>
            <a:r>
              <a:rPr lang="en-US" altLang="he-IL" sz="2000" dirty="0"/>
              <a:t>}</a:t>
            </a:r>
          </a:p>
          <a:p>
            <a:pPr algn="l" rtl="0" eaLnBrk="1" hangingPunct="1"/>
            <a:r>
              <a:rPr lang="en-US" altLang="he-IL" sz="2000" dirty="0"/>
              <a:t>	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153400" y="194786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a</a:t>
            </a:r>
            <a:endParaRPr lang="he-IL" alt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17618"/>
              </p:ext>
            </p:extLst>
          </p:nvPr>
        </p:nvGraphicFramePr>
        <p:xfrm>
          <a:off x="4267200" y="1752600"/>
          <a:ext cx="1981200" cy="7429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4</a:t>
                      </a:r>
                      <a:endParaRPr lang="he-IL" sz="1800" dirty="0"/>
                    </a:p>
                  </a:txBody>
                  <a:tcPr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3</a:t>
                      </a:r>
                      <a:endParaRPr lang="he-IL" sz="1800" dirty="0"/>
                    </a:p>
                  </a:txBody>
                  <a:tcPr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2</a:t>
                      </a:r>
                      <a:endParaRPr lang="he-IL" sz="1800" dirty="0"/>
                    </a:p>
                  </a:txBody>
                  <a:tcPr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1</a:t>
                      </a:r>
                      <a:endParaRPr lang="he-IL" sz="1800" dirty="0"/>
                    </a:p>
                  </a:txBody>
                  <a:tcPr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3</a:t>
                      </a:r>
                      <a:endParaRPr lang="he-IL" sz="1400" dirty="0"/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2</a:t>
                      </a:r>
                      <a:endParaRPr lang="he-IL" sz="1400" dirty="0"/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1</a:t>
                      </a:r>
                      <a:endParaRPr lang="he-IL" sz="1400" dirty="0"/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0</a:t>
                      </a:r>
                      <a:endParaRPr lang="he-IL" sz="1400" dirty="0"/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643634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0800000">
            <a:off x="6324600" y="19812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153400" y="2286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x</a:t>
            </a:r>
            <a:endParaRPr lang="he-IL" altLang="he-IL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96200" y="2286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2</a:t>
            </a:r>
            <a:endParaRPr lang="he-IL" altLang="he-IL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467600" y="1981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1000</a:t>
            </a:r>
            <a:endParaRPr lang="he-IL" altLang="he-IL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172200" y="1600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1000</a:t>
            </a:r>
            <a:endParaRPr lang="he-IL" altLang="he-IL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1000" y="3505200"/>
            <a:ext cx="3733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400"/>
              <a:t>public void f(int[] arr, int x)</a:t>
            </a:r>
            <a:endParaRPr lang="he-IL" altLang="he-IL" sz="2400"/>
          </a:p>
          <a:p>
            <a:pPr algn="l" eaLnBrk="1" hangingPunct="1"/>
            <a:r>
              <a:rPr lang="en-US" altLang="he-IL" sz="2400"/>
              <a:t>{</a:t>
            </a:r>
          </a:p>
          <a:p>
            <a:pPr algn="l" eaLnBrk="1" hangingPunct="1"/>
            <a:r>
              <a:rPr lang="en-US" altLang="he-IL" sz="2400"/>
              <a:t>	   arr[0] = 8;</a:t>
            </a:r>
          </a:p>
          <a:p>
            <a:pPr algn="l" eaLnBrk="1" hangingPunct="1"/>
            <a:r>
              <a:rPr lang="en-US" altLang="he-IL" sz="2400"/>
              <a:t>   x = 9;</a:t>
            </a:r>
          </a:p>
          <a:p>
            <a:pPr algn="l" eaLnBrk="1" hangingPunct="1"/>
            <a:r>
              <a:rPr lang="en-US" altLang="he-IL" sz="2400"/>
              <a:t>}</a:t>
            </a:r>
          </a:p>
          <a:p>
            <a:pPr algn="l" eaLnBrk="1" hangingPunct="1"/>
            <a:endParaRPr lang="he-IL" altLang="he-IL" sz="24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153400" y="35052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arr</a:t>
            </a:r>
            <a:endParaRPr lang="he-IL" altLang="he-IL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305800" y="3810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x</a:t>
            </a:r>
            <a:endParaRPr lang="he-IL" altLang="he-IL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96200" y="3810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2</a:t>
            </a:r>
            <a:endParaRPr lang="he-IL" altLang="he-IL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543800" y="3505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1000</a:t>
            </a:r>
            <a:endParaRPr lang="he-IL" altLang="he-IL"/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rot="10800000">
            <a:off x="6324600" y="2057400"/>
            <a:ext cx="1219200" cy="163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EBA34B-C3F2-41A1-B4BC-F514695A8D2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867400" y="3048000"/>
            <a:ext cx="335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553200" y="3048000"/>
            <a:ext cx="335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16764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43800" y="28956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43800" y="32004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35052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43800" y="38100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41148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43800" y="44196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43800" y="19812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43800" y="22860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25908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1000" y="381000"/>
            <a:ext cx="4572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000" dirty="0"/>
              <a:t>public static void </a:t>
            </a:r>
            <a:r>
              <a:rPr lang="en-US" altLang="he-IL" sz="2000" dirty="0" smtClean="0"/>
              <a:t>main(String[] </a:t>
            </a:r>
            <a:r>
              <a:rPr lang="en-US" altLang="he-IL" sz="2000" dirty="0" err="1" smtClean="0"/>
              <a:t>args</a:t>
            </a:r>
            <a:r>
              <a:rPr lang="en-US" altLang="he-IL" sz="2000" dirty="0" smtClean="0"/>
              <a:t>)</a:t>
            </a:r>
            <a:endParaRPr lang="en-US" altLang="he-IL" sz="2000" dirty="0"/>
          </a:p>
          <a:p>
            <a:pPr algn="l" rtl="0" eaLnBrk="1" hangingPunct="1"/>
            <a:r>
              <a:rPr lang="en-US" altLang="he-IL" sz="2000" dirty="0"/>
              <a:t>{</a:t>
            </a:r>
          </a:p>
          <a:p>
            <a:pPr algn="l" rtl="0" eaLnBrk="1" hangingPunct="1"/>
            <a:r>
              <a:rPr lang="en-US" altLang="he-IL" sz="2000" dirty="0"/>
              <a:t>  </a:t>
            </a:r>
            <a:r>
              <a:rPr lang="en-US" altLang="he-IL" sz="2000" dirty="0" err="1"/>
              <a:t>int</a:t>
            </a:r>
            <a:r>
              <a:rPr lang="en-US" altLang="he-IL" sz="2000" dirty="0"/>
              <a:t>[] a = {1, 2, 3, 4};</a:t>
            </a:r>
          </a:p>
          <a:p>
            <a:pPr algn="l" rtl="0" eaLnBrk="1" hangingPunct="1"/>
            <a:r>
              <a:rPr lang="en-US" altLang="he-IL" sz="2000" dirty="0"/>
              <a:t>  </a:t>
            </a:r>
            <a:r>
              <a:rPr lang="en-US" altLang="he-IL" sz="2000" dirty="0" err="1"/>
              <a:t>int</a:t>
            </a:r>
            <a:r>
              <a:rPr lang="en-US" altLang="he-IL" sz="2000" dirty="0"/>
              <a:t> x = 2;</a:t>
            </a:r>
          </a:p>
          <a:p>
            <a:pPr algn="l" rtl="0" eaLnBrk="1" hangingPunct="1"/>
            <a:r>
              <a:rPr lang="en-US" altLang="he-IL" sz="2000" dirty="0"/>
              <a:t>  </a:t>
            </a:r>
            <a:r>
              <a:rPr lang="en-US" altLang="he-IL" sz="2000" dirty="0" err="1"/>
              <a:t>MyClass</a:t>
            </a:r>
            <a:r>
              <a:rPr lang="en-US" altLang="he-IL" sz="2000" dirty="0"/>
              <a:t> m = new </a:t>
            </a:r>
            <a:r>
              <a:rPr lang="en-US" altLang="he-IL" sz="2000" dirty="0" err="1"/>
              <a:t>MyClass</a:t>
            </a:r>
            <a:r>
              <a:rPr lang="en-US" altLang="he-IL" sz="2000" dirty="0"/>
              <a:t>();</a:t>
            </a:r>
          </a:p>
          <a:p>
            <a:pPr algn="l" rtl="0" eaLnBrk="1" hangingPunct="1"/>
            <a:r>
              <a:rPr lang="en-US" altLang="he-IL" sz="2000" dirty="0"/>
              <a:t>  </a:t>
            </a:r>
            <a:r>
              <a:rPr lang="en-US" altLang="he-IL" sz="2000" dirty="0" err="1"/>
              <a:t>m.f</a:t>
            </a:r>
            <a:r>
              <a:rPr lang="en-US" altLang="he-IL" sz="2000" dirty="0"/>
              <a:t>(a, x);</a:t>
            </a:r>
          </a:p>
          <a:p>
            <a:pPr algn="l" rtl="0" eaLnBrk="1" hangingPunct="1"/>
            <a:r>
              <a:rPr lang="en-US" altLang="he-IL" sz="2000" dirty="0"/>
              <a:t>  …</a:t>
            </a:r>
          </a:p>
          <a:p>
            <a:pPr algn="l" rtl="0" eaLnBrk="1" hangingPunct="1"/>
            <a:r>
              <a:rPr lang="en-US" altLang="he-IL" sz="2000" dirty="0"/>
              <a:t>}</a:t>
            </a:r>
          </a:p>
          <a:p>
            <a:pPr algn="l" rtl="0" eaLnBrk="1" hangingPunct="1"/>
            <a:r>
              <a:rPr lang="en-US" altLang="he-IL" sz="2000" dirty="0"/>
              <a:t>	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153400" y="194786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a</a:t>
            </a:r>
            <a:endParaRPr lang="he-IL" alt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85364"/>
              </p:ext>
            </p:extLst>
          </p:nvPr>
        </p:nvGraphicFramePr>
        <p:xfrm>
          <a:off x="4267200" y="1752600"/>
          <a:ext cx="1981200" cy="7429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4</a:t>
                      </a:r>
                      <a:endParaRPr lang="he-IL" sz="1800" dirty="0"/>
                    </a:p>
                  </a:txBody>
                  <a:tcPr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3</a:t>
                      </a:r>
                      <a:endParaRPr lang="he-IL" sz="1800" dirty="0"/>
                    </a:p>
                  </a:txBody>
                  <a:tcPr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2</a:t>
                      </a:r>
                      <a:endParaRPr lang="he-IL" sz="1800" dirty="0"/>
                    </a:p>
                  </a:txBody>
                  <a:tcPr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1</a:t>
                      </a:r>
                      <a:endParaRPr lang="he-IL" sz="1800" dirty="0"/>
                    </a:p>
                  </a:txBody>
                  <a:tcPr marT="45798" marB="457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3</a:t>
                      </a:r>
                      <a:endParaRPr lang="he-IL" sz="1400" dirty="0"/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2</a:t>
                      </a:r>
                      <a:endParaRPr lang="he-IL" sz="1400" dirty="0"/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1</a:t>
                      </a:r>
                      <a:endParaRPr lang="he-IL" sz="1400" dirty="0"/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0</a:t>
                      </a:r>
                      <a:endParaRPr lang="he-IL" sz="1400" dirty="0"/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643634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10800000">
            <a:off x="6324600" y="19812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153400" y="2286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x</a:t>
            </a:r>
            <a:endParaRPr lang="he-IL" altLang="he-IL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96200" y="2286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2</a:t>
            </a:r>
            <a:endParaRPr lang="he-IL" altLang="he-IL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467600" y="1981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1000</a:t>
            </a:r>
            <a:endParaRPr lang="he-IL" altLang="he-IL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172200" y="1600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1000</a:t>
            </a:r>
            <a:endParaRPr lang="he-IL" altLang="he-IL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1000" y="3505200"/>
            <a:ext cx="3733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400" dirty="0"/>
              <a:t>public void f(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[] </a:t>
            </a:r>
            <a:r>
              <a:rPr lang="en-US" altLang="he-IL" sz="2400" dirty="0" err="1"/>
              <a:t>arr</a:t>
            </a:r>
            <a:r>
              <a:rPr lang="en-US" altLang="he-IL" sz="2400" dirty="0"/>
              <a:t>,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x)</a:t>
            </a:r>
            <a:endParaRPr lang="he-IL" altLang="he-IL" sz="2400" dirty="0"/>
          </a:p>
          <a:p>
            <a:pPr algn="l" eaLnBrk="1" hangingPunct="1"/>
            <a:r>
              <a:rPr lang="en-US" altLang="he-IL" sz="2400" dirty="0"/>
              <a:t>{</a:t>
            </a:r>
          </a:p>
          <a:p>
            <a:pPr algn="l" eaLnBrk="1" hangingPunct="1"/>
            <a:r>
              <a:rPr lang="en-US" altLang="he-IL" sz="2400" dirty="0"/>
              <a:t>	   </a:t>
            </a:r>
            <a:r>
              <a:rPr lang="en-US" altLang="he-IL" sz="2400" dirty="0" err="1">
                <a:solidFill>
                  <a:schemeClr val="tx2"/>
                </a:solidFill>
              </a:rPr>
              <a:t>arr</a:t>
            </a:r>
            <a:r>
              <a:rPr lang="en-US" altLang="he-IL" sz="2400" dirty="0">
                <a:solidFill>
                  <a:schemeClr val="tx2"/>
                </a:solidFill>
              </a:rPr>
              <a:t>[0] = 8;</a:t>
            </a:r>
          </a:p>
          <a:p>
            <a:pPr algn="l" eaLnBrk="1" hangingPunct="1"/>
            <a:r>
              <a:rPr lang="en-US" altLang="he-IL" sz="2400" dirty="0"/>
              <a:t>   x = 9;</a:t>
            </a:r>
          </a:p>
          <a:p>
            <a:pPr algn="l" eaLnBrk="1" hangingPunct="1"/>
            <a:r>
              <a:rPr lang="en-US" altLang="he-IL" sz="2400" dirty="0"/>
              <a:t>}</a:t>
            </a:r>
          </a:p>
          <a:p>
            <a:pPr algn="l" eaLnBrk="1" hangingPunct="1"/>
            <a:endParaRPr lang="he-IL" altLang="he-IL" sz="2400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153400" y="35052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arr</a:t>
            </a:r>
            <a:endParaRPr lang="he-IL" altLang="he-IL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305800" y="3810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x</a:t>
            </a:r>
            <a:endParaRPr lang="he-IL" altLang="he-IL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96200" y="3810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2</a:t>
            </a:r>
            <a:endParaRPr lang="he-IL" altLang="he-IL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543800" y="3505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/>
              <a:t>1000</a:t>
            </a:r>
            <a:endParaRPr lang="he-IL" altLang="he-IL"/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rot="10800000">
            <a:off x="6324600" y="2057400"/>
            <a:ext cx="1219200" cy="163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24350" y="1764155"/>
            <a:ext cx="342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8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חץ למטה 2"/>
          <p:cNvSpPr/>
          <p:nvPr/>
        </p:nvSpPr>
        <p:spPr>
          <a:xfrm>
            <a:off x="4419600" y="12192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7726136" y="3824457"/>
            <a:ext cx="3429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9</a:t>
            </a:r>
            <a:endParaRPr lang="he-IL" sz="1600" dirty="0">
              <a:solidFill>
                <a:schemeClr val="tx2"/>
              </a:solidFill>
            </a:endParaRPr>
          </a:p>
        </p:txBody>
      </p:sp>
      <p:sp>
        <p:nvSpPr>
          <p:cNvPr id="6" name="חץ ימינה 5"/>
          <p:cNvSpPr/>
          <p:nvPr/>
        </p:nvSpPr>
        <p:spPr>
          <a:xfrm>
            <a:off x="6934200" y="3867774"/>
            <a:ext cx="533400" cy="2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7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public class Tester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public static void main(String[] </a:t>
            </a:r>
            <a:r>
              <a:rPr lang="en-US" altLang="he-IL" sz="2800" dirty="0" err="1" smtClean="0"/>
              <a:t>args</a:t>
            </a:r>
            <a:r>
              <a:rPr lang="en-US" altLang="he-IL" sz="2800" dirty="0" smtClean="0"/>
              <a:t>)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 Scanner scan = new Scanner(System.in);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x1, x2, x3, x4, x5;</a:t>
            </a:r>
            <a:endParaRPr lang="he-IL" altLang="he-IL" sz="2800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he-IL" altLang="he-IL" sz="2800" dirty="0" smtClean="0"/>
              <a:t>   </a:t>
            </a:r>
            <a:r>
              <a:rPr lang="en-US" altLang="he-IL" sz="2800" dirty="0" smtClean="0"/>
              <a:t> double </a:t>
            </a:r>
            <a:r>
              <a:rPr lang="en-US" altLang="he-IL" sz="2800" dirty="0" err="1" smtClean="0"/>
              <a:t>avg</a:t>
            </a:r>
            <a:r>
              <a:rPr lang="en-US" altLang="he-IL" sz="2800" dirty="0" smtClean="0"/>
              <a:t>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 x1 = </a:t>
            </a:r>
            <a:r>
              <a:rPr lang="en-US" altLang="he-IL" sz="2800" dirty="0" err="1" smtClean="0"/>
              <a:t>scan.nextInt</a:t>
            </a:r>
            <a:r>
              <a:rPr lang="en-US" altLang="he-IL" sz="2800" dirty="0" smtClean="0"/>
              <a:t>();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….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</a:t>
            </a:r>
            <a:r>
              <a:rPr lang="en-US" altLang="he-IL" sz="2800" dirty="0" err="1" smtClean="0"/>
              <a:t>avg</a:t>
            </a:r>
            <a:r>
              <a:rPr lang="en-US" altLang="he-IL" sz="2800" dirty="0" smtClean="0"/>
              <a:t> = (x1 + x2 + x3 + x4 + x5) / 5.0;</a:t>
            </a:r>
            <a:endParaRPr lang="he-IL" altLang="he-IL" sz="2800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he-IL" altLang="he-IL" sz="2800" dirty="0" smtClean="0"/>
              <a:t>	</a:t>
            </a:r>
            <a:r>
              <a:rPr lang="en-US" altLang="he-IL" sz="2800" dirty="0" smtClean="0"/>
              <a:t>if(x1 &lt; </a:t>
            </a:r>
            <a:r>
              <a:rPr lang="en-US" altLang="he-IL" sz="2800" dirty="0" err="1" smtClean="0"/>
              <a:t>avg</a:t>
            </a:r>
            <a:r>
              <a:rPr lang="en-US" altLang="he-IL" sz="2800" dirty="0" smtClean="0"/>
              <a:t>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System.out.println</a:t>
            </a:r>
            <a:r>
              <a:rPr lang="en-US" altLang="he-IL" sz="2800" dirty="0" smtClean="0"/>
              <a:t>(x1 + “ is lower”);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else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sz="2800" dirty="0" smtClean="0"/>
              <a:t>		</a:t>
            </a:r>
            <a:r>
              <a:rPr lang="en-US" altLang="he-IL" sz="2800" dirty="0" err="1" smtClean="0"/>
              <a:t>System.out.println</a:t>
            </a:r>
            <a:r>
              <a:rPr lang="en-US" altLang="he-IL" sz="2800" dirty="0" smtClean="0"/>
              <a:t>(x1 + “is bigger”);</a:t>
            </a:r>
            <a:endParaRPr lang="he-IL" altLang="he-IL" sz="2800" dirty="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he-IL" altLang="he-IL" sz="2800" dirty="0" smtClean="0"/>
              <a:t>	</a:t>
            </a:r>
            <a:r>
              <a:rPr lang="en-US" altLang="he-IL" sz="2800" dirty="0" smtClean="0"/>
              <a:t>….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4B6BF5-B653-4394-A5E8-E46BE5D1DBE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העברת מערכים לשיטות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/>
              <a:t>מערכים עוברים לשיטה </a:t>
            </a:r>
            <a:r>
              <a:rPr lang="he-IL" altLang="he-IL" b="1" dirty="0" smtClean="0"/>
              <a:t>תמיד</a:t>
            </a:r>
            <a:r>
              <a:rPr lang="he-IL" altLang="he-IL" dirty="0" smtClean="0"/>
              <a:t> </a:t>
            </a:r>
            <a:r>
              <a:rPr lang="en-US" altLang="he-IL" dirty="0" smtClean="0"/>
              <a:t>By Reference</a:t>
            </a:r>
            <a:r>
              <a:rPr lang="he-IL" altLang="he-IL" dirty="0" smtClean="0"/>
              <a:t>.</a:t>
            </a:r>
          </a:p>
          <a:p>
            <a:pPr eaLnBrk="1" hangingPunct="1"/>
            <a:r>
              <a:rPr lang="he-IL" altLang="he-IL" dirty="0" smtClean="0"/>
              <a:t>כלומר, כל שינוי שהשיטה תבצע על תאי המערך יתבצע במערך </a:t>
            </a:r>
            <a:r>
              <a:rPr lang="he-IL" altLang="he-IL" b="1" dirty="0" smtClean="0"/>
              <a:t>המקורי</a:t>
            </a:r>
            <a:r>
              <a:rPr lang="he-IL" altLang="he-IL" dirty="0" smtClean="0"/>
              <a:t>!</a:t>
            </a:r>
          </a:p>
          <a:p>
            <a:pPr eaLnBrk="1" hangingPunct="1"/>
            <a:r>
              <a:rPr lang="he-IL" altLang="he-IL" dirty="0" smtClean="0"/>
              <a:t>אין אפשרות להעביר עותק של המערך – אם רוצים שהשינויים שהשיטה מבצעת על המערך לא יתבצעו על המערך המקורי, צריכים ליצור בשיטה עותק של המערך ולשנות אותו.</a:t>
            </a: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DEF1CE-424F-453A-81FF-E8C3656B9E0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public class Tester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public static void main(String[] </a:t>
            </a:r>
            <a:r>
              <a:rPr lang="en-US" altLang="he-IL" dirty="0" err="1" smtClean="0"/>
              <a:t>args</a:t>
            </a:r>
            <a:r>
              <a:rPr lang="en-US" altLang="he-IL" dirty="0" smtClean="0"/>
              <a:t>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[] a = {3, 1, 9, 6, 7, 2, 10, 4, 5, 8};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x;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</a:t>
            </a:r>
            <a:r>
              <a:rPr lang="en-US" altLang="he-IL" dirty="0" err="1" smtClean="0"/>
              <a:t>MyClass</a:t>
            </a:r>
            <a:r>
              <a:rPr lang="en-US" altLang="he-IL" dirty="0" smtClean="0"/>
              <a:t> m = new </a:t>
            </a:r>
            <a:r>
              <a:rPr lang="en-US" altLang="he-IL" dirty="0" err="1" smtClean="0"/>
              <a:t>MyClass</a:t>
            </a:r>
            <a:r>
              <a:rPr lang="en-US" altLang="he-IL" dirty="0" smtClean="0"/>
              <a:t>();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x = </a:t>
            </a:r>
            <a:r>
              <a:rPr lang="en-US" altLang="he-IL" dirty="0" err="1" smtClean="0"/>
              <a:t>m.find</a:t>
            </a:r>
            <a:r>
              <a:rPr lang="en-US" altLang="he-IL" dirty="0" smtClean="0"/>
              <a:t>(a, 6);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	x = </a:t>
            </a:r>
            <a:r>
              <a:rPr lang="en-US" altLang="he-IL" dirty="0" err="1" smtClean="0"/>
              <a:t>m.find</a:t>
            </a:r>
            <a:r>
              <a:rPr lang="en-US" altLang="he-IL" dirty="0" smtClean="0"/>
              <a:t>(a, 17);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dirty="0" smtClean="0"/>
              <a:t>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dirty="0" smtClean="0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314C05-D706-48B5-953C-7649F3F7D56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419600" y="3733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419600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1-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219200" y="4724400"/>
            <a:ext cx="7315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השיטה </a:t>
            </a:r>
            <a:r>
              <a:rPr lang="en-US" altLang="he-IL" sz="2800" dirty="0">
                <a:solidFill>
                  <a:schemeClr val="tx2"/>
                </a:solidFill>
              </a:rPr>
              <a:t>find</a:t>
            </a:r>
            <a:r>
              <a:rPr lang="he-IL" altLang="he-IL" sz="2800" dirty="0">
                <a:solidFill>
                  <a:schemeClr val="tx2"/>
                </a:solidFill>
              </a:rPr>
              <a:t> מקבלת מערך ומספר. אם המספר נמצא במערך, השיטה תחזיר את האינדקס שלו, ואם הוא לא נמצא, היא תחזיר 1-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find(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[] a,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x)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</a:t>
            </a:r>
            <a:r>
              <a:rPr lang="en-US" altLang="he-IL" dirty="0" err="1" smtClean="0"/>
              <a:t>a.length</a:t>
            </a:r>
            <a:r>
              <a:rPr lang="en-US" altLang="he-IL" dirty="0" smtClean="0"/>
              <a:t>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if(a[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== x)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	return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return -1;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972E87-5E4B-4DD1-B53E-C0A9FA4EDE5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14400" y="4724400"/>
            <a:ext cx="655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נניח שהמערך היה </a:t>
            </a:r>
            <a:r>
              <a:rPr lang="he-IL" altLang="he-IL" sz="2800" dirty="0" err="1">
                <a:solidFill>
                  <a:schemeClr val="tx2"/>
                </a:solidFill>
              </a:rPr>
              <a:t>ממויין</a:t>
            </a:r>
            <a:r>
              <a:rPr lang="he-IL" altLang="he-IL" sz="2800" dirty="0">
                <a:solidFill>
                  <a:schemeClr val="tx2"/>
                </a:solidFill>
              </a:rPr>
              <a:t> בסדר עולה, האם ניתן היה לשפר את השיטה </a:t>
            </a:r>
            <a:r>
              <a:rPr lang="en-US" altLang="he-IL" sz="2800" dirty="0">
                <a:solidFill>
                  <a:schemeClr val="tx2"/>
                </a:solidFill>
              </a:rPr>
              <a:t>find</a:t>
            </a:r>
            <a:r>
              <a:rPr lang="he-IL" altLang="he-IL" sz="2800" dirty="0">
                <a:solidFill>
                  <a:schemeClr val="tx2"/>
                </a:solidFill>
              </a:rPr>
              <a:t>?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441158" y="228600"/>
            <a:ext cx="8229600" cy="56689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public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find(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[] a,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x)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</a:t>
            </a:r>
            <a:r>
              <a:rPr lang="en-US" altLang="he-IL" dirty="0" err="1" smtClean="0"/>
              <a:t>a.length</a:t>
            </a:r>
            <a:r>
              <a:rPr lang="en-US" altLang="he-IL" dirty="0" smtClean="0"/>
              <a:t>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 </a:t>
            </a:r>
            <a:r>
              <a:rPr lang="en-US" altLang="he-IL" dirty="0" smtClean="0"/>
              <a:t>   {</a:t>
            </a:r>
            <a:endParaRPr lang="en-US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if(a[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== x)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	return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else if(a[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&gt; x)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	return -1</a:t>
            </a:r>
            <a:r>
              <a:rPr lang="en-US" altLang="he-IL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 </a:t>
            </a:r>
            <a:r>
              <a:rPr lang="en-US" altLang="he-IL" dirty="0" smtClean="0"/>
              <a:t>   }</a:t>
            </a:r>
            <a:endParaRPr lang="en-US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return -1;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7A464B-1E18-458E-AA48-6F550176D51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חיפוש אריה במדבר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6C2E2D-CB6E-4278-9EE8-37EF67BCE56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1752600" y="1981200"/>
            <a:ext cx="57912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99" y="4648200"/>
            <a:ext cx="1404201" cy="99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209800" y="2209800"/>
            <a:ext cx="685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400 w 21600"/>
              <a:gd name="T13" fmla="*/ 5400 h 21600"/>
              <a:gd name="T14" fmla="*/ 162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8854 -0.00209 0.07274 -0.00255 0.18333 0 C 0.20052 0.00046 0.19739 0.00138 0.21076 0.00324 C 0.21545 0.00393 0.22031 0.00416 0.225 0.00486 L 0.32621 0.00324 C 0.33698 0.003 0.34757 0.00162 0.35833 0.00162 L 0.4868 0.00324 C 0.48889 0.0037 0.49114 0.00347 0.49288 0.00486 C 0.49409 0.00578 0.49462 0.00787 0.49514 0.00949 C 0.49618 0.01273 0.49687 0.01597 0.49757 0.01898 L 0.49878 0.02384 L 0.5 0.0287 L 0.50121 0.03333 C 0.50156 0.0375 0.50243 0.04189 0.50243 0.04606 C 0.50243 0.05833 0.50173 0.07037 0.50121 0.08263 C 0.50104 0.08588 0.50087 0.08912 0.5 0.09213 C 0.49965 0.09351 0.49861 0.09467 0.49757 0.09513 C 0.49531 0.09675 0.49288 0.09745 0.49045 0.09838 C 0.48646 0.10023 0.48472 0.10115 0.47969 0.10162 C 0.46632 0.10254 0.45278 0.10277 0.43923 0.10324 L 0.34757 0.10486 C 0.28246 0.10949 0.321 0.1074 0.18923 0.10486 C 0.1809 0.10463 0.17257 0.1037 0.16423 0.10324 C 0.10729 0.10023 0.14705 0.10324 0.10712 0.1 C 0.10486 0.09953 0.10243 0.09838 0.1 0.09838 C 0.01319 0.09838 0.03489 0.09606 -0.00712 0.10162 C -0.0099 0.10277 -0.01146 0.10277 -0.01302 0.10625 C -0.01372 0.10787 -0.01372 0.10972 -0.01424 0.11111 C -0.01893 0.12338 -0.01476 0.10856 -0.01788 0.1206 C -0.01823 0.13217 -0.01893 0.14398 -0.01893 0.15555 C -0.01893 0.16782 -0.01858 0.17986 -0.01788 0.19213 C -0.01754 0.19606 -0.01459 0.20185 -0.01181 0.20324 C -0.01077 0.2037 -0.00955 0.20439 -0.00834 0.20463 C -0.00625 0.20532 -0.00434 0.20625 -0.00243 0.20625 C 0.01545 0.20717 0.03333 0.2074 0.05121 0.20787 C 0.12135 0.21342 0.04791 0.2081 0.21423 0.21111 C 0.22587 0.21134 0.23732 0.21203 0.24878 0.21273 L 0.37621 0.21111 C 0.3809 0.21088 0.38576 0.20972 0.39045 0.20949 L 0.44514 0.20625 C 0.45555 0.20694 0.4658 0.20694 0.47621 0.20787 C 0.47778 0.2081 0.47934 0.20856 0.4809 0.20949 C 0.48229 0.21018 0.48333 0.21157 0.48455 0.21273 C 0.48958 0.23287 0.48767 0.22175 0.48576 0.25879 C 0.48524 0.26504 0.48489 0.26458 0.48212 0.26828 C 0.48021 0.27569 0.48229 0.27083 0.47743 0.27615 C 0.47361 0.28009 0.47621 0.27916 0.47135 0.2824 C 0.47031 0.28333 0.46892 0.28356 0.46788 0.28402 C 0.4658 0.28518 0.46389 0.28634 0.4618 0.28726 C 0.45903 0.28865 0.45659 0.28958 0.45347 0.2905 C 0.45156 0.29097 0.44965 0.29166 0.44757 0.29189 C 0.44444 0.29259 0.44132 0.29351 0.43802 0.29351 C 0.42378 0.29444 0.40955 0.29444 0.39514 0.29513 C 0.38732 0.2956 0.37934 0.29629 0.37135 0.29675 C 0.34028 0.3037 0.35399 0.30138 0.3 0.303 L 0.24878 0.30463 L 0.09878 0.303 C 0.09566 0.303 0.09253 0.30185 0.08923 0.30162 C 0.08298 0.30092 0.07656 0.30046 0.07031 0.3 C 0.01406 0.29606 0.06996 0.30046 0.025 0.29675 C 0.01232 0.29768 0.00469 0.29629 -0.00591 0.3 C -0.00712 0.30046 -0.00834 0.30092 -0.00955 0.30162 C -0.01025 0.3037 -0.01129 0.30555 -0.01181 0.30787 C -0.0125 0.30995 -0.01268 0.31203 -0.01302 0.31412 C -0.01337 0.31574 -0.01389 0.31736 -0.01424 0.31898 C -0.0158 0.33703 -0.01667 0.34004 -0.01424 0.3618 C -0.01406 0.36388 -0.0092 0.3706 -0.00834 0.37129 C -0.00695 0.37245 -0.00521 0.37245 -0.00347 0.37291 C 0.00538 0.38101 -0.00747 0.37013 0.00955 0.37939 C 0.01146 0.38032 0.01354 0.38171 0.01545 0.3824 C 0.01736 0.38333 0.01944 0.38333 0.02153 0.38402 C 0.02274 0.38449 0.02378 0.38518 0.025 0.38564 C 0.02691 0.38634 0.02899 0.3868 0.0309 0.38726 C 0.03784 0.38865 0.04305 0.38935 0.05 0.3905 L 0.23212 0.38888 C 0.25034 0.38865 0.26857 0.38726 0.28698 0.38726 L 0.45121 0.38726 L 0.45121 0.3824 " pathEditMode="relative" ptsTypes="AAAAAAAAAAAAAAAAAAAAAAAAAAAAAAAAAAAAAAAAAAAAAAAAAAAAAAAAAAAAAAAAAAAAAAAAAAAAAAA"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smtClean="0"/>
              <a:t>חיפוש אריה במדבר</a:t>
            </a:r>
            <a:endParaRPr lang="en-US" altLang="he-IL" smtClean="0"/>
          </a:p>
        </p:txBody>
      </p:sp>
      <p:sp>
        <p:nvSpPr>
          <p:cNvPr id="11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C10B18-8F9D-455B-A960-A906DF73D0C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1752600" y="1981200"/>
            <a:ext cx="57912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4572000" y="3733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6096000" y="3733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6096000" y="464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99" y="4648200"/>
            <a:ext cx="1404201" cy="99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חיפוש בינארי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/>
              <a:t>מסתמך על העובדה שהמערך </a:t>
            </a:r>
            <a:r>
              <a:rPr lang="he-IL" altLang="he-IL" dirty="0" err="1" smtClean="0"/>
              <a:t>ממויין</a:t>
            </a:r>
            <a:r>
              <a:rPr lang="he-IL" altLang="he-IL" dirty="0" smtClean="0"/>
              <a:t> בסדר עולה.</a:t>
            </a:r>
          </a:p>
          <a:p>
            <a:pPr eaLnBrk="1" hangingPunct="1"/>
            <a:r>
              <a:rPr lang="he-IL" altLang="he-IL" dirty="0" smtClean="0"/>
              <a:t>כשנחפש מספר נחצה את המערך לשניים ונבדוק האם המספר גדול מהאמצע, קטן לו או שווה לו.</a:t>
            </a:r>
          </a:p>
          <a:p>
            <a:pPr eaLnBrk="1" hangingPunct="1"/>
            <a:r>
              <a:rPr lang="he-IL" altLang="he-IL" dirty="0" smtClean="0"/>
              <a:t>איך נחצה את המערך לשניים?</a:t>
            </a: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1ABDEB-21EE-4069-9947-0EE833DC556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77" name="Group 77"/>
          <p:cNvGraphicFramePr>
            <a:graphicFrameLocks noGrp="1"/>
          </p:cNvGraphicFramePr>
          <p:nvPr>
            <p:ph sz="half" idx="1"/>
          </p:nvPr>
        </p:nvGraphicFramePr>
        <p:xfrm>
          <a:off x="685800" y="762000"/>
          <a:ext cx="762000" cy="5181600"/>
        </p:xfrm>
        <a:graphic>
          <a:graphicData uri="http://schemas.openxmlformats.org/drawingml/2006/table">
            <a:tbl>
              <a:tblPr rtl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1258" name="Group 58"/>
          <p:cNvGraphicFramePr>
            <a:graphicFrameLocks noGrp="1"/>
          </p:cNvGraphicFramePr>
          <p:nvPr>
            <p:ph sz="half" idx="2"/>
          </p:nvPr>
        </p:nvGraphicFramePr>
        <p:xfrm>
          <a:off x="1447800" y="7620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4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5" name="מציין מיקום של מספר שקופית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4E10B8-E8A7-4CD7-B5AA-2F0585720A5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1239" name="AutoShape 78"/>
          <p:cNvSpPr>
            <a:spLocks noChangeArrowheads="1"/>
          </p:cNvSpPr>
          <p:nvPr/>
        </p:nvSpPr>
        <p:spPr bwMode="auto">
          <a:xfrm>
            <a:off x="2667000" y="5562600"/>
            <a:ext cx="1143000" cy="304800"/>
          </a:xfrm>
          <a:prstGeom prst="lef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1240" name="Text Box 79"/>
          <p:cNvSpPr txBox="1">
            <a:spLocks noChangeArrowheads="1"/>
          </p:cNvSpPr>
          <p:nvPr/>
        </p:nvSpPr>
        <p:spPr bwMode="auto">
          <a:xfrm>
            <a:off x="4038600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bottom</a:t>
            </a:r>
          </a:p>
        </p:txBody>
      </p:sp>
      <p:sp>
        <p:nvSpPr>
          <p:cNvPr id="51241" name="AutoShape 80"/>
          <p:cNvSpPr>
            <a:spLocks noChangeArrowheads="1"/>
          </p:cNvSpPr>
          <p:nvPr/>
        </p:nvSpPr>
        <p:spPr bwMode="auto">
          <a:xfrm>
            <a:off x="2590800" y="7620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1242" name="Text Box 81"/>
          <p:cNvSpPr txBox="1">
            <a:spLocks noChangeArrowheads="1"/>
          </p:cNvSpPr>
          <p:nvPr/>
        </p:nvSpPr>
        <p:spPr bwMode="auto">
          <a:xfrm>
            <a:off x="3886200" y="68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public int binary(int[] a, int x)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{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int top=a.length-1, bottom=0, mid;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boolean found = false;</a:t>
            </a:r>
            <a:endParaRPr lang="he-IL" altLang="he-IL" sz="2400" smtClean="0"/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he-IL" altLang="he-IL" sz="2400" smtClean="0"/>
              <a:t>	</a:t>
            </a:r>
            <a:r>
              <a:rPr lang="en-US" altLang="he-IL" sz="2400" smtClean="0"/>
              <a:t>while(top &gt;= bottom &amp;&amp; !found)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{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	mid = (top + bottom) / 2;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	if(x &gt; a[mid])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		bottom = mid + 1;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	else if(x &lt; a[mid])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		top = mid – 1;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	else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		found = true;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}</a:t>
            </a:r>
            <a:endParaRPr lang="he-IL" altLang="he-IL" sz="2400" smtClean="0"/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he-IL" altLang="he-IL" sz="2400" smtClean="0"/>
              <a:t>	</a:t>
            </a:r>
            <a:r>
              <a:rPr lang="en-US" altLang="he-IL" sz="2400" smtClean="0"/>
              <a:t>if(found)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	return mid;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	return -1;</a:t>
            </a:r>
          </a:p>
          <a:p>
            <a:pPr algn="l" rtl="0" eaLnBrk="1" hangingPunct="1">
              <a:lnSpc>
                <a:spcPct val="70000"/>
              </a:lnSpc>
              <a:buFontTx/>
              <a:buNone/>
            </a:pPr>
            <a:r>
              <a:rPr lang="en-US" altLang="he-IL" sz="240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6036D6-41A2-4708-A828-68252407793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4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4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4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Group 2"/>
          <p:cNvGraphicFramePr>
            <a:graphicFrameLocks noGrp="1"/>
          </p:cNvGraphicFramePr>
          <p:nvPr>
            <p:ph sz="half" idx="1"/>
          </p:nvPr>
        </p:nvGraphicFramePr>
        <p:xfrm>
          <a:off x="685800" y="762000"/>
          <a:ext cx="762000" cy="5181600"/>
        </p:xfrm>
        <a:graphic>
          <a:graphicData uri="http://schemas.openxmlformats.org/drawingml/2006/table">
            <a:tbl>
              <a:tblPr rtl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5331" name="Group 35"/>
          <p:cNvGraphicFramePr>
            <a:graphicFrameLocks noGrp="1"/>
          </p:cNvGraphicFramePr>
          <p:nvPr>
            <p:ph sz="half" idx="2"/>
          </p:nvPr>
        </p:nvGraphicFramePr>
        <p:xfrm>
          <a:off x="1447800" y="7620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7" name="מציין מיקום של מספר שקופית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1D60DD-1068-4430-804E-312BF9F5914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3287" name="AutoShape 59"/>
          <p:cNvSpPr>
            <a:spLocks noChangeArrowheads="1"/>
          </p:cNvSpPr>
          <p:nvPr/>
        </p:nvSpPr>
        <p:spPr bwMode="auto">
          <a:xfrm>
            <a:off x="2667000" y="5562600"/>
            <a:ext cx="1143000" cy="304800"/>
          </a:xfrm>
          <a:prstGeom prst="lef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3288" name="Text Box 60"/>
          <p:cNvSpPr txBox="1">
            <a:spLocks noChangeArrowheads="1"/>
          </p:cNvSpPr>
          <p:nvPr/>
        </p:nvSpPr>
        <p:spPr bwMode="auto">
          <a:xfrm>
            <a:off x="4038600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bottom</a:t>
            </a:r>
          </a:p>
        </p:txBody>
      </p:sp>
      <p:sp>
        <p:nvSpPr>
          <p:cNvPr id="53289" name="AutoShape 61"/>
          <p:cNvSpPr>
            <a:spLocks noChangeArrowheads="1"/>
          </p:cNvSpPr>
          <p:nvPr/>
        </p:nvSpPr>
        <p:spPr bwMode="auto">
          <a:xfrm>
            <a:off x="2590800" y="7620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3290" name="Text Box 62"/>
          <p:cNvSpPr txBox="1">
            <a:spLocks noChangeArrowheads="1"/>
          </p:cNvSpPr>
          <p:nvPr/>
        </p:nvSpPr>
        <p:spPr bwMode="auto">
          <a:xfrm>
            <a:off x="3886200" y="68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top</a:t>
            </a:r>
          </a:p>
        </p:txBody>
      </p:sp>
      <p:sp>
        <p:nvSpPr>
          <p:cNvPr id="53291" name="Text Box 63"/>
          <p:cNvSpPr txBox="1">
            <a:spLocks noChangeArrowheads="1"/>
          </p:cNvSpPr>
          <p:nvPr/>
        </p:nvSpPr>
        <p:spPr bwMode="auto">
          <a:xfrm>
            <a:off x="5355771" y="2438400"/>
            <a:ext cx="3733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top	bottom	mid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9	0</a:t>
            </a:r>
            <a:r>
              <a:rPr lang="en-US" altLang="he-IL" dirty="0"/>
              <a:t>		</a:t>
            </a:r>
          </a:p>
        </p:txBody>
      </p:sp>
      <p:sp>
        <p:nvSpPr>
          <p:cNvPr id="53292" name="Text Box 64"/>
          <p:cNvSpPr txBox="1">
            <a:spLocks noChangeArrowheads="1"/>
          </p:cNvSpPr>
          <p:nvPr/>
        </p:nvSpPr>
        <p:spPr bwMode="auto">
          <a:xfrm>
            <a:off x="5334000" y="685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x =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מערך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/>
              <a:t>מערך הוא מבנה שמאפשר להגדיר כמות גדולה של נתונים מאותו סוג, בשם אחד.</a:t>
            </a:r>
          </a:p>
          <a:p>
            <a:pPr eaLnBrk="1" hangingPunct="1"/>
            <a:r>
              <a:rPr lang="he-IL" altLang="he-IL" dirty="0" smtClean="0"/>
              <a:t>למשל, כך מגדירים מערך של חמישה תאי זיכרון מסוג </a:t>
            </a:r>
            <a:r>
              <a:rPr lang="en-US" altLang="he-IL" dirty="0" err="1" smtClean="0"/>
              <a:t>int</a:t>
            </a:r>
            <a:r>
              <a:rPr lang="he-IL" altLang="he-IL" dirty="0" smtClean="0"/>
              <a:t>: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[] a = new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[5];</a:t>
            </a:r>
            <a:endParaRPr lang="he-IL" altLang="he-IL" dirty="0" smtClean="0"/>
          </a:p>
          <a:p>
            <a:pPr eaLnBrk="1" hangingPunct="1">
              <a:buFontTx/>
              <a:buNone/>
            </a:pP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FB1BC-101D-4A29-AF02-A5E9EC8946A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Group 2"/>
          <p:cNvGraphicFramePr>
            <a:graphicFrameLocks noGrp="1"/>
          </p:cNvGraphicFramePr>
          <p:nvPr>
            <p:ph sz="half" idx="1"/>
          </p:nvPr>
        </p:nvGraphicFramePr>
        <p:xfrm>
          <a:off x="685800" y="762000"/>
          <a:ext cx="762000" cy="5181600"/>
        </p:xfrm>
        <a:graphic>
          <a:graphicData uri="http://schemas.openxmlformats.org/drawingml/2006/table">
            <a:tbl>
              <a:tblPr rtl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6355" name="Group 35"/>
          <p:cNvGraphicFramePr>
            <a:graphicFrameLocks noGrp="1"/>
          </p:cNvGraphicFramePr>
          <p:nvPr>
            <p:ph sz="half" idx="2"/>
          </p:nvPr>
        </p:nvGraphicFramePr>
        <p:xfrm>
          <a:off x="1447800" y="7620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9" name="מציין מיקום של מספר שקופית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42C85A-CF40-4F3A-8548-877C6DEBFBD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4311" name="AutoShape 59"/>
          <p:cNvSpPr>
            <a:spLocks noChangeArrowheads="1"/>
          </p:cNvSpPr>
          <p:nvPr/>
        </p:nvSpPr>
        <p:spPr bwMode="auto">
          <a:xfrm>
            <a:off x="2667000" y="5562600"/>
            <a:ext cx="1143000" cy="304800"/>
          </a:xfrm>
          <a:prstGeom prst="lef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4312" name="Text Box 60"/>
          <p:cNvSpPr txBox="1">
            <a:spLocks noChangeArrowheads="1"/>
          </p:cNvSpPr>
          <p:nvPr/>
        </p:nvSpPr>
        <p:spPr bwMode="auto">
          <a:xfrm>
            <a:off x="4038600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bottom</a:t>
            </a:r>
          </a:p>
        </p:txBody>
      </p:sp>
      <p:sp>
        <p:nvSpPr>
          <p:cNvPr id="54313" name="AutoShape 61"/>
          <p:cNvSpPr>
            <a:spLocks noChangeArrowheads="1"/>
          </p:cNvSpPr>
          <p:nvPr/>
        </p:nvSpPr>
        <p:spPr bwMode="auto">
          <a:xfrm>
            <a:off x="2590800" y="7620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4314" name="Text Box 62"/>
          <p:cNvSpPr txBox="1">
            <a:spLocks noChangeArrowheads="1"/>
          </p:cNvSpPr>
          <p:nvPr/>
        </p:nvSpPr>
        <p:spPr bwMode="auto">
          <a:xfrm>
            <a:off x="3886200" y="68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top</a:t>
            </a:r>
          </a:p>
        </p:txBody>
      </p:sp>
      <p:sp>
        <p:nvSpPr>
          <p:cNvPr id="54316" name="Text Box 64"/>
          <p:cNvSpPr txBox="1">
            <a:spLocks noChangeArrowheads="1"/>
          </p:cNvSpPr>
          <p:nvPr/>
        </p:nvSpPr>
        <p:spPr bwMode="auto">
          <a:xfrm>
            <a:off x="5334000" y="685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x = 12</a:t>
            </a:r>
          </a:p>
        </p:txBody>
      </p:sp>
      <p:sp>
        <p:nvSpPr>
          <p:cNvPr id="54317" name="AutoShape 65"/>
          <p:cNvSpPr>
            <a:spLocks noChangeArrowheads="1"/>
          </p:cNvSpPr>
          <p:nvPr/>
        </p:nvSpPr>
        <p:spPr bwMode="auto">
          <a:xfrm>
            <a:off x="2514600" y="3505200"/>
            <a:ext cx="1066800" cy="228600"/>
          </a:xfrm>
          <a:prstGeom prst="lef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4318" name="Text Box 66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mid</a:t>
            </a:r>
          </a:p>
        </p:txBody>
      </p:sp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5355771" y="2438400"/>
            <a:ext cx="3733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top	bottom	mid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9	0</a:t>
            </a:r>
            <a:r>
              <a:rPr lang="en-US" altLang="he-IL" dirty="0"/>
              <a:t>		</a:t>
            </a:r>
            <a:r>
              <a:rPr lang="en-US" altLang="he-IL" sz="2400" dirty="0" smtClean="0"/>
              <a:t>4</a:t>
            </a:r>
            <a:endParaRPr lang="en-US" alt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Group 2"/>
          <p:cNvGraphicFramePr>
            <a:graphicFrameLocks noGrp="1"/>
          </p:cNvGraphicFramePr>
          <p:nvPr>
            <p:ph sz="half" idx="1"/>
          </p:nvPr>
        </p:nvGraphicFramePr>
        <p:xfrm>
          <a:off x="685800" y="762000"/>
          <a:ext cx="762000" cy="5181600"/>
        </p:xfrm>
        <a:graphic>
          <a:graphicData uri="http://schemas.openxmlformats.org/drawingml/2006/table">
            <a:tbl>
              <a:tblPr rtl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7379" name="Group 35"/>
          <p:cNvGraphicFramePr>
            <a:graphicFrameLocks noGrp="1"/>
          </p:cNvGraphicFramePr>
          <p:nvPr>
            <p:ph sz="half" idx="2"/>
          </p:nvPr>
        </p:nvGraphicFramePr>
        <p:xfrm>
          <a:off x="1447800" y="7620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9" name="מציין מיקום של מספר שקופית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A6FE86-F500-4387-B060-36C7D5E208E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5335" name="AutoShape 59"/>
          <p:cNvSpPr>
            <a:spLocks noChangeArrowheads="1"/>
          </p:cNvSpPr>
          <p:nvPr/>
        </p:nvSpPr>
        <p:spPr bwMode="auto">
          <a:xfrm>
            <a:off x="2514600" y="2895600"/>
            <a:ext cx="1143000" cy="304800"/>
          </a:xfrm>
          <a:prstGeom prst="lef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5336" name="Text Box 60"/>
          <p:cNvSpPr txBox="1">
            <a:spLocks noChangeArrowheads="1"/>
          </p:cNvSpPr>
          <p:nvPr/>
        </p:nvSpPr>
        <p:spPr bwMode="auto">
          <a:xfrm>
            <a:off x="3886200" y="2743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bottom</a:t>
            </a:r>
          </a:p>
        </p:txBody>
      </p:sp>
      <p:sp>
        <p:nvSpPr>
          <p:cNvPr id="55337" name="AutoShape 61"/>
          <p:cNvSpPr>
            <a:spLocks noChangeArrowheads="1"/>
          </p:cNvSpPr>
          <p:nvPr/>
        </p:nvSpPr>
        <p:spPr bwMode="auto">
          <a:xfrm>
            <a:off x="2590800" y="7620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5338" name="Text Box 62"/>
          <p:cNvSpPr txBox="1">
            <a:spLocks noChangeArrowheads="1"/>
          </p:cNvSpPr>
          <p:nvPr/>
        </p:nvSpPr>
        <p:spPr bwMode="auto">
          <a:xfrm>
            <a:off x="3886200" y="68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top</a:t>
            </a:r>
          </a:p>
        </p:txBody>
      </p:sp>
      <p:sp>
        <p:nvSpPr>
          <p:cNvPr id="55340" name="Text Box 64"/>
          <p:cNvSpPr txBox="1">
            <a:spLocks noChangeArrowheads="1"/>
          </p:cNvSpPr>
          <p:nvPr/>
        </p:nvSpPr>
        <p:spPr bwMode="auto">
          <a:xfrm>
            <a:off x="5334000" y="685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x = 12</a:t>
            </a:r>
          </a:p>
        </p:txBody>
      </p:sp>
      <p:sp>
        <p:nvSpPr>
          <p:cNvPr id="55341" name="AutoShape 65"/>
          <p:cNvSpPr>
            <a:spLocks noChangeArrowheads="1"/>
          </p:cNvSpPr>
          <p:nvPr/>
        </p:nvSpPr>
        <p:spPr bwMode="auto">
          <a:xfrm>
            <a:off x="2514600" y="3505200"/>
            <a:ext cx="1066800" cy="228600"/>
          </a:xfrm>
          <a:prstGeom prst="lef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5342" name="Text Box 66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mid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355771" y="2438400"/>
            <a:ext cx="3733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top	bottom	mid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9	</a:t>
            </a:r>
            <a:r>
              <a:rPr lang="en-US" altLang="he-IL" sz="2400" dirty="0" smtClean="0"/>
              <a:t>0</a:t>
            </a:r>
            <a:r>
              <a:rPr lang="en-US" altLang="he-IL" dirty="0"/>
              <a:t>		</a:t>
            </a:r>
            <a:r>
              <a:rPr lang="en-US" altLang="he-IL" sz="2400" dirty="0" smtClean="0"/>
              <a:t>4</a:t>
            </a:r>
            <a:r>
              <a:rPr lang="en-US" altLang="he-IL" dirty="0" smtClean="0"/>
              <a:t>	</a:t>
            </a:r>
            <a:r>
              <a:rPr lang="en-US" altLang="he-IL" sz="2400" dirty="0" smtClean="0"/>
              <a:t>5</a:t>
            </a:r>
            <a:endParaRPr lang="en-US" alt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Group 2"/>
          <p:cNvGraphicFramePr>
            <a:graphicFrameLocks noGrp="1"/>
          </p:cNvGraphicFramePr>
          <p:nvPr>
            <p:ph sz="half" idx="1"/>
          </p:nvPr>
        </p:nvGraphicFramePr>
        <p:xfrm>
          <a:off x="685800" y="762000"/>
          <a:ext cx="762000" cy="5181600"/>
        </p:xfrm>
        <a:graphic>
          <a:graphicData uri="http://schemas.openxmlformats.org/drawingml/2006/table">
            <a:tbl>
              <a:tblPr rtl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8403" name="Group 35"/>
          <p:cNvGraphicFramePr>
            <a:graphicFrameLocks noGrp="1"/>
          </p:cNvGraphicFramePr>
          <p:nvPr>
            <p:ph sz="half" idx="2"/>
          </p:nvPr>
        </p:nvGraphicFramePr>
        <p:xfrm>
          <a:off x="1447800" y="7620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9" name="מציין מיקום של מספר שקופית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A9836D-772D-4517-A30E-2BE486AAC87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6359" name="AutoShape 59"/>
          <p:cNvSpPr>
            <a:spLocks noChangeArrowheads="1"/>
          </p:cNvSpPr>
          <p:nvPr/>
        </p:nvSpPr>
        <p:spPr bwMode="auto">
          <a:xfrm>
            <a:off x="2514600" y="2895600"/>
            <a:ext cx="1143000" cy="304800"/>
          </a:xfrm>
          <a:prstGeom prst="lef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6360" name="Text Box 60"/>
          <p:cNvSpPr txBox="1">
            <a:spLocks noChangeArrowheads="1"/>
          </p:cNvSpPr>
          <p:nvPr/>
        </p:nvSpPr>
        <p:spPr bwMode="auto">
          <a:xfrm>
            <a:off x="3886200" y="2743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bottom</a:t>
            </a:r>
          </a:p>
        </p:txBody>
      </p:sp>
      <p:sp>
        <p:nvSpPr>
          <p:cNvPr id="56361" name="AutoShape 61"/>
          <p:cNvSpPr>
            <a:spLocks noChangeArrowheads="1"/>
          </p:cNvSpPr>
          <p:nvPr/>
        </p:nvSpPr>
        <p:spPr bwMode="auto">
          <a:xfrm>
            <a:off x="2590800" y="7620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6362" name="Text Box 62"/>
          <p:cNvSpPr txBox="1">
            <a:spLocks noChangeArrowheads="1"/>
          </p:cNvSpPr>
          <p:nvPr/>
        </p:nvSpPr>
        <p:spPr bwMode="auto">
          <a:xfrm>
            <a:off x="3886200" y="68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top</a:t>
            </a:r>
          </a:p>
        </p:txBody>
      </p:sp>
      <p:sp>
        <p:nvSpPr>
          <p:cNvPr id="56364" name="Text Box 64"/>
          <p:cNvSpPr txBox="1">
            <a:spLocks noChangeArrowheads="1"/>
          </p:cNvSpPr>
          <p:nvPr/>
        </p:nvSpPr>
        <p:spPr bwMode="auto">
          <a:xfrm>
            <a:off x="5334000" y="685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x = 12</a:t>
            </a:r>
          </a:p>
        </p:txBody>
      </p:sp>
      <p:sp>
        <p:nvSpPr>
          <p:cNvPr id="56365" name="AutoShape 65"/>
          <p:cNvSpPr>
            <a:spLocks noChangeArrowheads="1"/>
          </p:cNvSpPr>
          <p:nvPr/>
        </p:nvSpPr>
        <p:spPr bwMode="auto">
          <a:xfrm>
            <a:off x="2438400" y="1905000"/>
            <a:ext cx="1066800" cy="228600"/>
          </a:xfrm>
          <a:prstGeom prst="lef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6366" name="Text Box 66"/>
          <p:cNvSpPr txBox="1">
            <a:spLocks noChangeArrowheads="1"/>
          </p:cNvSpPr>
          <p:nvPr/>
        </p:nvSpPr>
        <p:spPr bwMode="auto">
          <a:xfrm>
            <a:off x="3810000" y="1752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mid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355771" y="2438400"/>
            <a:ext cx="3733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top	bottom	mid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9	</a:t>
            </a:r>
            <a:r>
              <a:rPr lang="en-US" altLang="he-IL" sz="2400" dirty="0" smtClean="0"/>
              <a:t>0</a:t>
            </a:r>
            <a:r>
              <a:rPr lang="en-US" altLang="he-IL" dirty="0"/>
              <a:t>		</a:t>
            </a:r>
            <a:r>
              <a:rPr lang="en-US" altLang="he-IL" sz="2400" dirty="0" smtClean="0"/>
              <a:t>4</a:t>
            </a:r>
            <a:r>
              <a:rPr lang="en-US" altLang="he-IL" dirty="0" smtClean="0"/>
              <a:t>	</a:t>
            </a:r>
            <a:r>
              <a:rPr lang="en-US" altLang="he-IL" sz="2400" dirty="0" smtClean="0"/>
              <a:t>5		7</a:t>
            </a:r>
            <a:endParaRPr lang="en-US" alt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Group 2"/>
          <p:cNvGraphicFramePr>
            <a:graphicFrameLocks noGrp="1"/>
          </p:cNvGraphicFramePr>
          <p:nvPr>
            <p:ph sz="half" idx="1"/>
          </p:nvPr>
        </p:nvGraphicFramePr>
        <p:xfrm>
          <a:off x="685800" y="762000"/>
          <a:ext cx="762000" cy="5181600"/>
        </p:xfrm>
        <a:graphic>
          <a:graphicData uri="http://schemas.openxmlformats.org/drawingml/2006/table">
            <a:tbl>
              <a:tblPr rtl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427" name="Group 35"/>
          <p:cNvGraphicFramePr>
            <a:graphicFrameLocks noGrp="1"/>
          </p:cNvGraphicFramePr>
          <p:nvPr>
            <p:ph sz="half" idx="2"/>
          </p:nvPr>
        </p:nvGraphicFramePr>
        <p:xfrm>
          <a:off x="1447800" y="7620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9" name="מציין מיקום של מספר שקופית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22EC84-EAFD-46B2-9854-482764262EE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7383" name="AutoShape 59"/>
          <p:cNvSpPr>
            <a:spLocks noChangeArrowheads="1"/>
          </p:cNvSpPr>
          <p:nvPr/>
        </p:nvSpPr>
        <p:spPr bwMode="auto">
          <a:xfrm>
            <a:off x="2514600" y="2895600"/>
            <a:ext cx="1143000" cy="304800"/>
          </a:xfrm>
          <a:prstGeom prst="lef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7384" name="Text Box 60"/>
          <p:cNvSpPr txBox="1">
            <a:spLocks noChangeArrowheads="1"/>
          </p:cNvSpPr>
          <p:nvPr/>
        </p:nvSpPr>
        <p:spPr bwMode="auto">
          <a:xfrm>
            <a:off x="3886200" y="2743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bottom</a:t>
            </a:r>
          </a:p>
        </p:txBody>
      </p:sp>
      <p:sp>
        <p:nvSpPr>
          <p:cNvPr id="57385" name="AutoShape 61"/>
          <p:cNvSpPr>
            <a:spLocks noChangeArrowheads="1"/>
          </p:cNvSpPr>
          <p:nvPr/>
        </p:nvSpPr>
        <p:spPr bwMode="auto">
          <a:xfrm>
            <a:off x="2438400" y="22860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7386" name="Text Box 62"/>
          <p:cNvSpPr txBox="1">
            <a:spLocks noChangeArrowheads="1"/>
          </p:cNvSpPr>
          <p:nvPr/>
        </p:nvSpPr>
        <p:spPr bwMode="auto">
          <a:xfrm>
            <a:off x="3733800" y="2209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top</a:t>
            </a:r>
          </a:p>
        </p:txBody>
      </p:sp>
      <p:sp>
        <p:nvSpPr>
          <p:cNvPr id="57388" name="Text Box 64"/>
          <p:cNvSpPr txBox="1">
            <a:spLocks noChangeArrowheads="1"/>
          </p:cNvSpPr>
          <p:nvPr/>
        </p:nvSpPr>
        <p:spPr bwMode="auto">
          <a:xfrm>
            <a:off x="5334000" y="685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x = 12</a:t>
            </a:r>
          </a:p>
        </p:txBody>
      </p:sp>
      <p:sp>
        <p:nvSpPr>
          <p:cNvPr id="57389" name="AutoShape 65"/>
          <p:cNvSpPr>
            <a:spLocks noChangeArrowheads="1"/>
          </p:cNvSpPr>
          <p:nvPr/>
        </p:nvSpPr>
        <p:spPr bwMode="auto">
          <a:xfrm>
            <a:off x="2438400" y="1905000"/>
            <a:ext cx="1066800" cy="228600"/>
          </a:xfrm>
          <a:prstGeom prst="lef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7390" name="Text Box 66"/>
          <p:cNvSpPr txBox="1">
            <a:spLocks noChangeArrowheads="1"/>
          </p:cNvSpPr>
          <p:nvPr/>
        </p:nvSpPr>
        <p:spPr bwMode="auto">
          <a:xfrm>
            <a:off x="3810000" y="1752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mid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355771" y="2438400"/>
            <a:ext cx="3733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top	bottom	mid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9	0</a:t>
            </a:r>
            <a:r>
              <a:rPr lang="en-US" altLang="he-IL" dirty="0"/>
              <a:t>		</a:t>
            </a:r>
            <a:r>
              <a:rPr lang="en-US" altLang="he-IL" sz="2400" dirty="0" smtClean="0"/>
              <a:t>4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6</a:t>
            </a:r>
            <a:r>
              <a:rPr lang="en-US" altLang="he-IL" dirty="0" smtClean="0"/>
              <a:t>	</a:t>
            </a:r>
            <a:r>
              <a:rPr lang="en-US" altLang="he-IL" sz="2400" dirty="0" smtClean="0"/>
              <a:t>5		7</a:t>
            </a:r>
            <a:endParaRPr lang="en-US" alt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Group 2"/>
          <p:cNvGraphicFramePr>
            <a:graphicFrameLocks noGrp="1"/>
          </p:cNvGraphicFramePr>
          <p:nvPr>
            <p:ph sz="half" idx="1"/>
          </p:nvPr>
        </p:nvGraphicFramePr>
        <p:xfrm>
          <a:off x="685800" y="762000"/>
          <a:ext cx="762000" cy="5181600"/>
        </p:xfrm>
        <a:graphic>
          <a:graphicData uri="http://schemas.openxmlformats.org/drawingml/2006/table">
            <a:tbl>
              <a:tblPr rtl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0451" name="Group 35"/>
          <p:cNvGraphicFramePr>
            <a:graphicFrameLocks noGrp="1"/>
          </p:cNvGraphicFramePr>
          <p:nvPr>
            <p:ph sz="half" idx="2"/>
          </p:nvPr>
        </p:nvGraphicFramePr>
        <p:xfrm>
          <a:off x="1447800" y="7620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9" name="מציין מיקום של מספר שקופית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293EB3-5D01-470D-8A56-7CB34DE7AB1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8407" name="AutoShape 59"/>
          <p:cNvSpPr>
            <a:spLocks noChangeArrowheads="1"/>
          </p:cNvSpPr>
          <p:nvPr/>
        </p:nvSpPr>
        <p:spPr bwMode="auto">
          <a:xfrm>
            <a:off x="2514600" y="2895600"/>
            <a:ext cx="1143000" cy="304800"/>
          </a:xfrm>
          <a:prstGeom prst="lef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8408" name="Text Box 60"/>
          <p:cNvSpPr txBox="1">
            <a:spLocks noChangeArrowheads="1"/>
          </p:cNvSpPr>
          <p:nvPr/>
        </p:nvSpPr>
        <p:spPr bwMode="auto">
          <a:xfrm>
            <a:off x="3886200" y="2743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bottom</a:t>
            </a:r>
          </a:p>
        </p:txBody>
      </p:sp>
      <p:sp>
        <p:nvSpPr>
          <p:cNvPr id="58409" name="AutoShape 61"/>
          <p:cNvSpPr>
            <a:spLocks noChangeArrowheads="1"/>
          </p:cNvSpPr>
          <p:nvPr/>
        </p:nvSpPr>
        <p:spPr bwMode="auto">
          <a:xfrm>
            <a:off x="2438400" y="22860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8410" name="Text Box 62"/>
          <p:cNvSpPr txBox="1">
            <a:spLocks noChangeArrowheads="1"/>
          </p:cNvSpPr>
          <p:nvPr/>
        </p:nvSpPr>
        <p:spPr bwMode="auto">
          <a:xfrm>
            <a:off x="3733800" y="2209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top</a:t>
            </a:r>
          </a:p>
        </p:txBody>
      </p:sp>
      <p:sp>
        <p:nvSpPr>
          <p:cNvPr id="58412" name="Text Box 64"/>
          <p:cNvSpPr txBox="1">
            <a:spLocks noChangeArrowheads="1"/>
          </p:cNvSpPr>
          <p:nvPr/>
        </p:nvSpPr>
        <p:spPr bwMode="auto">
          <a:xfrm>
            <a:off x="5334000" y="685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x = 12</a:t>
            </a:r>
          </a:p>
        </p:txBody>
      </p:sp>
      <p:sp>
        <p:nvSpPr>
          <p:cNvPr id="58413" name="AutoShape 65"/>
          <p:cNvSpPr>
            <a:spLocks noChangeArrowheads="1"/>
          </p:cNvSpPr>
          <p:nvPr/>
        </p:nvSpPr>
        <p:spPr bwMode="auto">
          <a:xfrm rot="18933376" flipV="1">
            <a:off x="2117725" y="2262188"/>
            <a:ext cx="1600200" cy="163512"/>
          </a:xfrm>
          <a:prstGeom prst="leftArrow">
            <a:avLst>
              <a:gd name="adj1" fmla="val 50000"/>
              <a:gd name="adj2" fmla="val 2446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8414" name="Text Box 66"/>
          <p:cNvSpPr txBox="1">
            <a:spLocks noChangeArrowheads="1"/>
          </p:cNvSpPr>
          <p:nvPr/>
        </p:nvSpPr>
        <p:spPr bwMode="auto">
          <a:xfrm>
            <a:off x="3505200" y="1524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mid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355771" y="2438400"/>
            <a:ext cx="3733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top	bottom	mid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9	0</a:t>
            </a:r>
            <a:r>
              <a:rPr lang="en-US" altLang="he-IL" dirty="0"/>
              <a:t>		</a:t>
            </a:r>
            <a:r>
              <a:rPr lang="en-US" altLang="he-IL" sz="2400" dirty="0" smtClean="0"/>
              <a:t>4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6</a:t>
            </a:r>
            <a:r>
              <a:rPr lang="en-US" altLang="he-IL" dirty="0" smtClean="0"/>
              <a:t>	</a:t>
            </a:r>
            <a:r>
              <a:rPr lang="en-US" altLang="he-IL" sz="2400" dirty="0" smtClean="0"/>
              <a:t>5		7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			5</a:t>
            </a:r>
            <a:endParaRPr lang="en-US" alt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Group 2"/>
          <p:cNvGraphicFramePr>
            <a:graphicFrameLocks noGrp="1"/>
          </p:cNvGraphicFramePr>
          <p:nvPr>
            <p:ph sz="half" idx="1"/>
          </p:nvPr>
        </p:nvGraphicFramePr>
        <p:xfrm>
          <a:off x="685800" y="762000"/>
          <a:ext cx="762000" cy="5181600"/>
        </p:xfrm>
        <a:graphic>
          <a:graphicData uri="http://schemas.openxmlformats.org/drawingml/2006/table">
            <a:tbl>
              <a:tblPr rtl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1475" name="Group 35"/>
          <p:cNvGraphicFramePr>
            <a:graphicFrameLocks noGrp="1"/>
          </p:cNvGraphicFramePr>
          <p:nvPr>
            <p:ph sz="half" idx="2"/>
          </p:nvPr>
        </p:nvGraphicFramePr>
        <p:xfrm>
          <a:off x="1447800" y="7620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9" name="מציין מיקום של מספר שקופית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BCCFB2-3FCF-4A66-BB85-81A18260FCE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9431" name="AutoShape 59"/>
          <p:cNvSpPr>
            <a:spLocks noChangeArrowheads="1"/>
          </p:cNvSpPr>
          <p:nvPr/>
        </p:nvSpPr>
        <p:spPr bwMode="auto">
          <a:xfrm rot="2090744">
            <a:off x="2305050" y="2828925"/>
            <a:ext cx="1371600" cy="304800"/>
          </a:xfrm>
          <a:prstGeom prst="lef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9432" name="Text Box 60"/>
          <p:cNvSpPr txBox="1">
            <a:spLocks noChangeArrowheads="1"/>
          </p:cNvSpPr>
          <p:nvPr/>
        </p:nvSpPr>
        <p:spPr bwMode="auto">
          <a:xfrm>
            <a:off x="3657600" y="3124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bottom</a:t>
            </a:r>
          </a:p>
        </p:txBody>
      </p:sp>
      <p:sp>
        <p:nvSpPr>
          <p:cNvPr id="59433" name="AutoShape 61"/>
          <p:cNvSpPr>
            <a:spLocks noChangeArrowheads="1"/>
          </p:cNvSpPr>
          <p:nvPr/>
        </p:nvSpPr>
        <p:spPr bwMode="auto">
          <a:xfrm>
            <a:off x="2438400" y="22860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9434" name="Text Box 62"/>
          <p:cNvSpPr txBox="1">
            <a:spLocks noChangeArrowheads="1"/>
          </p:cNvSpPr>
          <p:nvPr/>
        </p:nvSpPr>
        <p:spPr bwMode="auto">
          <a:xfrm>
            <a:off x="3733800" y="2209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top</a:t>
            </a:r>
          </a:p>
        </p:txBody>
      </p:sp>
      <p:sp>
        <p:nvSpPr>
          <p:cNvPr id="59436" name="Text Box 64"/>
          <p:cNvSpPr txBox="1">
            <a:spLocks noChangeArrowheads="1"/>
          </p:cNvSpPr>
          <p:nvPr/>
        </p:nvSpPr>
        <p:spPr bwMode="auto">
          <a:xfrm>
            <a:off x="5334000" y="685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x = 12</a:t>
            </a:r>
          </a:p>
        </p:txBody>
      </p:sp>
      <p:sp>
        <p:nvSpPr>
          <p:cNvPr id="59437" name="AutoShape 65"/>
          <p:cNvSpPr>
            <a:spLocks noChangeArrowheads="1"/>
          </p:cNvSpPr>
          <p:nvPr/>
        </p:nvSpPr>
        <p:spPr bwMode="auto">
          <a:xfrm rot="18933376" flipV="1">
            <a:off x="2117725" y="2262188"/>
            <a:ext cx="1600200" cy="163512"/>
          </a:xfrm>
          <a:prstGeom prst="leftArrow">
            <a:avLst>
              <a:gd name="adj1" fmla="val 50000"/>
              <a:gd name="adj2" fmla="val 2446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9438" name="Text Box 66"/>
          <p:cNvSpPr txBox="1">
            <a:spLocks noChangeArrowheads="1"/>
          </p:cNvSpPr>
          <p:nvPr/>
        </p:nvSpPr>
        <p:spPr bwMode="auto">
          <a:xfrm>
            <a:off x="3505200" y="1524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mid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355771" y="2438400"/>
            <a:ext cx="3733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top	bottom	mid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9	0</a:t>
            </a:r>
            <a:r>
              <a:rPr lang="en-US" altLang="he-IL" dirty="0"/>
              <a:t>		</a:t>
            </a:r>
            <a:r>
              <a:rPr lang="en-US" altLang="he-IL" sz="2400" dirty="0" smtClean="0"/>
              <a:t>4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6</a:t>
            </a:r>
            <a:r>
              <a:rPr lang="en-US" altLang="he-IL" dirty="0" smtClean="0"/>
              <a:t>	</a:t>
            </a:r>
            <a:r>
              <a:rPr lang="en-US" altLang="he-IL" sz="2400" dirty="0" smtClean="0"/>
              <a:t>5		7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	6		5</a:t>
            </a:r>
            <a:endParaRPr lang="en-US" alt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Group 2"/>
          <p:cNvGraphicFramePr>
            <a:graphicFrameLocks noGrp="1"/>
          </p:cNvGraphicFramePr>
          <p:nvPr>
            <p:ph sz="half" idx="1"/>
          </p:nvPr>
        </p:nvGraphicFramePr>
        <p:xfrm>
          <a:off x="685800" y="762000"/>
          <a:ext cx="762000" cy="5181600"/>
        </p:xfrm>
        <a:graphic>
          <a:graphicData uri="http://schemas.openxmlformats.org/drawingml/2006/table">
            <a:tbl>
              <a:tblPr rtl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>
            <p:ph sz="half" idx="2"/>
          </p:nvPr>
        </p:nvGraphicFramePr>
        <p:xfrm>
          <a:off x="1447800" y="762000"/>
          <a:ext cx="8382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9" name="מציין מיקום של מספר שקופית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7BDDCF-E02C-4448-BAFE-710D4106A83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0455" name="AutoShape 59"/>
          <p:cNvSpPr>
            <a:spLocks noChangeArrowheads="1"/>
          </p:cNvSpPr>
          <p:nvPr/>
        </p:nvSpPr>
        <p:spPr bwMode="auto">
          <a:xfrm rot="2090744">
            <a:off x="2305050" y="2828925"/>
            <a:ext cx="1371600" cy="304800"/>
          </a:xfrm>
          <a:prstGeom prst="lef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0456" name="Text Box 60"/>
          <p:cNvSpPr txBox="1">
            <a:spLocks noChangeArrowheads="1"/>
          </p:cNvSpPr>
          <p:nvPr/>
        </p:nvSpPr>
        <p:spPr bwMode="auto">
          <a:xfrm>
            <a:off x="3657600" y="3124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bottom</a:t>
            </a:r>
          </a:p>
        </p:txBody>
      </p:sp>
      <p:sp>
        <p:nvSpPr>
          <p:cNvPr id="60457" name="AutoShape 61"/>
          <p:cNvSpPr>
            <a:spLocks noChangeArrowheads="1"/>
          </p:cNvSpPr>
          <p:nvPr/>
        </p:nvSpPr>
        <p:spPr bwMode="auto">
          <a:xfrm>
            <a:off x="2438400" y="2286000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0458" name="Text Box 62"/>
          <p:cNvSpPr txBox="1">
            <a:spLocks noChangeArrowheads="1"/>
          </p:cNvSpPr>
          <p:nvPr/>
        </p:nvSpPr>
        <p:spPr bwMode="auto">
          <a:xfrm>
            <a:off x="3733800" y="2209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top</a:t>
            </a:r>
          </a:p>
        </p:txBody>
      </p:sp>
      <p:sp>
        <p:nvSpPr>
          <p:cNvPr id="60460" name="Text Box 64"/>
          <p:cNvSpPr txBox="1">
            <a:spLocks noChangeArrowheads="1"/>
          </p:cNvSpPr>
          <p:nvPr/>
        </p:nvSpPr>
        <p:spPr bwMode="auto">
          <a:xfrm>
            <a:off x="5334000" y="685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x = 12</a:t>
            </a:r>
          </a:p>
        </p:txBody>
      </p:sp>
      <p:sp>
        <p:nvSpPr>
          <p:cNvPr id="60461" name="AutoShape 65"/>
          <p:cNvSpPr>
            <a:spLocks noChangeArrowheads="1"/>
          </p:cNvSpPr>
          <p:nvPr/>
        </p:nvSpPr>
        <p:spPr bwMode="auto">
          <a:xfrm rot="18933376" flipV="1">
            <a:off x="2260600" y="1844675"/>
            <a:ext cx="1203325" cy="317500"/>
          </a:xfrm>
          <a:prstGeom prst="leftArrow">
            <a:avLst>
              <a:gd name="adj1" fmla="val 50000"/>
              <a:gd name="adj2" fmla="val 94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0462" name="Text Box 66"/>
          <p:cNvSpPr txBox="1">
            <a:spLocks noChangeArrowheads="1"/>
          </p:cNvSpPr>
          <p:nvPr/>
        </p:nvSpPr>
        <p:spPr bwMode="auto">
          <a:xfrm>
            <a:off x="3505200" y="1524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mid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355771" y="2438400"/>
            <a:ext cx="3733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u="sng" dirty="0">
                <a:solidFill>
                  <a:schemeClr val="tx2"/>
                </a:solidFill>
              </a:rPr>
              <a:t>top	bottom	mid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9	0</a:t>
            </a:r>
            <a:r>
              <a:rPr lang="en-US" altLang="he-IL" dirty="0"/>
              <a:t>		</a:t>
            </a:r>
            <a:r>
              <a:rPr lang="en-US" altLang="he-IL" sz="2400" dirty="0" smtClean="0"/>
              <a:t>4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6</a:t>
            </a:r>
            <a:r>
              <a:rPr lang="en-US" altLang="he-IL" dirty="0" smtClean="0"/>
              <a:t>	</a:t>
            </a:r>
            <a:r>
              <a:rPr lang="en-US" altLang="he-IL" sz="2400" dirty="0" smtClean="0"/>
              <a:t>5		7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smtClean="0"/>
              <a:t>	6		5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	</a:t>
            </a:r>
            <a:r>
              <a:rPr lang="en-US" altLang="he-IL" sz="2400" dirty="0" smtClean="0"/>
              <a:t>		6</a:t>
            </a:r>
            <a:endParaRPr lang="en-US" alt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0C0B-E2EF-4F76-A39C-D97276F32DFC}" type="slidenum">
              <a:rPr lang="he-IL" altLang="he-IL" smtClean="0"/>
              <a:pPr/>
              <a:t>47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763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כתבו שיטה שחתימתה – </a:t>
            </a:r>
          </a:p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allEven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 a)</a:t>
            </a:r>
          </a:p>
          <a:p>
            <a:pPr algn="r"/>
            <a:r>
              <a:rPr lang="he-IL" sz="2400" dirty="0" smtClean="0"/>
              <a:t>השיטה תקבל כפרמטר מערך ותחזיר </a:t>
            </a:r>
            <a:r>
              <a:rPr lang="en-US" sz="2400" dirty="0" smtClean="0"/>
              <a:t>true</a:t>
            </a:r>
            <a:r>
              <a:rPr lang="he-IL" sz="2400" dirty="0" smtClean="0"/>
              <a:t> אם כל איברי המערך זוגיים ו-</a:t>
            </a:r>
            <a:r>
              <a:rPr lang="en-US" sz="2400" dirty="0" smtClean="0"/>
              <a:t>false</a:t>
            </a:r>
            <a:r>
              <a:rPr lang="he-IL" sz="2400" dirty="0" smtClean="0"/>
              <a:t> אם לא.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9486" y="1905000"/>
            <a:ext cx="876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למשל, עבור המערך </a:t>
            </a:r>
            <a:r>
              <a:rPr lang="en-US" sz="2400" dirty="0" smtClean="0"/>
              <a:t>{4, 2, 8, 12, 6}</a:t>
            </a:r>
            <a:r>
              <a:rPr lang="he-IL" sz="2400" dirty="0" smtClean="0"/>
              <a:t> השיטה תחזיר </a:t>
            </a:r>
            <a:r>
              <a:rPr lang="en-US" sz="2400" dirty="0" smtClean="0"/>
              <a:t>true</a:t>
            </a:r>
            <a:r>
              <a:rPr lang="he-IL" sz="2400" dirty="0" smtClean="0"/>
              <a:t> אבל עבור המערך  </a:t>
            </a:r>
            <a:r>
              <a:rPr lang="en-US" sz="2400" dirty="0" smtClean="0"/>
              <a:t>{4, 2, 7, 12, 6}</a:t>
            </a:r>
            <a:r>
              <a:rPr lang="he-IL" sz="2400" dirty="0" smtClean="0"/>
              <a:t> השיטה תחזיר </a:t>
            </a:r>
            <a:r>
              <a:rPr lang="en-US" sz="2400" dirty="0" smtClean="0"/>
              <a:t>false</a:t>
            </a:r>
            <a:r>
              <a:rPr lang="he-IL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1025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0C0B-E2EF-4F76-A39C-D97276F32DFC}" type="slidenum">
              <a:rPr lang="he-IL" altLang="he-IL" smtClean="0"/>
              <a:pPr/>
              <a:t>48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7630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כתבו שיטה שחתימתה – </a:t>
            </a:r>
          </a:p>
          <a:p>
            <a:pPr algn="l" rtl="0"/>
            <a:r>
              <a:rPr lang="en-US" sz="2400" dirty="0" smtClean="0"/>
              <a:t>public void </a:t>
            </a:r>
            <a:r>
              <a:rPr lang="en-US" sz="2400" dirty="0" err="1" smtClean="0"/>
              <a:t>splitNegativePositive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 a)</a:t>
            </a:r>
          </a:p>
          <a:p>
            <a:pPr algn="r"/>
            <a:r>
              <a:rPr lang="he-IL" sz="2400" dirty="0" smtClean="0"/>
              <a:t>השיטה תקבל כפרמטר מערך ותשנה את סדר האיברים במערך כך שכל האיברים השליליים יופיעו בתחילת המערך וכל האיברים החיוביים יופיעו בסופו.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362200"/>
            <a:ext cx="876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למשל, אם השיטה תקבל את המערך </a:t>
            </a:r>
            <a:r>
              <a:rPr lang="en-US" sz="2400" dirty="0" smtClean="0"/>
              <a:t>{1, -2, -3, 9, 4, -6, -7, 8}</a:t>
            </a:r>
            <a:r>
              <a:rPr lang="he-IL" sz="2400" dirty="0" smtClean="0"/>
              <a:t>, בסוף השיטה המערך יראה כך: </a:t>
            </a:r>
            <a:r>
              <a:rPr lang="en-US" sz="2400" smtClean="0"/>
              <a:t>{-7, -2, -3, -6, 4, 9, 1, 8}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0407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0C0B-E2EF-4F76-A39C-D97276F32DFC}" type="slidenum">
              <a:rPr lang="he-IL" altLang="he-IL" smtClean="0"/>
              <a:pPr/>
              <a:t>49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533400" y="304800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נתונה השיטה הבאה (השיטה </a:t>
            </a:r>
            <a:r>
              <a:rPr lang="en-US" sz="2400" dirty="0" err="1" smtClean="0">
                <a:solidFill>
                  <a:schemeClr val="tx2"/>
                </a:solidFill>
              </a:rPr>
              <a:t>Math.abs</a:t>
            </a:r>
            <a:r>
              <a:rPr lang="he-IL" sz="2400" dirty="0" smtClean="0">
                <a:solidFill>
                  <a:schemeClr val="tx2"/>
                </a:solidFill>
              </a:rPr>
              <a:t> מחזירה ערך מוחלט):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7467600" cy="2954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double f(double[] a)</a:t>
            </a:r>
          </a:p>
          <a:p>
            <a:pPr algn="l" rtl="0"/>
            <a:r>
              <a:rPr lang="en-US" sz="2400" dirty="0"/>
              <a:t>{</a:t>
            </a:r>
          </a:p>
          <a:p>
            <a:pPr algn="l" rtl="0"/>
            <a:r>
              <a:rPr lang="en-US" sz="2400" dirty="0"/>
              <a:t>  double m = 0;</a:t>
            </a:r>
          </a:p>
          <a:p>
            <a:pPr algn="l" rtl="0"/>
            <a:r>
              <a:rPr lang="en-US" sz="2400" dirty="0"/>
              <a:t> 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a.length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algn="l" rtl="0"/>
            <a:r>
              <a:rPr lang="en-US" sz="2400" dirty="0"/>
              <a:t>     m = (m + a[</a:t>
            </a:r>
            <a:r>
              <a:rPr lang="en-US" sz="2400" dirty="0" err="1"/>
              <a:t>i</a:t>
            </a:r>
            <a:r>
              <a:rPr lang="en-US" sz="2400" dirty="0"/>
              <a:t>]) / 2.0 + </a:t>
            </a:r>
            <a:r>
              <a:rPr lang="en-US" sz="2400" dirty="0" err="1"/>
              <a:t>Math.abs</a:t>
            </a:r>
            <a:r>
              <a:rPr lang="en-US" sz="2400" dirty="0"/>
              <a:t>( (m-a[</a:t>
            </a:r>
            <a:r>
              <a:rPr lang="en-US" sz="2400" dirty="0" err="1"/>
              <a:t>i</a:t>
            </a:r>
            <a:r>
              <a:rPr lang="en-US" sz="2400" dirty="0"/>
              <a:t>]) / 2.0 );</a:t>
            </a:r>
          </a:p>
          <a:p>
            <a:pPr algn="l" rtl="0"/>
            <a:r>
              <a:rPr lang="en-US" sz="2400" dirty="0"/>
              <a:t>  return m;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3886200"/>
            <a:ext cx="6477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תחזיר השיטה עבור המערך </a:t>
            </a:r>
            <a:r>
              <a:rPr lang="en-US" sz="2400" dirty="0" smtClean="0">
                <a:solidFill>
                  <a:schemeClr val="tx2"/>
                </a:solidFill>
              </a:rPr>
              <a:t>{5, 2, 6, 7, 3}</a:t>
            </a:r>
            <a:r>
              <a:rPr lang="he-IL" sz="2400" dirty="0" smtClean="0">
                <a:solidFill>
                  <a:schemeClr val="tx2"/>
                </a:solidFill>
              </a:rPr>
              <a:t>?</a:t>
            </a:r>
          </a:p>
          <a:p>
            <a:r>
              <a:rPr lang="he-IL" sz="2400" dirty="0" smtClean="0">
                <a:solidFill>
                  <a:schemeClr val="tx2"/>
                </a:solidFill>
              </a:rPr>
              <a:t>מה עושה השיטה באופן כללי?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מערך כאובייקט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528888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המערך בג'אווה הוא בעצם אובייקט. כך נראה הזיכרון בעקבות ההגדרה הקודמת:</a:t>
            </a:r>
          </a:p>
          <a:p>
            <a:pPr eaLnBrk="1" hangingPunct="1"/>
            <a:r>
              <a:rPr lang="he-IL" altLang="he-IL" dirty="0" smtClean="0"/>
              <a:t>איך יראה הזיכרון בעקבות הפקודה: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[] b;</a:t>
            </a:r>
            <a:endParaRPr lang="he-IL" altLang="he-IL" dirty="0" smtClean="0"/>
          </a:p>
          <a:p>
            <a:pPr eaLnBrk="1" hangingPunct="1">
              <a:buFontTx/>
              <a:buNone/>
            </a:pPr>
            <a:endParaRPr lang="en-US" altLang="he-IL" dirty="0" smtClean="0"/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EB7157-9369-455B-925E-5561997BCF2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7772400" y="3200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6934200" y="3200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693420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>
            <a:off x="6934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69342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69342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69342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7772400" y="4114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</a:t>
            </a:r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 flipH="1" flipV="1">
            <a:off x="5346700" y="3962400"/>
            <a:ext cx="1587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7010400" y="47244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>
                <a:solidFill>
                  <a:schemeClr val="tx2"/>
                </a:solidFill>
              </a:rPr>
              <a:t>null	b</a:t>
            </a:r>
          </a:p>
        </p:txBody>
      </p:sp>
      <p:sp>
        <p:nvSpPr>
          <p:cNvPr id="2" name="מלבן 1"/>
          <p:cNvSpPr/>
          <p:nvPr/>
        </p:nvSpPr>
        <p:spPr>
          <a:xfrm>
            <a:off x="3746500" y="3886200"/>
            <a:ext cx="1600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4152900" y="3414066"/>
            <a:ext cx="952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solidFill>
                  <a:schemeClr val="tx2"/>
                </a:solidFill>
              </a:rPr>
              <a:t>Array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3962400"/>
            <a:ext cx="1003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1000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6769099" y="4089678"/>
            <a:ext cx="1003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1000</a:t>
            </a:r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34171"/>
              </p:ext>
            </p:extLst>
          </p:nvPr>
        </p:nvGraphicFramePr>
        <p:xfrm>
          <a:off x="4432301" y="3995739"/>
          <a:ext cx="368298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68298">
                  <a:extLst>
                    <a:ext uri="{9D8B030D-6E8A-4147-A177-3AD203B41FA5}">
                      <a16:colId xmlns:a16="http://schemas.microsoft.com/office/drawing/2014/main" val="1710780983"/>
                    </a:ext>
                  </a:extLst>
                </a:gridCol>
              </a:tblGrid>
              <a:tr h="3154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85670"/>
                  </a:ext>
                </a:extLst>
              </a:tr>
              <a:tr h="31546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7081"/>
                  </a:ext>
                </a:extLst>
              </a:tr>
              <a:tr h="31546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7043"/>
                  </a:ext>
                </a:extLst>
              </a:tr>
              <a:tr h="31546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8110"/>
                  </a:ext>
                </a:extLst>
              </a:tr>
              <a:tr h="3154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748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7200"/>
            <a:ext cx="8153400" cy="56689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כדי לגשת לתאי המערך צריך לציין את שם המערך ואת האינדקס: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[] a = new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[5];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a[0] = 2;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a[1] = 3;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a[2] = a[0]+a[1];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(a[0]);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a[5] = 4;</a:t>
            </a:r>
          </a:p>
        </p:txBody>
      </p:sp>
      <p:graphicFrame>
        <p:nvGraphicFramePr>
          <p:cNvPr id="10261" name="Group 21"/>
          <p:cNvGraphicFramePr>
            <a:graphicFrameLocks noGrp="1"/>
          </p:cNvGraphicFramePr>
          <p:nvPr>
            <p:ph sz="half" idx="2"/>
          </p:nvPr>
        </p:nvGraphicFramePr>
        <p:xfrm>
          <a:off x="5791200" y="2209800"/>
          <a:ext cx="2819400" cy="518048"/>
        </p:xfrm>
        <a:graphic>
          <a:graphicData uri="http://schemas.openxmlformats.org/drawingml/2006/table">
            <a:tbl>
              <a:tblPr rtl="1"/>
              <a:tblGrid>
                <a:gridCol w="56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5" name="מציין מיקום של מספר שקופית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76AB4C-E7BD-4EA5-BBA2-6BB24DCCD06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500" name="Text Box 22"/>
          <p:cNvSpPr txBox="1">
            <a:spLocks noChangeArrowheads="1"/>
          </p:cNvSpPr>
          <p:nvPr/>
        </p:nvSpPr>
        <p:spPr bwMode="auto">
          <a:xfrm>
            <a:off x="5562600" y="28194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     0       1        2      3       4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5638800" y="2286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248400" y="2286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3</a:t>
            </a:r>
            <a:endParaRPr lang="en-US" altLang="he-IL"/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705600" y="2286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5</a:t>
            </a:r>
            <a:endParaRPr lang="en-US" altLang="he-IL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2362200" y="4495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>
                <a:solidFill>
                  <a:srgbClr val="FF0000"/>
                </a:solidFill>
              </a:rPr>
              <a:t>שגיאת ריצה</a:t>
            </a:r>
            <a:endParaRPr lang="en-US" altLang="he-IL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3" grpId="0"/>
      <p:bldP spid="10264" grpId="0"/>
      <p:bldP spid="10265" grpId="0"/>
      <p:bldP spid="102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אפשר להגדיר מערכים מכל סוג.</a:t>
            </a:r>
          </a:p>
          <a:p>
            <a:pPr eaLnBrk="1" hangingPunct="1"/>
            <a:r>
              <a:rPr lang="he-IL" altLang="he-IL" dirty="0" smtClean="0"/>
              <a:t>למשל, קטע הקוד הבא מגדיר מערך של </a:t>
            </a:r>
            <a:r>
              <a:rPr lang="en-US" altLang="he-IL" dirty="0" smtClean="0"/>
              <a:t>double</a:t>
            </a:r>
            <a:r>
              <a:rPr lang="he-IL" altLang="he-IL" dirty="0" smtClean="0"/>
              <a:t> בגודל 10, וקולט לתוכו נתונים מהמשתמש: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double[] </a:t>
            </a:r>
            <a:r>
              <a:rPr lang="en-US" altLang="he-IL" dirty="0" err="1" smtClean="0"/>
              <a:t>nums</a:t>
            </a:r>
            <a:r>
              <a:rPr lang="en-US" altLang="he-IL" dirty="0" smtClean="0"/>
              <a:t> = new double[10];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nums</a:t>
            </a:r>
            <a:r>
              <a:rPr lang="en-US" altLang="he-IL" dirty="0" smtClean="0"/>
              <a:t>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= </a:t>
            </a:r>
            <a:r>
              <a:rPr lang="en-US" altLang="he-IL" dirty="0" err="1" smtClean="0"/>
              <a:t>scan.nextDouble</a:t>
            </a:r>
            <a:r>
              <a:rPr lang="en-US" altLang="he-IL" dirty="0" smtClean="0"/>
              <a:t>();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3DBE47-ED66-480A-8412-A2F5D1EEC29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לא חייבים לקבוע את גודל המערך בעת הגדרתו, ניתן לקבוע אותו בכל זמן בתוכנית, למשל, כקלט מהמשתמש: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 n;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[] a;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n = </a:t>
            </a:r>
            <a:r>
              <a:rPr lang="en-US" altLang="he-IL" dirty="0" err="1" smtClean="0"/>
              <a:t>scan.nextInt</a:t>
            </a:r>
            <a:r>
              <a:rPr lang="en-US" altLang="he-IL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a = new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[n];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=0;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n;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= 2;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rgbClr val="FF0000"/>
                </a:solidFill>
              </a:rPr>
              <a:t>n++;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4334F7-10DA-4AB7-9053-7234B8462EA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לא חייבים לקבוע את גודל המערך בעת הגדרתו, ניתן לקבוע אותו בכל זמן בתוכנית, למשל, כקלט מהמשתמש: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 n;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[] a;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n = </a:t>
            </a:r>
            <a:r>
              <a:rPr lang="en-US" altLang="he-IL" dirty="0" err="1" smtClean="0"/>
              <a:t>scan.nextInt</a:t>
            </a:r>
            <a:r>
              <a:rPr lang="en-US" altLang="he-IL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a = new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[n];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rgbClr val="FF0000"/>
                </a:solidFill>
              </a:rPr>
              <a:t>n++;</a:t>
            </a:r>
            <a:endParaRPr lang="en-US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=0;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n;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= 2;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834399-8E3D-47DF-B3A1-6B380CB9B1E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951</TotalTime>
  <Words>1841</Words>
  <Application>Microsoft Office PowerPoint</Application>
  <PresentationFormat>‫הצגה על המסך (4:3)</PresentationFormat>
  <Paragraphs>813</Paragraphs>
  <Slides>49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49</vt:i4>
      </vt:variant>
    </vt:vector>
  </HeadingPairs>
  <TitlesOfParts>
    <vt:vector size="53" baseType="lpstr">
      <vt:lpstr>Arial</vt:lpstr>
      <vt:lpstr>Calibri</vt:lpstr>
      <vt:lpstr>Times New Roman</vt:lpstr>
      <vt:lpstr>template</vt:lpstr>
      <vt:lpstr>מערכים</vt:lpstr>
      <vt:lpstr>מצגת של PowerPoint‏</vt:lpstr>
      <vt:lpstr>מצגת של PowerPoint‏</vt:lpstr>
      <vt:lpstr>מערך</vt:lpstr>
      <vt:lpstr>מערך כאובייקט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מה האלגוריתם?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מערכים ושיטות</vt:lpstr>
      <vt:lpstr>מצגת של PowerPoint‏</vt:lpstr>
      <vt:lpstr>מצגת של PowerPoint‏</vt:lpstr>
      <vt:lpstr>מצגת של PowerPoint‏</vt:lpstr>
      <vt:lpstr>העברת מערכים לשיטות</vt:lpstr>
      <vt:lpstr>מצגת של PowerPoint‏</vt:lpstr>
      <vt:lpstr>מצגת של PowerPoint‏</vt:lpstr>
      <vt:lpstr>מצגת של PowerPoint‏</vt:lpstr>
      <vt:lpstr>חיפוש אריה במדבר</vt:lpstr>
      <vt:lpstr>חיפוש אריה במדבר</vt:lpstr>
      <vt:lpstr>חיפוש בינארי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90</cp:revision>
  <cp:lastPrinted>1601-01-01T00:00:00Z</cp:lastPrinted>
  <dcterms:created xsi:type="dcterms:W3CDTF">1601-01-01T00:00:00Z</dcterms:created>
  <dcterms:modified xsi:type="dcterms:W3CDTF">2015-12-06T08:47:47Z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