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9" r:id="rId40"/>
    <p:sldId id="294" r:id="rId41"/>
    <p:sldId id="295" r:id="rId42"/>
    <p:sldId id="296" r:id="rId43"/>
    <p:sldId id="297" r:id="rId44"/>
    <p:sldId id="298" r:id="rId45"/>
    <p:sldId id="300" r:id="rId46"/>
    <p:sldId id="301" r:id="rId47"/>
    <p:sldId id="302" r:id="rId48"/>
  </p:sldIdLst>
  <p:sldSz cx="9144000" cy="6858000" type="screen4x3"/>
  <p:notesSz cx="6858000" cy="9144000"/>
  <p:custDataLst>
    <p:tags r:id="rId50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6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88102E8B-D110-4C93-9C20-F2058EDCAF5F}" type="datetimeFigureOut">
              <a:rPr lang="he-IL"/>
              <a:pPr>
                <a:defRPr/>
              </a:pPr>
              <a:t>כ"ח/אלול/תשע"ז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pPr>
              <a:defRPr/>
            </a:pPr>
            <a:fld id="{0B97DF3A-B2E1-46BC-AD01-457E36B7792F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3311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2E65DB-CF19-452B-9C98-8E1EF70AAEB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1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783D44-186E-45C7-AC3C-639C14B9592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2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B7CC02-CD9A-4B28-9703-D8F45A305C5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0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62A203-5085-4CDE-B2A5-45C203ED758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2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837145-5558-47CD-97BC-DC1F29F5AEB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45A276-13AC-4DE3-8DFC-5D0BDBD3C94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4D59FD-A865-4B0A-B97C-7C08CBBC8D4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9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5C0E1A-112F-4D6A-9BA2-48AF28A8B42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3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8C908E-4679-4BC7-BB24-13F9A16A847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3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D5DFFE-7CE3-4C17-A5A3-EB14F5AFCCE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7F3134-B324-4835-900D-8A28450CB77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6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F5DA27-4994-47CB-B21E-C35EBA2E478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dt="0"/>
  <p:txStyles>
    <p:titleStyle>
      <a:lvl1pPr algn="ctr" rtl="1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e-IL" altLang="he-IL" dirty="0">
                <a:solidFill>
                  <a:srgbClr val="002060"/>
                </a:solidFill>
              </a:rPr>
              <a:t>משפטי תנאי</a:t>
            </a:r>
            <a:endParaRPr lang="en-US" altLang="he-IL" dirty="0">
              <a:solidFill>
                <a:srgbClr val="00206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שי תבור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shay.tavor@gmail.com</a:t>
            </a:r>
          </a:p>
          <a:p>
            <a:pPr>
              <a:defRPr/>
            </a:pPr>
            <a:r>
              <a:rPr lang="en-US" dirty="0"/>
              <a:t> www.shaytavor.com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153400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import java.util.Scanner;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public class Tester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public static void main(String[] args)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Scanner scan = new Scanner(System.in);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int x;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x = scan.nextInt();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if(x &lt; 0)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	x = x * -1;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System.out.println(x);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04800"/>
            <a:ext cx="8763000" cy="5821363"/>
          </a:xfrm>
        </p:spPr>
        <p:txBody>
          <a:bodyPr/>
          <a:lstStyle/>
          <a:p>
            <a:r>
              <a:rPr lang="he-IL" altLang="he-IL"/>
              <a:t>כתבו תוכנית שקולטת מהמשתמש ציון בבגרות ומספר יחידות הלימוד. </a:t>
            </a:r>
          </a:p>
          <a:p>
            <a:r>
              <a:rPr lang="he-IL" altLang="he-IL"/>
              <a:t>התוכנית תדפיס על המסך את הציון הסופי לפי הפורמט הבא:</a:t>
            </a:r>
          </a:p>
          <a:p>
            <a:pPr lvl="1"/>
            <a:r>
              <a:rPr lang="he-IL" altLang="he-IL"/>
              <a:t>5 יחידות – 25 נקודות תוספת לציון המקורי.</a:t>
            </a:r>
          </a:p>
          <a:p>
            <a:pPr lvl="1"/>
            <a:r>
              <a:rPr lang="he-IL" altLang="he-IL"/>
              <a:t>4 יחידות – 20 נקודות תוספת לציון המקורי.</a:t>
            </a:r>
          </a:p>
          <a:p>
            <a:pPr lvl="1"/>
            <a:r>
              <a:rPr lang="he-IL" altLang="he-IL"/>
              <a:t>1, 2, 3 יחידות – אין תוספת לציון המקורי.</a:t>
            </a:r>
          </a:p>
          <a:p>
            <a:r>
              <a:rPr lang="he-IL" altLang="he-IL"/>
              <a:t>אם הציון היה 100 ב-5 יחידות, הציון הסופי יהיה 125</a:t>
            </a:r>
          </a:p>
          <a:p>
            <a:r>
              <a:rPr lang="he-IL" altLang="he-IL"/>
              <a:t>אם הציון היה 100 ב-4 יחידות, הציון הסופי יהיה 120</a:t>
            </a:r>
          </a:p>
          <a:p>
            <a:r>
              <a:rPr lang="he-IL" altLang="he-IL"/>
              <a:t>אם הציון היה 100 ב-3 יחידות, הציון הסופי יהיה 100</a:t>
            </a:r>
            <a:endParaRPr lang="en-US" alt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153400" cy="652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public static void main(String[] args) {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int grade, units;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units = scan.nextInt();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grade = scan.nextInt();</a:t>
            </a:r>
            <a:endParaRPr lang="he-IL" altLang="he-IL" sz="2800"/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if(units == 5)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{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	grade += 25;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}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if(units == 4)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{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	grade += 20;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}</a:t>
            </a:r>
            <a:endParaRPr lang="he-IL" altLang="he-IL" sz="2800"/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System.out.println(grade);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153400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public static void main(String[] args) {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int grade, units;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units = scan.nextInt();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grade = scan.nextInt();</a:t>
            </a:r>
            <a:endParaRPr lang="he-IL" altLang="he-IL" sz="2800"/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if(units == 5)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	grade += 25;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if(units == 4)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	grade += 20;</a:t>
            </a:r>
            <a:endParaRPr lang="he-IL" altLang="he-IL" sz="2800"/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System.out.println(grade);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>
                <a:solidFill>
                  <a:srgbClr val="002060"/>
                </a:solidFill>
              </a:rPr>
              <a:t>תנאים מורכבים</a:t>
            </a:r>
            <a:endParaRPr lang="en-US" altLang="he-IL" dirty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/>
              <a:t>נניח שנרצה לכתוב תוכנית שמקבלת מספר, ומדפיסה </a:t>
            </a:r>
            <a:r>
              <a:rPr lang="en-US" altLang="he-IL"/>
              <a:t>“OK”</a:t>
            </a:r>
            <a:r>
              <a:rPr lang="he-IL" altLang="he-IL"/>
              <a:t> אם המספר בין 0 ל-10 כולל.</a:t>
            </a:r>
          </a:p>
          <a:p>
            <a:r>
              <a:rPr lang="he-IL" altLang="he-IL"/>
              <a:t>שימו לב שיש פה שני תנאים – המספר צריך להיות גדול או שווה לאפס, וגם קטן או שווה ל-10.</a:t>
            </a:r>
          </a:p>
          <a:p>
            <a:r>
              <a:rPr lang="he-IL" altLang="he-IL"/>
              <a:t>כדי לבצע זאת נשתמש בשני אופרטורים לחיבור תנאים – </a:t>
            </a:r>
          </a:p>
          <a:p>
            <a:pPr lvl="1"/>
            <a:r>
              <a:rPr lang="en-US" altLang="he-IL"/>
              <a:t>&amp;&amp;</a:t>
            </a:r>
            <a:r>
              <a:rPr lang="he-IL" altLang="he-IL"/>
              <a:t> "וגם"</a:t>
            </a:r>
          </a:p>
          <a:p>
            <a:pPr lvl="1"/>
            <a:r>
              <a:rPr lang="he-IL" altLang="he-IL"/>
              <a:t>|| "או"</a:t>
            </a:r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1534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public static void main(String[] args) {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int x;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x = scan.nextInt();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if(x &gt;= 0 &amp;&amp; x &lt;= 10)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	System.out.println(“OK”);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209800" y="7620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if(x &gt;= 0 &amp;&amp; x &lt;= 10)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62000" y="14478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5		true	&amp;&amp;    true   = true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620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-1		false	&amp;&amp;    true   = false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62000" y="26670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12		true	&amp;&amp;    false   =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2" grpId="0"/>
      <p:bldP spid="194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2209800" y="7620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if(x &lt; 0 || x &gt; 10)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62000" y="14478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-1		true	||    false   = true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620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12		false	||    true   = true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62000" y="26670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5		false	||    false   =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he-IL" altLang="he-IL"/>
              <a:t>כתבו תוכנית שקולטת מהמשתמש ארבעה מספרים שלמים.</a:t>
            </a:r>
          </a:p>
          <a:p>
            <a:r>
              <a:rPr lang="he-IL" altLang="he-IL"/>
              <a:t>התוכנית תדפיס על המסך את המספר המקסימלי מבין הארבעה.</a:t>
            </a:r>
          </a:p>
          <a:p>
            <a:r>
              <a:rPr lang="he-IL" altLang="he-IL"/>
              <a:t>למשל, אם הקלט היה </a:t>
            </a:r>
            <a:r>
              <a:rPr lang="en-US" altLang="he-IL"/>
              <a:t>1, 7, 2, 6</a:t>
            </a:r>
            <a:r>
              <a:rPr lang="he-IL" altLang="he-IL"/>
              <a:t> הפלט יהיה 7.</a:t>
            </a:r>
            <a:endParaRPr lang="en-US" alt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153400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public static void main(String[] args) {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int a, b, c, d;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a = scan.nextInt();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b = scan.nextInt();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c = scan.nextInt();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d = scan.nextInt();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if(a &gt; b &amp;&amp; a &gt; c &amp;&amp; a &gt; d)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	System.out.println(a);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if(b &gt; a &amp;&amp; b &gt; c &amp;&amp; b &gt; d)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     	System.out.println(b);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>
                <a:solidFill>
                  <a:srgbClr val="002060"/>
                </a:solidFill>
              </a:rPr>
              <a:t>משפטי תנאי</a:t>
            </a:r>
            <a:endParaRPr lang="en-US" altLang="he-IL" dirty="0">
              <a:solidFill>
                <a:srgbClr val="00206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/>
              <a:t>לפעמים נרצה להתנות ביצוע קוד מסוים בקיום או אי קיום של תנאי.</a:t>
            </a:r>
          </a:p>
          <a:p>
            <a:r>
              <a:rPr lang="he-IL" altLang="he-IL"/>
              <a:t>נוכל לבצע זאת ע"י שימוש בפקודה </a:t>
            </a:r>
            <a:r>
              <a:rPr lang="en-US" altLang="he-IL"/>
              <a:t>if</a:t>
            </a:r>
            <a:r>
              <a:rPr lang="he-IL" altLang="he-IL"/>
              <a:t>.</a:t>
            </a:r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he-IL" altLang="he-IL"/>
              <a:t>פתרון אלגנטי יותר – נגדיר משתנה בשם </a:t>
            </a:r>
            <a:r>
              <a:rPr lang="en-US" altLang="he-IL"/>
              <a:t>max</a:t>
            </a:r>
            <a:r>
              <a:rPr lang="he-IL" altLang="he-IL"/>
              <a:t> שבכל רגע נתון יכיל את המספר המקסימלי </a:t>
            </a:r>
            <a:r>
              <a:rPr lang="he-IL" altLang="he-IL" b="1"/>
              <a:t>מבין המספרים שראינו בנתיים</a:t>
            </a:r>
            <a:r>
              <a:rPr lang="he-IL" altLang="he-IL"/>
              <a:t>.</a:t>
            </a:r>
          </a:p>
          <a:p>
            <a:r>
              <a:rPr lang="he-IL" altLang="he-IL"/>
              <a:t>שימו לב – באמצע התוכנית </a:t>
            </a:r>
            <a:r>
              <a:rPr lang="en-US" altLang="he-IL"/>
              <a:t>max</a:t>
            </a:r>
            <a:r>
              <a:rPr lang="he-IL" altLang="he-IL"/>
              <a:t> לא בהכרח מכיל את המקסימום הכללי, אבל אנחנו נשמור על העובדה שהוא תמיד מכיל את המקסימום הזמני, כלומר את המספר המקסימלי בנתיים.</a:t>
            </a:r>
            <a:endParaRPr lang="en-US" alt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153400" cy="598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int a, b, c, d, max;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a = scan.nextInt();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b = scan.nextInt();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c = scan.nextInt();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d = scan.nextInt();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max = a;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if(b &gt; max)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	max = b;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if(c &gt; max)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	max = c;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if(d &gt; max)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	max = d;</a:t>
            </a:r>
            <a:endParaRPr lang="he-IL" altLang="he-IL" sz="2800"/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   System.out.println(max);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>
                <a:solidFill>
                  <a:schemeClr val="tx2"/>
                </a:solidFill>
              </a:rPr>
              <a:t>משפטי תנאי מורחבים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dirty="0"/>
              <a:t>לפעמים נרצה לבצע קטע קוד אחד כאשר התנאי מתקיים, וקטע קוד אחר כאשר הקוד לא מתקיים.</a:t>
            </a:r>
          </a:p>
          <a:p>
            <a:r>
              <a:rPr lang="he-IL" altLang="he-IL" dirty="0"/>
              <a:t>נוכל לבצע זאת ע"י שימוש בפקודה  </a:t>
            </a:r>
            <a:r>
              <a:rPr lang="en-US" altLang="he-IL" dirty="0"/>
              <a:t>if else</a:t>
            </a:r>
            <a:r>
              <a:rPr lang="he-IL" altLang="he-IL" dirty="0"/>
              <a:t>.</a:t>
            </a:r>
            <a:endParaRPr lang="en-US" alt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3048000" y="1155700"/>
            <a:ext cx="3200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if(</a:t>
            </a:r>
            <a:r>
              <a:rPr lang="he-IL" altLang="he-IL" sz="3200"/>
              <a:t>תנאי בוליאני</a:t>
            </a:r>
            <a:r>
              <a:rPr lang="en-US" altLang="he-IL" sz="3200"/>
              <a:t>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….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else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…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}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3200400" y="165100"/>
            <a:ext cx="152400" cy="914400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3352800" y="850900"/>
            <a:ext cx="1447800" cy="381000"/>
          </a:xfrm>
          <a:prstGeom prst="curvedDownArrow">
            <a:avLst>
              <a:gd name="adj1" fmla="val 30330"/>
              <a:gd name="adj2" fmla="val 152000"/>
              <a:gd name="adj3" fmla="val 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019800" y="11557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rgbClr val="002060"/>
                </a:solidFill>
              </a:rPr>
              <a:t>true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3962400" y="2146300"/>
            <a:ext cx="152400" cy="1752600"/>
          </a:xfrm>
          <a:prstGeom prst="downArrow">
            <a:avLst>
              <a:gd name="adj1" fmla="val 50000"/>
              <a:gd name="adj2" fmla="val 2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2667000" y="4038600"/>
            <a:ext cx="381000" cy="2514600"/>
          </a:xfrm>
          <a:prstGeom prst="curvedRightArrow">
            <a:avLst>
              <a:gd name="adj1" fmla="val 41647"/>
              <a:gd name="adj2" fmla="val 1736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8" grpId="0" animBg="1"/>
      <p:bldP spid="26630" grpId="0" animBg="1"/>
      <p:bldP spid="266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3048000" y="1155700"/>
            <a:ext cx="3200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if(</a:t>
            </a:r>
            <a:r>
              <a:rPr lang="he-IL" altLang="he-IL" sz="3200"/>
              <a:t>תנאי בוליאני</a:t>
            </a:r>
            <a:r>
              <a:rPr lang="en-US" altLang="he-IL" sz="3200"/>
              <a:t>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….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else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…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}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3200400" y="165100"/>
            <a:ext cx="152400" cy="914400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3352800" y="850900"/>
            <a:ext cx="1447800" cy="381000"/>
          </a:xfrm>
          <a:prstGeom prst="curvedDownArrow">
            <a:avLst>
              <a:gd name="adj1" fmla="val 30330"/>
              <a:gd name="adj2" fmla="val 152000"/>
              <a:gd name="adj3" fmla="val 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019800" y="11557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rgbClr val="002060"/>
                </a:solidFill>
              </a:rPr>
              <a:t>false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3886200" y="4343400"/>
            <a:ext cx="152400" cy="1752600"/>
          </a:xfrm>
          <a:prstGeom prst="downArrow">
            <a:avLst>
              <a:gd name="adj1" fmla="val 50000"/>
              <a:gd name="adj2" fmla="val 2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2667000" y="1524000"/>
            <a:ext cx="381000" cy="2514600"/>
          </a:xfrm>
          <a:prstGeom prst="curvedRightArrow">
            <a:avLst>
              <a:gd name="adj1" fmla="val 41647"/>
              <a:gd name="adj2" fmla="val 1736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  <p:bldP spid="28676" grpId="0" animBg="1"/>
      <p:bldP spid="28678" grpId="0" animBg="1"/>
      <p:bldP spid="2867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he-IL" altLang="he-IL"/>
              <a:t>שימו לב שמבנה ה </a:t>
            </a:r>
            <a:r>
              <a:rPr lang="en-US" altLang="he-IL"/>
              <a:t>if else</a:t>
            </a:r>
            <a:r>
              <a:rPr lang="he-IL" altLang="he-IL"/>
              <a:t> מגדיר בעצם שני הפכים – ה-</a:t>
            </a:r>
            <a:r>
              <a:rPr lang="en-US" altLang="he-IL"/>
              <a:t>else</a:t>
            </a:r>
            <a:r>
              <a:rPr lang="he-IL" altLang="he-IL"/>
              <a:t> הוא </a:t>
            </a:r>
            <a:r>
              <a:rPr lang="he-IL" altLang="he-IL" b="1"/>
              <a:t>בהכרח</a:t>
            </a:r>
            <a:r>
              <a:rPr lang="he-IL" altLang="he-IL"/>
              <a:t> ההפך של ה-</a:t>
            </a:r>
            <a:r>
              <a:rPr lang="en-US" altLang="he-IL"/>
              <a:t>if</a:t>
            </a:r>
            <a:r>
              <a:rPr lang="he-IL" altLang="he-IL"/>
              <a:t>.</a:t>
            </a:r>
          </a:p>
          <a:p>
            <a:r>
              <a:rPr lang="he-IL" altLang="he-IL"/>
              <a:t>אם ה- </a:t>
            </a:r>
            <a:r>
              <a:rPr lang="en-US" altLang="he-IL"/>
              <a:t>if</a:t>
            </a:r>
            <a:r>
              <a:rPr lang="he-IL" altLang="he-IL"/>
              <a:t> מתקיים, ה-</a:t>
            </a:r>
            <a:r>
              <a:rPr lang="en-US" altLang="he-IL"/>
              <a:t>else</a:t>
            </a:r>
            <a:r>
              <a:rPr lang="he-IL" altLang="he-IL"/>
              <a:t> לא יתקיים, ואם ה-</a:t>
            </a:r>
            <a:r>
              <a:rPr lang="en-US" altLang="he-IL"/>
              <a:t>if</a:t>
            </a:r>
            <a:r>
              <a:rPr lang="he-IL" altLang="he-IL"/>
              <a:t> לא מתקיים, ה-</a:t>
            </a:r>
            <a:r>
              <a:rPr lang="en-US" altLang="he-IL"/>
              <a:t>else</a:t>
            </a:r>
            <a:r>
              <a:rPr lang="he-IL" altLang="he-IL"/>
              <a:t> יתקיים בהכרח!</a:t>
            </a:r>
          </a:p>
          <a:p>
            <a:r>
              <a:rPr lang="he-IL" altLang="he-IL"/>
              <a:t>זכרו שאנחנו נמצאים בעולם בוליאני, כך שההיפך של </a:t>
            </a:r>
            <a:r>
              <a:rPr lang="en-US" altLang="he-IL"/>
              <a:t>true</a:t>
            </a:r>
            <a:r>
              <a:rPr lang="he-IL" altLang="he-IL"/>
              <a:t> הוא תמיד </a:t>
            </a:r>
            <a:r>
              <a:rPr lang="en-US" altLang="he-IL"/>
              <a:t>false</a:t>
            </a:r>
            <a:r>
              <a:rPr lang="he-IL" altLang="he-IL"/>
              <a:t> וההיפך של </a:t>
            </a:r>
            <a:r>
              <a:rPr lang="en-US" altLang="he-IL"/>
              <a:t>false</a:t>
            </a:r>
            <a:r>
              <a:rPr lang="he-IL" altLang="he-IL"/>
              <a:t> הוא תמיד </a:t>
            </a:r>
            <a:r>
              <a:rPr lang="en-US" altLang="he-IL"/>
              <a:t>true</a:t>
            </a:r>
            <a:r>
              <a:rPr lang="he-IL" altLang="he-IL"/>
              <a:t>.</a:t>
            </a:r>
            <a:endParaRPr lang="en-US" alt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he-IL" altLang="he-IL" dirty="0"/>
              <a:t>כתבו </a:t>
            </a:r>
            <a:r>
              <a:rPr lang="he-IL" altLang="he-IL" dirty="0" err="1"/>
              <a:t>תוכנית</a:t>
            </a:r>
            <a:r>
              <a:rPr lang="he-IL" altLang="he-IL" dirty="0"/>
              <a:t> שקולטת מהמשתמש מספר דו ספרתי.</a:t>
            </a:r>
          </a:p>
          <a:p>
            <a:r>
              <a:rPr lang="he-IL" altLang="he-IL" dirty="0"/>
              <a:t>אם ספרת האחדות שווה לספרת העשרות, התוכנית תדפיס על המסך </a:t>
            </a:r>
            <a:r>
              <a:rPr lang="en-US" altLang="he-IL" dirty="0"/>
              <a:t>“equal”</a:t>
            </a:r>
          </a:p>
          <a:p>
            <a:r>
              <a:rPr lang="he-IL" altLang="he-IL" dirty="0"/>
              <a:t>אם הספרות שונות, התוכנית תדפיס </a:t>
            </a:r>
            <a:r>
              <a:rPr lang="en-US" altLang="he-IL" dirty="0"/>
              <a:t>“not equal”</a:t>
            </a:r>
            <a:r>
              <a:rPr lang="he-IL" altLang="he-IL" dirty="0"/>
              <a:t>.</a:t>
            </a:r>
            <a:endParaRPr lang="en-US" altLang="he-IL" dirty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he-IL" altLang="he-IL"/>
              <a:t>כתבו תוכנית שקולטת מהמשתמש מספר דו ספרתי.</a:t>
            </a:r>
          </a:p>
          <a:p>
            <a:r>
              <a:rPr lang="he-IL" altLang="he-IL"/>
              <a:t>אם המספר אינו דו-ספרתי התוכנית תדפיס הודעת שגיאה ותסיים.</a:t>
            </a:r>
          </a:p>
          <a:p>
            <a:r>
              <a:rPr lang="he-IL" altLang="he-IL"/>
              <a:t>אם המספר כן דו ספרתי - </a:t>
            </a:r>
          </a:p>
          <a:p>
            <a:pPr lvl="1"/>
            <a:r>
              <a:rPr lang="he-IL" altLang="he-IL"/>
              <a:t>אם ספרת האחדות שווה לספרת העשרות, התוכנית תדפיס על המסך </a:t>
            </a:r>
            <a:r>
              <a:rPr lang="en-US" altLang="he-IL"/>
              <a:t>“equal”</a:t>
            </a:r>
          </a:p>
          <a:p>
            <a:pPr lvl="1"/>
            <a:r>
              <a:rPr lang="he-IL" altLang="he-IL"/>
              <a:t>אם הספרות שונות, התוכנית תדפיס </a:t>
            </a:r>
            <a:r>
              <a:rPr lang="en-US" altLang="he-IL"/>
              <a:t>“not equal”</a:t>
            </a:r>
            <a:r>
              <a:rPr lang="he-IL" altLang="he-IL"/>
              <a:t>.</a:t>
            </a:r>
            <a:endParaRPr lang="en-US" alt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he-IL" altLang="he-IL"/>
              <a:t>כתבו תוכנית שקולטת מהמשתמש גיל של בן אדם.</a:t>
            </a:r>
          </a:p>
          <a:p>
            <a:r>
              <a:rPr lang="he-IL" altLang="he-IL"/>
              <a:t>התוכנית מדפיסה על המסך פלט לפי הסיווג הבא:</a:t>
            </a:r>
          </a:p>
          <a:p>
            <a:pPr lvl="1"/>
            <a:r>
              <a:rPr lang="he-IL" altLang="he-IL"/>
              <a:t>אם הגיל קטן או שווה ל-18, יודפס "</a:t>
            </a:r>
            <a:r>
              <a:rPr lang="en-US" altLang="he-IL"/>
              <a:t>young</a:t>
            </a:r>
            <a:r>
              <a:rPr lang="he-IL" altLang="he-IL"/>
              <a:t>"</a:t>
            </a:r>
          </a:p>
          <a:p>
            <a:pPr lvl="1"/>
            <a:r>
              <a:rPr lang="he-IL" altLang="he-IL"/>
              <a:t>אם הגיל בין 18 ל-64 כולל, יודפס "</a:t>
            </a:r>
            <a:r>
              <a:rPr lang="en-US" altLang="he-IL"/>
              <a:t>adult</a:t>
            </a:r>
            <a:r>
              <a:rPr lang="he-IL" altLang="he-IL"/>
              <a:t>"</a:t>
            </a:r>
          </a:p>
          <a:p>
            <a:pPr lvl="1"/>
            <a:r>
              <a:rPr lang="he-IL" altLang="he-IL"/>
              <a:t>אם הגיל מעל 64, יודפס "</a:t>
            </a:r>
            <a:r>
              <a:rPr lang="en-US" altLang="he-IL"/>
              <a:t>old</a:t>
            </a:r>
            <a:r>
              <a:rPr lang="he-IL" altLang="he-IL"/>
              <a:t>".</a:t>
            </a:r>
            <a:endParaRPr lang="en-US" alt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153400" cy="363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int age;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age = scan.nextInt();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if(age &lt;= 18)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	System.out.println(“Young”);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if(age &gt; 18 &amp;&amp; age &lt;= 64)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	System.out.println(“Adult”);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if(age &gt; 64)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	System.out.println(“Old”);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048000" y="1524000"/>
            <a:ext cx="32004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3200"/>
              <a:t>if(</a:t>
            </a:r>
            <a:r>
              <a:rPr lang="he-IL" altLang="he-IL" sz="3200"/>
              <a:t>תנאי בוליאני</a:t>
            </a:r>
            <a:r>
              <a:rPr lang="en-US" altLang="he-IL" sz="3200"/>
              <a:t>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320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3200"/>
              <a:t>….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3200"/>
              <a:t>}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3200400" y="533400"/>
            <a:ext cx="152400" cy="914400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3352800" y="1219200"/>
            <a:ext cx="1447800" cy="381000"/>
          </a:xfrm>
          <a:prstGeom prst="curvedDownArrow">
            <a:avLst>
              <a:gd name="adj1" fmla="val 30330"/>
              <a:gd name="adj2" fmla="val 152000"/>
              <a:gd name="adj3" fmla="val 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6019800" y="1524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rgbClr val="002060"/>
                </a:solidFill>
              </a:rPr>
              <a:t>true</a:t>
            </a:r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3962400" y="2514600"/>
            <a:ext cx="152400" cy="1752600"/>
          </a:xfrm>
          <a:prstGeom prst="downArrow">
            <a:avLst>
              <a:gd name="adj1" fmla="val 50000"/>
              <a:gd name="adj2" fmla="val 2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6150" grpId="0" animBg="1"/>
      <p:bldP spid="615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153400" cy="363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 dirty="0" err="1"/>
              <a:t>int</a:t>
            </a:r>
            <a:r>
              <a:rPr lang="en-US" altLang="he-IL" sz="2800" dirty="0"/>
              <a:t> age;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 dirty="0"/>
              <a:t>age = </a:t>
            </a:r>
            <a:r>
              <a:rPr lang="en-US" altLang="he-IL" sz="2800" dirty="0" err="1"/>
              <a:t>scan.nextInt</a:t>
            </a:r>
            <a:r>
              <a:rPr lang="en-US" altLang="he-IL" sz="2800" dirty="0"/>
              <a:t>();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 dirty="0"/>
              <a:t>if(age &lt;= 18)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 dirty="0"/>
              <a:t>	</a:t>
            </a:r>
            <a:r>
              <a:rPr lang="en-US" altLang="he-IL" sz="2800" dirty="0" err="1"/>
              <a:t>System.out.println</a:t>
            </a:r>
            <a:r>
              <a:rPr lang="en-US" altLang="he-IL" sz="2800" dirty="0"/>
              <a:t>(“Young”);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 dirty="0"/>
              <a:t>if(age &gt; 18 &amp;&amp; age &lt;= 64)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 dirty="0"/>
              <a:t>	</a:t>
            </a:r>
            <a:r>
              <a:rPr lang="en-US" altLang="he-IL" sz="2800" dirty="0" err="1"/>
              <a:t>System.out.println</a:t>
            </a:r>
            <a:r>
              <a:rPr lang="en-US" altLang="he-IL" sz="2800" dirty="0"/>
              <a:t>(“Adult”);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 dirty="0"/>
              <a:t>else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 dirty="0"/>
              <a:t>	</a:t>
            </a:r>
            <a:r>
              <a:rPr lang="en-US" altLang="he-IL" sz="2800" dirty="0" err="1"/>
              <a:t>System.out.println</a:t>
            </a:r>
            <a:r>
              <a:rPr lang="en-US" altLang="he-IL" sz="2800" dirty="0"/>
              <a:t>(“Old”);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0" y="4343400"/>
            <a:ext cx="68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e-IL" altLang="he-IL" sz="2400"/>
              <a:t>20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352800" y="434340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2400"/>
              <a:t>Adult</a:t>
            </a:r>
            <a:endParaRPr lang="he-IL" altLang="he-IL" sz="24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9600" y="4724400"/>
            <a:ext cx="68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e-IL" altLang="he-IL" sz="2400"/>
              <a:t>80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52800" y="47244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2400"/>
              <a:t>Old</a:t>
            </a:r>
            <a:endParaRPr lang="he-IL" altLang="he-IL" sz="2400"/>
          </a:p>
        </p:txBody>
      </p:sp>
      <p:sp>
        <p:nvSpPr>
          <p:cNvPr id="10" name="חץ ימינה 9"/>
          <p:cNvSpPr/>
          <p:nvPr/>
        </p:nvSpPr>
        <p:spPr>
          <a:xfrm>
            <a:off x="1371600" y="4495800"/>
            <a:ext cx="1905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חץ ימינה 10"/>
          <p:cNvSpPr/>
          <p:nvPr/>
        </p:nvSpPr>
        <p:spPr>
          <a:xfrm>
            <a:off x="1371600" y="4876800"/>
            <a:ext cx="1905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9600" y="5181600"/>
            <a:ext cx="68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e-IL" altLang="he-IL" sz="2400"/>
              <a:t>15</a:t>
            </a:r>
          </a:p>
        </p:txBody>
      </p:sp>
      <p:sp>
        <p:nvSpPr>
          <p:cNvPr id="13" name="חץ ימינה 12"/>
          <p:cNvSpPr/>
          <p:nvPr/>
        </p:nvSpPr>
        <p:spPr>
          <a:xfrm>
            <a:off x="1371600" y="5334000"/>
            <a:ext cx="1905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05200" y="5181600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he-IL" sz="2400"/>
              <a:t>Young</a:t>
            </a:r>
          </a:p>
          <a:p>
            <a:pPr algn="l" eaLnBrk="1" hangingPunct="1"/>
            <a:r>
              <a:rPr lang="en-US" altLang="he-IL" sz="2400"/>
              <a:t>Old</a:t>
            </a:r>
            <a:endParaRPr lang="he-IL" altLang="he-I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/>
      <p:bldP spid="13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>
                <a:solidFill>
                  <a:srgbClr val="002060"/>
                </a:solidFill>
              </a:rPr>
              <a:t>משפטי תנאי מורחבים</a:t>
            </a:r>
            <a:endParaRPr lang="en-US" altLang="he-IL" dirty="0">
              <a:solidFill>
                <a:srgbClr val="00206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/>
              <a:t>ראינו שה-</a:t>
            </a:r>
            <a:r>
              <a:rPr lang="en-US" altLang="he-IL"/>
              <a:t>else</a:t>
            </a:r>
            <a:r>
              <a:rPr lang="he-IL" altLang="he-IL"/>
              <a:t> משלים את כל מה שהוא לא </a:t>
            </a:r>
            <a:r>
              <a:rPr lang="en-US" altLang="he-IL"/>
              <a:t>if</a:t>
            </a:r>
            <a:r>
              <a:rPr lang="he-IL" altLang="he-IL"/>
              <a:t>. לפעמים נרצה לקשור ביחד כמה תנאים לוגיים, שקיום של אחד מהם פוסל את כל השאר.</a:t>
            </a:r>
          </a:p>
          <a:p>
            <a:r>
              <a:rPr lang="he-IL" altLang="he-IL"/>
              <a:t>נוכל לבצע זאת ע"י שימוש בפקודה  </a:t>
            </a:r>
            <a:r>
              <a:rPr lang="en-US" altLang="he-IL"/>
              <a:t>if else if</a:t>
            </a:r>
            <a:r>
              <a:rPr lang="he-IL" altLang="he-IL"/>
              <a:t>.</a:t>
            </a:r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2971800" y="609600"/>
            <a:ext cx="3886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if(</a:t>
            </a:r>
            <a:r>
              <a:rPr lang="he-IL" altLang="he-IL" sz="3200"/>
              <a:t>תנאי בוליאני</a:t>
            </a:r>
            <a:r>
              <a:rPr lang="en-US" altLang="he-IL" sz="3200"/>
              <a:t>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{ …}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else if(</a:t>
            </a:r>
            <a:r>
              <a:rPr lang="he-IL" altLang="he-IL" sz="3200"/>
              <a:t>תנאי בוליאני</a:t>
            </a:r>
            <a:r>
              <a:rPr lang="en-US" altLang="he-IL" sz="3200"/>
              <a:t>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{…}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else if(</a:t>
            </a:r>
            <a:r>
              <a:rPr lang="he-IL" altLang="he-IL" sz="3200"/>
              <a:t>תנאי בוליאני</a:t>
            </a:r>
            <a:r>
              <a:rPr lang="en-US" altLang="he-IL" sz="3200"/>
              <a:t>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{…}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…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else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{…}</a:t>
            </a:r>
          </a:p>
        </p:txBody>
      </p:sp>
      <p:sp>
        <p:nvSpPr>
          <p:cNvPr id="36867" name="AutoShape 3"/>
          <p:cNvSpPr>
            <a:spLocks noChangeArrowheads="1"/>
          </p:cNvSpPr>
          <p:nvPr/>
        </p:nvSpPr>
        <p:spPr bwMode="auto">
          <a:xfrm>
            <a:off x="3200400" y="165100"/>
            <a:ext cx="152400" cy="520700"/>
          </a:xfrm>
          <a:prstGeom prst="downArrow">
            <a:avLst>
              <a:gd name="adj1" fmla="val 50000"/>
              <a:gd name="adj2" fmla="val 85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3429000" y="228600"/>
            <a:ext cx="1447800" cy="381000"/>
          </a:xfrm>
          <a:prstGeom prst="curvedDownArrow">
            <a:avLst>
              <a:gd name="adj1" fmla="val 30330"/>
              <a:gd name="adj2" fmla="val 152000"/>
              <a:gd name="adj3" fmla="val 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791200" y="533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rgbClr val="002060"/>
                </a:solidFill>
              </a:rPr>
              <a:t>true</a:t>
            </a: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3429000" y="1066800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2286000" y="2057400"/>
            <a:ext cx="685800" cy="4648200"/>
          </a:xfrm>
          <a:prstGeom prst="curvedRightArrow">
            <a:avLst>
              <a:gd name="adj1" fmla="val 42581"/>
              <a:gd name="adj2" fmla="val 160815"/>
              <a:gd name="adj3" fmla="val 2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/>
      <p:bldP spid="36868" grpId="0" animBg="1"/>
      <p:bldP spid="36870" grpId="0" animBg="1"/>
      <p:bldP spid="3687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2971800" y="609600"/>
            <a:ext cx="3886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if(</a:t>
            </a:r>
            <a:r>
              <a:rPr lang="he-IL" altLang="he-IL" sz="3200"/>
              <a:t>תנאי בוליאני</a:t>
            </a:r>
            <a:r>
              <a:rPr lang="en-US" altLang="he-IL" sz="3200"/>
              <a:t>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{ …}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else if(</a:t>
            </a:r>
            <a:r>
              <a:rPr lang="he-IL" altLang="he-IL" sz="3200"/>
              <a:t>תנאי בוליאני</a:t>
            </a:r>
            <a:r>
              <a:rPr lang="en-US" altLang="he-IL" sz="3200"/>
              <a:t>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{…}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else if(</a:t>
            </a:r>
            <a:r>
              <a:rPr lang="he-IL" altLang="he-IL" sz="3200"/>
              <a:t>תנאי בוליאני</a:t>
            </a:r>
            <a:r>
              <a:rPr lang="en-US" altLang="he-IL" sz="3200"/>
              <a:t>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{…}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…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else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{…}</a:t>
            </a: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3200400" y="165100"/>
            <a:ext cx="152400" cy="520700"/>
          </a:xfrm>
          <a:prstGeom prst="downArrow">
            <a:avLst>
              <a:gd name="adj1" fmla="val 50000"/>
              <a:gd name="adj2" fmla="val 85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3429000" y="228600"/>
            <a:ext cx="1447800" cy="381000"/>
          </a:xfrm>
          <a:prstGeom prst="curvedDownArrow">
            <a:avLst>
              <a:gd name="adj1" fmla="val 30330"/>
              <a:gd name="adj2" fmla="val 152000"/>
              <a:gd name="adj3" fmla="val 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791200" y="533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rgbClr val="002060"/>
                </a:solidFill>
              </a:rPr>
              <a:t>false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3352800" y="2438400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2362200" y="1143000"/>
            <a:ext cx="685800" cy="1066800"/>
          </a:xfrm>
          <a:prstGeom prst="curvedRightArrow">
            <a:avLst>
              <a:gd name="adj1" fmla="val 9773"/>
              <a:gd name="adj2" fmla="val 36908"/>
              <a:gd name="adj3" fmla="val 2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3505200" y="1600200"/>
            <a:ext cx="1447800" cy="381000"/>
          </a:xfrm>
          <a:prstGeom prst="curvedDownArrow">
            <a:avLst>
              <a:gd name="adj1" fmla="val 30330"/>
              <a:gd name="adj2" fmla="val 152000"/>
              <a:gd name="adj3" fmla="val 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553200" y="1828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rgbClr val="002060"/>
                </a:solidFill>
              </a:rPr>
              <a:t>true</a:t>
            </a:r>
          </a:p>
        </p:txBody>
      </p:sp>
      <p:sp>
        <p:nvSpPr>
          <p:cNvPr id="37898" name="AutoShape 10"/>
          <p:cNvSpPr>
            <a:spLocks noChangeArrowheads="1"/>
          </p:cNvSpPr>
          <p:nvPr/>
        </p:nvSpPr>
        <p:spPr bwMode="auto">
          <a:xfrm>
            <a:off x="2209800" y="3200400"/>
            <a:ext cx="685800" cy="3429000"/>
          </a:xfrm>
          <a:prstGeom prst="curvedRightArrow">
            <a:avLst>
              <a:gd name="adj1" fmla="val 31412"/>
              <a:gd name="adj2" fmla="val 118634"/>
              <a:gd name="adj3" fmla="val 2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/>
      <p:bldP spid="37892" grpId="0" animBg="1"/>
      <p:bldP spid="37894" grpId="0" animBg="1"/>
      <p:bldP spid="37895" grpId="0" animBg="1"/>
      <p:bldP spid="37896" grpId="0" animBg="1"/>
      <p:bldP spid="3789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2971800" y="609600"/>
            <a:ext cx="3886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if(</a:t>
            </a:r>
            <a:r>
              <a:rPr lang="he-IL" altLang="he-IL" sz="3200"/>
              <a:t>תנאי בוליאני</a:t>
            </a:r>
            <a:r>
              <a:rPr lang="en-US" altLang="he-IL" sz="3200"/>
              <a:t>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{ …}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else if(</a:t>
            </a:r>
            <a:r>
              <a:rPr lang="he-IL" altLang="he-IL" sz="3200"/>
              <a:t>תנאי בוליאני</a:t>
            </a:r>
            <a:r>
              <a:rPr lang="en-US" altLang="he-IL" sz="3200"/>
              <a:t>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{…}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else if(</a:t>
            </a:r>
            <a:r>
              <a:rPr lang="he-IL" altLang="he-IL" sz="3200"/>
              <a:t>תנאי בוליאני</a:t>
            </a:r>
            <a:r>
              <a:rPr lang="en-US" altLang="he-IL" sz="3200"/>
              <a:t>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{…}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…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else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3200"/>
              <a:t>{…}</a:t>
            </a:r>
          </a:p>
        </p:txBody>
      </p:sp>
      <p:sp>
        <p:nvSpPr>
          <p:cNvPr id="47109" name="AutoShape 3"/>
          <p:cNvSpPr>
            <a:spLocks noChangeArrowheads="1"/>
          </p:cNvSpPr>
          <p:nvPr/>
        </p:nvSpPr>
        <p:spPr bwMode="auto">
          <a:xfrm>
            <a:off x="3200400" y="165100"/>
            <a:ext cx="152400" cy="520700"/>
          </a:xfrm>
          <a:prstGeom prst="downArrow">
            <a:avLst>
              <a:gd name="adj1" fmla="val 50000"/>
              <a:gd name="adj2" fmla="val 85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7110" name="AutoShape 4"/>
          <p:cNvSpPr>
            <a:spLocks noChangeArrowheads="1"/>
          </p:cNvSpPr>
          <p:nvPr/>
        </p:nvSpPr>
        <p:spPr bwMode="auto">
          <a:xfrm>
            <a:off x="3429000" y="228600"/>
            <a:ext cx="1447800" cy="381000"/>
          </a:xfrm>
          <a:prstGeom prst="curvedDownArrow">
            <a:avLst>
              <a:gd name="adj1" fmla="val 30330"/>
              <a:gd name="adj2" fmla="val 152000"/>
              <a:gd name="adj3" fmla="val 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7111" name="Text Box 5"/>
          <p:cNvSpPr txBox="1">
            <a:spLocks noChangeArrowheads="1"/>
          </p:cNvSpPr>
          <p:nvPr/>
        </p:nvSpPr>
        <p:spPr bwMode="auto">
          <a:xfrm>
            <a:off x="5791200" y="533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rgbClr val="002060"/>
                </a:solidFill>
              </a:rPr>
              <a:t>false</a:t>
            </a:r>
          </a:p>
        </p:txBody>
      </p:sp>
      <p:sp>
        <p:nvSpPr>
          <p:cNvPr id="47112" name="AutoShape 6"/>
          <p:cNvSpPr>
            <a:spLocks noChangeArrowheads="1"/>
          </p:cNvSpPr>
          <p:nvPr/>
        </p:nvSpPr>
        <p:spPr bwMode="auto">
          <a:xfrm>
            <a:off x="3276600" y="3657600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7113" name="AutoShape 7"/>
          <p:cNvSpPr>
            <a:spLocks noChangeArrowheads="1"/>
          </p:cNvSpPr>
          <p:nvPr/>
        </p:nvSpPr>
        <p:spPr bwMode="auto">
          <a:xfrm>
            <a:off x="2362200" y="1143000"/>
            <a:ext cx="685800" cy="1066800"/>
          </a:xfrm>
          <a:prstGeom prst="curvedRightArrow">
            <a:avLst>
              <a:gd name="adj1" fmla="val 9773"/>
              <a:gd name="adj2" fmla="val 36908"/>
              <a:gd name="adj3" fmla="val 2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7114" name="AutoShape 8"/>
          <p:cNvSpPr>
            <a:spLocks noChangeArrowheads="1"/>
          </p:cNvSpPr>
          <p:nvPr/>
        </p:nvSpPr>
        <p:spPr bwMode="auto">
          <a:xfrm>
            <a:off x="3505200" y="1600200"/>
            <a:ext cx="1447800" cy="381000"/>
          </a:xfrm>
          <a:prstGeom prst="curvedDownArrow">
            <a:avLst>
              <a:gd name="adj1" fmla="val 30330"/>
              <a:gd name="adj2" fmla="val 152000"/>
              <a:gd name="adj3" fmla="val 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7115" name="Text Box 9"/>
          <p:cNvSpPr txBox="1">
            <a:spLocks noChangeArrowheads="1"/>
          </p:cNvSpPr>
          <p:nvPr/>
        </p:nvSpPr>
        <p:spPr bwMode="auto">
          <a:xfrm>
            <a:off x="6553200" y="1828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rgbClr val="002060"/>
                </a:solidFill>
              </a:rPr>
              <a:t>false</a:t>
            </a:r>
          </a:p>
        </p:txBody>
      </p:sp>
      <p:sp>
        <p:nvSpPr>
          <p:cNvPr id="47116" name="AutoShape 10"/>
          <p:cNvSpPr>
            <a:spLocks noChangeArrowheads="1"/>
          </p:cNvSpPr>
          <p:nvPr/>
        </p:nvSpPr>
        <p:spPr bwMode="auto">
          <a:xfrm>
            <a:off x="2209800" y="4495800"/>
            <a:ext cx="685800" cy="2133600"/>
          </a:xfrm>
          <a:prstGeom prst="curvedRightArrow">
            <a:avLst>
              <a:gd name="adj1" fmla="val 19545"/>
              <a:gd name="adj2" fmla="val 73817"/>
              <a:gd name="adj3" fmla="val 2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7117" name="AutoShape 11"/>
          <p:cNvSpPr>
            <a:spLocks noChangeArrowheads="1"/>
          </p:cNvSpPr>
          <p:nvPr/>
        </p:nvSpPr>
        <p:spPr bwMode="auto">
          <a:xfrm>
            <a:off x="2286000" y="2286000"/>
            <a:ext cx="685800" cy="1066800"/>
          </a:xfrm>
          <a:prstGeom prst="curvedRightArrow">
            <a:avLst>
              <a:gd name="adj1" fmla="val 9773"/>
              <a:gd name="adj2" fmla="val 36908"/>
              <a:gd name="adj3" fmla="val 2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153400" cy="363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int age;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age = scan.nextInt();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if(age &lt;= 18)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	System.out.println(“Young”);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else if(age &gt; 18 &amp;&amp; age &lt;= 64)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	System.out.println(“Adult”);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else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800"/>
              <a:t>	System.out.println(“Old”);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he-IL" altLang="he-IL"/>
              <a:t>כתבו תוכנית שמגרילה מספר אקראי בין 0 ל-100.</a:t>
            </a:r>
          </a:p>
          <a:p>
            <a:r>
              <a:rPr lang="he-IL" altLang="he-IL"/>
              <a:t>המשתמש ינחש מספר.</a:t>
            </a:r>
          </a:p>
          <a:p>
            <a:r>
              <a:rPr lang="he-IL" altLang="he-IL"/>
              <a:t>אם המשתמש ניחש נכון יודפס </a:t>
            </a:r>
            <a:r>
              <a:rPr lang="en-US" altLang="he-IL"/>
              <a:t>“Correct”</a:t>
            </a:r>
            <a:r>
              <a:rPr lang="he-IL" altLang="he-IL"/>
              <a:t>.</a:t>
            </a:r>
          </a:p>
          <a:p>
            <a:r>
              <a:rPr lang="he-IL" altLang="he-IL"/>
              <a:t>אם המשתמש טעה יודפס "</a:t>
            </a:r>
            <a:r>
              <a:rPr lang="en-US" altLang="he-IL"/>
              <a:t>Wrong</a:t>
            </a:r>
            <a:r>
              <a:rPr lang="he-IL" altLang="he-IL"/>
              <a:t>".</a:t>
            </a:r>
          </a:p>
          <a:p>
            <a:r>
              <a:rPr lang="he-IL" altLang="he-IL"/>
              <a:t>השיטה </a:t>
            </a:r>
            <a:r>
              <a:rPr lang="en-US" altLang="he-IL"/>
              <a:t>Math.random()</a:t>
            </a:r>
            <a:r>
              <a:rPr lang="he-IL" altLang="he-IL"/>
              <a:t> מחזירה מספר ממשי בין 0 ל-1.</a:t>
            </a:r>
            <a:endParaRPr lang="en-US" alt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he-IL" altLang="he-IL"/>
              <a:t>כתבו תוכנית שמגרילה מספר אקראי בין 0 ל-100.</a:t>
            </a:r>
          </a:p>
          <a:p>
            <a:r>
              <a:rPr lang="he-IL" altLang="he-IL"/>
              <a:t>המשתמש ינחש מספר.</a:t>
            </a:r>
          </a:p>
          <a:p>
            <a:r>
              <a:rPr lang="he-IL" altLang="he-IL"/>
              <a:t>אם המשתמש ניחש נכון יודפס </a:t>
            </a:r>
            <a:r>
              <a:rPr lang="en-US" altLang="he-IL"/>
              <a:t>“Correct”</a:t>
            </a:r>
            <a:r>
              <a:rPr lang="he-IL" altLang="he-IL"/>
              <a:t>.</a:t>
            </a:r>
          </a:p>
          <a:p>
            <a:r>
              <a:rPr lang="he-IL" altLang="he-IL"/>
              <a:t>אם המשתמש טעה יודפס "</a:t>
            </a:r>
            <a:r>
              <a:rPr lang="en-US" altLang="he-IL"/>
              <a:t>Wrong</a:t>
            </a:r>
            <a:r>
              <a:rPr lang="he-IL" altLang="he-IL"/>
              <a:t>", ובנוסף יודפס רמז – האם הניחוש גבוה או נמוך מהמספר של המחשב.</a:t>
            </a:r>
          </a:p>
          <a:p>
            <a:r>
              <a:rPr lang="he-IL" altLang="he-IL"/>
              <a:t>המשתמש ינחש פעם נוספת. אם ניחש נכון יודפס </a:t>
            </a:r>
            <a:r>
              <a:rPr lang="en-US" altLang="he-IL"/>
              <a:t>“Correct”</a:t>
            </a:r>
            <a:r>
              <a:rPr lang="he-IL" altLang="he-IL"/>
              <a:t> ואם טעה יודפס </a:t>
            </a:r>
            <a:r>
              <a:rPr lang="en-US" altLang="he-IL"/>
              <a:t>“Wrong”</a:t>
            </a:r>
            <a:r>
              <a:rPr lang="he-IL" altLang="he-IL"/>
              <a:t>.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85800" y="457200"/>
            <a:ext cx="6172200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switch(</a:t>
            </a:r>
            <a:r>
              <a:rPr lang="he-IL" altLang="he-IL" sz="2800"/>
              <a:t>משתנה</a:t>
            </a:r>
            <a:r>
              <a:rPr lang="en-US" altLang="he-IL" sz="2800"/>
              <a:t>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case </a:t>
            </a:r>
            <a:r>
              <a:rPr lang="he-IL" altLang="he-IL" sz="2800"/>
              <a:t>ערך</a:t>
            </a:r>
            <a:r>
              <a:rPr lang="en-US" altLang="he-IL" sz="2800"/>
              <a:t>: …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		break;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case </a:t>
            </a:r>
            <a:r>
              <a:rPr lang="he-IL" altLang="he-IL" sz="2800"/>
              <a:t>ערך</a:t>
            </a:r>
            <a:r>
              <a:rPr lang="en-US" altLang="he-IL" sz="2800"/>
              <a:t>: …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		break;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	…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default: …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3" name="חץ ימינה 2"/>
          <p:cNvSpPr/>
          <p:nvPr/>
        </p:nvSpPr>
        <p:spPr>
          <a:xfrm>
            <a:off x="457200" y="1905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ישר 6"/>
          <p:cNvCxnSpPr/>
          <p:nvPr/>
        </p:nvCxnSpPr>
        <p:spPr>
          <a:xfrm>
            <a:off x="1905000" y="2133600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אליפסה 7"/>
          <p:cNvSpPr/>
          <p:nvPr/>
        </p:nvSpPr>
        <p:spPr>
          <a:xfrm>
            <a:off x="1828800" y="457200"/>
            <a:ext cx="1143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חץ למטה 8"/>
          <p:cNvSpPr/>
          <p:nvPr/>
        </p:nvSpPr>
        <p:spPr>
          <a:xfrm>
            <a:off x="3276600" y="19812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חץ מעוקל שמאלה 9"/>
          <p:cNvSpPr/>
          <p:nvPr/>
        </p:nvSpPr>
        <p:spPr>
          <a:xfrm>
            <a:off x="3581400" y="2667000"/>
            <a:ext cx="762000" cy="3581400"/>
          </a:xfrm>
          <a:prstGeom prst="curvedLeftArrow">
            <a:avLst>
              <a:gd name="adj1" fmla="val 2172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85800" y="457200"/>
            <a:ext cx="6172200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switch(</a:t>
            </a:r>
            <a:r>
              <a:rPr lang="he-IL" altLang="he-IL" sz="2800"/>
              <a:t>משתנה</a:t>
            </a:r>
            <a:r>
              <a:rPr lang="en-US" altLang="he-IL" sz="2800"/>
              <a:t>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case </a:t>
            </a:r>
            <a:r>
              <a:rPr lang="he-IL" altLang="he-IL" sz="2800"/>
              <a:t>ערך</a:t>
            </a:r>
            <a:r>
              <a:rPr lang="en-US" altLang="he-IL" sz="2800"/>
              <a:t>: …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		break;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case </a:t>
            </a:r>
            <a:r>
              <a:rPr lang="he-IL" altLang="he-IL" sz="2800"/>
              <a:t>ערך</a:t>
            </a:r>
            <a:r>
              <a:rPr lang="en-US" altLang="he-IL" sz="2800"/>
              <a:t>: …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		break;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	…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default: …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3" name="חץ ימינה 2"/>
          <p:cNvSpPr/>
          <p:nvPr/>
        </p:nvSpPr>
        <p:spPr>
          <a:xfrm>
            <a:off x="419100" y="3167856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ישר 6"/>
          <p:cNvCxnSpPr/>
          <p:nvPr/>
        </p:nvCxnSpPr>
        <p:spPr>
          <a:xfrm>
            <a:off x="1905000" y="3411204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אליפסה 7"/>
          <p:cNvSpPr/>
          <p:nvPr/>
        </p:nvSpPr>
        <p:spPr>
          <a:xfrm>
            <a:off x="1828800" y="457200"/>
            <a:ext cx="1143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חץ למטה 8"/>
          <p:cNvSpPr/>
          <p:nvPr/>
        </p:nvSpPr>
        <p:spPr>
          <a:xfrm>
            <a:off x="3124200" y="3232995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חץ מעוקל שמאלה 9"/>
          <p:cNvSpPr/>
          <p:nvPr/>
        </p:nvSpPr>
        <p:spPr>
          <a:xfrm>
            <a:off x="3581400" y="3886200"/>
            <a:ext cx="762000" cy="2362200"/>
          </a:xfrm>
          <a:prstGeom prst="curvedLeftArrow">
            <a:avLst>
              <a:gd name="adj1" fmla="val 2172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7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048000" y="1524000"/>
            <a:ext cx="32004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3200"/>
              <a:t>if(</a:t>
            </a:r>
            <a:r>
              <a:rPr lang="he-IL" altLang="he-IL" sz="3200"/>
              <a:t>תנאי בוליאני</a:t>
            </a:r>
            <a:r>
              <a:rPr lang="en-US" altLang="he-IL" sz="3200"/>
              <a:t>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320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3200"/>
              <a:t>….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3200"/>
              <a:t>}</a:t>
            </a:r>
          </a:p>
        </p:txBody>
      </p:sp>
      <p:sp>
        <p:nvSpPr>
          <p:cNvPr id="16389" name="AutoShape 3"/>
          <p:cNvSpPr>
            <a:spLocks noChangeArrowheads="1"/>
          </p:cNvSpPr>
          <p:nvPr/>
        </p:nvSpPr>
        <p:spPr bwMode="auto">
          <a:xfrm>
            <a:off x="3200400" y="533400"/>
            <a:ext cx="152400" cy="914400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6390" name="AutoShape 4"/>
          <p:cNvSpPr>
            <a:spLocks noChangeArrowheads="1"/>
          </p:cNvSpPr>
          <p:nvPr/>
        </p:nvSpPr>
        <p:spPr bwMode="auto">
          <a:xfrm>
            <a:off x="3352800" y="1219200"/>
            <a:ext cx="1447800" cy="381000"/>
          </a:xfrm>
          <a:prstGeom prst="curvedDownArrow">
            <a:avLst>
              <a:gd name="adj1" fmla="val 30330"/>
              <a:gd name="adj2" fmla="val 152000"/>
              <a:gd name="adj3" fmla="val 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019800" y="1524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rgbClr val="002060"/>
                </a:solidFill>
              </a:rPr>
              <a:t>false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2438400" y="1981200"/>
            <a:ext cx="457200" cy="2819400"/>
          </a:xfrm>
          <a:prstGeom prst="curvedRightArrow">
            <a:avLst>
              <a:gd name="adj1" fmla="val 28806"/>
              <a:gd name="adj2" fmla="val 14414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he-IL" altLang="he-IL"/>
              <a:t>כתבו תוכנית שקולטת מהמשתמש ציון בין 1ל-10.</a:t>
            </a:r>
          </a:p>
          <a:p>
            <a:r>
              <a:rPr lang="he-IL" altLang="he-IL"/>
              <a:t>התוכנית מדפיסה את הציון במילים, לפי הפורמט הבא:</a:t>
            </a:r>
          </a:p>
          <a:p>
            <a:pPr algn="l" rtl="0">
              <a:buFontTx/>
              <a:buNone/>
            </a:pPr>
            <a:r>
              <a:rPr lang="he-IL" altLang="he-IL"/>
              <a:t>	</a:t>
            </a:r>
            <a:r>
              <a:rPr lang="en-US" altLang="he-IL"/>
              <a:t>10 – Excellent</a:t>
            </a:r>
          </a:p>
          <a:p>
            <a:pPr algn="l" rtl="0">
              <a:buFontTx/>
              <a:buNone/>
            </a:pPr>
            <a:r>
              <a:rPr lang="en-US" altLang="he-IL"/>
              <a:t>	9 – Very good</a:t>
            </a:r>
          </a:p>
          <a:p>
            <a:pPr algn="l" rtl="0">
              <a:buFontTx/>
              <a:buNone/>
            </a:pPr>
            <a:r>
              <a:rPr lang="en-US" altLang="he-IL"/>
              <a:t>	8, 7 – Good</a:t>
            </a:r>
          </a:p>
          <a:p>
            <a:pPr algn="l" rtl="0">
              <a:buFontTx/>
              <a:buNone/>
            </a:pPr>
            <a:r>
              <a:rPr lang="en-US" altLang="he-IL"/>
              <a:t>	6 – Pass</a:t>
            </a:r>
          </a:p>
          <a:p>
            <a:pPr algn="l" rtl="0">
              <a:buFontTx/>
              <a:buNone/>
            </a:pPr>
            <a:r>
              <a:rPr lang="en-US" altLang="he-IL"/>
              <a:t>	1 – 5 - Fail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he-IL" altLang="he-IL"/>
              <a:t>כתבו תוכנית שקולטת מהמשתמש מספר חודש בין 1 ל-12.</a:t>
            </a:r>
          </a:p>
          <a:p>
            <a:r>
              <a:rPr lang="he-IL" altLang="he-IL"/>
              <a:t>התוכנית תדפיס את שמות כל החודשים מהמספר שנקלט ועד דצמבר.</a:t>
            </a:r>
          </a:p>
          <a:p>
            <a:r>
              <a:rPr lang="he-IL" altLang="he-IL"/>
              <a:t>למשל, אם הקלט היה 10, התוכנית תדפיס:</a:t>
            </a:r>
          </a:p>
          <a:p>
            <a:pPr algn="l" rtl="0">
              <a:buFontTx/>
              <a:buNone/>
            </a:pPr>
            <a:r>
              <a:rPr lang="en-US" altLang="he-IL"/>
              <a:t>Oct Nov Dec</a:t>
            </a:r>
          </a:p>
          <a:p>
            <a:pPr>
              <a:buFontTx/>
              <a:buNone/>
            </a:pPr>
            <a:r>
              <a:rPr lang="he-IL" altLang="he-IL"/>
              <a:t>אם הקלט היה 3 התוכנית תדפיס:</a:t>
            </a:r>
          </a:p>
          <a:p>
            <a:pPr algn="l" rtl="0">
              <a:buFontTx/>
              <a:buNone/>
            </a:pPr>
            <a:r>
              <a:rPr lang="en-US" altLang="he-IL"/>
              <a:t>Mar Apr May Jun Jul Aug Sep Oct Nov Dec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אליפסה 7"/>
          <p:cNvSpPr/>
          <p:nvPr/>
        </p:nvSpPr>
        <p:spPr>
          <a:xfrm>
            <a:off x="1752600" y="3200400"/>
            <a:ext cx="1295400" cy="685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54275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>
                <a:solidFill>
                  <a:srgbClr val="002060"/>
                </a:solidFill>
              </a:rPr>
              <a:t>האופרטור </a:t>
            </a:r>
            <a:r>
              <a:rPr lang="he-IL" altLang="he-IL" dirty="0" err="1">
                <a:solidFill>
                  <a:srgbClr val="002060"/>
                </a:solidFill>
              </a:rPr>
              <a:t>הטרינארי</a:t>
            </a:r>
            <a:endParaRPr lang="he-IL" altLang="he-IL" dirty="0">
              <a:solidFill>
                <a:srgbClr val="002060"/>
              </a:solidFill>
            </a:endParaRPr>
          </a:p>
        </p:txBody>
      </p:sp>
      <p:sp>
        <p:nvSpPr>
          <p:cNvPr id="54276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r>
              <a:rPr lang="he-IL" altLang="he-IL"/>
              <a:t>בג'אווה קיים אופרטור נוסף המאפשר לשאול תנאים פשוטים בצורה מקוצרת - האופרטור </a:t>
            </a:r>
            <a:r>
              <a:rPr lang="en-US" altLang="he-IL"/>
              <a:t>? :</a:t>
            </a:r>
            <a:endParaRPr lang="he-IL" altLang="he-IL"/>
          </a:p>
          <a:p>
            <a:pPr algn="l" rtl="0">
              <a:buFont typeface="Arial" pitchFamily="34" charset="0"/>
              <a:buNone/>
            </a:pPr>
            <a:endParaRPr lang="en-US" altLang="he-IL"/>
          </a:p>
          <a:p>
            <a:pPr algn="l" rtl="0">
              <a:buFont typeface="Arial" pitchFamily="34" charset="0"/>
              <a:buNone/>
            </a:pPr>
            <a:r>
              <a:rPr lang="en-US" altLang="he-IL"/>
              <a:t>  </a:t>
            </a:r>
            <a:r>
              <a:rPr lang="he-IL" altLang="he-IL"/>
              <a:t>תנאי</a:t>
            </a:r>
            <a:r>
              <a:rPr lang="en-US" altLang="he-IL"/>
              <a:t> ? </a:t>
            </a:r>
            <a:r>
              <a:rPr lang="he-IL" altLang="he-IL"/>
              <a:t>ביטוי 1</a:t>
            </a:r>
            <a:r>
              <a:rPr lang="en-US" altLang="he-IL"/>
              <a:t> : </a:t>
            </a:r>
            <a:r>
              <a:rPr lang="he-IL" altLang="he-IL"/>
              <a:t>ביטוי 2</a:t>
            </a:r>
            <a:r>
              <a:rPr lang="en-US" altLang="he-IL"/>
              <a:t> ;</a:t>
            </a:r>
            <a:endParaRPr lang="he-IL" alt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2000" y="4267200"/>
            <a:ext cx="76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/>
            <a:r>
              <a:rPr lang="en-US" altLang="he-IL" sz="2400" dirty="0">
                <a:solidFill>
                  <a:srgbClr val="002060"/>
                </a:solidFill>
              </a:rPr>
              <a:t>true</a:t>
            </a:r>
            <a:endParaRPr lang="he-IL" altLang="he-IL" sz="2400" dirty="0">
              <a:solidFill>
                <a:srgbClr val="002060"/>
              </a:solidFill>
            </a:endParaRPr>
          </a:p>
        </p:txBody>
      </p:sp>
      <p:sp>
        <p:nvSpPr>
          <p:cNvPr id="7" name="חץ למטה 6"/>
          <p:cNvSpPr/>
          <p:nvPr/>
        </p:nvSpPr>
        <p:spPr>
          <a:xfrm>
            <a:off x="1066800" y="3810000"/>
            <a:ext cx="152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אליפסה 7"/>
          <p:cNvSpPr/>
          <p:nvPr/>
        </p:nvSpPr>
        <p:spPr>
          <a:xfrm>
            <a:off x="3124200" y="3200400"/>
            <a:ext cx="1295400" cy="685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55299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/>
              <a:t>האופרטור הטרינארי</a:t>
            </a:r>
          </a:p>
        </p:txBody>
      </p:sp>
      <p:sp>
        <p:nvSpPr>
          <p:cNvPr id="55300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r>
              <a:rPr lang="he-IL" altLang="he-IL"/>
              <a:t>בג'אווה קיים אופרטור נוסף המאפשר לשאול תנאים פשוטים בצורה מקוצרת - האופרטור </a:t>
            </a:r>
            <a:r>
              <a:rPr lang="en-US" altLang="he-IL"/>
              <a:t>? :</a:t>
            </a:r>
            <a:endParaRPr lang="he-IL" altLang="he-IL"/>
          </a:p>
          <a:p>
            <a:pPr algn="l" rtl="0">
              <a:buFont typeface="Arial" pitchFamily="34" charset="0"/>
              <a:buNone/>
            </a:pPr>
            <a:endParaRPr lang="en-US" altLang="he-IL"/>
          </a:p>
          <a:p>
            <a:pPr algn="l" rtl="0">
              <a:buFont typeface="Arial" pitchFamily="34" charset="0"/>
              <a:buNone/>
            </a:pPr>
            <a:r>
              <a:rPr lang="en-US" altLang="he-IL"/>
              <a:t>  </a:t>
            </a:r>
            <a:r>
              <a:rPr lang="he-IL" altLang="he-IL"/>
              <a:t>תנאי</a:t>
            </a:r>
            <a:r>
              <a:rPr lang="en-US" altLang="he-IL"/>
              <a:t> ? </a:t>
            </a:r>
            <a:r>
              <a:rPr lang="he-IL" altLang="he-IL"/>
              <a:t>ביטוי 1</a:t>
            </a:r>
            <a:r>
              <a:rPr lang="en-US" altLang="he-IL"/>
              <a:t> : </a:t>
            </a:r>
            <a:r>
              <a:rPr lang="he-IL" altLang="he-IL"/>
              <a:t>ביטוי 2</a:t>
            </a:r>
            <a:r>
              <a:rPr lang="en-US" altLang="he-IL"/>
              <a:t> ;</a:t>
            </a:r>
            <a:endParaRPr lang="he-IL" alt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2000" y="42672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/>
            <a:r>
              <a:rPr lang="en-US" altLang="he-IL" sz="2400" dirty="0">
                <a:solidFill>
                  <a:srgbClr val="002060"/>
                </a:solidFill>
              </a:rPr>
              <a:t>false</a:t>
            </a:r>
            <a:endParaRPr lang="he-IL" altLang="he-IL" sz="2400" dirty="0">
              <a:solidFill>
                <a:srgbClr val="002060"/>
              </a:solidFill>
            </a:endParaRPr>
          </a:p>
        </p:txBody>
      </p:sp>
      <p:sp>
        <p:nvSpPr>
          <p:cNvPr id="7" name="חץ למטה 6"/>
          <p:cNvSpPr/>
          <p:nvPr/>
        </p:nvSpPr>
        <p:spPr>
          <a:xfrm>
            <a:off x="1066800" y="3810000"/>
            <a:ext cx="152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he-IL" altLang="he-IL"/>
              <a:t>למשל, הקוד הבא קולט שני מספרים ומציב במשתנה </a:t>
            </a:r>
            <a:r>
              <a:rPr lang="en-US" altLang="he-IL"/>
              <a:t>max</a:t>
            </a:r>
            <a:r>
              <a:rPr lang="he-IL" altLang="he-IL"/>
              <a:t> את המקסימלי מבניהם:</a:t>
            </a:r>
          </a:p>
          <a:p>
            <a:pPr algn="l" rtl="0">
              <a:buFont typeface="Arial" pitchFamily="34" charset="0"/>
              <a:buNone/>
            </a:pPr>
            <a:r>
              <a:rPr lang="en-US" altLang="he-IL"/>
              <a:t>int a, b, max;</a:t>
            </a:r>
          </a:p>
          <a:p>
            <a:pPr algn="l" rtl="0">
              <a:buFont typeface="Arial" pitchFamily="34" charset="0"/>
              <a:buNone/>
            </a:pPr>
            <a:r>
              <a:rPr lang="en-US" altLang="he-IL"/>
              <a:t>a = scan.nextInt();</a:t>
            </a:r>
          </a:p>
          <a:p>
            <a:pPr algn="l" rtl="0">
              <a:buFont typeface="Arial" pitchFamily="34" charset="0"/>
              <a:buNone/>
            </a:pPr>
            <a:r>
              <a:rPr lang="en-US" altLang="he-IL"/>
              <a:t>b = scan.nextInt();</a:t>
            </a:r>
          </a:p>
          <a:p>
            <a:pPr algn="l" rtl="0">
              <a:buFont typeface="Arial" pitchFamily="34" charset="0"/>
              <a:buNone/>
            </a:pPr>
            <a:r>
              <a:rPr lang="en-US" altLang="he-IL"/>
              <a:t>max = a &gt; b ? a : b;</a:t>
            </a:r>
            <a:endParaRPr lang="he-IL" alt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תרגיל – מספר </a:t>
            </a:r>
            <a:r>
              <a:rPr lang="he-IL" dirty="0" err="1">
                <a:solidFill>
                  <a:srgbClr val="002060"/>
                </a:solidFill>
              </a:rPr>
              <a:t>ממויין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כתבו </a:t>
            </a:r>
            <a:r>
              <a:rPr lang="he-IL" dirty="0" err="1"/>
              <a:t>תוכנית</a:t>
            </a:r>
            <a:r>
              <a:rPr lang="he-IL" dirty="0"/>
              <a:t> הקולטת מהמשתמש מספר תלת ספרתי ומדפיסה האם הספרות במספר מסודרות בסדר עולה משמאל לימין, או לא.</a:t>
            </a:r>
          </a:p>
          <a:p>
            <a:r>
              <a:rPr lang="he-IL" dirty="0"/>
              <a:t>למשל, בכל המספרים הבאים הספרות מסודרות בסדר עולה ממש – 123, 589, 148</a:t>
            </a:r>
          </a:p>
          <a:p>
            <a:r>
              <a:rPr lang="he-IL" dirty="0"/>
              <a:t>בכל המספרים הבאים הספרות לא מסודרות בסדר עולה ממש – 113, 324, 195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  <p:extLst>
      <p:ext uri="{BB962C8B-B14F-4D97-AF65-F5344CB8AC3E}">
        <p14:creationId xmlns:p14="http://schemas.microsoft.com/office/powerpoint/2010/main" val="150003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תרגיל – חישוב </a:t>
            </a:r>
            <a:r>
              <a:rPr lang="en-US" dirty="0">
                <a:solidFill>
                  <a:srgbClr val="002060"/>
                </a:solidFill>
              </a:rPr>
              <a:t>BMI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מדד מסת הגוף (</a:t>
            </a:r>
            <a:r>
              <a:rPr lang="en-US" dirty="0"/>
              <a:t>BMI</a:t>
            </a:r>
            <a:r>
              <a:rPr lang="he-IL" dirty="0"/>
              <a:t>) הוא מדד סטטיסטי שמסתמך על גובה ומשקל האדם, ולפי נוסחה מסווג האם האדם נמצא במשקל נורמלי, בתת או עודף משקל.</a:t>
            </a:r>
          </a:p>
          <a:p>
            <a:r>
              <a:rPr lang="he-IL" dirty="0"/>
              <a:t>כתבו </a:t>
            </a:r>
            <a:r>
              <a:rPr lang="he-IL" dirty="0" err="1"/>
              <a:t>תוכנית</a:t>
            </a:r>
            <a:r>
              <a:rPr lang="he-IL" dirty="0"/>
              <a:t> שקולטת את גובה ומשקל האדם.</a:t>
            </a:r>
          </a:p>
          <a:p>
            <a:r>
              <a:rPr lang="he-IL" dirty="0"/>
              <a:t>התוכנית תדפיס האם האדם במשקל נורמלי, תת או עודף משקל.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  <p:extLst>
      <p:ext uri="{BB962C8B-B14F-4D97-AF65-F5344CB8AC3E}">
        <p14:creationId xmlns:p14="http://schemas.microsoft.com/office/powerpoint/2010/main" val="340854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חישוב </a:t>
            </a:r>
            <a:r>
              <a:rPr lang="en-US" dirty="0">
                <a:solidFill>
                  <a:srgbClr val="002060"/>
                </a:solidFill>
              </a:rPr>
              <a:t>BMI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ערך </a:t>
            </a:r>
            <a:r>
              <a:rPr lang="en-US" dirty="0"/>
              <a:t>BMI</a:t>
            </a:r>
            <a:r>
              <a:rPr lang="he-IL" dirty="0"/>
              <a:t> קטן מ-18.5 נחשב לתת משקל.</a:t>
            </a:r>
          </a:p>
          <a:p>
            <a:r>
              <a:rPr lang="he-IL" dirty="0"/>
              <a:t>ערך </a:t>
            </a:r>
            <a:r>
              <a:rPr lang="en-US" dirty="0"/>
              <a:t>BMI</a:t>
            </a:r>
            <a:r>
              <a:rPr lang="he-IL" dirty="0"/>
              <a:t> בין 18.5 ל-25 נחשב משקל תקין.</a:t>
            </a:r>
          </a:p>
          <a:p>
            <a:r>
              <a:rPr lang="he-IL" dirty="0"/>
              <a:t>ערך </a:t>
            </a:r>
            <a:r>
              <a:rPr lang="en-US" dirty="0"/>
              <a:t>BMI</a:t>
            </a:r>
            <a:r>
              <a:rPr lang="he-IL" dirty="0"/>
              <a:t> מעל 25 נחשב לעודף משקל.</a:t>
            </a:r>
          </a:p>
          <a:p>
            <a:r>
              <a:rPr lang="he-IL" dirty="0"/>
              <a:t>נוסחת חישוב ה-</a:t>
            </a:r>
            <a:r>
              <a:rPr lang="en-US" dirty="0"/>
              <a:t>BMI</a:t>
            </a:r>
            <a:r>
              <a:rPr lang="he-IL" dirty="0"/>
              <a:t>:</a:t>
            </a:r>
          </a:p>
          <a:p>
            <a:pPr marL="0" indent="0" algn="l" rtl="0">
              <a:buNone/>
            </a:pPr>
            <a:r>
              <a:rPr lang="en-US" dirty="0"/>
              <a:t>BMI = weight / height</a:t>
            </a:r>
            <a:r>
              <a:rPr lang="en-US" baseline="30000" dirty="0"/>
              <a:t>2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  <p:extLst>
      <p:ext uri="{BB962C8B-B14F-4D97-AF65-F5344CB8AC3E}">
        <p14:creationId xmlns:p14="http://schemas.microsoft.com/office/powerpoint/2010/main" val="92889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>
                <a:solidFill>
                  <a:srgbClr val="002060"/>
                </a:solidFill>
              </a:rPr>
              <a:t>אופרטורים </a:t>
            </a:r>
            <a:r>
              <a:rPr lang="he-IL" altLang="he-IL" dirty="0" err="1">
                <a:solidFill>
                  <a:srgbClr val="002060"/>
                </a:solidFill>
              </a:rPr>
              <a:t>בוליאנים</a:t>
            </a:r>
            <a:endParaRPr lang="en-US" altLang="he-IL" dirty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/>
              <a:t>ניתן לשאול תנאים בוליאנים ע"י האופרטורים הבוליאנים הבאים:</a:t>
            </a:r>
          </a:p>
          <a:p>
            <a:pPr lvl="1">
              <a:buFontTx/>
              <a:buNone/>
            </a:pPr>
            <a:r>
              <a:rPr lang="he-IL" altLang="he-IL"/>
              <a:t>&lt; גדול מ</a:t>
            </a:r>
          </a:p>
          <a:p>
            <a:pPr lvl="1">
              <a:buFontTx/>
              <a:buNone/>
            </a:pPr>
            <a:r>
              <a:rPr lang="he-IL" altLang="he-IL"/>
              <a:t>&gt; קטן מ</a:t>
            </a:r>
          </a:p>
          <a:p>
            <a:pPr lvl="1">
              <a:buFontTx/>
              <a:buNone/>
            </a:pPr>
            <a:r>
              <a:rPr lang="en-US" altLang="he-IL"/>
              <a:t>&gt;=</a:t>
            </a:r>
            <a:r>
              <a:rPr lang="he-IL" altLang="he-IL"/>
              <a:t> גדול שווה</a:t>
            </a:r>
          </a:p>
          <a:p>
            <a:pPr lvl="1">
              <a:buFontTx/>
              <a:buNone/>
            </a:pPr>
            <a:r>
              <a:rPr lang="en-US" altLang="he-IL"/>
              <a:t>&lt;=</a:t>
            </a:r>
            <a:r>
              <a:rPr lang="he-IL" altLang="he-IL"/>
              <a:t> קטן שווה</a:t>
            </a:r>
          </a:p>
          <a:p>
            <a:pPr lvl="1">
              <a:buFontTx/>
              <a:buNone/>
            </a:pPr>
            <a:r>
              <a:rPr lang="en-US" altLang="he-IL"/>
              <a:t>==</a:t>
            </a:r>
            <a:r>
              <a:rPr lang="he-IL" altLang="he-IL"/>
              <a:t> שווה</a:t>
            </a:r>
          </a:p>
          <a:p>
            <a:pPr lvl="1">
              <a:buFontTx/>
              <a:buNone/>
            </a:pPr>
            <a:r>
              <a:rPr lang="en-US" altLang="he-IL"/>
              <a:t>!=</a:t>
            </a:r>
            <a:r>
              <a:rPr lang="he-IL" altLang="he-IL"/>
              <a:t> שונה</a:t>
            </a:r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8153400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import java.util.Scanner;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public class Tester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public static void main(String[] args)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Scanner scan = new Scanner(System.in);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int x;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x = scan.nextInt();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if(x &lt; 10)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	System.out.println(“OK”);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System.out.println(“bye”);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153400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import java.util.Scanner;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public class Tester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public static void main(String[] args)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Scanner scan = new Scanner(System.in);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int x;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x = scan.nextInt();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if(x &lt;= 10)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	System.out.println(“OK”);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System.out.println(“bye”);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153400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import java.util.Scanner;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public class Tester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public static void main(String[] args)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Scanner scan = new Scanner(System.in);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int x;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x = scan.nextInt();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if(x == 10)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	System.out.println(“OK”);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System.out.println(“bye”);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2743200" y="3276600"/>
            <a:ext cx="1295400" cy="228600"/>
          </a:xfrm>
          <a:prstGeom prst="rightArrow">
            <a:avLst>
              <a:gd name="adj1" fmla="val 50000"/>
              <a:gd name="adj2" fmla="val 1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267200" y="31242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>
                <a:solidFill>
                  <a:srgbClr val="FF0000"/>
                </a:solidFill>
              </a:rPr>
              <a:t>if(x = 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he-IL" altLang="he-IL"/>
              <a:t>כתבו תוכנית שקולטת מהמשתמש מספר שלם. התוכנית מדפיסה על המסך את הערך המוחלט של המספר.</a:t>
            </a:r>
          </a:p>
          <a:p>
            <a:r>
              <a:rPr lang="he-IL" altLang="he-IL"/>
              <a:t>למשל, אם הקלט היה </a:t>
            </a:r>
            <a:r>
              <a:rPr lang="en-US" altLang="he-IL"/>
              <a:t>-9</a:t>
            </a:r>
            <a:r>
              <a:rPr lang="he-IL" altLang="he-IL"/>
              <a:t> הפלט יהיה 9</a:t>
            </a:r>
          </a:p>
          <a:p>
            <a:r>
              <a:rPr lang="he-IL" altLang="he-IL"/>
              <a:t>אם הקלט היה 6 הפלט יהיה 6.</a:t>
            </a:r>
            <a:endParaRPr lang="en-US" alt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 www.shaytavor.com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2975</TotalTime>
  <Words>2217</Words>
  <Application>Microsoft Office PowerPoint</Application>
  <PresentationFormat>‫הצגה על המסך (4:3)</PresentationFormat>
  <Paragraphs>380</Paragraphs>
  <Slides>47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47</vt:i4>
      </vt:variant>
    </vt:vector>
  </HeadingPairs>
  <TitlesOfParts>
    <vt:vector size="51" baseType="lpstr">
      <vt:lpstr>Arial</vt:lpstr>
      <vt:lpstr>Calibri</vt:lpstr>
      <vt:lpstr>Times New Roman</vt:lpstr>
      <vt:lpstr>template</vt:lpstr>
      <vt:lpstr>משפטי תנאי</vt:lpstr>
      <vt:lpstr>משפטי תנאי</vt:lpstr>
      <vt:lpstr>מצגת של PowerPoint‏</vt:lpstr>
      <vt:lpstr>מצגת של PowerPoint‏</vt:lpstr>
      <vt:lpstr>אופרטורים בוליאנים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תנאים מורכבים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משפטי תנאי מורחבים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משפטי תנאי מורחבים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האופרטור הטרינארי</vt:lpstr>
      <vt:lpstr>האופרטור הטרינארי</vt:lpstr>
      <vt:lpstr>מצגת של PowerPoint‏</vt:lpstr>
      <vt:lpstr>תרגיל – מספר ממויין</vt:lpstr>
      <vt:lpstr>תרגיל – חישוב BMI</vt:lpstr>
      <vt:lpstr>חישוב BMI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45</cp:revision>
  <cp:lastPrinted>1601-01-01T00:00:00Z</cp:lastPrinted>
  <dcterms:created xsi:type="dcterms:W3CDTF">1601-01-01T00:00:00Z</dcterms:created>
  <dcterms:modified xsi:type="dcterms:W3CDTF">2017-09-21T18:57:08Z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