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3" r:id="rId23"/>
    <p:sldId id="277" r:id="rId24"/>
    <p:sldId id="278" r:id="rId25"/>
    <p:sldId id="279" r:id="rId26"/>
    <p:sldId id="294" r:id="rId27"/>
    <p:sldId id="295" r:id="rId28"/>
    <p:sldId id="296" r:id="rId29"/>
    <p:sldId id="297" r:id="rId30"/>
    <p:sldId id="288" r:id="rId31"/>
    <p:sldId id="298" r:id="rId32"/>
    <p:sldId id="299" r:id="rId33"/>
    <p:sldId id="300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91" r:id="rId43"/>
    <p:sldId id="292" r:id="rId44"/>
  </p:sldIdLst>
  <p:sldSz cx="9144000" cy="6858000" type="screen4x3"/>
  <p:notesSz cx="6858000" cy="9144000"/>
  <p:custDataLst>
    <p:tags r:id="rId46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2721A86F-E696-479E-B158-2F41457B944F}" type="datetimeFigureOut">
              <a:rPr lang="he-IL"/>
              <a:pPr>
                <a:defRPr/>
              </a:pPr>
              <a:t>כ"ח/אלול/תשע"ז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84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08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115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928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374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68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21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51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194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489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11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52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0974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677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8009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4129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597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149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0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0490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51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218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239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126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041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296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122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805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312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969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8562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2993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777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957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0135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767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498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9807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680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91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192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3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90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951FA-2B7D-488A-B734-4EA761A69E77}" type="slidenum">
              <a:rPr lang="he-IL"/>
              <a:pPr>
                <a:defRPr/>
              </a:pPr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09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2C9BA6-832C-45A6-9C51-5D3761C18A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42DBC8-1612-4BAE-906F-4FC095020E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097CB4-E541-4D53-8E93-F76A9C9226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C28A07-9725-4A41-9001-AFE909384C4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AFA21-AD4E-4DF8-AAB2-1153482E0A3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9766DE-D3B5-4408-8341-E2C02FD5BA2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21A8DE-13B2-450F-9D85-CD02AC1660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11AE1A-C958-4AC0-AC3B-4F2EF945CC9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7FB6E-35DC-49F9-8E07-5D62C7F20B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27ECDD-7855-449C-A2E6-FEE22670DB2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258CB-0DE5-487F-B1C5-94265233E7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E51D4A-1227-40DB-84CD-1658B4E4225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קלט, פלט ואריתמטיקה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shay.tavor@gmail.com </a:t>
            </a:r>
          </a:p>
          <a:p>
            <a:pPr>
              <a:defRPr/>
            </a:pPr>
            <a:r>
              <a:rPr lang="en-US" dirty="0"/>
              <a:t>www.shaytavor.com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62484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  <a:endParaRPr lang="he-IL" altLang="he-IL" sz="28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</a:t>
            </a:r>
            <a:r>
              <a:rPr lang="en-US" altLang="he-IL" sz="2800"/>
              <a:t>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x</a:t>
            </a:r>
          </a:p>
        </p:txBody>
      </p:sp>
      <p:sp>
        <p:nvSpPr>
          <p:cNvPr id="14353" name="AutoShape 17"/>
          <p:cNvSpPr>
            <a:spLocks/>
          </p:cNvSpPr>
          <p:nvPr/>
        </p:nvSpPr>
        <p:spPr bwMode="auto">
          <a:xfrm>
            <a:off x="2438400" y="3657600"/>
            <a:ext cx="5029200" cy="2286000"/>
          </a:xfrm>
          <a:prstGeom prst="borderCallout2">
            <a:avLst>
              <a:gd name="adj1" fmla="val 5000"/>
              <a:gd name="adj2" fmla="val -1514"/>
              <a:gd name="adj3" fmla="val 5000"/>
              <a:gd name="adj4" fmla="val -11176"/>
              <a:gd name="adj5" fmla="val -16667"/>
              <a:gd name="adj6" fmla="val -21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השורה הזאת מבקשת מהמחשב למצוא תא זיכרון פנוי מסוג </a:t>
            </a:r>
            <a:r>
              <a:rPr lang="en-US" altLang="he-IL" sz="2800"/>
              <a:t>int</a:t>
            </a:r>
            <a:r>
              <a:rPr lang="he-IL" altLang="he-IL" sz="2800"/>
              <a:t> וכשהוא נמצא, השם שניתן לו הוא </a:t>
            </a:r>
            <a:r>
              <a:rPr lang="en-US" altLang="he-IL" sz="2800"/>
              <a:t>x</a:t>
            </a:r>
            <a:r>
              <a:rPr lang="he-IL" altLang="he-IL" sz="2800"/>
              <a:t>. מעכשיו ועד סוף התוכנית, תא הזיכרון בכתובת 1006 יקרא </a:t>
            </a:r>
            <a:r>
              <a:rPr lang="en-US" altLang="he-IL" sz="2800"/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7056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1006</a:t>
            </a:r>
            <a:endParaRPr lang="en-US" altLang="he-IL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7056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1004</a:t>
            </a:r>
            <a:endParaRPr lang="en-US" altLang="he-IL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7056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1002</a:t>
            </a:r>
            <a:endParaRPr lang="en-US" altLang="he-IL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705600" y="2590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1000</a:t>
            </a:r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/>
      <p:bldP spid="14353" grpId="0" animBg="1"/>
      <p:bldP spid="14354" grpId="0"/>
      <p:bldP spid="14355" grpId="0"/>
      <p:bldP spid="14356" grpId="0"/>
      <p:bldP spid="143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62484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long l;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y, z, w;</a:t>
            </a:r>
            <a:endParaRPr lang="he-IL" altLang="he-IL" sz="28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</a:t>
            </a:r>
            <a:r>
              <a:rPr lang="en-US" altLang="he-IL" sz="2800"/>
              <a:t>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x</a:t>
            </a: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67056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1006</a:t>
            </a:r>
            <a:endParaRPr lang="en-US" altLang="he-IL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6705600" y="1676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1004</a:t>
            </a:r>
            <a:endParaRPr lang="en-US" altLang="he-IL"/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67056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1002</a:t>
            </a:r>
            <a:endParaRPr lang="en-US" altLang="he-IL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6705600" y="2590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/>
              <a:t>1000</a:t>
            </a:r>
            <a:endParaRPr lang="en-US" altLang="he-IL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8458200" y="2514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כללי קביעת שמות למשתנים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שם של משתנה יכול להכיל את התווים הבאים:</a:t>
            </a:r>
          </a:p>
          <a:p>
            <a:pPr lvl="1"/>
            <a:r>
              <a:rPr lang="he-IL" altLang="he-IL"/>
              <a:t>אותיות לועזיות (גדולות וקטנות).</a:t>
            </a:r>
          </a:p>
          <a:p>
            <a:pPr lvl="1"/>
            <a:r>
              <a:rPr lang="he-IL" altLang="he-IL"/>
              <a:t>מספרים (אבל לא בהתחלת השם).</a:t>
            </a:r>
          </a:p>
          <a:p>
            <a:pPr lvl="1"/>
            <a:r>
              <a:rPr lang="he-IL" altLang="he-IL"/>
              <a:t>קו תחתון.</a:t>
            </a:r>
          </a:p>
          <a:p>
            <a:r>
              <a:rPr lang="he-IL" altLang="he-IL"/>
              <a:t>אי אפשר לתת לשני משתנים את אותו השם.</a:t>
            </a:r>
          </a:p>
          <a:p>
            <a:r>
              <a:rPr lang="he-IL" altLang="he-IL"/>
              <a:t>אי אפשר לתת למשתנה שם של מילה בשפה.</a:t>
            </a:r>
          </a:p>
          <a:p>
            <a:r>
              <a:rPr lang="he-IL" altLang="he-IL"/>
              <a:t>רצוי ששמות המשתנים יהיו משמעותיים ויביעו את מה שהמשתנה שומר.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7010400" cy="505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int x1;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int studentID;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long a;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long name@hotmail.com;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double int;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double INT;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char x1;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char A;</a:t>
            </a:r>
            <a:endParaRPr lang="en-US" altLang="he-IL" sz="2800" dirty="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float aVeryLongVariableNameIndeed;</a:t>
            </a:r>
            <a:endParaRPr lang="en-US" altLang="he-IL" sz="2800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774573" y="2220934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לא חוקי </a:t>
            </a:r>
            <a:endParaRPr lang="en-US" altLang="he-IL" sz="2800">
              <a:solidFill>
                <a:srgbClr val="FF0000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590800" y="2743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לא חוקי </a:t>
            </a:r>
            <a:endParaRPr lang="en-US" altLang="he-IL" sz="2800">
              <a:solidFill>
                <a:srgbClr val="FF0000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514600" y="3276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חוקי אבל מסוכן </a:t>
            </a:r>
            <a:endParaRPr lang="en-US" altLang="he-IL" sz="2800">
              <a:solidFill>
                <a:srgbClr val="FF0000"/>
              </a:solidFill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362200" y="37338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לא חוקי כיוון ש-</a:t>
            </a:r>
            <a:r>
              <a:rPr lang="en-US" altLang="he-IL" sz="2800">
                <a:solidFill>
                  <a:srgbClr val="FF0000"/>
                </a:solidFill>
              </a:rPr>
              <a:t>x1</a:t>
            </a:r>
            <a:r>
              <a:rPr lang="he-IL" altLang="he-IL" sz="2800">
                <a:solidFill>
                  <a:srgbClr val="FF0000"/>
                </a:solidFill>
              </a:rPr>
              <a:t> כבר מוגדר </a:t>
            </a:r>
            <a:endParaRPr lang="en-US" altLang="he-IL" sz="2800">
              <a:solidFill>
                <a:srgbClr val="FF0000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514600" y="4267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חוקי אבל מסוכן </a:t>
            </a:r>
            <a:endParaRPr lang="en-US" altLang="he-IL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  <p:bldP spid="17416" grpId="0"/>
      <p:bldP spid="174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62484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x, y, z;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7;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7 = x;</a:t>
            </a:r>
            <a:endParaRPr lang="he-IL" altLang="he-IL" sz="28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he-IL" altLang="he-IL" sz="2800"/>
              <a:t>  </a:t>
            </a:r>
            <a:r>
              <a:rPr lang="en-US" altLang="he-IL" sz="2800"/>
              <a:t>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x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8458200" y="2133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z</a:t>
            </a:r>
          </a:p>
        </p:txBody>
      </p:sp>
      <p:sp>
        <p:nvSpPr>
          <p:cNvPr id="26638" name="Text Box 31"/>
          <p:cNvSpPr txBox="1">
            <a:spLocks noChangeArrowheads="1"/>
          </p:cNvSpPr>
          <p:nvPr/>
        </p:nvSpPr>
        <p:spPr bwMode="auto">
          <a:xfrm>
            <a:off x="84582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y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78486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7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057400" y="2971800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שגיאת קומפילציה – ההצבה </a:t>
            </a:r>
            <a:r>
              <a:rPr lang="he-IL" altLang="he-IL" sz="2800" b="1">
                <a:solidFill>
                  <a:srgbClr val="FF0000"/>
                </a:solidFill>
              </a:rPr>
              <a:t>תמיד</a:t>
            </a:r>
            <a:r>
              <a:rPr lang="he-IL" altLang="he-IL" sz="2800">
                <a:solidFill>
                  <a:srgbClr val="FF0000"/>
                </a:solidFill>
              </a:rPr>
              <a:t> מימין לשמאל</a:t>
            </a:r>
            <a:endParaRPr lang="en-US" altLang="he-IL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2484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x=2, y, z=3;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x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8458200" y="2133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z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84582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y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8486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8486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3</a:t>
            </a:r>
          </a:p>
        </p:txBody>
      </p:sp>
      <p:sp>
        <p:nvSpPr>
          <p:cNvPr id="19471" name="AutoShape 15"/>
          <p:cNvSpPr>
            <a:spLocks/>
          </p:cNvSpPr>
          <p:nvPr/>
        </p:nvSpPr>
        <p:spPr bwMode="auto">
          <a:xfrm>
            <a:off x="2743200" y="30861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2102"/>
              <a:gd name="adj5" fmla="val -122398"/>
              <a:gd name="adj6" fmla="val -6079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אתחול</a:t>
            </a:r>
            <a:endParaRPr lang="en-US" altLang="he-IL" sz="2800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209800" y="3962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מה ערכו של </a:t>
            </a:r>
            <a:r>
              <a:rPr lang="en-US" altLang="he-IL" sz="2800"/>
              <a:t>y</a:t>
            </a:r>
            <a:r>
              <a:rPr lang="he-IL" altLang="he-IL" sz="2800"/>
              <a:t>?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  <p:bldP spid="19470" grpId="0"/>
      <p:bldP spid="19471" grpId="0" animBg="1"/>
      <p:bldP spid="194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2484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x, y, z;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y = z = 4;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x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8458200" y="2133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z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84582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y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8486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4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8486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4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848600" y="2133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04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2484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x, y, z;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1 + 3;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y = x – 2;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z = 2*(x + y);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5;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7620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8458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7620000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76200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76200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>
            <a:off x="7620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76200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84582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x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8458200" y="2133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z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84582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y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848600" y="1219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4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848600" y="167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2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848600" y="2133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12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2362200" y="40386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מה ערכו של </a:t>
            </a:r>
            <a:r>
              <a:rPr lang="en-US" altLang="he-IL" sz="2800"/>
              <a:t>y</a:t>
            </a:r>
            <a:r>
              <a:rPr lang="he-IL" altLang="he-IL" sz="2800"/>
              <a:t> עכשיו?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  <p:bldP spid="21518" grpId="0"/>
      <p:bldP spid="21519" grpId="0"/>
      <p:bldP spid="215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2484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x, y, z;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x = 5;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x = x + 2;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x = x – 8;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x = x * 6;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  <p:sp>
        <p:nvSpPr>
          <p:cNvPr id="22545" name="AutoShape 17"/>
          <p:cNvSpPr>
            <a:spLocks noChangeArrowheads="1"/>
          </p:cNvSpPr>
          <p:nvPr/>
        </p:nvSpPr>
        <p:spPr bwMode="auto">
          <a:xfrm>
            <a:off x="2667000" y="31242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962400" y="2895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 += 2;</a:t>
            </a:r>
          </a:p>
        </p:txBody>
      </p:sp>
      <p:sp>
        <p:nvSpPr>
          <p:cNvPr id="22547" name="AutoShape 19"/>
          <p:cNvSpPr>
            <a:spLocks noChangeArrowheads="1"/>
          </p:cNvSpPr>
          <p:nvPr/>
        </p:nvSpPr>
        <p:spPr bwMode="auto">
          <a:xfrm>
            <a:off x="2667000" y="36576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962400" y="3429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 -= 8;</a:t>
            </a:r>
          </a:p>
        </p:txBody>
      </p:sp>
      <p:sp>
        <p:nvSpPr>
          <p:cNvPr id="22549" name="AutoShape 21"/>
          <p:cNvSpPr>
            <a:spLocks noChangeArrowheads="1"/>
          </p:cNvSpPr>
          <p:nvPr/>
        </p:nvSpPr>
        <p:spPr bwMode="auto">
          <a:xfrm>
            <a:off x="2667000" y="42672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962400" y="4038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 *= 6;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nimBg="1"/>
      <p:bldP spid="22547" grpId="0" animBg="1"/>
      <p:bldP spid="225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2484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x, y, z;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5;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x + 1;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x – 1;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2667000" y="31242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62400" y="2895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 += 1;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667000" y="36576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962400" y="3429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 -= 1;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410200" y="35814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705600" y="3352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x--;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5410200" y="30480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705600" y="2819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x++;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3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7" grpId="0" animBg="1"/>
      <p:bldP spid="23559" grpId="0" animBg="1"/>
      <p:bldP spid="235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3820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public class Hello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   System.out.println(“Hello World!”);  // remark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5123" name="AutoShape 3"/>
          <p:cNvSpPr>
            <a:spLocks/>
          </p:cNvSpPr>
          <p:nvPr/>
        </p:nvSpPr>
        <p:spPr bwMode="auto">
          <a:xfrm>
            <a:off x="1752600" y="266700"/>
            <a:ext cx="2057400" cy="609600"/>
          </a:xfrm>
          <a:prstGeom prst="borderCallout2">
            <a:avLst>
              <a:gd name="adj1" fmla="val 18750"/>
              <a:gd name="adj2" fmla="val -3704"/>
              <a:gd name="adj3" fmla="val 18750"/>
              <a:gd name="adj4" fmla="val -14583"/>
              <a:gd name="adj5" fmla="val 131250"/>
              <a:gd name="adj6" fmla="val -25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/>
              <a:t>הגדרת המחלקה בתוכה תרוץ התוכנית</a:t>
            </a:r>
            <a:endParaRPr lang="en-US" altLang="he-IL"/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1981200" y="17526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7778"/>
              <a:gd name="adj5" fmla="val 37500"/>
              <a:gd name="adj6" fmla="val -5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/>
              <a:t>סוגריים מסולסלים תוחמים בלוקים בשפה</a:t>
            </a:r>
            <a:endParaRPr lang="en-US" altLang="he-IL"/>
          </a:p>
        </p:txBody>
      </p:sp>
      <p:sp>
        <p:nvSpPr>
          <p:cNvPr id="5125" name="AutoShape 5"/>
          <p:cNvSpPr>
            <a:spLocks/>
          </p:cNvSpPr>
          <p:nvPr/>
        </p:nvSpPr>
        <p:spPr bwMode="auto">
          <a:xfrm>
            <a:off x="4876800" y="1676400"/>
            <a:ext cx="2057400" cy="609600"/>
          </a:xfrm>
          <a:prstGeom prst="borderCallout2">
            <a:avLst>
              <a:gd name="adj1" fmla="val 18750"/>
              <a:gd name="adj2" fmla="val -3704"/>
              <a:gd name="adj3" fmla="val 18750"/>
              <a:gd name="adj4" fmla="val -14583"/>
              <a:gd name="adj5" fmla="val 131250"/>
              <a:gd name="adj6" fmla="val -259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/>
              <a:t>נקודת הכניסה לתוכנית</a:t>
            </a:r>
            <a:endParaRPr lang="en-US" altLang="he-IL"/>
          </a:p>
        </p:txBody>
      </p:sp>
      <p:sp>
        <p:nvSpPr>
          <p:cNvPr id="5126" name="AutoShape 6"/>
          <p:cNvSpPr>
            <a:spLocks/>
          </p:cNvSpPr>
          <p:nvPr/>
        </p:nvSpPr>
        <p:spPr bwMode="auto">
          <a:xfrm>
            <a:off x="914400" y="4572000"/>
            <a:ext cx="2286000" cy="1447800"/>
          </a:xfrm>
          <a:prstGeom prst="borderCallout2">
            <a:avLst>
              <a:gd name="adj1" fmla="val 7894"/>
              <a:gd name="adj2" fmla="val 103333"/>
              <a:gd name="adj3" fmla="val 7894"/>
              <a:gd name="adj4" fmla="val 107083"/>
              <a:gd name="adj5" fmla="val -30042"/>
              <a:gd name="adj6" fmla="val 1110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/>
              <a:t>הפקודה </a:t>
            </a:r>
            <a:r>
              <a:rPr lang="en-US" altLang="he-IL"/>
              <a:t>println</a:t>
            </a:r>
            <a:r>
              <a:rPr lang="he-IL" altLang="he-IL"/>
              <a:t> מדפיסה את כל מה שבסוגריים ואח"כ יורדת שורה</a:t>
            </a:r>
            <a:endParaRPr lang="en-US" altLang="he-IL"/>
          </a:p>
        </p:txBody>
      </p:sp>
      <p:sp>
        <p:nvSpPr>
          <p:cNvPr id="5127" name="AutoShape 7"/>
          <p:cNvSpPr>
            <a:spLocks/>
          </p:cNvSpPr>
          <p:nvPr/>
        </p:nvSpPr>
        <p:spPr bwMode="auto">
          <a:xfrm>
            <a:off x="3581400" y="4648200"/>
            <a:ext cx="2057400" cy="609600"/>
          </a:xfrm>
          <a:prstGeom prst="borderCallout2">
            <a:avLst>
              <a:gd name="adj1" fmla="val 18750"/>
              <a:gd name="adj2" fmla="val 103704"/>
              <a:gd name="adj3" fmla="val 18750"/>
              <a:gd name="adj4" fmla="val 120602"/>
              <a:gd name="adj5" fmla="val -75782"/>
              <a:gd name="adj6" fmla="val 1381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/>
              <a:t>נקודה-פסיק מסמנים סוף פקודה</a:t>
            </a:r>
            <a:endParaRPr lang="en-US" altLang="he-IL"/>
          </a:p>
        </p:txBody>
      </p:sp>
      <p:sp>
        <p:nvSpPr>
          <p:cNvPr id="5128" name="AutoShape 8"/>
          <p:cNvSpPr>
            <a:spLocks/>
          </p:cNvSpPr>
          <p:nvPr/>
        </p:nvSpPr>
        <p:spPr bwMode="auto">
          <a:xfrm>
            <a:off x="4267200" y="5410200"/>
            <a:ext cx="2538413" cy="609600"/>
          </a:xfrm>
          <a:prstGeom prst="borderCallout2">
            <a:avLst>
              <a:gd name="adj1" fmla="val 18750"/>
              <a:gd name="adj2" fmla="val 103000"/>
              <a:gd name="adj3" fmla="val 18750"/>
              <a:gd name="adj4" fmla="val 103000"/>
              <a:gd name="adj5" fmla="val -200782"/>
              <a:gd name="adj6" fmla="val 103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/>
              <a:t>הערה – כל מה שמימין ל- </a:t>
            </a:r>
            <a:r>
              <a:rPr lang="en-US" altLang="he-IL"/>
              <a:t>//</a:t>
            </a:r>
            <a:r>
              <a:rPr lang="he-IL" altLang="he-IL"/>
              <a:t> לא נקרא ע"י הקומפיילר</a:t>
            </a:r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5124" grpId="0" animBg="1"/>
      <p:bldP spid="5125" grpId="0" animBg="1"/>
      <p:bldP spid="5126" grpId="0" animBg="1"/>
      <p:bldP spid="5127" grpId="0" animBg="1"/>
      <p:bldP spid="51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0010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x, y, z;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2;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y = 5;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System.out.print(“X is: “ + x + “ Y is: “ + y);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System.out.print(“X is: x Y is: y”);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תרגיל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ברצוננו לכתוב תוכנית שמחשבת שטח והיקף של מלבן שאורכו 5 ורוחבו 7. התוכנית תדפיס על המסך את תוצאות החישוב.</a:t>
            </a:r>
          </a:p>
          <a:p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6" name="מלבן 5"/>
          <p:cNvSpPr/>
          <p:nvPr/>
        </p:nvSpPr>
        <p:spPr>
          <a:xfrm>
            <a:off x="990600" y="3810000"/>
            <a:ext cx="2819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0" y="33528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sz="2400"/>
              <a:t>7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42672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sz="2400"/>
              <a:t>5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3400" y="3962400"/>
            <a:ext cx="388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altLang="he-IL" sz="2800"/>
              <a:t>שטח = רוחב * אורך</a:t>
            </a:r>
          </a:p>
          <a:p>
            <a:pPr eaLnBrk="1" hangingPunct="1"/>
            <a:r>
              <a:rPr lang="he-IL" altLang="he-IL" sz="2800"/>
              <a:t>היקף = (רוחב +</a:t>
            </a:r>
            <a:r>
              <a:rPr lang="en-US" altLang="he-IL" sz="2800"/>
              <a:t> </a:t>
            </a:r>
            <a:r>
              <a:rPr lang="he-IL" altLang="he-IL" sz="2800"/>
              <a:t>אורך) *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5821363"/>
          </a:xfrm>
        </p:spPr>
        <p:txBody>
          <a:bodyPr/>
          <a:lstStyle/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public class Tester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public static void main(String[] args)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int width, height, area, peri;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width = 7;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height = 5;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area = width * height;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peri = 2 * (width + height);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System.out.println(“Area: “ + area +“ Peri:“ +peri);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}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קלט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כדי לבצע קלט מהמשתמש, נשתמש במחלקת קלט של ג'אווה שנקראת </a:t>
            </a:r>
            <a:r>
              <a:rPr lang="en-US" altLang="he-IL"/>
              <a:t>Scanner</a:t>
            </a:r>
            <a:r>
              <a:rPr lang="he-IL" altLang="he-IL"/>
              <a:t>.</a:t>
            </a:r>
          </a:p>
          <a:p>
            <a:r>
              <a:rPr lang="he-IL" altLang="he-IL"/>
              <a:t>שלבי העבודה – </a:t>
            </a:r>
          </a:p>
          <a:p>
            <a:pPr lvl="1"/>
            <a:r>
              <a:rPr lang="he-IL" altLang="he-IL"/>
              <a:t>ייבוא המחלקה (לפני כותרת המחלקה).</a:t>
            </a:r>
          </a:p>
          <a:p>
            <a:pPr lvl="1"/>
            <a:r>
              <a:rPr lang="he-IL" altLang="he-IL"/>
              <a:t>יצירת אובייקט מסוג </a:t>
            </a:r>
            <a:r>
              <a:rPr lang="en-US" altLang="he-IL"/>
              <a:t>Scanner</a:t>
            </a:r>
            <a:r>
              <a:rPr lang="he-IL" altLang="he-IL"/>
              <a:t> (בתוך ה-</a:t>
            </a:r>
            <a:r>
              <a:rPr lang="en-US" altLang="he-IL"/>
              <a:t>main</a:t>
            </a:r>
            <a:r>
              <a:rPr lang="he-IL" altLang="he-IL"/>
              <a:t>).</a:t>
            </a:r>
          </a:p>
          <a:p>
            <a:pPr lvl="1"/>
            <a:r>
              <a:rPr lang="he-IL" altLang="he-IL"/>
              <a:t>שימוש בשיטות של האובייקט לביצוע קלט מהמשתמש.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001000" cy="6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import java.util.Scanner;   // </a:t>
            </a:r>
            <a:r>
              <a:rPr lang="he-IL" altLang="he-IL" sz="2800"/>
              <a:t>יבוא המחלקה</a:t>
            </a:r>
            <a:endParaRPr lang="en-US" altLang="he-IL" sz="28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// </a:t>
            </a:r>
            <a:r>
              <a:rPr lang="he-IL" altLang="he-IL" sz="2800"/>
              <a:t>יצירת אובייקט מהמחלקה</a:t>
            </a:r>
            <a:endParaRPr lang="en-US" altLang="he-IL" sz="280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Scanner scan = new Scanner(System.in);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x;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x = scan.nextInt();  // </a:t>
            </a:r>
            <a:r>
              <a:rPr lang="he-IL" altLang="he-IL" sz="2800"/>
              <a:t>שימוש בשיטה של האובייקט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long l;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l = scan.nextLong();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נשנה את התוכנית הקודמת:</a:t>
            </a:r>
          </a:p>
          <a:p>
            <a:r>
              <a:rPr lang="he-IL" altLang="he-IL"/>
              <a:t>כעת המשתמש יכניס את אורך המלבן ואת רוחבו, והתוכנה תחשב עבורו שוב את שטח והיקף המלבן.</a:t>
            </a:r>
          </a:p>
          <a:p>
            <a:r>
              <a:rPr lang="he-IL" altLang="he-IL"/>
              <a:t>מה צריך להשתנות בתוכנה?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5973763"/>
          </a:xfrm>
        </p:spPr>
        <p:txBody>
          <a:bodyPr/>
          <a:lstStyle/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import java.util.Scanner;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public class Tester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public static void main(String[] args)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 Scanner scan = new Scanner(System.in);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int width, height, area, peri;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width = 7;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height = 5;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area = width * height;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peri = 2 * (width + height);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System.out.println(“Area: “ + area +“ Peri:“ +peri);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}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5973763"/>
          </a:xfrm>
        </p:spPr>
        <p:txBody>
          <a:bodyPr/>
          <a:lstStyle/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import java.util.Scanner;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public class Tester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public static void main(String[] args)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 Scanner scan = new Scanner(System.in);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int width, height, area, peri;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width = scan.nextInt();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 height = scan.nextInt();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area = width * height;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peri = 2 * (width + height);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System.out.println(“Area: “ + area +“ Peri:“ +peri);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}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5973763"/>
          </a:xfrm>
        </p:spPr>
        <p:txBody>
          <a:bodyPr/>
          <a:lstStyle/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import java.util.Scanner;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public class Tester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public static void main(String[] args) {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 Scanner scan = new Scanner(System.in);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int width, height, area, peri;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System.out.println(“Enter width and height:”);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width = scan.nextInt();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  height = scan.nextInt();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	…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  }</a:t>
            </a:r>
          </a:p>
          <a:p>
            <a:pPr algn="l" rtl="0">
              <a:spcBef>
                <a:spcPts val="600"/>
              </a:spcBef>
              <a:buFont typeface="Arial" pitchFamily="34" charset="0"/>
              <a:buNone/>
            </a:pPr>
            <a:r>
              <a:rPr lang="en-US" altLang="he-IL"/>
              <a:t>}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קבועים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נניח שנרצה לכתוב תוכנית שקולטת מהמשתמש מחיר בדולרים, ומתרגמת אותו לשקלים.</a:t>
            </a:r>
            <a:endParaRPr lang="en-US" dirty="0"/>
          </a:p>
          <a:p>
            <a:r>
              <a:rPr lang="en-US"/>
              <a:t>נניח ששער הדולר-שקל הוא 3.8.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5968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התוכנית שכתבנו תישמר בקובץ שנקרא </a:t>
            </a:r>
            <a:r>
              <a:rPr lang="en-US" altLang="he-IL"/>
              <a:t>Hello.java</a:t>
            </a:r>
            <a:r>
              <a:rPr lang="he-IL" altLang="he-IL"/>
              <a:t>.</a:t>
            </a:r>
            <a:endParaRPr lang="en-US" altLang="he-IL" dirty="0"/>
          </a:p>
          <a:p>
            <a:r>
              <a:rPr lang="he-IL" altLang="he-IL"/>
              <a:t>שימו לב – שם הקובץ חייב להיות זהה </a:t>
            </a:r>
            <a:r>
              <a:rPr lang="he-IL" altLang="he-IL" b="1"/>
              <a:t>לחלוטין</a:t>
            </a:r>
            <a:r>
              <a:rPr lang="he-IL" altLang="he-IL"/>
              <a:t> לשם המחלקה שהוא מכיל.</a:t>
            </a:r>
            <a:endParaRPr lang="he-IL" altLang="he-IL" dirty="0"/>
          </a:p>
          <a:p>
            <a:r>
              <a:rPr lang="he-IL" altLang="he-IL"/>
              <a:t>מכאן נובע – בכל קובץ יש מחלקה אחת בלבד!</a:t>
            </a:r>
            <a:endParaRPr lang="he-IL" altLang="he-IL" dirty="0"/>
          </a:p>
          <a:p>
            <a:r>
              <a:rPr lang="he-IL" altLang="he-IL"/>
              <a:t>אחרי קומפילציה נקבל את הקובץ </a:t>
            </a:r>
            <a:r>
              <a:rPr lang="en-US" altLang="he-IL"/>
              <a:t>Hello.class</a:t>
            </a:r>
            <a:endParaRPr lang="he-IL" altLang="he-IL" dirty="0"/>
          </a:p>
          <a:p>
            <a:r>
              <a:rPr lang="he-IL" altLang="he-IL"/>
              <a:t>הרצת הקובץ תיתן את הפלט </a:t>
            </a:r>
            <a:r>
              <a:rPr lang="en-US" altLang="he-IL">
                <a:latin typeface="Calibri"/>
              </a:rPr>
              <a:t>“!</a:t>
            </a:r>
            <a:r>
              <a:rPr lang="en-US" altLang="he-IL"/>
              <a:t>Hello World”</a:t>
            </a:r>
            <a:endParaRPr lang="en-US" altLang="he-IL" dirty="0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579497" cy="60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double usd, nis;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Scanner scan = new Scanner(System.in);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System.out.println("Enter a price in usd:");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usd = scan.nextDouble();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nis = usd * 3.8;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System.out.println("The price in nis is " + nis); 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  <a:endParaRPr lang="en-US" altLang="he-IL" sz="2800" dirty="0"/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  <a:endParaRPr lang="en-US" altLang="he-IL" sz="2800" dirty="0"/>
          </a:p>
        </p:txBody>
      </p:sp>
      <p:sp>
        <p:nvSpPr>
          <p:cNvPr id="2" name="Oval 1"/>
          <p:cNvSpPr/>
          <p:nvPr/>
        </p:nvSpPr>
        <p:spPr>
          <a:xfrm>
            <a:off x="2673350" y="4041775"/>
            <a:ext cx="788437" cy="565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579497" cy="659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double </a:t>
            </a:r>
            <a:r>
              <a:rPr lang="en-US" altLang="he-IL" sz="2800" dirty="0" err="1"/>
              <a:t>usd</a:t>
            </a:r>
            <a:r>
              <a:rPr lang="en-US" altLang="he-IL" sz="2800" dirty="0"/>
              <a:t>, </a:t>
            </a:r>
            <a:r>
              <a:rPr lang="en-US" altLang="he-IL" sz="2800" dirty="0" err="1"/>
              <a:t>nis</a:t>
            </a:r>
            <a:r>
              <a:rPr lang="en-US" altLang="he-IL" sz="2800" dirty="0"/>
              <a:t>, </a:t>
            </a:r>
            <a:r>
              <a:rPr lang="en-US" altLang="he-IL" sz="2800" dirty="0" err="1"/>
              <a:t>usdNisRatio</a:t>
            </a:r>
            <a:r>
              <a:rPr lang="en-US" altLang="he-IL" sz="2800" dirty="0"/>
              <a:t> = 3.8;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Scanner scan = new Scanner(System.in);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("Enter a price in </a:t>
            </a:r>
            <a:r>
              <a:rPr lang="en-US" altLang="he-IL" sz="2800" dirty="0" err="1"/>
              <a:t>usd</a:t>
            </a:r>
            <a:r>
              <a:rPr lang="en-US" altLang="he-IL" sz="2800" dirty="0"/>
              <a:t>:");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usd</a:t>
            </a:r>
            <a:r>
              <a:rPr lang="en-US" altLang="he-IL" sz="2800" dirty="0"/>
              <a:t> = </a:t>
            </a:r>
            <a:r>
              <a:rPr lang="en-US" altLang="he-IL" sz="2800" dirty="0" err="1"/>
              <a:t>scan.nextDouble</a:t>
            </a:r>
            <a:r>
              <a:rPr lang="en-US" altLang="he-IL" sz="2800" dirty="0"/>
              <a:t>();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>
                <a:solidFill>
                  <a:srgbClr val="1F497D"/>
                </a:solidFill>
              </a:rPr>
              <a:t>nis</a:t>
            </a:r>
            <a:r>
              <a:rPr lang="en-US" altLang="he-IL" sz="2800" dirty="0">
                <a:solidFill>
                  <a:srgbClr val="1F497D"/>
                </a:solidFill>
              </a:rPr>
              <a:t> = </a:t>
            </a:r>
            <a:r>
              <a:rPr lang="en-US" altLang="he-IL" sz="2800" dirty="0" err="1">
                <a:solidFill>
                  <a:srgbClr val="1F497D"/>
                </a:solidFill>
              </a:rPr>
              <a:t>usd</a:t>
            </a:r>
            <a:r>
              <a:rPr lang="en-US" altLang="he-IL" sz="2800" dirty="0">
                <a:solidFill>
                  <a:srgbClr val="1F497D"/>
                </a:solidFill>
              </a:rPr>
              <a:t> * </a:t>
            </a:r>
            <a:r>
              <a:rPr lang="en-US" altLang="he-IL" sz="2800" dirty="0" err="1">
                <a:solidFill>
                  <a:srgbClr val="1F497D"/>
                </a:solidFill>
              </a:rPr>
              <a:t>usdNisRatio</a:t>
            </a:r>
            <a:r>
              <a:rPr lang="en-US" altLang="he-IL" sz="2800" dirty="0">
                <a:solidFill>
                  <a:srgbClr val="1F497D"/>
                </a:solidFill>
              </a:rPr>
              <a:t>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("The price in </a:t>
            </a:r>
            <a:r>
              <a:rPr lang="en-US" altLang="he-IL" sz="2800" dirty="0" err="1"/>
              <a:t>nis</a:t>
            </a:r>
            <a:r>
              <a:rPr lang="en-US" altLang="he-IL" sz="2800" dirty="0"/>
              <a:t> is " + </a:t>
            </a:r>
            <a:r>
              <a:rPr lang="en-US" altLang="he-IL" sz="2800" dirty="0" err="1"/>
              <a:t>nis</a:t>
            </a:r>
            <a:r>
              <a:rPr lang="en-US" altLang="he-IL" sz="2800" dirty="0"/>
              <a:t>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>
                <a:solidFill>
                  <a:srgbClr val="FF0000"/>
                </a:solidFill>
              </a:rPr>
              <a:t>usdNisRatio</a:t>
            </a:r>
            <a:r>
              <a:rPr lang="en-US" altLang="he-IL" sz="2800" dirty="0">
                <a:solidFill>
                  <a:srgbClr val="FF0000"/>
                </a:solidFill>
              </a:rPr>
              <a:t> = 4;</a:t>
            </a:r>
            <a:r>
              <a:rPr lang="en-US" altLang="he-IL" sz="2800" dirty="0"/>
              <a:t> 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1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579497" cy="715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public static void main(String[] </a:t>
            </a:r>
            <a:r>
              <a:rPr lang="en-US" altLang="he-IL" sz="2800" dirty="0" err="1"/>
              <a:t>args</a:t>
            </a:r>
            <a:r>
              <a:rPr lang="en-US" altLang="he-IL" sz="2800" dirty="0"/>
              <a:t>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double </a:t>
            </a:r>
            <a:r>
              <a:rPr lang="en-US" altLang="he-IL" sz="2800" dirty="0" err="1"/>
              <a:t>usd</a:t>
            </a:r>
            <a:r>
              <a:rPr lang="en-US" altLang="he-IL" sz="2800" dirty="0"/>
              <a:t>, </a:t>
            </a:r>
            <a:r>
              <a:rPr lang="en-US" altLang="he-IL" sz="2800" dirty="0" err="1"/>
              <a:t>nis</a:t>
            </a:r>
            <a:r>
              <a:rPr lang="en-US" altLang="he-IL" sz="2800" dirty="0"/>
              <a:t>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>
                <a:solidFill>
                  <a:srgbClr val="1F497D"/>
                </a:solidFill>
              </a:rPr>
              <a:t>final double USD_NIS_RATIO = 3.8;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Scanner scan = new Scanner(System.in);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("Enter a price in </a:t>
            </a:r>
            <a:r>
              <a:rPr lang="en-US" altLang="he-IL" sz="2800" dirty="0" err="1"/>
              <a:t>usd</a:t>
            </a:r>
            <a:r>
              <a:rPr lang="en-US" altLang="he-IL" sz="2800" dirty="0"/>
              <a:t>:");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usd</a:t>
            </a:r>
            <a:r>
              <a:rPr lang="en-US" altLang="he-IL" sz="2800" dirty="0"/>
              <a:t> = </a:t>
            </a:r>
            <a:r>
              <a:rPr lang="en-US" altLang="he-IL" sz="2800" dirty="0" err="1"/>
              <a:t>scan.nextDouble</a:t>
            </a:r>
            <a:r>
              <a:rPr lang="en-US" altLang="he-IL" sz="2800" dirty="0"/>
              <a:t>();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>
                <a:solidFill>
                  <a:srgbClr val="000000"/>
                </a:solidFill>
              </a:rPr>
              <a:t>nis</a:t>
            </a:r>
            <a:r>
              <a:rPr lang="en-US" altLang="he-IL" sz="2800" dirty="0">
                <a:solidFill>
                  <a:srgbClr val="000000"/>
                </a:solidFill>
              </a:rPr>
              <a:t> = </a:t>
            </a:r>
            <a:r>
              <a:rPr lang="en-US" altLang="he-IL" sz="2800" dirty="0" err="1">
                <a:solidFill>
                  <a:srgbClr val="000000"/>
                </a:solidFill>
              </a:rPr>
              <a:t>usd</a:t>
            </a:r>
            <a:r>
              <a:rPr lang="en-US" altLang="he-IL" sz="2800" dirty="0">
                <a:solidFill>
                  <a:srgbClr val="000000"/>
                </a:solidFill>
              </a:rPr>
              <a:t> * </a:t>
            </a:r>
            <a:r>
              <a:rPr lang="en-US" altLang="he-IL" sz="2800" dirty="0">
                <a:solidFill>
                  <a:srgbClr val="000000"/>
                </a:solidFill>
                <a:latin typeface="Arial" charset="0"/>
              </a:rPr>
              <a:t>USD_NIS_RATIO</a:t>
            </a:r>
            <a:r>
              <a:rPr lang="en-US" altLang="he-IL" sz="2800" dirty="0">
                <a:solidFill>
                  <a:srgbClr val="000000"/>
                </a:solidFill>
              </a:rPr>
              <a:t>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/>
              <a:t>System.out.println</a:t>
            </a:r>
            <a:r>
              <a:rPr lang="en-US" altLang="he-IL" sz="2800" dirty="0"/>
              <a:t>("The price in </a:t>
            </a:r>
            <a:r>
              <a:rPr lang="en-US" altLang="he-IL" sz="2800" dirty="0" err="1"/>
              <a:t>nis</a:t>
            </a:r>
            <a:r>
              <a:rPr lang="en-US" altLang="he-IL" sz="2800" dirty="0"/>
              <a:t> is " + </a:t>
            </a:r>
            <a:r>
              <a:rPr lang="en-US" altLang="he-IL" sz="2800" dirty="0" err="1"/>
              <a:t>nis</a:t>
            </a:r>
            <a:r>
              <a:rPr lang="en-US" altLang="he-IL" sz="2800" dirty="0"/>
              <a:t>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   </a:t>
            </a:r>
            <a:r>
              <a:rPr lang="en-US" altLang="he-IL" sz="2800" dirty="0" err="1">
                <a:solidFill>
                  <a:srgbClr val="FF0000"/>
                </a:solidFill>
              </a:rPr>
              <a:t>usdNisRatio</a:t>
            </a:r>
            <a:r>
              <a:rPr lang="en-US" altLang="he-IL" sz="2800" dirty="0">
                <a:solidFill>
                  <a:srgbClr val="FF0000"/>
                </a:solidFill>
              </a:rPr>
              <a:t> = 4;  // </a:t>
            </a:r>
            <a:r>
              <a:rPr lang="en-US" altLang="he-IL" sz="2800" dirty="0" err="1">
                <a:solidFill>
                  <a:srgbClr val="FF0000"/>
                </a:solidFill>
              </a:rPr>
              <a:t>שגיאת</a:t>
            </a:r>
            <a:r>
              <a:rPr lang="en-US" altLang="he-IL" sz="2800" dirty="0">
                <a:solidFill>
                  <a:srgbClr val="FF0000"/>
                </a:solidFill>
              </a:rPr>
              <a:t> </a:t>
            </a:r>
            <a:r>
              <a:rPr lang="en-US" altLang="he-IL" sz="2800" dirty="0" err="1">
                <a:solidFill>
                  <a:srgbClr val="FF0000"/>
                </a:solidFill>
              </a:rPr>
              <a:t>קומפילציה</a:t>
            </a:r>
            <a:r>
              <a:rPr lang="en-US" altLang="he-IL" sz="2800" dirty="0">
                <a:solidFill>
                  <a:srgbClr val="000000"/>
                </a:solidFill>
              </a:rPr>
              <a:t> 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3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קבועים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קבוע</a:t>
            </a:r>
            <a:r>
              <a:rPr lang="en-US" dirty="0"/>
              <a:t> </a:t>
            </a:r>
            <a:r>
              <a:rPr lang="en-US" dirty="0" err="1"/>
              <a:t>הוא</a:t>
            </a:r>
            <a:r>
              <a:rPr lang="en-US" dirty="0"/>
              <a:t> </a:t>
            </a:r>
            <a:r>
              <a:rPr lang="en-US" dirty="0" err="1"/>
              <a:t>משתנה</a:t>
            </a:r>
            <a:r>
              <a:rPr lang="en-US" dirty="0"/>
              <a:t> </a:t>
            </a:r>
            <a:r>
              <a:rPr lang="en-US" dirty="0" err="1"/>
              <a:t>שמקבל</a:t>
            </a:r>
            <a:r>
              <a:rPr lang="en-US" dirty="0"/>
              <a:t> </a:t>
            </a:r>
            <a:r>
              <a:rPr lang="en-US" dirty="0" err="1"/>
              <a:t>ערך</a:t>
            </a:r>
            <a:r>
              <a:rPr lang="en-US" dirty="0"/>
              <a:t> </a:t>
            </a:r>
            <a:r>
              <a:rPr lang="en-US" dirty="0" err="1"/>
              <a:t>פעם</a:t>
            </a:r>
            <a:r>
              <a:rPr lang="en-US" dirty="0"/>
              <a:t> </a:t>
            </a:r>
            <a:r>
              <a:rPr lang="en-US" dirty="0" err="1"/>
              <a:t>אחת</a:t>
            </a:r>
            <a:r>
              <a:rPr lang="en-US" dirty="0"/>
              <a:t> </a:t>
            </a:r>
            <a:r>
              <a:rPr lang="en-US" dirty="0" err="1"/>
              <a:t>במהלך</a:t>
            </a:r>
            <a:r>
              <a:rPr lang="en-US" dirty="0"/>
              <a:t> </a:t>
            </a:r>
            <a:r>
              <a:rPr lang="en-US" dirty="0" err="1"/>
              <a:t>חייו</a:t>
            </a:r>
            <a:r>
              <a:rPr lang="en-US" dirty="0"/>
              <a:t> </a:t>
            </a:r>
            <a:r>
              <a:rPr lang="he-IL" dirty="0"/>
              <a:t>(ב</a:t>
            </a:r>
            <a:r>
              <a:rPr lang="en-US" dirty="0" err="1"/>
              <a:t>דרך</a:t>
            </a:r>
            <a:r>
              <a:rPr lang="en-US" dirty="0"/>
              <a:t> </a:t>
            </a:r>
            <a:r>
              <a:rPr lang="en-US" dirty="0" err="1"/>
              <a:t>כלל</a:t>
            </a:r>
            <a:r>
              <a:rPr lang="en-US" dirty="0"/>
              <a:t> </a:t>
            </a:r>
            <a:r>
              <a:rPr lang="en-US" dirty="0" err="1"/>
              <a:t>בשורת</a:t>
            </a:r>
            <a:r>
              <a:rPr lang="en-US" dirty="0"/>
              <a:t> </a:t>
            </a:r>
            <a:r>
              <a:rPr lang="en-US" dirty="0" err="1"/>
              <a:t>ההגדרה</a:t>
            </a:r>
            <a:r>
              <a:rPr lang="en-US" dirty="0"/>
              <a:t> </a:t>
            </a:r>
            <a:r>
              <a:rPr lang="en-US" dirty="0" err="1"/>
              <a:t>שלו</a:t>
            </a:r>
            <a:r>
              <a:rPr lang="en-US" dirty="0"/>
              <a:t>(</a:t>
            </a:r>
            <a:r>
              <a:rPr lang="he-IL" dirty="0"/>
              <a:t>.</a:t>
            </a:r>
            <a:endParaRPr lang="en-US" dirty="0"/>
          </a:p>
          <a:p>
            <a:r>
              <a:rPr lang="en-US" dirty="0" err="1"/>
              <a:t>נסיון</a:t>
            </a:r>
            <a:r>
              <a:rPr lang="en-US" dirty="0"/>
              <a:t> </a:t>
            </a:r>
            <a:r>
              <a:rPr lang="en-US" dirty="0" err="1"/>
              <a:t>לשנות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ערכו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קבוע</a:t>
            </a:r>
            <a:r>
              <a:rPr lang="en-US" dirty="0"/>
              <a:t> </a:t>
            </a:r>
            <a:r>
              <a:rPr lang="en-US" dirty="0" err="1"/>
              <a:t>לאחר</a:t>
            </a:r>
            <a:r>
              <a:rPr lang="en-US" dirty="0"/>
              <a:t> </a:t>
            </a:r>
            <a:r>
              <a:rPr lang="en-US" dirty="0" err="1"/>
              <a:t>שהוא</a:t>
            </a:r>
            <a:r>
              <a:rPr lang="en-US" dirty="0"/>
              <a:t> </a:t>
            </a:r>
            <a:r>
              <a:rPr lang="en-US" dirty="0" err="1"/>
              <a:t>כבר</a:t>
            </a:r>
            <a:r>
              <a:rPr lang="en-US" dirty="0"/>
              <a:t> </a:t>
            </a:r>
            <a:r>
              <a:rPr lang="en-US" dirty="0" err="1"/>
              <a:t>הוצב</a:t>
            </a:r>
            <a:r>
              <a:rPr lang="en-US" dirty="0"/>
              <a:t> </a:t>
            </a:r>
            <a:r>
              <a:rPr lang="en-US" dirty="0" err="1"/>
              <a:t>יביא</a:t>
            </a:r>
            <a:r>
              <a:rPr lang="en-US" dirty="0"/>
              <a:t> </a:t>
            </a:r>
            <a:r>
              <a:rPr lang="en-US" dirty="0" err="1"/>
              <a:t>לשגיאת</a:t>
            </a:r>
            <a:r>
              <a:rPr lang="en-US" dirty="0"/>
              <a:t> </a:t>
            </a:r>
            <a:r>
              <a:rPr lang="en-US" dirty="0" err="1"/>
              <a:t>קומפילציה</a:t>
            </a:r>
            <a:r>
              <a:rPr lang="en-US" dirty="0"/>
              <a:t>.</a:t>
            </a:r>
          </a:p>
          <a:p>
            <a:r>
              <a:rPr lang="en-US" dirty="0" err="1"/>
              <a:t>נשתמש</a:t>
            </a:r>
            <a:r>
              <a:rPr lang="en-US" dirty="0"/>
              <a:t> </a:t>
            </a:r>
            <a:r>
              <a:rPr lang="en-US" dirty="0" err="1"/>
              <a:t>בקבועים</a:t>
            </a:r>
            <a:r>
              <a:rPr lang="en-US" dirty="0"/>
              <a:t> </a:t>
            </a:r>
            <a:r>
              <a:rPr lang="en-US" dirty="0" err="1"/>
              <a:t>עבור</a:t>
            </a:r>
            <a:r>
              <a:rPr lang="en-US" dirty="0"/>
              <a:t> </a:t>
            </a:r>
            <a:r>
              <a:rPr lang="en-US" dirty="0" err="1"/>
              <a:t>מספרים</a:t>
            </a:r>
            <a:r>
              <a:rPr lang="en-US" dirty="0"/>
              <a:t> </a:t>
            </a:r>
            <a:r>
              <a:rPr lang="en-US" dirty="0" err="1"/>
              <a:t>חשובים</a:t>
            </a:r>
            <a:r>
              <a:rPr lang="en-US" dirty="0"/>
              <a:t> </a:t>
            </a:r>
            <a:r>
              <a:rPr lang="en-US" dirty="0" err="1"/>
              <a:t>לאלגוריתם</a:t>
            </a:r>
            <a:r>
              <a:rPr lang="en-US" dirty="0"/>
              <a:t> </a:t>
            </a:r>
            <a:r>
              <a:rPr lang="en-US" dirty="0" err="1"/>
              <a:t>אבל</a:t>
            </a:r>
            <a:r>
              <a:rPr lang="en-US" dirty="0"/>
              <a:t> </a:t>
            </a:r>
            <a:r>
              <a:rPr lang="en-US" dirty="0" err="1"/>
              <a:t>שהם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מספיק</a:t>
            </a:r>
            <a:r>
              <a:rPr lang="en-US" dirty="0"/>
              <a:t> </a:t>
            </a:r>
            <a:r>
              <a:rPr lang="en-US" dirty="0" err="1"/>
              <a:t>ברורים</a:t>
            </a:r>
            <a:r>
              <a:rPr lang="en-US" dirty="0"/>
              <a:t> </a:t>
            </a:r>
            <a:r>
              <a:rPr lang="en-US" dirty="0" err="1"/>
              <a:t>בעצמם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  <p:extLst>
      <p:ext uri="{BB962C8B-B14F-4D97-AF65-F5344CB8AC3E}">
        <p14:creationId xmlns:p14="http://schemas.microsoft.com/office/powerpoint/2010/main" val="10034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פעולת החילוק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ניתן להשתמש גם בחילוק כחלק מפעולות החשבון הרגילות:</a:t>
            </a:r>
          </a:p>
          <a:p>
            <a:pPr algn="l" rtl="0">
              <a:buFontTx/>
              <a:buNone/>
            </a:pPr>
            <a:r>
              <a:rPr lang="en-US" altLang="he-IL"/>
              <a:t>double d;</a:t>
            </a:r>
          </a:p>
          <a:p>
            <a:pPr algn="l" rtl="0">
              <a:buFontTx/>
              <a:buNone/>
            </a:pPr>
            <a:r>
              <a:rPr lang="en-US" altLang="he-IL"/>
              <a:t>d = 5.6 / 2.3;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61722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double a = 8.0, b = 4.0;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c;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c = a / b;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895600" y="2743200"/>
            <a:ext cx="5486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FF0000"/>
                </a:solidFill>
              </a:rPr>
              <a:t>שגיאת קומפילציה – חלוקה של שני מספרים ממשיים נותנת מספר ממשי, ולכן לא ניתן להציב אותו בתוך תא זיכרון מסוג </a:t>
            </a:r>
            <a:r>
              <a:rPr lang="en-US" altLang="he-IL" sz="2800">
                <a:solidFill>
                  <a:srgbClr val="FF0000"/>
                </a:solidFill>
              </a:rPr>
              <a:t>int</a:t>
            </a:r>
            <a:r>
              <a:rPr lang="he-IL" altLang="he-IL" sz="2800">
                <a:solidFill>
                  <a:srgbClr val="FF0000"/>
                </a:solidFill>
              </a:rPr>
              <a:t>.</a:t>
            </a:r>
            <a:endParaRPr lang="en-US" altLang="he-IL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1722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double a = 8.0, b = 4.0;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c;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c = (int)(a / b);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2971800" y="3924300"/>
            <a:ext cx="4648200" cy="952500"/>
          </a:xfrm>
          <a:prstGeom prst="borderCallout2">
            <a:avLst>
              <a:gd name="adj1" fmla="val 12000"/>
              <a:gd name="adj2" fmla="val -1639"/>
              <a:gd name="adj3" fmla="val 12000"/>
              <a:gd name="adj4" fmla="val -12912"/>
              <a:gd name="adj5" fmla="val -44000"/>
              <a:gd name="adj6" fmla="val -24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 sz="2800"/>
              <a:t>המרה – </a:t>
            </a:r>
            <a:r>
              <a:rPr lang="en-US" altLang="he-IL" sz="2800"/>
              <a:t>cast</a:t>
            </a:r>
            <a:r>
              <a:rPr lang="he-IL" altLang="he-IL" sz="2800"/>
              <a:t>. אנחנו "מכריחים" את התוצאה להפוך למספר שלם.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1722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double a = 7.0, b = 4.0;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c;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c = a / b;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c = (int)(a / b);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10000" y="2667000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מה ההבדל?</a:t>
            </a:r>
            <a:r>
              <a:rPr lang="en-US" altLang="he-IL" sz="2800"/>
              <a:t> </a:t>
            </a:r>
            <a:r>
              <a:rPr lang="he-IL" altLang="he-IL" sz="2800"/>
              <a:t>למה את השורה הראשונה הקומפיילר לא מקבל, אבל את השניה הוא כן מקבל?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1722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public class Tester{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int a = 8, b = 4;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double c;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   c = a / b;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0" y="2667000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עובר קומפילציה – כל עוד אין חשש לטעות, הקומפיילר יעביר את הקוד.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פעולת השארית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ניתן לבטא חלוקה של שני מספרים שלמים ע"י שתי תוצאות – השלם והשארית.</a:t>
            </a:r>
          </a:p>
          <a:p>
            <a:r>
              <a:rPr lang="he-IL" altLang="he-IL"/>
              <a:t>למשל – 7/2.</a:t>
            </a:r>
          </a:p>
          <a:p>
            <a:r>
              <a:rPr lang="he-IL" altLang="he-IL"/>
              <a:t>כמה פעמים 2 נכנס בתוך 7?</a:t>
            </a:r>
          </a:p>
          <a:p>
            <a:pPr lvl="1"/>
            <a:r>
              <a:rPr lang="he-IL" altLang="he-IL"/>
              <a:t>3 פעמים (זה החלק השלם).</a:t>
            </a:r>
          </a:p>
          <a:p>
            <a:r>
              <a:rPr lang="he-IL" altLang="he-IL"/>
              <a:t>כמה נשאר כדי להשלים ל-7?</a:t>
            </a:r>
          </a:p>
          <a:p>
            <a:pPr lvl="1"/>
            <a:r>
              <a:rPr lang="he-IL" altLang="he-IL"/>
              <a:t>1 (זאת השארית).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8382000" cy="629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public class Hello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   System.out.print (“Hell”);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   System.out.print(“o World”);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   System.out.print(“!”);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   System.out.println(); 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7 / 3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09800" y="228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שארית	   שלם</a:t>
            </a:r>
            <a:endParaRPr lang="en-US" altLang="he-IL" sz="2800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209800" y="685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1                      2</a:t>
            </a:r>
            <a:endParaRPr lang="en-US" altLang="he-IL" sz="2800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9 / </a:t>
            </a:r>
            <a:r>
              <a:rPr lang="he-IL" altLang="he-IL" sz="2800"/>
              <a:t>5</a:t>
            </a:r>
            <a:endParaRPr lang="en-US" altLang="he-IL" sz="2800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209800" y="1295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4                      1</a:t>
            </a:r>
            <a:endParaRPr lang="en-US" altLang="he-IL" sz="2800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85800" y="1905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10 / </a:t>
            </a:r>
            <a:r>
              <a:rPr lang="he-IL" altLang="he-IL" sz="2800"/>
              <a:t>5</a:t>
            </a:r>
            <a:endParaRPr lang="en-US" altLang="he-IL" sz="2800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209800" y="1905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0                      2</a:t>
            </a:r>
            <a:endParaRPr lang="en-US" altLang="he-IL" sz="2800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85800" y="2514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5 / </a:t>
            </a:r>
            <a:r>
              <a:rPr lang="he-IL" altLang="he-IL" sz="2800"/>
              <a:t>10</a:t>
            </a:r>
            <a:endParaRPr lang="en-US" altLang="he-IL" sz="2800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09800" y="2514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5                      0</a:t>
            </a:r>
            <a:endParaRPr lang="en-US" altLang="he-IL" sz="2800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85800" y="3505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בג'אווה ניתן לקבל את השארית ע"י האופרטור %</a:t>
            </a:r>
            <a:endParaRPr lang="en-US" altLang="he-I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47" grpId="0"/>
      <p:bldP spid="35848" grpId="0"/>
      <p:bldP spid="35849" grpId="0"/>
      <p:bldP spid="35850" grpId="0"/>
      <p:bldP spid="35851" grpId="0"/>
      <p:bldP spid="35852" grpId="0"/>
      <p:bldP spid="358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5105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int a, b;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a = 7 / 2;	// 3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b = 7 % 2;	// 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תרגיל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כתבו תוכנית שקולטת מהמשתמש מספר שלם של שניות.</a:t>
            </a:r>
          </a:p>
          <a:p>
            <a:r>
              <a:rPr lang="he-IL" altLang="he-IL"/>
              <a:t>התוכנית תדפיס על המסך כמה ימים, שעות, דקות ושניות יש במספר.</a:t>
            </a:r>
          </a:p>
          <a:p>
            <a:r>
              <a:rPr lang="he-IL" altLang="he-IL"/>
              <a:t>1 דקה = 60 שניות</a:t>
            </a:r>
          </a:p>
          <a:p>
            <a:r>
              <a:rPr lang="he-IL" altLang="he-IL"/>
              <a:t>1 שעה = 3600 שניות</a:t>
            </a:r>
          </a:p>
          <a:p>
            <a:r>
              <a:rPr lang="he-IL" altLang="he-IL"/>
              <a:t>1 יום = 86400 שניות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/>
              <a:t>למשל, אם הקלט הוא 128 שניות הפלט יהיה</a:t>
            </a:r>
          </a:p>
          <a:p>
            <a:pPr lvl="1"/>
            <a:r>
              <a:rPr lang="he-IL" altLang="he-IL"/>
              <a:t>0 ימים, 0 שעות, 2 דקות, 8 שניות.</a:t>
            </a:r>
          </a:p>
          <a:p>
            <a:r>
              <a:rPr lang="he-IL" altLang="he-IL"/>
              <a:t>אם הקלט הוא 90123 שניות, הפלט יהיה</a:t>
            </a:r>
          </a:p>
          <a:p>
            <a:pPr lvl="1"/>
            <a:r>
              <a:rPr lang="he-IL" altLang="he-IL"/>
              <a:t>1 ימים, 1 שעות, 2 דקות, 3 שניות.</a:t>
            </a:r>
            <a:endParaRPr lang="en-US" alt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83820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public class Hello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System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.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out.println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(“Hello World!”)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   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3820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public class Hello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public static void main(String[] args)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   System.out.println(“Hello World!”)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6934200" y="4686300"/>
            <a:ext cx="1676400" cy="1104900"/>
          </a:xfrm>
          <a:prstGeom prst="borderCallout2">
            <a:avLst>
              <a:gd name="adj1" fmla="val 10343"/>
              <a:gd name="adj2" fmla="val -4546"/>
              <a:gd name="adj3" fmla="val 10343"/>
              <a:gd name="adj4" fmla="val -11176"/>
              <a:gd name="adj5" fmla="val -58620"/>
              <a:gd name="adj6" fmla="val -18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e-IL" altLang="he-IL" sz="2800">
                <a:solidFill>
                  <a:srgbClr val="FF0000"/>
                </a:solidFill>
              </a:rPr>
              <a:t>שגיאת קומפילציה</a:t>
            </a:r>
            <a:endParaRPr lang="en-US" altLang="he-IL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משתנים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אמרנו שלמחשב יש שטח זיכרון גדול. נרצה לנצל את הזיכרון של המחשב כדי לשמור נתונים בתוכניות שלנו.</a:t>
            </a:r>
          </a:p>
          <a:p>
            <a:r>
              <a:rPr lang="he-IL" altLang="he-IL"/>
              <a:t>המחשב יודע לשמור בזיכרון רק מספרים.</a:t>
            </a:r>
          </a:p>
          <a:p>
            <a:r>
              <a:rPr lang="he-IL" altLang="he-IL"/>
              <a:t>סוגים שונים של מספרים תופסים שטחי זיכרון שונים בגודלם.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טיפוסי מספרים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int</a:t>
            </a:r>
            <a:r>
              <a:rPr lang="he-IL" altLang="he-IL"/>
              <a:t> – מספר שלם קטן (יחסית).</a:t>
            </a:r>
          </a:p>
          <a:p>
            <a:r>
              <a:rPr lang="en-US" altLang="he-IL"/>
              <a:t>long</a:t>
            </a:r>
            <a:r>
              <a:rPr lang="he-IL" altLang="he-IL"/>
              <a:t> – מספר שלם גדול (יחסית).</a:t>
            </a:r>
          </a:p>
          <a:p>
            <a:r>
              <a:rPr lang="en-US" altLang="he-IL"/>
              <a:t>float, double</a:t>
            </a:r>
            <a:r>
              <a:rPr lang="he-IL" altLang="he-IL"/>
              <a:t> – מספרים ממשיים.</a:t>
            </a:r>
          </a:p>
          <a:p>
            <a:r>
              <a:rPr lang="en-US" altLang="he-IL"/>
              <a:t>char</a:t>
            </a:r>
            <a:r>
              <a:rPr lang="he-IL" altLang="he-IL"/>
              <a:t> – תו בודד.</a:t>
            </a:r>
          </a:p>
          <a:p>
            <a:r>
              <a:rPr lang="en-US" altLang="he-IL"/>
              <a:t>boolean</a:t>
            </a:r>
            <a:r>
              <a:rPr lang="he-IL" altLang="he-IL"/>
              <a:t> – משתנה בוליאני (</a:t>
            </a:r>
            <a:r>
              <a:rPr lang="en-US" altLang="he-IL"/>
              <a:t>true</a:t>
            </a:r>
            <a:r>
              <a:rPr lang="he-IL" altLang="he-IL"/>
              <a:t> או </a:t>
            </a:r>
            <a:r>
              <a:rPr lang="en-US" altLang="he-IL"/>
              <a:t>false</a:t>
            </a:r>
            <a:r>
              <a:rPr lang="he-IL" altLang="he-IL"/>
              <a:t>).</a:t>
            </a:r>
          </a:p>
          <a:p>
            <a:endParaRPr lang="he-IL" altLang="he-IL"/>
          </a:p>
          <a:p>
            <a:r>
              <a:rPr lang="en-US" altLang="he-IL"/>
              <a:t>String</a:t>
            </a:r>
            <a:r>
              <a:rPr lang="he-IL" altLang="he-IL"/>
              <a:t> – מחרוזת (אוסף תווים).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>
                <a:solidFill>
                  <a:srgbClr val="1F497D"/>
                </a:solidFill>
              </a:rPr>
              <a:t>הגדרת משתנה</a:t>
            </a:r>
            <a:endParaRPr lang="en-US" altLang="he-IL" dirty="0">
              <a:solidFill>
                <a:srgbClr val="1F497D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/>
              <a:t>כדי להשתמש בזיכרון המחשב צריך לציין את סוג הזיכרון שבו אנו רוצים להשתמש, וכן לתת לו שם.</a:t>
            </a:r>
          </a:p>
          <a:p>
            <a:r>
              <a:rPr lang="he-IL" altLang="he-IL"/>
              <a:t>שטחי הזיכרון שאנחנו משתמשים בהם בתוכניות נקראים </a:t>
            </a:r>
            <a:r>
              <a:rPr lang="he-IL" altLang="he-IL" b="1"/>
              <a:t>משתנים</a:t>
            </a:r>
            <a:r>
              <a:rPr lang="he-IL" altLang="he-IL"/>
              <a:t> (</a:t>
            </a:r>
            <a:r>
              <a:rPr lang="en-US" altLang="he-IL"/>
              <a:t>variables</a:t>
            </a:r>
            <a:r>
              <a:rPr lang="he-IL" altLang="he-IL"/>
              <a:t>).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shay.tavor@gmail.com www.shaytavor.com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354</TotalTime>
  <Words>2574</Words>
  <Application>Microsoft Office PowerPoint</Application>
  <PresentationFormat>‫הצגה על המסך (4:3)</PresentationFormat>
  <Paragraphs>481</Paragraphs>
  <Slides>43</Slides>
  <Notes>43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template</vt:lpstr>
      <vt:lpstr>קלט, פלט ואריתמטיקה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משתנים</vt:lpstr>
      <vt:lpstr>טיפוסי מספרים</vt:lpstr>
      <vt:lpstr>הגדרת משתנה</vt:lpstr>
      <vt:lpstr>מצגת של PowerPoint‏</vt:lpstr>
      <vt:lpstr>מצגת של PowerPoint‏</vt:lpstr>
      <vt:lpstr>כללי קביעת שמות למשתנים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קלט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קבועים</vt:lpstr>
      <vt:lpstr>מצגת של PowerPoint‏</vt:lpstr>
      <vt:lpstr>מצגת של PowerPoint‏</vt:lpstr>
      <vt:lpstr>מצגת של PowerPoint‏</vt:lpstr>
      <vt:lpstr>קבועים</vt:lpstr>
      <vt:lpstr>פעולת החילוק</vt:lpstr>
      <vt:lpstr>מצגת של PowerPoint‏</vt:lpstr>
      <vt:lpstr>מצגת של PowerPoint‏</vt:lpstr>
      <vt:lpstr>מצגת של PowerPoint‏</vt:lpstr>
      <vt:lpstr>מצגת של PowerPoint‏</vt:lpstr>
      <vt:lpstr>פעולת השארית</vt:lpstr>
      <vt:lpstr>מצגת של PowerPoint‏</vt:lpstr>
      <vt:lpstr>מצגת של PowerPoint‏</vt:lpstr>
      <vt:lpstr>תרגיל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57</cp:revision>
  <cp:lastPrinted>1601-01-01T00:00:00Z</cp:lastPrinted>
  <dcterms:created xsi:type="dcterms:W3CDTF">1601-01-01T00:00:00Z</dcterms:created>
  <dcterms:modified xsi:type="dcterms:W3CDTF">2017-09-19T07:43:10Z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