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52"/>
  </p:notesMasterIdLst>
  <p:sldIdLst>
    <p:sldId id="256" r:id="rId2"/>
    <p:sldId id="277" r:id="rId3"/>
    <p:sldId id="278" r:id="rId4"/>
    <p:sldId id="280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48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</p:sldIdLst>
  <p:sldSz cx="9144000" cy="6858000" type="screen4x3"/>
  <p:notesSz cx="6858000" cy="9144000"/>
  <p:custDataLst>
    <p:tags r:id="rId53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 smtClean="0"/>
            </a:lvl1pPr>
          </a:lstStyle>
          <a:p>
            <a:pPr>
              <a:defRPr/>
            </a:pPr>
            <a:fld id="{27B682EE-F589-45CF-B221-89A2C1FE9CE4}" type="datetimeFigureOut">
              <a:rPr lang="he-IL"/>
              <a:pPr>
                <a:defRPr/>
              </a:pPr>
              <a:t>ט'/טבת/תשע"ז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EA83A620-864A-40C4-B7DA-A3054F372C79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5B451-74E2-430A-9A86-6A1D4FA2EDD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971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169A4-FE8E-4E1E-9DD5-0A2E61AD7ED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660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544F3-AB70-4DE2-9F65-1511623357C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012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56D52-006C-4018-A3A5-ACED79DC89B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862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2D163-57F1-434F-BE30-34BC3C823F5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4757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987C9-878B-4EB7-8659-34CB918FEBD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353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9F195-37ED-4AC3-BD4E-2653F44B555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937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2A2EA-A31B-4B00-8154-F0805B46D30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63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2E0A-FA3F-4294-92F1-EAF050002A4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088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F1BD6-0535-4D1E-83A3-DA8DD258B62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8942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8F31-99A6-43EF-92AB-B80F4A0B9FE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6689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EF05276-87C9-44C5-96CA-FBD63ED37E17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רקורסיה ועקיבה לאחור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 </a:t>
            </a:r>
          </a:p>
          <a:p>
            <a:pPr>
              <a:defRPr/>
            </a:pPr>
            <a:r>
              <a:rPr lang="en-US" dirty="0"/>
              <a:t>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8AE6DB-FE33-4A2D-A03C-7BCF31DC30B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4495800" cy="5745163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public void f(int n)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if(n % 2 == 1)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  System.out.print(“!”);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else 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  f( n / 2 );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  System.out.print(“*”);   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     f( n / 2 );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}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114800" y="609600"/>
            <a:ext cx="434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א. </a:t>
            </a:r>
            <a:r>
              <a:rPr lang="en-US" altLang="he-IL" sz="2800" dirty="0">
                <a:solidFill>
                  <a:schemeClr val="tx2"/>
                </a:solidFill>
              </a:rPr>
              <a:t>f(7)</a:t>
            </a:r>
            <a:r>
              <a:rPr lang="he-IL" altLang="he-IL" sz="2800" dirty="0">
                <a:solidFill>
                  <a:schemeClr val="tx2"/>
                </a:solidFill>
              </a:rPr>
              <a:t> ו-</a:t>
            </a:r>
            <a:r>
              <a:rPr lang="en-US" altLang="he-IL" sz="2800" dirty="0">
                <a:solidFill>
                  <a:schemeClr val="tx2"/>
                </a:solidFill>
              </a:rPr>
              <a:t>f(9)</a:t>
            </a:r>
            <a:r>
              <a:rPr lang="he-IL" altLang="he-IL" sz="2800" dirty="0">
                <a:solidFill>
                  <a:schemeClr val="tx2"/>
                </a:solidFill>
              </a:rPr>
              <a:t> יגרמו להדפסת אותו הפלט.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724400" y="2057400"/>
            <a:ext cx="381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כן, בשתיהן יודפס סימן קריאה אחד.</a:t>
            </a:r>
            <a:endParaRPr lang="en-US" altLang="he-IL" sz="280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3768FD-4601-4E42-B4A8-B0E3E8C5BED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10000" y="609600"/>
            <a:ext cx="464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ב. </a:t>
            </a:r>
            <a:r>
              <a:rPr lang="en-US" altLang="he-IL" sz="2800" dirty="0">
                <a:solidFill>
                  <a:schemeClr val="tx2"/>
                </a:solidFill>
              </a:rPr>
              <a:t>f(24)</a:t>
            </a:r>
            <a:r>
              <a:rPr lang="he-IL" altLang="he-IL" sz="2800" dirty="0">
                <a:solidFill>
                  <a:schemeClr val="tx2"/>
                </a:solidFill>
              </a:rPr>
              <a:t> ו-</a:t>
            </a:r>
            <a:r>
              <a:rPr lang="en-US" altLang="he-IL" sz="2800" dirty="0">
                <a:solidFill>
                  <a:schemeClr val="tx2"/>
                </a:solidFill>
              </a:rPr>
              <a:t>f(40)</a:t>
            </a:r>
            <a:r>
              <a:rPr lang="he-IL" altLang="he-IL" sz="2800" dirty="0">
                <a:solidFill>
                  <a:schemeClr val="tx2"/>
                </a:solidFill>
              </a:rPr>
              <a:t> יגרמו להדפסת אותו הפלט.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724400" y="2057400"/>
            <a:ext cx="38100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כן, </a:t>
            </a:r>
            <a:r>
              <a:rPr lang="en-US" altLang="he-IL" sz="2800"/>
              <a:t>f(24)</a:t>
            </a:r>
            <a:r>
              <a:rPr lang="he-IL" altLang="he-IL" sz="2800"/>
              <a:t> תקרא ל-</a:t>
            </a:r>
            <a:r>
              <a:rPr lang="en-US" altLang="he-IL" sz="2800"/>
              <a:t>f(12)</a:t>
            </a:r>
            <a:r>
              <a:rPr lang="he-IL" altLang="he-IL" sz="2800"/>
              <a:t> שתקרא ל-</a:t>
            </a:r>
            <a:r>
              <a:rPr lang="en-US" altLang="he-IL" sz="2800"/>
              <a:t>f(6)</a:t>
            </a:r>
            <a:r>
              <a:rPr lang="he-IL" altLang="he-IL" sz="2800"/>
              <a:t> שתקרא ל-</a:t>
            </a:r>
            <a:r>
              <a:rPr lang="en-US" altLang="he-IL" sz="2800"/>
              <a:t>f(3)</a:t>
            </a:r>
            <a:r>
              <a:rPr lang="he-IL" altLang="he-IL" sz="28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he-IL" sz="2800"/>
              <a:t>f(40)</a:t>
            </a:r>
            <a:r>
              <a:rPr lang="he-IL" altLang="he-IL" sz="2800"/>
              <a:t> תקרא ל-</a:t>
            </a:r>
            <a:r>
              <a:rPr lang="en-US" altLang="he-IL" sz="2800"/>
              <a:t>f(20)</a:t>
            </a:r>
            <a:r>
              <a:rPr lang="he-IL" altLang="he-IL" sz="2800"/>
              <a:t> שתקרא ל-</a:t>
            </a:r>
            <a:r>
              <a:rPr lang="en-US" altLang="he-IL" sz="2800"/>
              <a:t>f(10)</a:t>
            </a:r>
            <a:r>
              <a:rPr lang="he-IL" altLang="he-IL" sz="2800"/>
              <a:t> שתקרא ל-</a:t>
            </a:r>
            <a:r>
              <a:rPr lang="en-US" altLang="he-IL" sz="2800"/>
              <a:t>f(5)</a:t>
            </a:r>
            <a:r>
              <a:rPr lang="he-IL" altLang="he-IL" sz="2800"/>
              <a:t>.</a:t>
            </a:r>
            <a:endParaRPr lang="en-US" altLang="he-IL" sz="2800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57200" y="381000"/>
            <a:ext cx="4495800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void f(int n)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if(n % 2 == 1)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  System.out.print(“!”);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else {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  f( n / 2 );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  System.out.print(“*”);   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     f( n / 2 );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}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}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A5ADDF-B159-437D-90FD-FA49B001F8E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810000" y="609600"/>
            <a:ext cx="464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ג. </a:t>
            </a:r>
            <a:r>
              <a:rPr lang="en-US" altLang="he-IL" sz="2800" dirty="0">
                <a:solidFill>
                  <a:schemeClr val="tx2"/>
                </a:solidFill>
              </a:rPr>
              <a:t>f(20)</a:t>
            </a:r>
            <a:r>
              <a:rPr lang="he-IL" altLang="he-IL" sz="2800" dirty="0">
                <a:solidFill>
                  <a:schemeClr val="tx2"/>
                </a:solidFill>
              </a:rPr>
              <a:t> ו-</a:t>
            </a:r>
            <a:r>
              <a:rPr lang="en-US" altLang="he-IL" sz="2800" dirty="0">
                <a:solidFill>
                  <a:schemeClr val="tx2"/>
                </a:solidFill>
              </a:rPr>
              <a:t>f(400)</a:t>
            </a:r>
            <a:r>
              <a:rPr lang="he-IL" altLang="he-IL" sz="2800" dirty="0">
                <a:solidFill>
                  <a:schemeClr val="tx2"/>
                </a:solidFill>
              </a:rPr>
              <a:t> יגרמו להדפסת אותו הפלט.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724400" y="2057400"/>
            <a:ext cx="38100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לא, </a:t>
            </a:r>
            <a:r>
              <a:rPr lang="en-US" altLang="he-IL" sz="2800"/>
              <a:t>f(20)</a:t>
            </a:r>
            <a:r>
              <a:rPr lang="he-IL" altLang="he-IL" sz="2800"/>
              <a:t> תקרא ל-</a:t>
            </a:r>
            <a:r>
              <a:rPr lang="en-US" altLang="he-IL" sz="2800"/>
              <a:t>f(10)</a:t>
            </a:r>
            <a:r>
              <a:rPr lang="he-IL" altLang="he-IL" sz="2800"/>
              <a:t> שתקרא ל-</a:t>
            </a:r>
            <a:r>
              <a:rPr lang="en-US" altLang="he-IL" sz="2800"/>
              <a:t>f(5)</a:t>
            </a:r>
            <a:r>
              <a:rPr lang="he-IL" altLang="he-IL" sz="2800"/>
              <a:t> 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he-IL" sz="2800"/>
              <a:t>f(400)</a:t>
            </a:r>
            <a:r>
              <a:rPr lang="he-IL" altLang="he-IL" sz="2800"/>
              <a:t> תקרא ל-</a:t>
            </a:r>
            <a:r>
              <a:rPr lang="en-US" altLang="he-IL" sz="2800"/>
              <a:t>f(200)</a:t>
            </a:r>
            <a:r>
              <a:rPr lang="he-IL" altLang="he-IL" sz="2800"/>
              <a:t> שתקרא ל-</a:t>
            </a:r>
            <a:r>
              <a:rPr lang="en-US" altLang="he-IL" sz="2800"/>
              <a:t>f(100)</a:t>
            </a:r>
            <a:r>
              <a:rPr lang="he-IL" altLang="he-IL" sz="2800"/>
              <a:t> שתקרא ל-</a:t>
            </a:r>
            <a:r>
              <a:rPr lang="en-US" altLang="he-IL" sz="2800"/>
              <a:t>f(50)</a:t>
            </a:r>
            <a:r>
              <a:rPr lang="he-IL" altLang="he-IL" sz="2800"/>
              <a:t> שתקרא ל-</a:t>
            </a:r>
            <a:r>
              <a:rPr lang="en-US" altLang="he-IL" sz="2800"/>
              <a:t>f(25)</a:t>
            </a:r>
            <a:r>
              <a:rPr lang="he-IL" altLang="he-IL" sz="2800"/>
              <a:t>.</a:t>
            </a:r>
            <a:endParaRPr lang="en-US" altLang="he-IL" sz="28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57200" y="381000"/>
            <a:ext cx="4495800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void f(int n)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if(n % 2 == 1)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  System.out.print(“!”);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else {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  f( n / 2 );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  System.out.print(“*”);   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     f( n / 2 );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}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}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A9DD7F-61D8-46FB-B479-823074B3AAE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810000" y="609600"/>
            <a:ext cx="464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ד. </a:t>
            </a:r>
            <a:r>
              <a:rPr lang="en-US" altLang="he-IL" sz="2800" dirty="0">
                <a:solidFill>
                  <a:schemeClr val="tx2"/>
                </a:solidFill>
              </a:rPr>
              <a:t>f(20)</a:t>
            </a:r>
            <a:r>
              <a:rPr lang="he-IL" altLang="he-IL" sz="2800" dirty="0">
                <a:solidFill>
                  <a:schemeClr val="tx2"/>
                </a:solidFill>
              </a:rPr>
              <a:t> ו-</a:t>
            </a:r>
            <a:r>
              <a:rPr lang="en-US" altLang="he-IL" sz="2800" dirty="0">
                <a:solidFill>
                  <a:schemeClr val="tx2"/>
                </a:solidFill>
              </a:rPr>
              <a:t>f(404)</a:t>
            </a:r>
            <a:r>
              <a:rPr lang="he-IL" altLang="he-IL" sz="2800" dirty="0">
                <a:solidFill>
                  <a:schemeClr val="tx2"/>
                </a:solidFill>
              </a:rPr>
              <a:t> יגרמו להדפסת אותו הפלט.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724400" y="2057400"/>
            <a:ext cx="3810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כן, </a:t>
            </a:r>
            <a:r>
              <a:rPr lang="en-US" altLang="he-IL" sz="2800"/>
              <a:t>f(20)</a:t>
            </a:r>
            <a:r>
              <a:rPr lang="he-IL" altLang="he-IL" sz="2800"/>
              <a:t> תקרא ל-</a:t>
            </a:r>
            <a:r>
              <a:rPr lang="en-US" altLang="he-IL" sz="2800"/>
              <a:t>f(10)</a:t>
            </a:r>
            <a:r>
              <a:rPr lang="he-IL" altLang="he-IL" sz="2800"/>
              <a:t> שתקרא ל-</a:t>
            </a:r>
            <a:r>
              <a:rPr lang="en-US" altLang="he-IL" sz="2800"/>
              <a:t>f(5)</a:t>
            </a:r>
            <a:r>
              <a:rPr lang="he-IL" altLang="he-IL" sz="28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he-IL" sz="2800"/>
              <a:t>f(404)</a:t>
            </a:r>
            <a:r>
              <a:rPr lang="he-IL" altLang="he-IL" sz="2800"/>
              <a:t> תקרא ל-</a:t>
            </a:r>
            <a:r>
              <a:rPr lang="en-US" altLang="he-IL" sz="2800"/>
              <a:t>f(202)</a:t>
            </a:r>
            <a:r>
              <a:rPr lang="he-IL" altLang="he-IL" sz="2800"/>
              <a:t> שתקרא ל-</a:t>
            </a:r>
            <a:r>
              <a:rPr lang="en-US" altLang="he-IL" sz="2800"/>
              <a:t>f(101)</a:t>
            </a:r>
            <a:r>
              <a:rPr lang="he-IL" altLang="he-IL" sz="2800"/>
              <a:t>.</a:t>
            </a:r>
            <a:endParaRPr lang="en-US" altLang="he-IL" sz="280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57200" y="381000"/>
            <a:ext cx="4495800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void f(int n)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if(n % 2 == 1)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  System.out.print(“!”);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else {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  f( n / 2 );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  System.out.print(“*”);   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     f( n / 2 );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	}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he-IL" sz="3200"/>
              <a:t>}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3DF1C-9242-4831-B925-62EAFA80067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>
                <a:solidFill>
                  <a:schemeClr val="tx2"/>
                </a:solidFill>
              </a:rPr>
              <a:t>Backtracking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Backtracking</a:t>
            </a:r>
            <a:r>
              <a:rPr lang="he-IL" altLang="he-IL" dirty="0"/>
              <a:t> (עקיבה לאחור) היא שיטה שמשתמשת במנגנון הרקורסיה בכדי לפתור בעיות מסובכות.</a:t>
            </a:r>
          </a:p>
          <a:p>
            <a:pPr eaLnBrk="1" hangingPunct="1"/>
            <a:r>
              <a:rPr lang="he-IL" altLang="he-IL" dirty="0"/>
              <a:t>בעיקר – בעיות שכרוכות בחיפוש פתרון במרחב מצבים גדול.</a:t>
            </a:r>
          </a:p>
          <a:p>
            <a:pPr eaLnBrk="1" hangingPunct="1"/>
            <a:r>
              <a:rPr lang="he-IL" altLang="he-IL" dirty="0"/>
              <a:t>נניח שהגענו לקניון ואנחנו מחפשים חנות ספציפית. אנחנו לא יודעים איפה היא נמצאת אבל כשנגיע אליה נדע שהגענו. איך נמצא את החנות?</a:t>
            </a: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8B27BC-1AE6-412F-8BD7-5A783B0B0591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14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2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מציין מיקום של מספר שקופית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91F126B-20EC-4509-A982-113774CE202C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6387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H="1">
            <a:off x="3200400" y="1371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4E0B104-9B5A-4D80-8C27-F9AB9B05E171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8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H="1">
            <a:off x="3200400" y="1371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 flipH="1">
            <a:off x="2057400" y="25146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מציין מיקום של מספר שקופית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D4B29C5-5689-4FB7-A439-1F392D409055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8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8435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H="1">
            <a:off x="3200400" y="1371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>
            <a:off x="2057400" y="25146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V="1">
            <a:off x="1905000" y="2362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מציין מיקום של מספר שקופית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B833CEE-F90C-4878-8978-CE358533A6DD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3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9459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>
            <a:off x="3200400" y="1371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 flipH="1">
            <a:off x="2057400" y="25146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V="1">
            <a:off x="1905000" y="2362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35052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" name="מציין מיקום של מספר שקופית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4DE84F9-6221-4BAF-897C-5FC55EE6C186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19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8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הרקורסיות שראינו עד עכשיו נקראות </a:t>
            </a:r>
            <a:r>
              <a:rPr lang="he-IL" altLang="he-IL" b="1"/>
              <a:t>רקורסיות זנב</a:t>
            </a:r>
            <a:r>
              <a:rPr lang="he-IL" altLang="he-IL"/>
              <a:t>.</a:t>
            </a:r>
          </a:p>
          <a:p>
            <a:r>
              <a:rPr lang="he-IL" altLang="he-IL"/>
              <a:t>המאפיין של רקורסית זנב הוא שיש מסלול אחד במחסנית הקריאות – הרקורסיות קוראות אחת לשניה עד לתנאי העצירה, ואז מתקפלות חזרה.</a:t>
            </a:r>
          </a:p>
          <a:p>
            <a:r>
              <a:rPr lang="he-IL" altLang="he-IL"/>
              <a:t>ניתן לתרגם בקלות כל רקורסית זנב ללולאה, וכל לולאה לרקורסית זנב.</a:t>
            </a:r>
          </a:p>
          <a:p>
            <a:r>
              <a:rPr lang="he-IL" altLang="he-IL"/>
              <a:t>נראה גם רקורסיות אחרות, שלא מתרגמות בפשטות ללולאות.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D1A5A0-7C3E-4B14-9623-1AC333A7184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0483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H="1">
            <a:off x="3200400" y="1371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 flipH="1">
            <a:off x="2057400" y="25146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1905000" y="2362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35052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3657600" y="24384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514B99C-3BCD-4961-9BDB-BE63BFFDA1F2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20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1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3200400" y="1371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2057400" y="25146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V="1">
            <a:off x="1905000" y="2362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35052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3657600" y="24384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V="1">
            <a:off x="3657600" y="167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FE2A5A6-E77E-4A46-9E96-CFCBC723C396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6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H="1">
            <a:off x="3200400" y="1371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 flipH="1">
            <a:off x="2057400" y="25146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V="1">
            <a:off x="1905000" y="2362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>
            <a:off x="35052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3657600" y="24384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 flipV="1">
            <a:off x="3657600" y="167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5105400" y="1371600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CDACF1-1AE0-49B8-A7FA-1170F5493B4A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22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1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3555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 flipH="1">
            <a:off x="3200400" y="1371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>
            <a:off x="2057400" y="25146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V="1">
            <a:off x="1905000" y="2362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35052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3657600" y="24384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 flipV="1">
            <a:off x="3657600" y="167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5105400" y="1371600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 flipH="1">
            <a:off x="5257800" y="26670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" name="מציין מיקום של מספר שקופית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94FDAF9-BDB2-48AA-8334-CF6263FD84DE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23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2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4579" name="Oval 2"/>
          <p:cNvSpPr>
            <a:spLocks noChangeArrowheads="1"/>
          </p:cNvSpPr>
          <p:nvPr/>
        </p:nvSpPr>
        <p:spPr bwMode="auto">
          <a:xfrm>
            <a:off x="4191000" y="838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2743200" y="19050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6781800" y="35052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5105400" y="3505200"/>
            <a:ext cx="838200" cy="685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1752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657600" y="3505200"/>
            <a:ext cx="8382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 flipH="1">
            <a:off x="3352800" y="1524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H="1">
            <a:off x="2209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3124200" y="2590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4648200" y="1524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H="1">
            <a:off x="54864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62484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 flipH="1">
            <a:off x="3200400" y="1371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H="1">
            <a:off x="2057400" y="25146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V="1">
            <a:off x="1905000" y="2362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35052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3657600" y="24384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V="1">
            <a:off x="3657600" y="167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5105400" y="1371600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 flipH="1">
            <a:off x="5257800" y="26670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600" name="AutoShape 23"/>
          <p:cNvSpPr>
            <a:spLocks/>
          </p:cNvSpPr>
          <p:nvPr/>
        </p:nvSpPr>
        <p:spPr bwMode="auto">
          <a:xfrm>
            <a:off x="381000" y="457200"/>
            <a:ext cx="1828800" cy="990600"/>
          </a:xfrm>
          <a:prstGeom prst="borderCallout1">
            <a:avLst>
              <a:gd name="adj1" fmla="val 11537"/>
              <a:gd name="adj2" fmla="val 104167"/>
              <a:gd name="adj3" fmla="val 149519"/>
              <a:gd name="adj4" fmla="val 1374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כל מצב הוא שיטה רקורסיבית</a:t>
            </a:r>
            <a:endParaRPr lang="en-US" altLang="he-IL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01" name="AutoShape 24"/>
          <p:cNvSpPr>
            <a:spLocks/>
          </p:cNvSpPr>
          <p:nvPr/>
        </p:nvSpPr>
        <p:spPr bwMode="auto">
          <a:xfrm>
            <a:off x="3352800" y="4572000"/>
            <a:ext cx="1828800" cy="990600"/>
          </a:xfrm>
          <a:prstGeom prst="borderCallout1">
            <a:avLst>
              <a:gd name="adj1" fmla="val 11537"/>
              <a:gd name="adj2" fmla="val -4167"/>
              <a:gd name="adj3" fmla="val -173236"/>
              <a:gd name="adj4" fmla="val -414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כל מעבר הוא קריאה רקורסיבית</a:t>
            </a:r>
            <a:endParaRPr lang="en-US" altLang="he-IL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1E0CD6F-FDEC-4C8D-95C4-6072EDA5A735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24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09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he-IL" altLang="he-IL"/>
              <a:t>דוגמא – משחק שחמט.</a:t>
            </a:r>
          </a:p>
          <a:p>
            <a:pPr eaLnBrk="1" hangingPunct="1"/>
            <a:r>
              <a:rPr lang="he-IL" altLang="he-IL"/>
              <a:t>ברצונינו לכתוב תוכנת מחשב שמשחקת שחמט.</a:t>
            </a:r>
          </a:p>
          <a:p>
            <a:pPr eaLnBrk="1" hangingPunct="1"/>
            <a:r>
              <a:rPr lang="he-IL" altLang="he-IL"/>
              <a:t>מהו מרחב המצבים?</a:t>
            </a:r>
          </a:p>
          <a:p>
            <a:pPr eaLnBrk="1" hangingPunct="1"/>
            <a:r>
              <a:rPr lang="he-IL" altLang="he-IL"/>
              <a:t>מהו מצב המטרה?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5E41CEE-BA1D-465D-8460-16EDC50C564D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25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49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6200" y="6858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2971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לוח שחמט התחלתי – 8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e-IL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8 משבצות.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כמה אפשרויות יש לביצוע צעד ראשון?</a:t>
            </a:r>
            <a:endParaRPr lang="en-US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BC355ED-1854-4A6B-AB6E-7E12A3D96864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26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8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886200" y="6858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2438400" y="14478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3276600" y="1447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3810000" y="1447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419600" y="14478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0386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979A8E6-923A-4F03-9DEB-3FD82A001A0B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27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1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886200" y="6858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 flipH="1">
            <a:off x="2438400" y="14478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H="1">
            <a:off x="3276600" y="1447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 flipH="1">
            <a:off x="3810000" y="1447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4419600" y="14478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40386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1676400" y="19812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E9B8E31-0E85-4E84-8F95-28C4E09AAC40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28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9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86200" y="6858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 flipH="1">
            <a:off x="2438400" y="14478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H="1">
            <a:off x="3276600" y="1447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 flipH="1">
            <a:off x="3810000" y="1447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4419600" y="14478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40386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1676400" y="19812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H="1">
            <a:off x="914400" y="2743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H="1">
            <a:off x="1447800" y="2743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1905000" y="2743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2209800" y="2743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2057400" y="3352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37D4599-1546-42A1-8D60-3BE447EC398E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29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4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/>
              <a:t>public int f(int m, int n)</a:t>
            </a:r>
          </a:p>
          <a:p>
            <a:pPr algn="l" rtl="0">
              <a:buFontTx/>
              <a:buNone/>
            </a:pPr>
            <a:r>
              <a:rPr lang="en-US" altLang="he-IL"/>
              <a:t>{</a:t>
            </a:r>
          </a:p>
          <a:p>
            <a:pPr algn="l" rtl="0">
              <a:buFontTx/>
              <a:buNone/>
            </a:pPr>
            <a:r>
              <a:rPr lang="en-US" altLang="he-IL"/>
              <a:t>	int res;</a:t>
            </a:r>
          </a:p>
          <a:p>
            <a:pPr algn="l" rtl="0">
              <a:buFontTx/>
              <a:buNone/>
            </a:pPr>
            <a:r>
              <a:rPr lang="en-US" altLang="he-IL"/>
              <a:t>	if(m == n)</a:t>
            </a:r>
          </a:p>
          <a:p>
            <a:pPr algn="l" rtl="0">
              <a:buFontTx/>
              <a:buNone/>
            </a:pPr>
            <a:r>
              <a:rPr lang="en-US" altLang="he-IL"/>
              <a:t>		res = m + 1;</a:t>
            </a:r>
          </a:p>
          <a:p>
            <a:pPr algn="l" rtl="0">
              <a:buFontTx/>
              <a:buNone/>
            </a:pPr>
            <a:r>
              <a:rPr lang="en-US" altLang="he-IL"/>
              <a:t>	else</a:t>
            </a:r>
          </a:p>
          <a:p>
            <a:pPr algn="l" rtl="0">
              <a:buFontTx/>
              <a:buNone/>
            </a:pPr>
            <a:r>
              <a:rPr lang="en-US" altLang="he-IL"/>
              <a:t>		res = f(m, f(m-1, n + 1));</a:t>
            </a:r>
          </a:p>
          <a:p>
            <a:pPr algn="l" rtl="0">
              <a:buFontTx/>
              <a:buNone/>
            </a:pPr>
            <a:r>
              <a:rPr lang="en-US" altLang="he-IL"/>
              <a:t>	return res;</a:t>
            </a:r>
          </a:p>
          <a:p>
            <a:pPr algn="l" rtl="0">
              <a:buFontTx/>
              <a:buNone/>
            </a:pPr>
            <a:r>
              <a:rPr lang="en-US" altLang="he-IL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572000" y="533400"/>
            <a:ext cx="3886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א. מה תחזיר השיטה בעקבות הקריאה </a:t>
            </a:r>
            <a:r>
              <a:rPr lang="en-US" altLang="he-IL" sz="2400" dirty="0">
                <a:solidFill>
                  <a:schemeClr val="tx2"/>
                </a:solidFill>
              </a:rPr>
              <a:t>f(7, 3)</a:t>
            </a:r>
            <a:r>
              <a:rPr lang="he-IL" altLang="he-IL" sz="2400" dirty="0">
                <a:solidFill>
                  <a:schemeClr val="tx2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ב. מה תחזיר השיטה בעקבות הקריאה </a:t>
            </a:r>
            <a:r>
              <a:rPr lang="en-US" altLang="he-IL" sz="2400" dirty="0">
                <a:solidFill>
                  <a:schemeClr val="tx2"/>
                </a:solidFill>
              </a:rPr>
              <a:t>f(7, 4)</a:t>
            </a:r>
            <a:r>
              <a:rPr lang="he-IL" altLang="he-IL" sz="2400" dirty="0">
                <a:solidFill>
                  <a:schemeClr val="tx2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ג. מה מבצעת השיטה באופן כללי ובאילו תנאים?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236B11-873A-4A94-858A-FA08C9A545A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886200" y="6858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 flipH="1">
            <a:off x="2438400" y="14478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 flipH="1">
            <a:off x="3276600" y="1447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 flipH="1">
            <a:off x="3810000" y="1447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4419600" y="14478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40386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1676400" y="19812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H="1">
            <a:off x="914400" y="2743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H="1">
            <a:off x="1752600" y="2743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 flipH="1">
            <a:off x="1981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2209800" y="2743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2057400" y="3352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304800" y="34290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4724400" y="3429000"/>
            <a:ext cx="342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מה קורה כאשר בשלב מסויים נגיע למבוי סתום?</a:t>
            </a:r>
            <a:endParaRPr lang="en-US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AB8D8B-187D-41AE-B628-FB8FA6B16E64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30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he-IL"/>
              <a:t>כתבו שיטה רקורסיבית שחתימתה – </a:t>
            </a:r>
          </a:p>
          <a:p>
            <a:pPr algn="l" rtl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he-IL"/>
              <a:t>public int minOperations(int x, int y)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/>
              <a:t>השיטה צריכה להחזיר את מספר פעולות החשבון המינימלי הדרוש כדי להגיע מ-</a:t>
            </a:r>
            <a:r>
              <a:rPr lang="en-US" altLang="he-IL"/>
              <a:t>x</a:t>
            </a:r>
            <a:r>
              <a:rPr lang="he-IL" altLang="he-IL"/>
              <a:t> ל-</a:t>
            </a:r>
            <a:r>
              <a:rPr lang="en-US" altLang="he-IL"/>
              <a:t>y</a:t>
            </a:r>
            <a:r>
              <a:rPr lang="he-IL" altLang="he-IL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/>
              <a:t>פעולות החשבון המותרות הן:</a:t>
            </a:r>
          </a:p>
          <a:p>
            <a:pPr lvl="1" eaLnBrk="1" hangingPunct="1">
              <a:lnSpc>
                <a:spcPct val="90000"/>
              </a:lnSpc>
            </a:pPr>
            <a:r>
              <a:rPr lang="he-IL" altLang="he-IL"/>
              <a:t>הוספת 1 ל-</a:t>
            </a:r>
            <a:r>
              <a:rPr lang="en-US" altLang="he-IL"/>
              <a:t>x</a:t>
            </a:r>
            <a:endParaRPr lang="he-IL" altLang="he-IL"/>
          </a:p>
          <a:p>
            <a:pPr lvl="1" eaLnBrk="1" hangingPunct="1">
              <a:lnSpc>
                <a:spcPct val="90000"/>
              </a:lnSpc>
            </a:pPr>
            <a:r>
              <a:rPr lang="he-IL" altLang="he-IL"/>
              <a:t>הכפלת </a:t>
            </a:r>
            <a:r>
              <a:rPr lang="en-US" altLang="he-IL"/>
              <a:t>x</a:t>
            </a:r>
            <a:r>
              <a:rPr lang="he-IL" altLang="he-IL"/>
              <a:t> פי 2.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/>
              <a:t>למשל, אם </a:t>
            </a:r>
            <a:r>
              <a:rPr lang="en-US" altLang="he-IL"/>
              <a:t>x=10</a:t>
            </a:r>
            <a:r>
              <a:rPr lang="he-IL" altLang="he-IL"/>
              <a:t> ו- </a:t>
            </a:r>
            <a:r>
              <a:rPr lang="en-US" altLang="he-IL"/>
              <a:t>y=20</a:t>
            </a:r>
            <a:r>
              <a:rPr lang="he-IL" altLang="he-IL"/>
              <a:t> השיטה צריכה להחזיר 1 (מכפילים את </a:t>
            </a:r>
            <a:r>
              <a:rPr lang="en-US" altLang="he-IL"/>
              <a:t>x</a:t>
            </a:r>
            <a:r>
              <a:rPr lang="he-IL" altLang="he-IL"/>
              <a:t> פי 2).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/>
              <a:t>אם </a:t>
            </a:r>
            <a:r>
              <a:rPr lang="en-US" altLang="he-IL"/>
              <a:t>x=10</a:t>
            </a:r>
            <a:r>
              <a:rPr lang="he-IL" altLang="he-IL"/>
              <a:t> ו- </a:t>
            </a:r>
            <a:r>
              <a:rPr lang="en-US" altLang="he-IL"/>
              <a:t>y=22</a:t>
            </a:r>
            <a:r>
              <a:rPr lang="he-IL" altLang="he-IL"/>
              <a:t> השיטה צריכה להחזיר 2 (מוסיפים 1 ל-</a:t>
            </a:r>
            <a:r>
              <a:rPr lang="en-US" altLang="he-IL"/>
              <a:t>x</a:t>
            </a:r>
            <a:r>
              <a:rPr lang="he-IL" altLang="he-IL"/>
              <a:t> ומכפילים פי 2).</a:t>
            </a:r>
            <a:endParaRPr lang="en-US" alt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7883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מה השאלה הרקורסיבית?</a:t>
            </a:r>
          </a:p>
          <a:p>
            <a:pPr lvl="1"/>
            <a:r>
              <a:rPr lang="he-IL" altLang="he-IL" dirty="0"/>
              <a:t>"</a:t>
            </a:r>
            <a:r>
              <a:rPr lang="he-IL" altLang="he-IL" dirty="0" err="1"/>
              <a:t>בהנתן</a:t>
            </a:r>
            <a:r>
              <a:rPr lang="he-IL" altLang="he-IL" dirty="0"/>
              <a:t> שני מספרים </a:t>
            </a:r>
            <a:r>
              <a:rPr lang="en-US" altLang="he-IL" dirty="0"/>
              <a:t>x</a:t>
            </a:r>
            <a:r>
              <a:rPr lang="he-IL" altLang="he-IL" dirty="0"/>
              <a:t> ו-</a:t>
            </a:r>
            <a:r>
              <a:rPr lang="en-US" altLang="he-IL" dirty="0"/>
              <a:t>y</a:t>
            </a:r>
            <a:r>
              <a:rPr lang="he-IL" altLang="he-IL" dirty="0"/>
              <a:t>, מה מספר הפעולות המינימלי שדרוש כדי להגיע מ-</a:t>
            </a:r>
            <a:r>
              <a:rPr lang="en-US" altLang="he-IL" dirty="0"/>
              <a:t>x</a:t>
            </a:r>
            <a:r>
              <a:rPr lang="he-IL" altLang="he-IL" dirty="0"/>
              <a:t> ל-</a:t>
            </a:r>
            <a:r>
              <a:rPr lang="en-US" altLang="he-IL" dirty="0"/>
              <a:t>y</a:t>
            </a:r>
            <a:r>
              <a:rPr lang="he-IL" altLang="he-IL" dirty="0"/>
              <a:t>".</a:t>
            </a:r>
          </a:p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מה הרקורסיה מוכנה לעשות בעצמה?</a:t>
            </a:r>
          </a:p>
          <a:p>
            <a:pPr lvl="1"/>
            <a:r>
              <a:rPr lang="he-IL" altLang="he-IL" dirty="0"/>
              <a:t>פעולה אחת – או להוסיף 1 ל-</a:t>
            </a:r>
            <a:r>
              <a:rPr lang="en-US" altLang="he-IL" dirty="0"/>
              <a:t>x</a:t>
            </a:r>
            <a:r>
              <a:rPr lang="he-IL" altLang="he-IL" dirty="0"/>
              <a:t> או להכפיל אותו פי 2.</a:t>
            </a:r>
          </a:p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איך יקטן הקלט?</a:t>
            </a:r>
          </a:p>
          <a:p>
            <a:pPr lvl="1"/>
            <a:r>
              <a:rPr lang="he-IL" altLang="he-IL" dirty="0"/>
              <a:t>השיטה הבאה תקבל את </a:t>
            </a:r>
            <a:r>
              <a:rPr lang="en-US" altLang="he-IL" dirty="0"/>
              <a:t>x</a:t>
            </a:r>
            <a:r>
              <a:rPr lang="he-IL" altLang="he-IL" dirty="0"/>
              <a:t> החדש (לאחר הפעולה) ואת </a:t>
            </a:r>
            <a:r>
              <a:rPr lang="en-US" altLang="he-IL" dirty="0"/>
              <a:t>y</a:t>
            </a:r>
            <a:r>
              <a:rPr lang="he-IL" altLang="he-IL" dirty="0"/>
              <a:t> ותצטרך להחזיר את התשובה.</a:t>
            </a:r>
          </a:p>
          <a:p>
            <a:pPr eaLnBrk="1" hangingPunct="1"/>
            <a:endParaRPr lang="en-US" altLang="he-IL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32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010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האם נצטרך פה </a:t>
            </a:r>
            <a:r>
              <a:rPr lang="en-US" altLang="he-IL" dirty="0">
                <a:solidFill>
                  <a:schemeClr val="tx2"/>
                </a:solidFill>
              </a:rPr>
              <a:t>Backtracking</a:t>
            </a:r>
            <a:r>
              <a:rPr lang="he-IL" altLang="he-IL" dirty="0">
                <a:solidFill>
                  <a:schemeClr val="tx2"/>
                </a:solidFill>
              </a:rPr>
              <a:t>?</a:t>
            </a:r>
          </a:p>
          <a:p>
            <a:pPr lvl="1"/>
            <a:r>
              <a:rPr lang="he-IL" altLang="he-IL" dirty="0"/>
              <a:t>כן! בכל שיטה יש שתי אפשרויות להתקדמות – או הוספת 1 או הכפלה פי 2. כל אופציה יכולה להוביל לפתרון, לכן בכל שלב צריך לנסות את שתי האפשרויות, ואז לבחור את המינימלית מתוכן.</a:t>
            </a:r>
          </a:p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מה תנאי העצירה?</a:t>
            </a:r>
          </a:p>
          <a:p>
            <a:pPr lvl="1"/>
            <a:r>
              <a:rPr lang="he-IL" altLang="he-IL" dirty="0"/>
              <a:t>כאשר </a:t>
            </a:r>
            <a:r>
              <a:rPr lang="en-US" altLang="he-IL" dirty="0"/>
              <a:t>x = y</a:t>
            </a:r>
            <a:r>
              <a:rPr lang="he-IL" altLang="he-IL" dirty="0"/>
              <a:t> והערך החוזר הוא 0.</a:t>
            </a:r>
          </a:p>
          <a:p>
            <a:pPr lvl="1"/>
            <a:r>
              <a:rPr lang="he-IL" altLang="he-IL" dirty="0"/>
              <a:t>כאשר </a:t>
            </a:r>
            <a:r>
              <a:rPr lang="en-US" altLang="he-IL" dirty="0"/>
              <a:t>x &gt; y</a:t>
            </a:r>
            <a:r>
              <a:rPr lang="he-IL" altLang="he-IL" dirty="0"/>
              <a:t> והערך החוזר הוא אינסוף.</a:t>
            </a:r>
            <a:endParaRPr lang="en-US" altLang="he-IL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33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8518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8496300" cy="694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public 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</a:t>
            </a:r>
            <a:r>
              <a:rPr lang="en-US" altLang="he-IL" sz="3200" dirty="0" err="1"/>
              <a:t>minOperations</a:t>
            </a:r>
            <a:r>
              <a:rPr lang="en-US" altLang="he-IL" sz="3200" dirty="0"/>
              <a:t>(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x, 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y)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   if(x == y)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	return 0;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   if(x &gt; y)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	return </a:t>
            </a:r>
            <a:r>
              <a:rPr lang="en-US" altLang="he-IL" sz="3200" dirty="0" err="1"/>
              <a:t>Integer.MAX_VALUE</a:t>
            </a:r>
            <a:r>
              <a:rPr lang="en-US" altLang="he-IL" sz="3200" dirty="0"/>
              <a:t> - 1;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   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plus1, mult2;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   plus1 = </a:t>
            </a:r>
            <a:r>
              <a:rPr lang="en-US" altLang="he-IL" sz="3200" dirty="0" err="1"/>
              <a:t>minOperations</a:t>
            </a:r>
            <a:r>
              <a:rPr lang="en-US" altLang="he-IL" sz="3200" dirty="0"/>
              <a:t>(x+1, y) + 1;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   mult2 = </a:t>
            </a:r>
            <a:r>
              <a:rPr lang="en-US" altLang="he-IL" sz="3200" dirty="0" err="1"/>
              <a:t>minOperations</a:t>
            </a:r>
            <a:r>
              <a:rPr lang="en-US" altLang="he-IL" sz="3200" dirty="0"/>
              <a:t>(x*2, y) + 1;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   return plus1 &lt; mult2 ? plus1 : mult2;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3200" dirty="0"/>
              <a:t>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3200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34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64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7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2843213" y="404813"/>
            <a:ext cx="5257800" cy="137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800" u="sng" dirty="0" err="1"/>
              <a:t>minOperations</a:t>
            </a:r>
            <a:r>
              <a:rPr lang="en-US" altLang="he-IL" sz="2800" u="sng" dirty="0"/>
              <a:t>(10, 22)</a:t>
            </a:r>
          </a:p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800" dirty="0"/>
              <a:t>plus1=</a:t>
            </a:r>
            <a:r>
              <a:rPr lang="en-US" altLang="he-IL" sz="2800" dirty="0" err="1"/>
              <a:t>minOperations</a:t>
            </a:r>
            <a:r>
              <a:rPr lang="en-US" altLang="he-IL" sz="2800" dirty="0"/>
              <a:t>(11, 22)+1</a:t>
            </a:r>
          </a:p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800" dirty="0"/>
              <a:t>mult2=</a:t>
            </a:r>
            <a:r>
              <a:rPr lang="en-US" altLang="he-IL" sz="2800" dirty="0" err="1"/>
              <a:t>minOperations</a:t>
            </a:r>
            <a:r>
              <a:rPr lang="en-US" altLang="he-IL" sz="2800" dirty="0"/>
              <a:t>(20, 22)+1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755650" y="2276475"/>
            <a:ext cx="5040313" cy="137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800" u="sng" dirty="0" err="1"/>
              <a:t>minOperations</a:t>
            </a:r>
            <a:r>
              <a:rPr lang="en-US" altLang="he-IL" sz="2800" u="sng" dirty="0"/>
              <a:t>(11, 22)</a:t>
            </a:r>
          </a:p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800" dirty="0"/>
              <a:t>plus1=</a:t>
            </a:r>
            <a:r>
              <a:rPr lang="en-US" altLang="he-IL" sz="2800" dirty="0" err="1"/>
              <a:t>minOperations</a:t>
            </a:r>
            <a:r>
              <a:rPr lang="en-US" altLang="he-IL" sz="2800" dirty="0"/>
              <a:t>(12, 22)+1</a:t>
            </a:r>
          </a:p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800" dirty="0"/>
              <a:t>mult2=</a:t>
            </a:r>
            <a:r>
              <a:rPr lang="en-US" altLang="he-IL" sz="2800" dirty="0" err="1"/>
              <a:t>minOperations</a:t>
            </a:r>
            <a:r>
              <a:rPr lang="en-US" altLang="he-IL" sz="2800" dirty="0"/>
              <a:t>(22, 22)+1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H="1">
            <a:off x="1836738" y="1125538"/>
            <a:ext cx="100647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468313" y="2997200"/>
            <a:ext cx="287337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5364163" y="263683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 flipV="1">
            <a:off x="611188" y="3141663"/>
            <a:ext cx="2159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H="1">
            <a:off x="2843213" y="3644900"/>
            <a:ext cx="730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 flipV="1">
            <a:off x="3059113" y="3644900"/>
            <a:ext cx="730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508625" y="3141663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rgbClr val="00B050"/>
                </a:solidFill>
              </a:rPr>
              <a:t>0</a:t>
            </a:r>
            <a:endParaRPr lang="en-US" altLang="he-IL" sz="2800" dirty="0">
              <a:solidFill>
                <a:srgbClr val="00B050"/>
              </a:solidFill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2124075" y="1341438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7667625" y="765175"/>
            <a:ext cx="64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rgbClr val="00B050"/>
                </a:solidFill>
              </a:rPr>
              <a:t>1</a:t>
            </a:r>
            <a:endParaRPr lang="en-US" altLang="he-IL" sz="2800" dirty="0">
              <a:solidFill>
                <a:srgbClr val="00B050"/>
              </a:solidFill>
            </a:endParaRP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3492500" y="4508500"/>
            <a:ext cx="5040313" cy="137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800" u="sng" dirty="0" err="1"/>
              <a:t>minOperations</a:t>
            </a:r>
            <a:r>
              <a:rPr lang="en-US" altLang="he-IL" sz="2800" u="sng" dirty="0"/>
              <a:t>(20, 22)</a:t>
            </a:r>
          </a:p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800" dirty="0"/>
              <a:t>plus1=</a:t>
            </a:r>
            <a:r>
              <a:rPr lang="en-US" altLang="he-IL" sz="2800" dirty="0" err="1"/>
              <a:t>minOperations</a:t>
            </a:r>
            <a:r>
              <a:rPr lang="en-US" altLang="he-IL" sz="2800" dirty="0"/>
              <a:t>(21, 22)+1</a:t>
            </a:r>
          </a:p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800" dirty="0"/>
              <a:t>mult2=</a:t>
            </a:r>
            <a:r>
              <a:rPr lang="en-US" altLang="he-IL" sz="2800" dirty="0" err="1"/>
              <a:t>minOperations</a:t>
            </a:r>
            <a:r>
              <a:rPr lang="en-US" altLang="he-IL" sz="2800" dirty="0"/>
              <a:t>(40, 22)+1</a:t>
            </a:r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6443663" y="1916113"/>
            <a:ext cx="360362" cy="244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flipV="1">
            <a:off x="6659563" y="1916113"/>
            <a:ext cx="360362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7667625" y="12684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35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80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12" grpId="0"/>
      <p:bldP spid="98316" grpId="0"/>
      <p:bldP spid="98318" grpId="0"/>
      <p:bldP spid="98319" grpId="0"/>
      <p:bldP spid="983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36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743200" y="4572000"/>
            <a:ext cx="6096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נתון המערך </a:t>
            </a:r>
            <a:r>
              <a:rPr lang="en-US" sz="2400" dirty="0">
                <a:solidFill>
                  <a:schemeClr val="tx2"/>
                </a:solidFill>
              </a:rPr>
              <a:t>a = {3, 1, 2, 7, 5, 4}</a:t>
            </a:r>
          </a:p>
          <a:p>
            <a:r>
              <a:rPr lang="he-IL" sz="2400" dirty="0">
                <a:solidFill>
                  <a:schemeClr val="tx2"/>
                </a:solidFill>
              </a:rPr>
              <a:t>מה יוחזר כתוצאה מהקריאה </a:t>
            </a:r>
            <a:r>
              <a:rPr lang="en-US" sz="2400" dirty="0">
                <a:solidFill>
                  <a:schemeClr val="tx2"/>
                </a:solidFill>
              </a:rPr>
              <a:t>f(a, 5)</a:t>
            </a:r>
            <a:r>
              <a:rPr lang="he-IL" sz="2400" dirty="0">
                <a:solidFill>
                  <a:schemeClr val="tx2"/>
                </a:solidFill>
              </a:rPr>
              <a:t>?</a:t>
            </a:r>
          </a:p>
          <a:p>
            <a:r>
              <a:rPr lang="he-IL" sz="2400" dirty="0">
                <a:solidFill>
                  <a:schemeClr val="tx2"/>
                </a:solidFill>
              </a:rPr>
              <a:t>מה עושה השיטה </a:t>
            </a: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he-IL" sz="2400" dirty="0">
                <a:solidFill>
                  <a:schemeClr val="tx2"/>
                </a:solidFill>
              </a:rPr>
              <a:t> באופן כללי?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73152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   public static </a:t>
            </a:r>
            <a:r>
              <a:rPr lang="en-US" sz="2400" dirty="0" err="1"/>
              <a:t>boolean</a:t>
            </a:r>
            <a:r>
              <a:rPr lang="en-US" sz="2400" dirty="0"/>
              <a:t> f(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x)</a:t>
            </a:r>
          </a:p>
          <a:p>
            <a:pPr algn="l" rtl="0"/>
            <a:r>
              <a:rPr lang="en-US" sz="2400" dirty="0"/>
              <a:t>    {</a:t>
            </a:r>
          </a:p>
          <a:p>
            <a:pPr algn="l" rtl="0"/>
            <a:r>
              <a:rPr lang="en-US" sz="2400" dirty="0"/>
              <a:t>        return f(a, x, 0, a.length-1);</a:t>
            </a:r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/>
              <a:t>    </a:t>
            </a:r>
          </a:p>
          <a:p>
            <a:pPr algn="l" rtl="0"/>
            <a:r>
              <a:rPr lang="en-US" sz="2400" dirty="0"/>
              <a:t>    private static </a:t>
            </a:r>
            <a:r>
              <a:rPr lang="en-US" sz="2400" dirty="0" err="1"/>
              <a:t>boolean</a:t>
            </a:r>
            <a:r>
              <a:rPr lang="en-US" sz="2400" dirty="0"/>
              <a:t> f(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k1, </a:t>
            </a:r>
            <a:r>
              <a:rPr lang="en-US" sz="2400" dirty="0" err="1"/>
              <a:t>int</a:t>
            </a:r>
            <a:r>
              <a:rPr lang="en-US" sz="2400" dirty="0"/>
              <a:t> k2)</a:t>
            </a:r>
          </a:p>
          <a:p>
            <a:pPr algn="l" rtl="0"/>
            <a:r>
              <a:rPr lang="en-US" sz="2400" dirty="0"/>
              <a:t>    {</a:t>
            </a:r>
          </a:p>
          <a:p>
            <a:pPr algn="l" rtl="0"/>
            <a:r>
              <a:rPr lang="en-US" sz="2400" dirty="0"/>
              <a:t>        if(k1 == k2)</a:t>
            </a:r>
          </a:p>
          <a:p>
            <a:pPr algn="l" rtl="0"/>
            <a:r>
              <a:rPr lang="en-US" sz="2400" dirty="0"/>
              <a:t>            return a[k1] == x;</a:t>
            </a:r>
          </a:p>
          <a:p>
            <a:pPr algn="l" rtl="0"/>
            <a:r>
              <a:rPr lang="en-US" sz="2400" dirty="0"/>
              <a:t>        return f(a, x, k1, (k1 + k2) / 2) ||</a:t>
            </a:r>
          </a:p>
          <a:p>
            <a:pPr algn="l" rtl="0"/>
            <a:r>
              <a:rPr lang="en-US" sz="2400" dirty="0"/>
              <a:t>		 f(a, x, 1 + (k1 + k2) / 2, k2);</a:t>
            </a:r>
          </a:p>
          <a:p>
            <a:pPr algn="l" rtl="0"/>
            <a:r>
              <a:rPr lang="en-US" sz="2400" dirty="0"/>
              <a:t>    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36535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  <a:cs typeface="Times New Roman" panose="02020603050405020304" pitchFamily="18" charset="0"/>
              </a:rPr>
              <a:t>מיון מהיר </a:t>
            </a:r>
            <a:r>
              <a:rPr lang="en-US" altLang="he-IL" dirty="0">
                <a:solidFill>
                  <a:schemeClr val="tx2"/>
                </a:solidFill>
              </a:rPr>
              <a:t>Quick Sort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מיון מהיר הוא מיון שמשתמש בשיטת "הפרד ומשול"</a:t>
            </a:r>
          </a:p>
          <a:p>
            <a:pPr eaLnBrk="1" hangingPunct="1"/>
            <a:r>
              <a:rPr lang="he-IL" altLang="he-IL"/>
              <a:t>עקרון השיטה – בהינתן בעיה בגודל </a:t>
            </a:r>
            <a:r>
              <a:rPr lang="en-US" altLang="he-IL"/>
              <a:t>N</a:t>
            </a:r>
            <a:r>
              <a:rPr lang="he-IL" altLang="he-IL"/>
              <a:t> נחלק אותה לשתי בעיות זהות בגודל </a:t>
            </a:r>
            <a:r>
              <a:rPr lang="en-US" altLang="he-IL"/>
              <a:t>N/2</a:t>
            </a:r>
            <a:r>
              <a:rPr lang="he-IL" altLang="he-IL"/>
              <a:t>, נפתור כל בעיה בנפרד, ואז נחבר את הפתרונות.</a:t>
            </a:r>
          </a:p>
          <a:p>
            <a:pPr eaLnBrk="1" hangingPunct="1"/>
            <a:r>
              <a:rPr lang="he-IL" altLang="he-IL"/>
              <a:t>במקרה שלנו – כדי למיין מערך בגודל </a:t>
            </a:r>
            <a:r>
              <a:rPr lang="en-US" altLang="he-IL"/>
              <a:t>N</a:t>
            </a:r>
            <a:r>
              <a:rPr lang="he-IL" altLang="he-IL"/>
              <a:t> ראשית נמיין שני מערכים בגודל </a:t>
            </a:r>
            <a:r>
              <a:rPr lang="en-US" altLang="he-IL"/>
              <a:t>N/2</a:t>
            </a:r>
            <a:r>
              <a:rPr lang="he-IL" altLang="he-IL"/>
              <a:t> ואז נחבר את הפתרונות.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77DB75C-B2AF-439D-BF31-5B37B9AF035A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37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2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aphicFrame>
        <p:nvGraphicFramePr>
          <p:cNvPr id="34896" name="Group 80"/>
          <p:cNvGraphicFramePr>
            <a:graphicFrameLocks noGrp="1"/>
          </p:cNvGraphicFramePr>
          <p:nvPr/>
        </p:nvGraphicFramePr>
        <p:xfrm>
          <a:off x="1403350" y="1341438"/>
          <a:ext cx="6096000" cy="10953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97" name="Text Box 81"/>
          <p:cNvSpPr txBox="1">
            <a:spLocks noChangeArrowheads="1"/>
          </p:cNvSpPr>
          <p:nvPr/>
        </p:nvSpPr>
        <p:spPr bwMode="auto">
          <a:xfrm>
            <a:off x="2124075" y="3357563"/>
            <a:ext cx="576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שלב ראשון – נמצא את החציון במערך</a:t>
            </a:r>
            <a:endParaRPr lang="en-US" altLang="he-I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98" name="Oval 82"/>
          <p:cNvSpPr>
            <a:spLocks noChangeArrowheads="1"/>
          </p:cNvSpPr>
          <p:nvPr/>
        </p:nvSpPr>
        <p:spPr bwMode="auto">
          <a:xfrm>
            <a:off x="6300788" y="1268413"/>
            <a:ext cx="576262" cy="720725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99" name="Line 83"/>
          <p:cNvSpPr>
            <a:spLocks noChangeShapeType="1"/>
          </p:cNvSpPr>
          <p:nvPr/>
        </p:nvSpPr>
        <p:spPr bwMode="auto">
          <a:xfrm>
            <a:off x="4140200" y="242093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מציין מיקום של מספר שקופית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4A6661D-C34F-4B82-9454-291DD1090F2A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2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7" grpId="0"/>
      <p:bldP spid="348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aphicFrame>
        <p:nvGraphicFramePr>
          <p:cNvPr id="358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51263"/>
              </p:ext>
            </p:extLst>
          </p:nvPr>
        </p:nvGraphicFramePr>
        <p:xfrm>
          <a:off x="1403350" y="1341438"/>
          <a:ext cx="6096000" cy="10953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73" name="Text Box 48"/>
          <p:cNvSpPr txBox="1">
            <a:spLocks noChangeArrowheads="1"/>
          </p:cNvSpPr>
          <p:nvPr/>
        </p:nvSpPr>
        <p:spPr bwMode="auto">
          <a:xfrm>
            <a:off x="1331913" y="33575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שלב שני – נציב את החציון באמצע המערך</a:t>
            </a:r>
            <a:endParaRPr lang="en-US" altLang="he-I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מציין מיקום של מספר שקופית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1454F59-4786-4BDB-8D06-FB59CC686A8A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39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5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327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f(7, 3)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f(7, f(6, 4))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2286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2590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f(6, 4)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f(6, f(5, 5))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2766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667000" y="3429000"/>
            <a:ext cx="1524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f(5, 5)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6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35052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505200" y="3048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6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25146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514600" y="167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7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V="1">
            <a:off x="1447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524000" y="304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8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4191000" y="228600"/>
            <a:ext cx="46482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</a:pPr>
            <a:r>
              <a:rPr lang="en-US" altLang="he-IL" sz="2800"/>
              <a:t>public int f(int m, int n)</a:t>
            </a:r>
          </a:p>
          <a:p>
            <a:pPr algn="l" rtl="0" eaLnBrk="1" hangingPunct="1">
              <a:spcBef>
                <a:spcPct val="2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spcBef>
                <a:spcPct val="20000"/>
              </a:spcBef>
            </a:pPr>
            <a:r>
              <a:rPr lang="he-IL" altLang="he-IL" sz="2800"/>
              <a:t>   </a:t>
            </a:r>
            <a:r>
              <a:rPr lang="en-US" altLang="he-IL" sz="2800"/>
              <a:t>int res;</a:t>
            </a:r>
          </a:p>
          <a:p>
            <a:pPr algn="l" rtl="0" eaLnBrk="1" hangingPunct="1">
              <a:spcBef>
                <a:spcPct val="20000"/>
              </a:spcBef>
            </a:pPr>
            <a:r>
              <a:rPr lang="en-US" altLang="he-IL" sz="2800"/>
              <a:t>   if(m == n)</a:t>
            </a:r>
          </a:p>
          <a:p>
            <a:pPr algn="l" rtl="0" eaLnBrk="1" hangingPunct="1">
              <a:spcBef>
                <a:spcPct val="20000"/>
              </a:spcBef>
            </a:pPr>
            <a:r>
              <a:rPr lang="en-US" altLang="he-IL" sz="2800"/>
              <a:t>      res = m + 1;</a:t>
            </a:r>
          </a:p>
          <a:p>
            <a:pPr algn="l" rtl="0" eaLnBrk="1" hangingPunct="1">
              <a:spcBef>
                <a:spcPct val="20000"/>
              </a:spcBef>
            </a:pPr>
            <a:r>
              <a:rPr lang="en-US" altLang="he-IL" sz="2800"/>
              <a:t>   else</a:t>
            </a:r>
          </a:p>
          <a:p>
            <a:pPr algn="l" rtl="0" eaLnBrk="1" hangingPunct="1">
              <a:spcBef>
                <a:spcPct val="20000"/>
              </a:spcBef>
            </a:pPr>
            <a:r>
              <a:rPr lang="en-US" altLang="he-IL" sz="2800"/>
              <a:t>      res = f(m, f(m-1, n + 1));</a:t>
            </a:r>
          </a:p>
          <a:p>
            <a:pPr algn="l" rtl="0" eaLnBrk="1" hangingPunct="1">
              <a:spcBef>
                <a:spcPct val="20000"/>
              </a:spcBef>
            </a:pPr>
            <a:r>
              <a:rPr lang="en-US" altLang="he-IL" sz="2800"/>
              <a:t>   return res;</a:t>
            </a:r>
          </a:p>
          <a:p>
            <a:pPr algn="l" rtl="0" eaLnBrk="1" hangingPunct="1">
              <a:spcBef>
                <a:spcPct val="20000"/>
              </a:spcBef>
            </a:pPr>
            <a:r>
              <a:rPr lang="en-US" altLang="he-IL" sz="2800"/>
              <a:t>}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1200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066800" y="3505200"/>
            <a:ext cx="1524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f(6, 6)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7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H="1">
            <a:off x="1524000" y="2971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1752600" y="3124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286000" y="3200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8600" y="2133600"/>
            <a:ext cx="1524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f(7, 7)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8</a:t>
            </a:r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H="1">
            <a:off x="685800" y="160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V="1">
            <a:off x="914400" y="1752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447800" y="1905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8</a:t>
            </a:r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59E1AE-9BA9-44BD-AEE2-437984D0D87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50" grpId="0" autoUpdateAnimBg="0"/>
      <p:bldP spid="31752" grpId="0" autoUpdateAnimBg="0"/>
      <p:bldP spid="31754" grpId="0" autoUpdateAnimBg="0"/>
      <p:bldP spid="31756" grpId="0" autoUpdateAnimBg="0"/>
      <p:bldP spid="31758" grpId="0" autoUpdateAnimBg="0"/>
      <p:bldP spid="31761" grpId="0" autoUpdateAnimBg="0"/>
      <p:bldP spid="31762" grpId="0" autoUpdateAnimBg="0"/>
      <p:bldP spid="3176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aphicFrame>
        <p:nvGraphicFramePr>
          <p:cNvPr id="368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63269"/>
              </p:ext>
            </p:extLst>
          </p:nvPr>
        </p:nvGraphicFramePr>
        <p:xfrm>
          <a:off x="1403350" y="1341438"/>
          <a:ext cx="6096000" cy="10953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900113" y="3357563"/>
            <a:ext cx="69850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שלב שלישי – נשתמש בחציון כציר ("פיבוט") – נשים משמאלו את כל המספרים שקטנים ממנו ומימינו את כל המספרים הגדולים.</a:t>
            </a:r>
            <a:endParaRPr lang="en-US" altLang="he-I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מציין מיקום של מספר שקופית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C9BD0B6-8ABD-4416-8528-646C6301A1A6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40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aphicFrame>
        <p:nvGraphicFramePr>
          <p:cNvPr id="378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66401"/>
              </p:ext>
            </p:extLst>
          </p:nvPr>
        </p:nvGraphicFramePr>
        <p:xfrm>
          <a:off x="1403350" y="1341438"/>
          <a:ext cx="6096000" cy="10953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מציין מיקום של מספר שקופית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9187545-ADAE-4E50-B4FD-51F586D21717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41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5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aphicFrame>
        <p:nvGraphicFramePr>
          <p:cNvPr id="389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22890"/>
              </p:ext>
            </p:extLst>
          </p:nvPr>
        </p:nvGraphicFramePr>
        <p:xfrm>
          <a:off x="1403350" y="1341438"/>
          <a:ext cx="6096000" cy="10953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מציין מיקום של מספר שקופית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11A0017-DC05-456E-B6A5-4495D7FCD501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42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59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40533"/>
              </p:ext>
            </p:extLst>
          </p:nvPr>
        </p:nvGraphicFramePr>
        <p:xfrm>
          <a:off x="1403350" y="1341438"/>
          <a:ext cx="6096000" cy="10953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611188" y="3500438"/>
            <a:ext cx="74898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המערך עדיין לא ממויין. עכשיו נפעיל בצורה רקורסיבית את אותה שיטה על כל אחד מחצאי המערך, וכך המערך כולו יהיה ממויין.</a:t>
            </a:r>
            <a:endParaRPr lang="en-US" altLang="he-I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מציין מיקום של מספר שקופית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C2EC87C-4A6B-4E30-A1A2-BD1F849CAFF6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43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aphicFrame>
        <p:nvGraphicFramePr>
          <p:cNvPr id="4096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67044"/>
              </p:ext>
            </p:extLst>
          </p:nvPr>
        </p:nvGraphicFramePr>
        <p:xfrm>
          <a:off x="1403350" y="1341438"/>
          <a:ext cx="6096000" cy="10953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93" name="AutoShape 48"/>
          <p:cNvSpPr>
            <a:spLocks/>
          </p:cNvSpPr>
          <p:nvPr/>
        </p:nvSpPr>
        <p:spPr bwMode="auto">
          <a:xfrm rot="16200000">
            <a:off x="2352675" y="1500626"/>
            <a:ext cx="647700" cy="2305050"/>
          </a:xfrm>
          <a:prstGeom prst="leftBrace">
            <a:avLst>
              <a:gd name="adj1" fmla="val 2965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94" name="AutoShape 49"/>
          <p:cNvSpPr>
            <a:spLocks/>
          </p:cNvSpPr>
          <p:nvPr/>
        </p:nvSpPr>
        <p:spPr bwMode="auto">
          <a:xfrm rot="-5400000">
            <a:off x="5688807" y="1161256"/>
            <a:ext cx="647700" cy="3024187"/>
          </a:xfrm>
          <a:prstGeom prst="lef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מציין מיקום של מספר שקופית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8431AD-C3F6-43E4-BEF0-AA4FDAA2AFF8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44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99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76250"/>
            <a:ext cx="7772400" cy="5619750"/>
          </a:xfrm>
        </p:spPr>
        <p:txBody>
          <a:bodyPr/>
          <a:lstStyle/>
          <a:p>
            <a:pPr eaLnBrk="1" hangingPunct="1"/>
            <a:r>
              <a:rPr lang="he-IL" altLang="he-IL"/>
              <a:t>האלגוריתם:</a:t>
            </a:r>
          </a:p>
          <a:p>
            <a:pPr eaLnBrk="1" hangingPunct="1"/>
            <a:r>
              <a:rPr lang="he-IL" altLang="he-IL"/>
              <a:t>מצא חציון במערך.</a:t>
            </a:r>
          </a:p>
          <a:p>
            <a:pPr eaLnBrk="1" hangingPunct="1"/>
            <a:r>
              <a:rPr lang="he-IL" altLang="he-IL"/>
              <a:t>הצב את החציון במקומו.</a:t>
            </a:r>
          </a:p>
          <a:p>
            <a:pPr eaLnBrk="1" hangingPunct="1"/>
            <a:r>
              <a:rPr lang="he-IL" altLang="he-IL"/>
              <a:t>העבר את כל המספרים שקטנים מהציון לשמאלו, ואת כל המספרים שגדולים ממנו לימינו.</a:t>
            </a:r>
          </a:p>
          <a:p>
            <a:pPr eaLnBrk="1" hangingPunct="1"/>
            <a:r>
              <a:rPr lang="he-IL" altLang="he-IL"/>
              <a:t>קרא לשיטה עם החצי הראשון של המערך.</a:t>
            </a:r>
          </a:p>
          <a:p>
            <a:pPr eaLnBrk="1" hangingPunct="1"/>
            <a:r>
              <a:rPr lang="he-IL" altLang="he-IL"/>
              <a:t>קרא לשיטה עם החצי השני של המערך.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EF07473-5C17-4B4B-90C9-054EBF971A0E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45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54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276600" y="404813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מה סיבוכיות הזמן של מיון מהיר?</a:t>
            </a:r>
            <a:endParaRPr lang="en-US" altLang="he-IL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140200" y="1268413"/>
            <a:ext cx="719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H="1">
            <a:off x="3419475" y="1916113"/>
            <a:ext cx="8651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429125" y="1916113"/>
            <a:ext cx="7191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787900" y="2276475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771775" y="2276475"/>
            <a:ext cx="935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2051050" y="2852738"/>
            <a:ext cx="8651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3060700" y="285273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4787900" y="2852738"/>
            <a:ext cx="361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5294313" y="2852738"/>
            <a:ext cx="7191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619250" y="3213100"/>
            <a:ext cx="935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N/4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059113" y="3213100"/>
            <a:ext cx="93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N/4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356100" y="3213100"/>
            <a:ext cx="935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N/4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580063" y="3213100"/>
            <a:ext cx="93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N/4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V="1">
            <a:off x="7380288" y="134143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7380288" y="28527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6877050" y="2276475"/>
            <a:ext cx="1223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611188" y="4076700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כמות העבודה בכל שלב – </a:t>
            </a:r>
            <a:r>
              <a:rPr lang="en-US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(כדי להעביר את הקטנים והגדולים)</a:t>
            </a:r>
            <a:endParaRPr lang="en-US" altLang="he-IL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539750" y="4868863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סה"כ סיבוכיות ריצה – </a:t>
            </a:r>
            <a:r>
              <a:rPr lang="en-US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O(NlogN)</a:t>
            </a:r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EF7970-4DDC-4D12-B98E-C57E45E52D7F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46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6" grpId="0"/>
      <p:bldP spid="43017" grpId="0"/>
      <p:bldP spid="43022" grpId="0"/>
      <p:bldP spid="43023" grpId="0"/>
      <p:bldP spid="43024" grpId="0"/>
      <p:bldP spid="43025" grpId="0"/>
      <p:bldP spid="43028" grpId="0"/>
      <p:bldP spid="43029" grpId="0"/>
      <p:bldP spid="430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49275"/>
            <a:ext cx="7772400" cy="5546725"/>
          </a:xfrm>
        </p:spPr>
        <p:txBody>
          <a:bodyPr/>
          <a:lstStyle/>
          <a:p>
            <a:pPr eaLnBrk="1" hangingPunct="1"/>
            <a:r>
              <a:rPr lang="he-IL" altLang="he-IL"/>
              <a:t>איך מוצאים חציון במערך?</a:t>
            </a:r>
          </a:p>
          <a:p>
            <a:pPr lvl="1" eaLnBrk="1" hangingPunct="1"/>
            <a:r>
              <a:rPr lang="he-IL" altLang="he-IL"/>
              <a:t>אלגוריתם פשוט – עבור כל מספר נספור כמה גדולים ממנו וכמה קטנים. אם הסכומים שווים אז הוא החציון.</a:t>
            </a:r>
          </a:p>
          <a:p>
            <a:pPr eaLnBrk="1" hangingPunct="1"/>
            <a:r>
              <a:rPr lang="he-IL" altLang="he-IL"/>
              <a:t>כמה עולה האלגוריתם הזה?</a:t>
            </a:r>
          </a:p>
          <a:p>
            <a:pPr lvl="1" eaLnBrk="1" hangingPunct="1"/>
            <a:r>
              <a:rPr lang="he-IL" altLang="he-IL"/>
              <a:t>עבור כל מספר צריך לעבור על כל המספרים, לכן סה"כ </a:t>
            </a:r>
            <a:r>
              <a:rPr lang="en-US" altLang="he-IL"/>
              <a:t>O(N^2)</a:t>
            </a:r>
            <a:r>
              <a:rPr lang="he-IL" altLang="he-IL"/>
              <a:t>.</a:t>
            </a:r>
          </a:p>
          <a:p>
            <a:pPr eaLnBrk="1" hangingPunct="1"/>
            <a:r>
              <a:rPr lang="he-IL" altLang="he-IL"/>
              <a:t>כלומר, אם היינו משתמשים באלגוריתם הזה, הסיבוכיות של מיון מהיר היתה </a:t>
            </a:r>
            <a:r>
              <a:rPr lang="en-US" altLang="he-IL"/>
              <a:t>O(N^2logN)</a:t>
            </a:r>
            <a:r>
              <a:rPr lang="he-IL" altLang="he-IL"/>
              <a:t>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26C2C95-C252-411F-91C4-47BF00EE9D55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47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1331913" y="765175"/>
          <a:ext cx="6096000" cy="10953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89" name="Text Box 50"/>
          <p:cNvSpPr txBox="1">
            <a:spLocks noChangeArrowheads="1"/>
          </p:cNvSpPr>
          <p:nvPr/>
        </p:nvSpPr>
        <p:spPr bwMode="auto">
          <a:xfrm>
            <a:off x="2195513" y="2349500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דרך אחרת למצוא חציון – לנחש!</a:t>
            </a:r>
            <a:endParaRPr lang="en-US" altLang="he-IL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07" name="Oval 51"/>
          <p:cNvSpPr>
            <a:spLocks noChangeArrowheads="1"/>
          </p:cNvSpPr>
          <p:nvPr/>
        </p:nvSpPr>
        <p:spPr bwMode="auto">
          <a:xfrm>
            <a:off x="5508625" y="476250"/>
            <a:ext cx="719138" cy="1008063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מציין מיקום של מספר שקופית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86145DD-C91E-4E09-B64A-CC9E28C3D5B3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48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3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0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aphicFrame>
        <p:nvGraphicFramePr>
          <p:cNvPr id="46082" name="Group 2"/>
          <p:cNvGraphicFramePr>
            <a:graphicFrameLocks noGrp="1"/>
          </p:cNvGraphicFramePr>
          <p:nvPr/>
        </p:nvGraphicFramePr>
        <p:xfrm>
          <a:off x="1331913" y="765175"/>
          <a:ext cx="6096000" cy="10953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13" name="Text Box 48"/>
          <p:cNvSpPr txBox="1">
            <a:spLocks noChangeArrowheads="1"/>
          </p:cNvSpPr>
          <p:nvPr/>
        </p:nvSpPr>
        <p:spPr bwMode="auto">
          <a:xfrm>
            <a:off x="2195513" y="2349500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אחרי העברת הקטנים והגדולים.</a:t>
            </a:r>
            <a:endParaRPr lang="en-US" altLang="he-IL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827088" y="2924175"/>
            <a:ext cx="7345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הפעם השיטה הרקורסיבית הבאה תקבל מערך שקטן באחד (במקום פי 2) למיין.</a:t>
            </a:r>
            <a:endParaRPr lang="en-US" altLang="he-IL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827088" y="3860800"/>
            <a:ext cx="7345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מה המקרה הגרוע?</a:t>
            </a:r>
            <a:endParaRPr lang="en-US" altLang="he-IL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מציין מיקום של מספר שקופית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F9FC52-4224-4EC8-AC7A-73FC5F7A168F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49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0" grpId="0"/>
      <p:bldP spid="46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327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f(7, 4)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f(7, f(6, 5))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2286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2590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f(6, 5)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f(6, f(5, 6))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32766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667000" y="3429000"/>
            <a:ext cx="2438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/>
              <a:t>f(5, 6)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res = f(5, f(4, 7))</a:t>
            </a: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4267200" y="44958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4191000" y="457200"/>
            <a:ext cx="4267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3200" dirty="0"/>
              <a:t>כאשר </a:t>
            </a:r>
            <a:r>
              <a:rPr lang="en-US" altLang="he-IL" sz="3200" dirty="0"/>
              <a:t>m&gt;=n</a:t>
            </a:r>
            <a:r>
              <a:rPr lang="he-IL" altLang="he-IL" sz="3200" dirty="0"/>
              <a:t> וגם ההפרש בניהם זוגי, השיטה מחזירה את </a:t>
            </a:r>
            <a:r>
              <a:rPr lang="en-US" altLang="he-IL" sz="3200" dirty="0"/>
              <a:t>m+1</a:t>
            </a:r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9BB16E-940F-47DF-8F26-D5ABFAF5B29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  <p:bldP spid="30726" grpId="0" autoUpdateAnimBg="0"/>
      <p:bldP spid="3074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779838" y="620713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>
            <a:off x="3995738" y="11255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3635375" y="1628775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995738" y="21336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3635375" y="2636838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3995738" y="30702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3635375" y="3573463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N-3</a:t>
            </a:r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 flipV="1">
            <a:off x="5148263" y="692150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>
            <a:off x="5148263" y="27813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4859338" y="2133600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9750" y="4365625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העבודה בכל שלב נשארת </a:t>
            </a:r>
            <a:r>
              <a:rPr lang="en-US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ולכן במקרה הגרוע הסיבוכיות של מיון מהיר היא </a:t>
            </a:r>
            <a:r>
              <a:rPr lang="en-US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he-IL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מציין מיקום של מספר שקופית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C485D3C-54BD-4AAA-ACB7-93904555E399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50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0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נגדיר: סדרת </a:t>
            </a:r>
            <a:r>
              <a:rPr lang="he-IL" altLang="he-IL" dirty="0" err="1">
                <a:solidFill>
                  <a:schemeClr val="tx2"/>
                </a:solidFill>
              </a:rPr>
              <a:t>פיבונאצי</a:t>
            </a:r>
            <a:r>
              <a:rPr lang="he-IL" altLang="he-IL" dirty="0">
                <a:solidFill>
                  <a:schemeClr val="tx2"/>
                </a:solidFill>
              </a:rPr>
              <a:t>':</a:t>
            </a:r>
          </a:p>
          <a:p>
            <a:pPr algn="l" rtl="0">
              <a:buFontTx/>
              <a:buNone/>
            </a:pPr>
            <a:r>
              <a:rPr lang="en-US" altLang="he-IL" dirty="0"/>
              <a:t>A0 = 0</a:t>
            </a:r>
          </a:p>
          <a:p>
            <a:pPr algn="l" rtl="0">
              <a:buFontTx/>
              <a:buNone/>
            </a:pPr>
            <a:r>
              <a:rPr lang="en-US" altLang="he-IL" dirty="0"/>
              <a:t>A1 = 1</a:t>
            </a:r>
          </a:p>
          <a:p>
            <a:pPr algn="l" rtl="0">
              <a:buFontTx/>
              <a:buNone/>
            </a:pPr>
            <a:r>
              <a:rPr lang="en-US" altLang="he-IL" dirty="0"/>
              <a:t>A2 = A1 + A0 = 1</a:t>
            </a:r>
          </a:p>
          <a:p>
            <a:pPr algn="l" rtl="0">
              <a:buFontTx/>
              <a:buNone/>
            </a:pPr>
            <a:r>
              <a:rPr lang="en-US" altLang="he-IL" dirty="0"/>
              <a:t>A3 = A2 + A1 = 2</a:t>
            </a:r>
          </a:p>
          <a:p>
            <a:pPr algn="l" rtl="0">
              <a:buFontTx/>
              <a:buNone/>
            </a:pPr>
            <a:r>
              <a:rPr lang="en-US" altLang="he-IL" dirty="0"/>
              <a:t>A4 = A3 + A2 = 3</a:t>
            </a:r>
          </a:p>
          <a:p>
            <a:pPr algn="l" rtl="0">
              <a:buFontTx/>
              <a:buNone/>
            </a:pPr>
            <a:r>
              <a:rPr lang="en-US" altLang="he-IL" dirty="0"/>
              <a:t>A5 = A4 + A3 = 5</a:t>
            </a:r>
          </a:p>
          <a:p>
            <a:pPr algn="l" rtl="0">
              <a:buFontTx/>
              <a:buNone/>
            </a:pPr>
            <a:r>
              <a:rPr lang="en-US" altLang="he-IL" dirty="0"/>
              <a:t>A6 = A5 + A4 = 8</a:t>
            </a:r>
          </a:p>
          <a:p>
            <a:pPr algn="l" rtl="0">
              <a:buFontTx/>
              <a:buNone/>
            </a:pPr>
            <a:r>
              <a:rPr lang="en-US" altLang="he-IL" dirty="0"/>
              <a:t>An = An-1 + An-2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191000" y="990600"/>
            <a:ext cx="4572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כתבו שיטה רקורסיבית שמקבלת כפרמטר אינדקס </a:t>
            </a:r>
            <a:r>
              <a:rPr lang="en-US" altLang="he-IL" sz="2800"/>
              <a:t>n</a:t>
            </a:r>
            <a:r>
              <a:rPr lang="he-IL" altLang="he-IL" sz="2800"/>
              <a:t> ומחזירה את האיבר ה-</a:t>
            </a:r>
            <a:r>
              <a:rPr lang="en-US" altLang="he-IL" sz="2800"/>
              <a:t>n</a:t>
            </a:r>
            <a:r>
              <a:rPr lang="he-IL" altLang="he-IL" sz="2800"/>
              <a:t> בסדרת פיבונאצ'י.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800"/>
              <a:t>למשל: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fibo(4) = 3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fibo(5) = 5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fibo(6) = 8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77926B-577F-4E79-AECE-7AEBC285049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/>
              <a:t>public int fibo(int n)</a:t>
            </a:r>
          </a:p>
          <a:p>
            <a:pPr algn="l" rtl="0">
              <a:buFontTx/>
              <a:buNone/>
            </a:pPr>
            <a:r>
              <a:rPr lang="en-US" altLang="he-IL"/>
              <a:t>{</a:t>
            </a:r>
          </a:p>
          <a:p>
            <a:pPr algn="l" rtl="0">
              <a:buFontTx/>
              <a:buNone/>
            </a:pPr>
            <a:r>
              <a:rPr lang="en-US" altLang="he-IL"/>
              <a:t>	if(n &lt;= 1)</a:t>
            </a:r>
          </a:p>
          <a:p>
            <a:pPr algn="l" rtl="0">
              <a:buFontTx/>
              <a:buNone/>
            </a:pPr>
            <a:r>
              <a:rPr lang="en-US" altLang="he-IL"/>
              <a:t>		return n;</a:t>
            </a:r>
          </a:p>
          <a:p>
            <a:pPr algn="l" rtl="0">
              <a:buFontTx/>
              <a:buNone/>
            </a:pPr>
            <a:r>
              <a:rPr lang="en-US" altLang="he-IL"/>
              <a:t>	return  fibo(n-1) + fibo(n-2);</a:t>
            </a:r>
          </a:p>
          <a:p>
            <a:pPr algn="l" rtl="0">
              <a:buFontTx/>
              <a:buNone/>
            </a:pPr>
            <a:r>
              <a:rPr lang="en-US" altLang="he-IL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298404-7BE7-4782-9644-4C91A7657C5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819400" y="4572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u="sng"/>
              <a:t>fibo(5)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return fibo(4) + fibo(3)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057400" y="16764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u="sng"/>
              <a:t>fibo(4)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return fibo(3) + fibo(2)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2438400" y="1219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524000" y="28194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u="sng"/>
              <a:t>fibo(3)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return fibo(2) + fibo(1)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H="1">
            <a:off x="23622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838200" y="40386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u="sng"/>
              <a:t>fibo(2)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return fibo(1) + fibo(0)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>
            <a:off x="1371600" y="3657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4800" y="5334000"/>
            <a:ext cx="1219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u="sng"/>
              <a:t>fibo(1)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return 1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752600" y="5334000"/>
            <a:ext cx="1219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u="sng"/>
              <a:t>fibo(0)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return 0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685800" y="4800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19812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V="1">
            <a:off x="990600" y="4953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752600" y="4267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V="1">
            <a:off x="2286000" y="4876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590800" y="42545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0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1600200" y="37338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24384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3733800" y="3962400"/>
            <a:ext cx="1219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u="sng"/>
              <a:t>fibo(1)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return 1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34290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H="1" flipV="1">
            <a:off x="38100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3276600" y="29845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</a:t>
            </a:r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 flipV="1">
            <a:off x="2514600" y="2514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28956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39624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4648200" y="3048000"/>
            <a:ext cx="1143000" cy="762000"/>
          </a:xfrm>
          <a:prstGeom prst="cloudCallout">
            <a:avLst>
              <a:gd name="adj1" fmla="val -35556"/>
              <a:gd name="adj2" fmla="val -3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he-IL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 flipH="1" flipV="1">
            <a:off x="42672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38862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</a:t>
            </a:r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 flipV="1">
            <a:off x="2819400" y="12954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733800" y="60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4800600" y="1295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5410200" y="1905000"/>
            <a:ext cx="1905000" cy="990600"/>
          </a:xfrm>
          <a:prstGeom prst="cloudCallout">
            <a:avLst>
              <a:gd name="adj1" fmla="val -51000"/>
              <a:gd name="adj2" fmla="val -3813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he-IL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 flipV="1">
            <a:off x="5181600" y="1295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4572000" y="60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</a:t>
            </a:r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 flipH="1" flipV="1">
            <a:off x="1981200" y="4572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1524000" y="304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</a:t>
            </a:r>
          </a:p>
        </p:txBody>
      </p:sp>
      <p:sp>
        <p:nvSpPr>
          <p:cNvPr id="39" name="מציין מיקום של מספר שקופית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2F787D-8337-4567-AD7E-39023EB576C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2" grpId="0" autoUpdateAnimBg="0"/>
      <p:bldP spid="34824" grpId="0" autoUpdateAnimBg="0"/>
      <p:bldP spid="34826" grpId="0" autoUpdateAnimBg="0"/>
      <p:bldP spid="34827" grpId="0" autoUpdateAnimBg="0"/>
      <p:bldP spid="34831" grpId="0" autoUpdateAnimBg="0"/>
      <p:bldP spid="34833" grpId="0" autoUpdateAnimBg="0"/>
      <p:bldP spid="34835" grpId="0" autoUpdateAnimBg="0"/>
      <p:bldP spid="34836" grpId="0" autoUpdateAnimBg="0"/>
      <p:bldP spid="34839" grpId="0" autoUpdateAnimBg="0"/>
      <p:bldP spid="34841" grpId="0" autoUpdateAnimBg="0"/>
      <p:bldP spid="34843" grpId="0" animBg="1" autoUpdateAnimBg="0"/>
      <p:bldP spid="34845" grpId="0" autoUpdateAnimBg="0"/>
      <p:bldP spid="34847" grpId="0" autoUpdateAnimBg="0"/>
      <p:bldP spid="34849" grpId="0" animBg="1" autoUpdateAnimBg="0"/>
      <p:bldP spid="34851" grpId="0" autoUpdateAnimBg="0"/>
      <p:bldP spid="3485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4495800" cy="5745163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public void f(int n)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if(n % 2 == 1)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  System.out.print(“!”);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else 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  f( n / 2 );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  System.out.print(“*”);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  f( n / 2 );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00ECF2-02A2-46D9-8981-C405A52BD94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3082</TotalTime>
  <Words>2434</Words>
  <Application>Microsoft Office PowerPoint</Application>
  <PresentationFormat>‫הצגה על המסך (4:3)</PresentationFormat>
  <Paragraphs>555</Paragraphs>
  <Slides>50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50</vt:i4>
      </vt:variant>
    </vt:vector>
  </HeadingPairs>
  <TitlesOfParts>
    <vt:vector size="54" baseType="lpstr">
      <vt:lpstr>Arial</vt:lpstr>
      <vt:lpstr>Calibri</vt:lpstr>
      <vt:lpstr>Times New Roman</vt:lpstr>
      <vt:lpstr>template</vt:lpstr>
      <vt:lpstr>רקורסיה ועקיבה לאחור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Backtracking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מיון מהיר Quick Sort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80</cp:revision>
  <cp:lastPrinted>1601-01-01T00:00:00Z</cp:lastPrinted>
  <dcterms:created xsi:type="dcterms:W3CDTF">1601-01-01T00:00:00Z</dcterms:created>
  <dcterms:modified xsi:type="dcterms:W3CDTF">2017-01-07T21:36:39Z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