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2"/>
  </p:notesMasterIdLst>
  <p:sldIdLst>
    <p:sldId id="256" r:id="rId2"/>
    <p:sldId id="259" r:id="rId3"/>
    <p:sldId id="260" r:id="rId4"/>
    <p:sldId id="258" r:id="rId5"/>
    <p:sldId id="261" r:id="rId6"/>
    <p:sldId id="263" r:id="rId7"/>
    <p:sldId id="307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</p:sldIdLst>
  <p:sldSz cx="9144000" cy="6858000" type="screen4x3"/>
  <p:notesSz cx="6858000" cy="9144000"/>
  <p:custDataLst>
    <p:tags r:id="rId43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 smtClean="0"/>
            </a:lvl1pPr>
          </a:lstStyle>
          <a:p>
            <a:pPr>
              <a:defRPr/>
            </a:pPr>
            <a:fld id="{27B682EE-F589-45CF-B221-89A2C1FE9CE4}" type="datetimeFigureOut">
              <a:rPr lang="he-IL"/>
              <a:pPr>
                <a:defRPr/>
              </a:pPr>
              <a:t>כ"ד/טבת/תשע"ו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EA83A620-864A-40C4-B7DA-A3054F372C79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5B451-74E2-430A-9A86-6A1D4FA2EDD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971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169A4-FE8E-4E1E-9DD5-0A2E61AD7ED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660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544F3-AB70-4DE2-9F65-1511623357C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012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56D52-006C-4018-A3A5-ACED79DC89B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862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2D163-57F1-434F-BE30-34BC3C823F5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4757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987C9-878B-4EB7-8659-34CB918FEBD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353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9F195-37ED-4AC3-BD4E-2653F44B555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937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2A2EA-A31B-4B00-8154-F0805B46D3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63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2E0A-FA3F-4294-92F1-EAF050002A4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08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F1BD6-0535-4D1E-83A3-DA8DD258B62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94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8F31-99A6-43EF-92AB-B80F4A0B9FE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6689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EF05276-87C9-44C5-96CA-FBD63ED37E17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smtClean="0">
                <a:solidFill>
                  <a:schemeClr val="tx2"/>
                </a:solidFill>
              </a:rPr>
              <a:t>רקורסיה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שי תבור</a:t>
            </a:r>
            <a:endParaRPr lang="en-US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</a:t>
            </a:r>
          </a:p>
          <a:p>
            <a:pPr>
              <a:defRPr/>
            </a:pPr>
            <a:r>
              <a:rPr lang="en-US" dirty="0" smtClean="0"/>
              <a:t>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AE6DB-FE33-4A2D-A03C-7BCF31DC30B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7244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void stars(int n)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if(n &gt; 0)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	System.out.print(“*”);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	stars(n-1);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724400" y="381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שיטה רקורסיבית: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96000" y="1066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1. צעד הרקורסיה.</a:t>
            </a:r>
            <a:endParaRPr lang="en-US" altLang="he-IL" sz="240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2. קריאה רקורסיבית (הקטנת הקלט)</a:t>
            </a:r>
            <a:endParaRPr lang="en-US" altLang="he-IL" sz="2400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5638800" y="243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3. תנאי העצירה.</a:t>
            </a:r>
            <a:endParaRPr lang="en-US" altLang="he-IL" sz="2400"/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4343400" y="1676400"/>
            <a:ext cx="1295400" cy="609600"/>
          </a:xfrm>
          <a:prstGeom prst="borderCallout1">
            <a:avLst>
              <a:gd name="adj1" fmla="val 18750"/>
              <a:gd name="adj2" fmla="val -5884"/>
              <a:gd name="adj3" fmla="val 133856"/>
              <a:gd name="adj4" fmla="val -1924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solidFill>
                  <a:schemeClr val="tx2"/>
                </a:solidFill>
              </a:rPr>
              <a:t>צעד הרקורסיה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457200" y="4648200"/>
            <a:ext cx="1295400" cy="609600"/>
          </a:xfrm>
          <a:prstGeom prst="borderCallout1">
            <a:avLst>
              <a:gd name="adj1" fmla="val 18750"/>
              <a:gd name="adj2" fmla="val 105884"/>
              <a:gd name="adj3" fmla="val -191667"/>
              <a:gd name="adj4" fmla="val 1094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solidFill>
                  <a:schemeClr val="tx2"/>
                </a:solidFill>
              </a:rPr>
              <a:t>קריאה רקורסיבית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2590800" y="4572000"/>
            <a:ext cx="1295400" cy="609600"/>
          </a:xfrm>
          <a:prstGeom prst="borderCallout1">
            <a:avLst>
              <a:gd name="adj1" fmla="val 18750"/>
              <a:gd name="adj2" fmla="val -5884"/>
              <a:gd name="adj3" fmla="val -194532"/>
              <a:gd name="adj4" fmla="val -61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solidFill>
                  <a:schemeClr val="tx2"/>
                </a:solidFill>
              </a:rPr>
              <a:t>הקטנת הקלט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2300" name="AutoShape 12"/>
          <p:cNvSpPr>
            <a:spLocks/>
          </p:cNvSpPr>
          <p:nvPr/>
        </p:nvSpPr>
        <p:spPr bwMode="auto">
          <a:xfrm>
            <a:off x="3276600" y="914400"/>
            <a:ext cx="1295400" cy="457200"/>
          </a:xfrm>
          <a:prstGeom prst="borderCallout1">
            <a:avLst>
              <a:gd name="adj1" fmla="val 25000"/>
              <a:gd name="adj2" fmla="val -5884"/>
              <a:gd name="adj3" fmla="val 135069"/>
              <a:gd name="adj4" fmla="val -877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solidFill>
                  <a:schemeClr val="tx2"/>
                </a:solidFill>
              </a:rPr>
              <a:t>תנאי עצירה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4ABEA8-BA42-45E5-A7A8-CFE11A55B68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 autoUpdateAnimBg="0"/>
      <p:bldP spid="12298" grpId="0" animBg="1" autoUpdateAnimBg="0"/>
      <p:bldP spid="12299" grpId="0" animBg="1" autoUpdateAnimBg="0"/>
      <p:bldP spid="1230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 smtClean="0"/>
              <a:t>כתבו שיטה רקורסיבית שמקבלת כפרמטר מספר שלם </a:t>
            </a:r>
            <a:r>
              <a:rPr lang="en-US" altLang="he-IL" smtClean="0"/>
              <a:t>n</a:t>
            </a:r>
            <a:r>
              <a:rPr lang="he-IL" altLang="he-IL" smtClean="0"/>
              <a:t> ומחזירה את העצרת של </a:t>
            </a:r>
            <a:r>
              <a:rPr lang="en-US" altLang="he-IL" smtClean="0"/>
              <a:t>n</a:t>
            </a:r>
            <a:r>
              <a:rPr lang="he-IL" altLang="he-IL" smtClean="0"/>
              <a:t>.</a:t>
            </a:r>
          </a:p>
          <a:p>
            <a:r>
              <a:rPr lang="he-IL" altLang="he-IL" smtClean="0"/>
              <a:t>תזכורת – </a:t>
            </a:r>
          </a:p>
          <a:p>
            <a:pPr algn="l" rtl="0">
              <a:buFontTx/>
              <a:buNone/>
            </a:pPr>
            <a:r>
              <a:rPr lang="en-US" altLang="he-IL" smtClean="0"/>
              <a:t>n! = 1*2*3*…*n</a:t>
            </a:r>
          </a:p>
          <a:p>
            <a:pPr algn="l" rtl="0">
              <a:buFontTx/>
              <a:buNone/>
            </a:pPr>
            <a:r>
              <a:rPr lang="en-US" altLang="he-IL" smtClean="0"/>
              <a:t>4! = 1*2*3*4 = </a:t>
            </a:r>
          </a:p>
          <a:p>
            <a:pPr algn="l" rtl="0">
              <a:buFontTx/>
              <a:buNone/>
            </a:pPr>
            <a:r>
              <a:rPr lang="en-US" altLang="he-IL" smtClean="0"/>
              <a:t>	 = 3! * 4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4038600" y="2438400"/>
            <a:ext cx="3200400" cy="690563"/>
          </a:xfrm>
          <a:prstGeom prst="borderCallout1">
            <a:avLst>
              <a:gd name="adj1" fmla="val 16551"/>
              <a:gd name="adj2" fmla="val -2380"/>
              <a:gd name="adj3" fmla="val 49884"/>
              <a:gd name="adj4" fmla="val -280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000" dirty="0">
                <a:solidFill>
                  <a:schemeClr val="tx2"/>
                </a:solidFill>
              </a:rPr>
              <a:t>גישה </a:t>
            </a:r>
            <a:r>
              <a:rPr lang="he-IL" altLang="he-IL" sz="2000" dirty="0" err="1">
                <a:solidFill>
                  <a:schemeClr val="tx2"/>
                </a:solidFill>
              </a:rPr>
              <a:t>איטרטיבית</a:t>
            </a:r>
            <a:r>
              <a:rPr lang="he-IL" altLang="he-IL" sz="2000" dirty="0">
                <a:solidFill>
                  <a:schemeClr val="tx2"/>
                </a:solidFill>
              </a:rPr>
              <a:t> (איך נפתור את הבעיה בבת אחת)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>
            <a:off x="3886200" y="3581400"/>
            <a:ext cx="3200400" cy="690563"/>
          </a:xfrm>
          <a:prstGeom prst="borderCallout1">
            <a:avLst>
              <a:gd name="adj1" fmla="val 16551"/>
              <a:gd name="adj2" fmla="val -2380"/>
              <a:gd name="adj3" fmla="val -20000"/>
              <a:gd name="adj4" fmla="val -445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000" dirty="0">
                <a:solidFill>
                  <a:schemeClr val="tx2"/>
                </a:solidFill>
              </a:rPr>
              <a:t>גישה רקורסיבית (איך נבצע מינימום עבודה)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248A27-1140-44E2-BD8F-8D2811F381A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nimBg="1" autoUpdateAnimBg="0"/>
      <p:bldP spid="1638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factorial(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n)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if(n == 1)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return 1;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return factorial(n-1) * n;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4302F9-0B87-4B1E-9341-544B9FC2393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/>
              <a:t>factorial(4)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return factorial(3) * 4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3048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factorial(3)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factorial(2) * 3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52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66800" y="3429000"/>
            <a:ext cx="3200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factorial(2)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factorial(1) * 2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133600" y="44196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648200" y="4572000"/>
            <a:ext cx="2667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factorial(1)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1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3276600" y="4419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1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205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133600" y="3048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2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18288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828800" y="1752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6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2209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286000" y="381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24</a:t>
            </a:r>
          </a:p>
        </p:txBody>
      </p:sp>
      <p:sp>
        <p:nvSpPr>
          <p:cNvPr id="19" name="מציין מיקום של מספר שקופית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AA82EE-9D1A-4991-9EB4-09B6283EC18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9118" y="304285"/>
            <a:ext cx="426720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public </a:t>
            </a:r>
            <a:r>
              <a:rPr lang="en-US" altLang="he-IL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400" dirty="0" smtClean="0">
                <a:solidFill>
                  <a:schemeClr val="tx2"/>
                </a:solidFill>
              </a:rPr>
              <a:t> factorial(</a:t>
            </a:r>
            <a:r>
              <a:rPr lang="en-US" altLang="he-IL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400" dirty="0" smtClean="0">
                <a:solidFill>
                  <a:schemeClr val="tx2"/>
                </a:solidFill>
              </a:rPr>
              <a:t> n)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{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	if(n == 1)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		return 1;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	return factorial(n-1) * n;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}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8" grpId="0" autoUpdateAnimBg="0"/>
      <p:bldP spid="18440" grpId="0" autoUpdateAnimBg="0"/>
      <p:bldP spid="18441" grpId="0" animBg="1"/>
      <p:bldP spid="18442" grpId="0" autoUpdateAnimBg="0"/>
      <p:bldP spid="18443" grpId="0" animBg="1"/>
      <p:bldP spid="18444" grpId="0" autoUpdateAnimBg="0"/>
      <p:bldP spid="18445" grpId="0" animBg="1"/>
      <p:bldP spid="18446" grpId="0" autoUpdateAnimBg="0"/>
      <p:bldP spid="184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 smtClean="0"/>
              <a:t>כתבו שיטה רקורסיבית שמקבלת כפרמטר מספר שלם </a:t>
            </a:r>
            <a:r>
              <a:rPr lang="en-US" altLang="he-IL" smtClean="0"/>
              <a:t>n</a:t>
            </a:r>
            <a:r>
              <a:rPr lang="he-IL" altLang="he-IL" smtClean="0"/>
              <a:t>, ומחזירה את סכום הספרות שבמספר.</a:t>
            </a:r>
          </a:p>
          <a:p>
            <a:r>
              <a:rPr lang="he-IL" altLang="he-IL" smtClean="0"/>
              <a:t>למשל:</a:t>
            </a:r>
          </a:p>
          <a:p>
            <a:pPr algn="l" rtl="0">
              <a:buFontTx/>
              <a:buNone/>
            </a:pPr>
            <a:r>
              <a:rPr lang="en-US" altLang="he-IL" smtClean="0"/>
              <a:t>sum(1234) = 1 + 2 + 3 + 4 = 10</a:t>
            </a:r>
          </a:p>
          <a:p>
            <a:pPr algn="l" rtl="0">
              <a:buFontTx/>
              <a:buNone/>
            </a:pPr>
            <a:r>
              <a:rPr lang="en-US" altLang="he-IL" smtClean="0"/>
              <a:t>sum(1234) = sum(123) + 4</a:t>
            </a:r>
          </a:p>
          <a:p>
            <a:pPr algn="l" rtl="0">
              <a:buFontTx/>
              <a:buNone/>
            </a:pPr>
            <a:r>
              <a:rPr lang="en-US" altLang="he-IL" smtClean="0"/>
              <a:t>			     sum(12) + 3</a:t>
            </a:r>
          </a:p>
          <a:p>
            <a:pPr algn="l" rtl="0">
              <a:buFontTx/>
              <a:buNone/>
            </a:pPr>
            <a:r>
              <a:rPr lang="en-US" altLang="he-IL" smtClean="0"/>
              <a:t>			     sum(1) + 2</a:t>
            </a:r>
          </a:p>
          <a:p>
            <a:pPr algn="l" rtl="0">
              <a:buFontTx/>
              <a:buNone/>
            </a:pPr>
            <a:r>
              <a:rPr lang="en-US" altLang="he-IL" smtClean="0"/>
              <a:t>			     1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940636-9627-4E46-BFBC-E8C5B0A4963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sum(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n)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if( n &lt;= 9)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return n;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return sum(n / 10) + n % 10;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C8570C-B1B7-4047-880E-28433715884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sum(1234)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sum(123) + 4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3048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sum(123)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sum(12) + 3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752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066800" y="3429000"/>
            <a:ext cx="3200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sum(12)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sum(1) + 2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133600" y="44196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648200" y="4572000"/>
            <a:ext cx="2667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sum(1)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1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3276600" y="4419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1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205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133600" y="3048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3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8288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828800" y="1752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6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209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286000" y="381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10</a:t>
            </a:r>
          </a:p>
        </p:txBody>
      </p:sp>
      <p:sp>
        <p:nvSpPr>
          <p:cNvPr id="19" name="מציין מיקום של מספר שקופית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6906DA-43CF-4B3D-AE43-394C485C627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0111" y="462677"/>
            <a:ext cx="49530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public </a:t>
            </a:r>
            <a:r>
              <a:rPr lang="en-US" altLang="he-IL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400" dirty="0" smtClean="0">
                <a:solidFill>
                  <a:schemeClr val="tx2"/>
                </a:solidFill>
              </a:rPr>
              <a:t> sum(</a:t>
            </a:r>
            <a:r>
              <a:rPr lang="en-US" altLang="he-IL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400" dirty="0" smtClean="0">
                <a:solidFill>
                  <a:schemeClr val="tx2"/>
                </a:solidFill>
              </a:rPr>
              <a:t> n)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{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	if( n &lt;= 9)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		return n;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	return sum(n / 10) + n % 10;</a:t>
            </a:r>
          </a:p>
          <a:p>
            <a:pPr algn="l" rtl="0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}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4" grpId="0" autoUpdateAnimBg="0"/>
      <p:bldP spid="22536" grpId="0" autoUpdateAnimBg="0"/>
      <p:bldP spid="22538" grpId="0" autoUpdateAnimBg="0"/>
      <p:bldP spid="22540" grpId="0" autoUpdateAnimBg="0"/>
      <p:bldP spid="22542" grpId="0" autoUpdateAnimBg="0"/>
      <p:bldP spid="225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 smtClean="0"/>
              <a:t>כתבו שיטה רקורסיבית שמקבלת שני פרמטרים, </a:t>
            </a:r>
            <a:r>
              <a:rPr lang="en-US" altLang="he-IL" smtClean="0"/>
              <a:t>n</a:t>
            </a:r>
            <a:r>
              <a:rPr lang="he-IL" altLang="he-IL" smtClean="0"/>
              <a:t> ו-</a:t>
            </a:r>
            <a:r>
              <a:rPr lang="en-US" altLang="he-IL" smtClean="0"/>
              <a:t>m</a:t>
            </a:r>
            <a:r>
              <a:rPr lang="he-IL" altLang="he-IL" smtClean="0"/>
              <a:t>, ומבצעת כפל </a:t>
            </a:r>
            <a:r>
              <a:rPr lang="en-US" altLang="he-IL" smtClean="0"/>
              <a:t>n*m</a:t>
            </a:r>
            <a:r>
              <a:rPr lang="he-IL" altLang="he-IL" smtClean="0"/>
              <a:t> בלי להשתמש בכפל.</a:t>
            </a:r>
          </a:p>
          <a:p>
            <a:pPr algn="l" rtl="0">
              <a:buFontTx/>
              <a:buNone/>
            </a:pPr>
            <a:r>
              <a:rPr lang="en-US" altLang="he-IL" smtClean="0"/>
              <a:t>2 * 4 = 2 + 2 + 2 + 2 = </a:t>
            </a:r>
          </a:p>
          <a:p>
            <a:pPr algn="l" rtl="0">
              <a:buFontTx/>
              <a:buNone/>
            </a:pPr>
            <a:r>
              <a:rPr lang="en-US" altLang="he-IL" smtClean="0"/>
              <a:t>		 = 2 * 3 + 2</a:t>
            </a:r>
          </a:p>
          <a:p>
            <a:pPr algn="l" rtl="0">
              <a:buFontTx/>
              <a:buNone/>
            </a:pPr>
            <a:r>
              <a:rPr lang="en-US" altLang="he-IL" smtClean="0"/>
              <a:t>		    2 * 2 + 2</a:t>
            </a:r>
          </a:p>
          <a:p>
            <a:pPr algn="l" rtl="0">
              <a:buFontTx/>
              <a:buNone/>
            </a:pPr>
            <a:r>
              <a:rPr lang="en-US" altLang="he-IL" smtClean="0"/>
              <a:t>		    2 * 1 + 2</a:t>
            </a:r>
          </a:p>
          <a:p>
            <a:pPr algn="l" rtl="0">
              <a:buFontTx/>
              <a:buNone/>
            </a:pPr>
            <a:r>
              <a:rPr lang="en-US" altLang="he-IL" smtClean="0"/>
              <a:t>		    2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B4361A-8BE5-4CBE-B88C-E82BB9FF9C6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smtClean="0"/>
              <a:t>public int mult(int n, int m)</a:t>
            </a:r>
          </a:p>
          <a:p>
            <a:pPr algn="l" rtl="0"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buFontTx/>
              <a:buNone/>
            </a:pPr>
            <a:r>
              <a:rPr lang="en-US" altLang="he-IL" smtClean="0"/>
              <a:t>	if( m == 1)</a:t>
            </a:r>
          </a:p>
          <a:p>
            <a:pPr algn="l" rtl="0">
              <a:buFontTx/>
              <a:buNone/>
            </a:pPr>
            <a:r>
              <a:rPr lang="en-US" altLang="he-IL" smtClean="0"/>
              <a:t>		return n;</a:t>
            </a:r>
          </a:p>
          <a:p>
            <a:pPr algn="l" rtl="0">
              <a:buFontTx/>
              <a:buNone/>
            </a:pPr>
            <a:r>
              <a:rPr lang="en-US" altLang="he-IL" smtClean="0"/>
              <a:t>	return mult(n, m-1) + n;</a:t>
            </a:r>
          </a:p>
          <a:p>
            <a:pPr algn="l" rtl="0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224153-F4B3-4180-B8A6-157AE6BBBDE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mult(2, 4)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mult(2, 3) + 2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3048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mult(2, 3)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mult(2, 2) + 2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752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066800" y="3429000"/>
            <a:ext cx="3200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mult(2, 2)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mult(2, 1) + 2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133600" y="44196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8200" y="4572000"/>
            <a:ext cx="2667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mult(2, 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return 2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 flipV="1">
            <a:off x="3276600" y="4419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2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205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133600" y="3048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18288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828800" y="1752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6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2209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286000" y="381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8</a:t>
            </a:r>
          </a:p>
        </p:txBody>
      </p:sp>
      <p:sp>
        <p:nvSpPr>
          <p:cNvPr id="19" name="מציין מיקום של מספר שקופית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BD20C6-F8CC-42A4-ACA5-1059418E444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63" name="TextBox 19"/>
          <p:cNvSpPr txBox="1">
            <a:spLocks noChangeArrowheads="1"/>
          </p:cNvSpPr>
          <p:nvPr/>
        </p:nvSpPr>
        <p:spPr bwMode="auto">
          <a:xfrm>
            <a:off x="4267200" y="457200"/>
            <a:ext cx="449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public </a:t>
            </a:r>
            <a:r>
              <a:rPr lang="en-US" altLang="he-IL" sz="2800" dirty="0" err="1">
                <a:solidFill>
                  <a:schemeClr val="tx2"/>
                </a:solidFill>
              </a:rPr>
              <a:t>int</a:t>
            </a:r>
            <a:r>
              <a:rPr lang="en-US" altLang="he-IL" sz="2800" dirty="0">
                <a:solidFill>
                  <a:schemeClr val="tx2"/>
                </a:solidFill>
              </a:rPr>
              <a:t> </a:t>
            </a:r>
            <a:r>
              <a:rPr lang="en-US" altLang="he-IL" sz="2800" dirty="0" err="1">
                <a:solidFill>
                  <a:schemeClr val="tx2"/>
                </a:solidFill>
              </a:rPr>
              <a:t>mult</a:t>
            </a:r>
            <a:r>
              <a:rPr lang="en-US" altLang="he-IL" sz="2800" dirty="0">
                <a:solidFill>
                  <a:schemeClr val="tx2"/>
                </a:solidFill>
              </a:rPr>
              <a:t>(</a:t>
            </a:r>
            <a:r>
              <a:rPr lang="en-US" altLang="he-IL" sz="2800" dirty="0" err="1">
                <a:solidFill>
                  <a:schemeClr val="tx2"/>
                </a:solidFill>
              </a:rPr>
              <a:t>int</a:t>
            </a:r>
            <a:r>
              <a:rPr lang="en-US" altLang="he-IL" sz="2800" dirty="0">
                <a:solidFill>
                  <a:schemeClr val="tx2"/>
                </a:solidFill>
              </a:rPr>
              <a:t> n, </a:t>
            </a:r>
            <a:r>
              <a:rPr lang="en-US" altLang="he-IL" sz="2800" dirty="0" err="1">
                <a:solidFill>
                  <a:schemeClr val="tx2"/>
                </a:solidFill>
              </a:rPr>
              <a:t>int</a:t>
            </a:r>
            <a:r>
              <a:rPr lang="en-US" altLang="he-IL" sz="2800" dirty="0">
                <a:solidFill>
                  <a:schemeClr val="tx2"/>
                </a:solidFill>
              </a:rPr>
              <a:t> m)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{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  if( m == 1)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	return n;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  return </a:t>
            </a:r>
            <a:r>
              <a:rPr lang="en-US" altLang="he-IL" sz="2800" dirty="0" err="1">
                <a:solidFill>
                  <a:schemeClr val="tx2"/>
                </a:solidFill>
              </a:rPr>
              <a:t>mult</a:t>
            </a:r>
            <a:r>
              <a:rPr lang="en-US" altLang="he-IL" sz="2800" dirty="0">
                <a:solidFill>
                  <a:schemeClr val="tx2"/>
                </a:solidFill>
              </a:rPr>
              <a:t>(n, m-1) + n;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6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6" grpId="0" autoUpdateAnimBg="0"/>
      <p:bldP spid="25608" grpId="0" autoUpdateAnimBg="0"/>
      <p:bldP spid="25610" grpId="0" autoUpdateAnimBg="0"/>
      <p:bldP spid="25612" grpId="0" autoUpdateAnimBg="0"/>
      <p:bldP spid="25614" grpId="0" autoUpdateAnimBg="0"/>
      <p:bldP spid="256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void main()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f();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124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void f()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g();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172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void g()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81400" y="51054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main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44958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581400" y="41148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44958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581400" y="31242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he-IL" sz="2400"/>
              <a:t>g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295400" y="8382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4038600" y="7620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8580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02CA1B-7272-4FA9-8D17-F9B87A0D16C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  <p:bldP spid="9223" grpId="0" animBg="1" autoUpdateAnimBg="0"/>
      <p:bldP spid="922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 smtClean="0"/>
              <a:t>נתונה השיטה הבאה: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public int s(int n, int a)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int res;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if(n == 1)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	res = a;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else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	res = s(n/2, a+a) + a * (n % 2);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return res;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/>
              <a:t>א. מה תחזיר השיטה </a:t>
            </a:r>
            <a:r>
              <a:rPr lang="he-IL" altLang="he-IL" sz="2400" dirty="0" smtClean="0"/>
              <a:t>עבור</a:t>
            </a:r>
            <a:r>
              <a:rPr lang="en-US" altLang="he-IL" sz="2400" dirty="0" smtClean="0"/>
              <a:t>  </a:t>
            </a:r>
            <a:r>
              <a:rPr lang="he-IL" altLang="he-IL" sz="2400" dirty="0"/>
              <a:t>הקריאה </a:t>
            </a:r>
            <a:r>
              <a:rPr lang="en-US" altLang="he-IL" sz="2400" dirty="0"/>
              <a:t>s(7, 5)</a:t>
            </a:r>
            <a:r>
              <a:rPr lang="he-IL" altLang="he-IL" sz="2400" dirty="0"/>
              <a:t>?</a:t>
            </a:r>
            <a:endParaRPr lang="en-US" altLang="he-IL" sz="2400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/>
              <a:t>ב. מה תחזיר השיטה עבור   </a:t>
            </a:r>
            <a:r>
              <a:rPr lang="en-US" altLang="he-IL" sz="2400" dirty="0"/>
              <a:t> </a:t>
            </a:r>
            <a:r>
              <a:rPr lang="he-IL" altLang="he-IL" sz="2400" dirty="0" smtClean="0"/>
              <a:t>הקריאה </a:t>
            </a:r>
            <a:r>
              <a:rPr lang="en-US" altLang="he-IL" sz="2400" dirty="0"/>
              <a:t>s(5, 7)</a:t>
            </a:r>
            <a:r>
              <a:rPr lang="he-IL" altLang="he-IL" sz="2400" dirty="0"/>
              <a:t>?</a:t>
            </a:r>
            <a:endParaRPr lang="en-US" altLang="he-IL" sz="2400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267200" y="2971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ג. מה עושה השיטה באופן כללי?</a:t>
            </a:r>
            <a:endParaRPr lang="en-US" altLang="he-IL" sz="2400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DA84B8-930D-4B49-B254-C4C49DD2D81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 autoUpdateAnimBg="0"/>
      <p:bldP spid="266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s(7, 5)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s(3, 10) + 5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3048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s(3, 10)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s(1, 20) + 10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752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066800" y="3429000"/>
            <a:ext cx="3200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s(1, 20)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20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205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133600" y="3048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20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18288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828800" y="1752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30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1447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524000" y="304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35</a:t>
            </a:r>
          </a:p>
        </p:txBody>
      </p:sp>
      <p:sp>
        <p:nvSpPr>
          <p:cNvPr id="33806" name="Text Box 17"/>
          <p:cNvSpPr txBox="1">
            <a:spLocks noChangeArrowheads="1"/>
          </p:cNvSpPr>
          <p:nvPr/>
        </p:nvSpPr>
        <p:spPr bwMode="auto">
          <a:xfrm>
            <a:off x="3886200" y="228600"/>
            <a:ext cx="4953000" cy="39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public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s(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n,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a)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{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res;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if(n == 1)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  res = a;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else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  res = s(n/2, </a:t>
            </a:r>
            <a:r>
              <a:rPr lang="en-US" altLang="he-IL" sz="2400" dirty="0" err="1">
                <a:solidFill>
                  <a:schemeClr val="tx2"/>
                </a:solidFill>
              </a:rPr>
              <a:t>a+a</a:t>
            </a:r>
            <a:r>
              <a:rPr lang="en-US" altLang="he-IL" sz="2400" dirty="0">
                <a:solidFill>
                  <a:schemeClr val="tx2"/>
                </a:solidFill>
              </a:rPr>
              <a:t>) + a * (n % 2);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return res;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}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1400" dirty="0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864BD6-37B2-4E5A-AA39-2EBCFF9E3B0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4" grpId="0" autoUpdateAnimBg="0"/>
      <p:bldP spid="27660" grpId="0" autoUpdateAnimBg="0"/>
      <p:bldP spid="27662" grpId="0" autoUpdateAnimBg="0"/>
      <p:bldP spid="2766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B740B1-189A-4D5D-BC5D-BD83E90A7D2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04800" y="2590800"/>
            <a:ext cx="8001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/>
              <a:t>public int mystery(int n, int x)</a:t>
            </a:r>
          </a:p>
          <a:p>
            <a:pPr algn="l" rtl="0" eaLnBrk="1" hangingPunct="1"/>
            <a:r>
              <a:rPr lang="en-US" altLang="he-IL" sz="3200"/>
              <a:t>{</a:t>
            </a:r>
          </a:p>
          <a:p>
            <a:pPr algn="l" rtl="0" eaLnBrk="1" hangingPunct="1"/>
            <a:r>
              <a:rPr lang="en-US" altLang="he-IL" sz="3200"/>
              <a:t>   if(n == 0)</a:t>
            </a:r>
          </a:p>
          <a:p>
            <a:pPr algn="l" rtl="0" eaLnBrk="1" hangingPunct="1"/>
            <a:r>
              <a:rPr lang="en-US" altLang="he-IL" sz="3200"/>
              <a:t>	return x;</a:t>
            </a:r>
          </a:p>
          <a:p>
            <a:pPr algn="l" rtl="0" eaLnBrk="1" hangingPunct="1"/>
            <a:r>
              <a:rPr lang="en-US" altLang="he-IL" sz="3200"/>
              <a:t>   int d = n % 10;</a:t>
            </a:r>
          </a:p>
          <a:p>
            <a:pPr algn="l" rtl="0" eaLnBrk="1" hangingPunct="1"/>
            <a:r>
              <a:rPr lang="en-US" altLang="he-IL" sz="3200"/>
              <a:t>   return mystery(n / 10, x * 10 + d);</a:t>
            </a:r>
          </a:p>
          <a:p>
            <a:pPr algn="l" rtl="0" eaLnBrk="1" hangingPunct="1"/>
            <a:r>
              <a:rPr lang="en-US" altLang="he-IL" sz="3200"/>
              <a:t>}</a:t>
            </a:r>
            <a:endParaRPr lang="he-IL" altLang="he-IL" sz="320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304800" y="152400"/>
            <a:ext cx="8077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נתונה השיטה </a:t>
            </a:r>
            <a:r>
              <a:rPr lang="en-US" altLang="he-IL" sz="2800"/>
              <a:t>mystery</a:t>
            </a:r>
            <a:r>
              <a:rPr lang="he-IL" altLang="he-IL" sz="2800"/>
              <a:t>.</a:t>
            </a:r>
          </a:p>
          <a:p>
            <a:pPr eaLnBrk="1" hangingPunct="1"/>
            <a:r>
              <a:rPr lang="he-IL" altLang="he-IL" sz="2800"/>
              <a:t>א. מה תחזיר השיטה עבור הקריאה </a:t>
            </a:r>
            <a:r>
              <a:rPr lang="en-US" altLang="he-IL" sz="2800"/>
              <a:t>mystery(1234, 0)</a:t>
            </a:r>
            <a:r>
              <a:rPr lang="he-IL" altLang="he-IL" sz="2800"/>
              <a:t> ?</a:t>
            </a:r>
          </a:p>
          <a:p>
            <a:pPr eaLnBrk="1" hangingPunct="1"/>
            <a:r>
              <a:rPr lang="he-IL" altLang="he-IL" sz="2800"/>
              <a:t>ב. מה מבצעת השיטה באופן כללי כאשר היא מקבלת מספר </a:t>
            </a:r>
            <a:r>
              <a:rPr lang="en-US" altLang="he-IL" sz="2800"/>
              <a:t>n</a:t>
            </a:r>
            <a:r>
              <a:rPr lang="he-IL" altLang="he-IL" sz="2800"/>
              <a:t> ואפס?</a:t>
            </a:r>
          </a:p>
        </p:txBody>
      </p:sp>
    </p:spTree>
    <p:extLst>
      <p:ext uri="{BB962C8B-B14F-4D97-AF65-F5344CB8AC3E}">
        <p14:creationId xmlns:p14="http://schemas.microsoft.com/office/powerpoint/2010/main" val="191740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E41994-4698-47E8-A23B-960EB9F1FB0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304800" y="2590800"/>
            <a:ext cx="8001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/>
              <a:t>private int mystery(int n, int x)</a:t>
            </a:r>
          </a:p>
          <a:p>
            <a:pPr algn="l" rtl="0" eaLnBrk="1" hangingPunct="1"/>
            <a:r>
              <a:rPr lang="en-US" altLang="he-IL" sz="3200"/>
              <a:t>{</a:t>
            </a:r>
          </a:p>
          <a:p>
            <a:pPr algn="l" rtl="0" eaLnBrk="1" hangingPunct="1"/>
            <a:r>
              <a:rPr lang="en-US" altLang="he-IL" sz="3200"/>
              <a:t>   if(n == 0)</a:t>
            </a:r>
          </a:p>
          <a:p>
            <a:pPr algn="l" rtl="0" eaLnBrk="1" hangingPunct="1"/>
            <a:r>
              <a:rPr lang="en-US" altLang="he-IL" sz="3200"/>
              <a:t>	return x;</a:t>
            </a:r>
          </a:p>
          <a:p>
            <a:pPr algn="l" rtl="0" eaLnBrk="1" hangingPunct="1"/>
            <a:r>
              <a:rPr lang="en-US" altLang="he-IL" sz="3200"/>
              <a:t>   int d = n % 10;</a:t>
            </a:r>
          </a:p>
          <a:p>
            <a:pPr algn="l" rtl="0" eaLnBrk="1" hangingPunct="1"/>
            <a:r>
              <a:rPr lang="en-US" altLang="he-IL" sz="3200"/>
              <a:t>   return mystery(n / 10, x * 10 + d);</a:t>
            </a:r>
          </a:p>
          <a:p>
            <a:pPr algn="l" rtl="0" eaLnBrk="1" hangingPunct="1"/>
            <a:r>
              <a:rPr lang="en-US" altLang="he-IL" sz="3200"/>
              <a:t>}</a:t>
            </a:r>
            <a:endParaRPr lang="he-IL" altLang="he-IL" sz="32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304800" y="1524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/>
              <a:t>public int mystery(int n)</a:t>
            </a:r>
          </a:p>
          <a:p>
            <a:pPr algn="l" rtl="0" eaLnBrk="1" hangingPunct="1"/>
            <a:r>
              <a:rPr lang="en-US" altLang="he-IL" sz="3200"/>
              <a:t>{</a:t>
            </a:r>
          </a:p>
          <a:p>
            <a:pPr algn="l" rtl="0" eaLnBrk="1" hangingPunct="1"/>
            <a:r>
              <a:rPr lang="en-US" altLang="he-IL" sz="3200"/>
              <a:t>	return mystery(n, 0);</a:t>
            </a:r>
          </a:p>
          <a:p>
            <a:pPr algn="l" rtl="0" eaLnBrk="1" hangingPunct="1"/>
            <a:r>
              <a:rPr lang="en-US" altLang="he-IL" sz="3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258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1C15B0-057D-4324-9AAC-5D044148440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381000"/>
            <a:ext cx="8229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כתבו שיטה רקורסיבית שחתימתה:</a:t>
            </a:r>
          </a:p>
          <a:p>
            <a:pPr algn="l" rtl="0" eaLnBrk="1" hangingPunct="1"/>
            <a:r>
              <a:rPr lang="en-US" altLang="he-IL" sz="2800"/>
              <a:t>public int divide(int n, int m)</a:t>
            </a:r>
          </a:p>
          <a:p>
            <a:pPr eaLnBrk="1" hangingPunct="1"/>
            <a:r>
              <a:rPr lang="he-IL" altLang="he-IL" sz="2800"/>
              <a:t>השיטה תקבל כפרמטר מספר </a:t>
            </a:r>
            <a:r>
              <a:rPr lang="en-US" altLang="he-IL" sz="2800"/>
              <a:t>n</a:t>
            </a:r>
            <a:r>
              <a:rPr lang="he-IL" altLang="he-IL" sz="2800"/>
              <a:t> ומחלק </a:t>
            </a:r>
            <a:r>
              <a:rPr lang="en-US" altLang="he-IL" sz="2800"/>
              <a:t>m</a:t>
            </a:r>
            <a:r>
              <a:rPr lang="he-IL" altLang="he-IL" sz="2800"/>
              <a:t> ותחזיר את החלק השלם של חלוקת </a:t>
            </a:r>
            <a:r>
              <a:rPr lang="en-US" altLang="he-IL" sz="2800"/>
              <a:t>n</a:t>
            </a:r>
            <a:r>
              <a:rPr lang="he-IL" altLang="he-IL" sz="2800"/>
              <a:t> ב-</a:t>
            </a:r>
            <a:r>
              <a:rPr lang="en-US" altLang="he-IL" sz="2800"/>
              <a:t>m</a:t>
            </a:r>
            <a:r>
              <a:rPr lang="he-IL" altLang="he-IL" sz="2800"/>
              <a:t>.</a:t>
            </a:r>
          </a:p>
          <a:p>
            <a:pPr eaLnBrk="1" hangingPunct="1"/>
            <a:r>
              <a:rPr lang="he-IL" altLang="he-IL" sz="2800"/>
              <a:t>למשל, עבור הקריאה </a:t>
            </a:r>
            <a:r>
              <a:rPr lang="en-US" altLang="he-IL" sz="2800"/>
              <a:t>divide(7, 2)</a:t>
            </a:r>
            <a:r>
              <a:rPr lang="he-IL" altLang="he-IL" sz="2800"/>
              <a:t> יוחזר המספר 3 (כיוון ש-2 נכנס 3 פעמים ב-7 בצורה שלמה.</a:t>
            </a:r>
          </a:p>
          <a:p>
            <a:pPr eaLnBrk="1" hangingPunct="1"/>
            <a:r>
              <a:rPr lang="he-IL" altLang="he-IL" sz="2800"/>
              <a:t>עבור הקריאה </a:t>
            </a:r>
            <a:r>
              <a:rPr lang="en-US" altLang="he-IL" sz="2800"/>
              <a:t>divide(8, 3)</a:t>
            </a:r>
            <a:r>
              <a:rPr lang="he-IL" altLang="he-IL" sz="2800"/>
              <a:t> יוחזר המספר 2 (כיוון ש-3 נכנס פעמיים שלמות ב-8).</a:t>
            </a:r>
          </a:p>
        </p:txBody>
      </p:sp>
    </p:spTree>
    <p:extLst>
      <p:ext uri="{BB962C8B-B14F-4D97-AF65-F5344CB8AC3E}">
        <p14:creationId xmlns:p14="http://schemas.microsoft.com/office/powerpoint/2010/main" val="14394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מה השאלה שמקבלת הרקורסיה?</a:t>
            </a:r>
          </a:p>
          <a:p>
            <a:pPr lvl="1" eaLnBrk="1" hangingPunct="1"/>
            <a:r>
              <a:rPr lang="he-IL" altLang="he-IL" dirty="0" err="1" smtClean="0"/>
              <a:t>בהנתן</a:t>
            </a:r>
            <a:r>
              <a:rPr lang="he-IL" altLang="he-IL" dirty="0" smtClean="0"/>
              <a:t> שני מספרים </a:t>
            </a:r>
            <a:r>
              <a:rPr lang="en-US" altLang="he-IL" dirty="0" smtClean="0"/>
              <a:t>n</a:t>
            </a:r>
            <a:r>
              <a:rPr lang="he-IL" altLang="he-IL" dirty="0" smtClean="0"/>
              <a:t> ו-</a:t>
            </a:r>
            <a:r>
              <a:rPr lang="en-US" altLang="he-IL" dirty="0" smtClean="0"/>
              <a:t>m</a:t>
            </a:r>
            <a:r>
              <a:rPr lang="he-IL" altLang="he-IL" dirty="0" smtClean="0"/>
              <a:t> עלייך למצוא כמה פעמים </a:t>
            </a:r>
            <a:r>
              <a:rPr lang="en-US" altLang="he-IL" dirty="0" smtClean="0"/>
              <a:t>m</a:t>
            </a:r>
            <a:r>
              <a:rPr lang="he-IL" altLang="he-IL" dirty="0" smtClean="0"/>
              <a:t> נכנס ב-</a:t>
            </a:r>
            <a:r>
              <a:rPr lang="en-US" altLang="he-IL" dirty="0" smtClean="0"/>
              <a:t>n</a:t>
            </a:r>
            <a:r>
              <a:rPr lang="he-IL" altLang="he-IL" dirty="0" smtClean="0"/>
              <a:t> בצורה שלמה.</a:t>
            </a:r>
          </a:p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מה הרקורסיה מוכנה לעשות לבד?</a:t>
            </a:r>
          </a:p>
          <a:p>
            <a:pPr lvl="1" eaLnBrk="1" hangingPunct="1"/>
            <a:r>
              <a:rPr lang="he-IL" altLang="he-IL" dirty="0" smtClean="0"/>
              <a:t>לספור פעם אחת ש-</a:t>
            </a:r>
            <a:r>
              <a:rPr lang="en-US" altLang="he-IL" dirty="0" smtClean="0"/>
              <a:t>m</a:t>
            </a:r>
            <a:r>
              <a:rPr lang="he-IL" altLang="he-IL" dirty="0" smtClean="0"/>
              <a:t> נכנס ב-</a:t>
            </a:r>
            <a:r>
              <a:rPr lang="en-US" altLang="he-IL" dirty="0" smtClean="0"/>
              <a:t>n</a:t>
            </a:r>
            <a:r>
              <a:rPr lang="he-IL" altLang="he-IL" dirty="0" smtClean="0"/>
              <a:t>. את שאר הפעמים תבצע רקורסיה אחרת.</a:t>
            </a:r>
          </a:p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איך הקלט קטן?</a:t>
            </a:r>
          </a:p>
          <a:p>
            <a:pPr lvl="1" eaLnBrk="1" hangingPunct="1"/>
            <a:r>
              <a:rPr lang="he-IL" altLang="he-IL" dirty="0" smtClean="0"/>
              <a:t>אם הרקורסיה הראשונה ספרה פעם אחת, אז הרקורסיה הבאה צריכה לבדוק כמה פעמים נכנס </a:t>
            </a:r>
            <a:r>
              <a:rPr lang="en-US" altLang="he-IL" dirty="0" smtClean="0"/>
              <a:t>m</a:t>
            </a:r>
            <a:r>
              <a:rPr lang="he-IL" altLang="he-IL" dirty="0" smtClean="0"/>
              <a:t> בתוך </a:t>
            </a:r>
            <a:r>
              <a:rPr lang="en-US" altLang="he-IL" dirty="0" smtClean="0"/>
              <a:t>n-m</a:t>
            </a:r>
            <a:r>
              <a:rPr lang="he-IL" altLang="he-IL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A896F6-C8A4-4C3C-9687-44B7A4986BB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smtClean="0"/>
              <a:t>ובאופן כללי:</a:t>
            </a:r>
          </a:p>
          <a:p>
            <a:pPr eaLnBrk="1" hangingPunct="1"/>
            <a:r>
              <a:rPr lang="he-IL" altLang="he-IL" smtClean="0"/>
              <a:t>מספר הפעמים ש-</a:t>
            </a:r>
            <a:r>
              <a:rPr lang="en-US" altLang="he-IL" smtClean="0"/>
              <a:t>m</a:t>
            </a:r>
            <a:r>
              <a:rPr lang="he-IL" altLang="he-IL" smtClean="0"/>
              <a:t> נכנס ב-</a:t>
            </a:r>
            <a:r>
              <a:rPr lang="en-US" altLang="he-IL" smtClean="0"/>
              <a:t>n</a:t>
            </a:r>
            <a:r>
              <a:rPr lang="he-IL" altLang="he-IL" smtClean="0"/>
              <a:t> בלי שארית הוא בדיוק מספר הפעמים ש-</a:t>
            </a:r>
            <a:r>
              <a:rPr lang="en-US" altLang="he-IL" smtClean="0"/>
              <a:t>m</a:t>
            </a:r>
            <a:r>
              <a:rPr lang="he-IL" altLang="he-IL" smtClean="0"/>
              <a:t> נכנס ב </a:t>
            </a:r>
            <a:r>
              <a:rPr lang="en-US" altLang="he-IL" smtClean="0"/>
              <a:t>n-1</a:t>
            </a:r>
            <a:r>
              <a:rPr lang="he-IL" altLang="he-IL" smtClean="0"/>
              <a:t> ועוד אחד.</a:t>
            </a:r>
          </a:p>
          <a:p>
            <a:pPr eaLnBrk="1" hangingPunct="1"/>
            <a:r>
              <a:rPr lang="he-IL" altLang="he-IL" smtClean="0"/>
              <a:t>מה תנאי העצירה?</a:t>
            </a:r>
          </a:p>
          <a:p>
            <a:pPr eaLnBrk="1" hangingPunct="1"/>
            <a:r>
              <a:rPr lang="he-IL" altLang="he-IL" smtClean="0"/>
              <a:t>כש- </a:t>
            </a:r>
            <a:r>
              <a:rPr lang="en-US" altLang="he-IL" smtClean="0"/>
              <a:t>m&gt;n</a:t>
            </a:r>
            <a:r>
              <a:rPr lang="he-IL" altLang="he-IL" smtClean="0"/>
              <a:t> אזי מספר הפעמים ש-</a:t>
            </a:r>
            <a:r>
              <a:rPr lang="en-US" altLang="he-IL" smtClean="0"/>
              <a:t>m</a:t>
            </a:r>
            <a:r>
              <a:rPr lang="he-IL" altLang="he-IL" smtClean="0"/>
              <a:t> נכנס ב-</a:t>
            </a:r>
            <a:r>
              <a:rPr lang="en-US" altLang="he-IL" smtClean="0"/>
              <a:t>n</a:t>
            </a:r>
            <a:r>
              <a:rPr lang="he-IL" altLang="he-IL" smtClean="0"/>
              <a:t> הוא אפס.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FFDF82-E242-4FDB-8A1D-CB3EB4EF2F1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6E321C-2826-4675-B332-C8A4D482B78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304800" y="381000"/>
            <a:ext cx="8534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/>
              <a:t>public int divide(int n, int m)</a:t>
            </a:r>
          </a:p>
          <a:p>
            <a:pPr algn="l" rtl="0" eaLnBrk="1" hangingPunct="1"/>
            <a:r>
              <a:rPr lang="en-US" altLang="he-IL" sz="3200"/>
              <a:t>{</a:t>
            </a:r>
          </a:p>
          <a:p>
            <a:pPr algn="l" rtl="0" eaLnBrk="1" hangingPunct="1"/>
            <a:r>
              <a:rPr lang="en-US" altLang="he-IL" sz="3200"/>
              <a:t>   if(m &lt; n)</a:t>
            </a:r>
          </a:p>
          <a:p>
            <a:pPr algn="l" rtl="0" eaLnBrk="1" hangingPunct="1"/>
            <a:r>
              <a:rPr lang="en-US" altLang="he-IL" sz="3200"/>
              <a:t>	return 0;</a:t>
            </a:r>
          </a:p>
          <a:p>
            <a:pPr algn="l" rtl="0" eaLnBrk="1" hangingPunct="1"/>
            <a:r>
              <a:rPr lang="en-US" altLang="he-IL" sz="3200"/>
              <a:t>   return 1 + divide(n-m, m);</a:t>
            </a:r>
          </a:p>
          <a:p>
            <a:pPr algn="l" rtl="0" eaLnBrk="1" hangingPunct="1"/>
            <a:r>
              <a:rPr lang="en-US" altLang="he-IL" sz="3200"/>
              <a:t>}</a:t>
            </a:r>
            <a:endParaRPr lang="he-IL" altLang="he-IL" sz="3200"/>
          </a:p>
        </p:txBody>
      </p:sp>
    </p:spTree>
    <p:extLst>
      <p:ext uri="{BB962C8B-B14F-4D97-AF65-F5344CB8AC3E}">
        <p14:creationId xmlns:p14="http://schemas.microsoft.com/office/powerpoint/2010/main" val="269466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smtClean="0"/>
              <a:t>ניתן להשתמש ברקורסיה במערכים.</a:t>
            </a:r>
          </a:p>
          <a:p>
            <a:pPr eaLnBrk="1" hangingPunct="1"/>
            <a:r>
              <a:rPr lang="he-IL" altLang="he-IL" smtClean="0"/>
              <a:t>כמו בשיטה רקורסיבית רגילה, גם במערך אנו מקטינים את הקלט (בדר"כ ע"י הקטנת המערך עצמו), וקוראים לשיטה עם בעיה קטנה יותר.</a:t>
            </a:r>
          </a:p>
          <a:p>
            <a:pPr eaLnBrk="1" hangingPunct="1"/>
            <a:r>
              <a:rPr lang="he-IL" altLang="he-IL" smtClean="0"/>
              <a:t>למשל – נכתוב שיטה רקורסיבית שמקבלת מערך ומדפיסה את איבריו.</a:t>
            </a:r>
            <a:endParaRPr lang="en-US" altLang="he-IL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C8F128-0E10-4FB4-9A69-038ECA89FCA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45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graphicFrame>
        <p:nvGraphicFramePr>
          <p:cNvPr id="42027" name="Group 43"/>
          <p:cNvGraphicFramePr>
            <a:graphicFrameLocks noGrp="1"/>
          </p:cNvGraphicFramePr>
          <p:nvPr/>
        </p:nvGraphicFramePr>
        <p:xfrm>
          <a:off x="2057400" y="685800"/>
          <a:ext cx="4495800" cy="1036638"/>
        </p:xfrm>
        <a:graphic>
          <a:graphicData uri="http://schemas.openxmlformats.org/drawingml/2006/table">
            <a:tbl>
              <a:tblPr rtl="1"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609600" y="1905000"/>
            <a:ext cx="8001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מה השאלה הרקורסיבית?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מה הרקורסיה תעשה לבד?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איך הקלט יקטן?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מהו תנאי העצירה?</a:t>
            </a:r>
            <a:endParaRPr lang="en-US" altLang="he-IL" sz="240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06566E-9630-4F40-A829-59AEF78B7EA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void main()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f();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124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void f()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g();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172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void g()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581400" y="51054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main</a:t>
            </a: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44958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3581400" y="41148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1447800" y="914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4114800" y="8382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67056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H="1" flipV="1">
            <a:off x="4114800" y="19812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9643C3-3622-4F22-8AB4-3D4506ABAB1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graphicFrame>
        <p:nvGraphicFramePr>
          <p:cNvPr id="42027" name="Group 43"/>
          <p:cNvGraphicFramePr>
            <a:graphicFrameLocks noGrp="1"/>
          </p:cNvGraphicFramePr>
          <p:nvPr/>
        </p:nvGraphicFramePr>
        <p:xfrm>
          <a:off x="2057400" y="685800"/>
          <a:ext cx="4495800" cy="1036638"/>
        </p:xfrm>
        <a:graphic>
          <a:graphicData uri="http://schemas.openxmlformats.org/drawingml/2006/table">
            <a:tbl>
              <a:tblPr rtl="1"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609600" y="19050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/>
              <a:t>מה השאלה הרקורסיבית?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 dirty="0" err="1"/>
              <a:t>בהנתן</a:t>
            </a:r>
            <a:r>
              <a:rPr lang="he-IL" altLang="he-IL" sz="2400" dirty="0"/>
              <a:t> מערך, עלייך להדפיס את איבריו.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4CEA20-734D-412D-AFA8-224CA86DDB4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85800" y="32766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מה הרקורסיה מוכנה לעשות לבד?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להדפיס איבר אחד בלבד.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685800" y="44958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איך הקלט יקטן?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הרקורסיה הבאה תתבקש להדפיס מערך קטן בתא אחד.</a:t>
            </a:r>
          </a:p>
        </p:txBody>
      </p:sp>
    </p:spTree>
    <p:extLst>
      <p:ext uri="{BB962C8B-B14F-4D97-AF65-F5344CB8AC3E}">
        <p14:creationId xmlns:p14="http://schemas.microsoft.com/office/powerpoint/2010/main" val="28794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8" grpId="0" autoUpdateAnimBg="0"/>
      <p:bldP spid="7" grpId="0" autoUpdateAnimBg="0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graphicFrame>
        <p:nvGraphicFramePr>
          <p:cNvPr id="42027" name="Group 43"/>
          <p:cNvGraphicFramePr>
            <a:graphicFrameLocks noGrp="1"/>
          </p:cNvGraphicFramePr>
          <p:nvPr/>
        </p:nvGraphicFramePr>
        <p:xfrm>
          <a:off x="2057400" y="685800"/>
          <a:ext cx="4495800" cy="1036638"/>
        </p:xfrm>
        <a:graphic>
          <a:graphicData uri="http://schemas.openxmlformats.org/drawingml/2006/table">
            <a:tbl>
              <a:tblPr rtl="1"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533400" y="2286000"/>
            <a:ext cx="8001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private void printArray(int[] a, int i)</a:t>
            </a:r>
          </a:p>
          <a:p>
            <a:pPr algn="l" rtl="0" eaLnBrk="1" hangingPunct="1"/>
            <a:r>
              <a:rPr lang="en-US" altLang="he-IL" sz="2800"/>
              <a:t>{</a:t>
            </a:r>
          </a:p>
          <a:p>
            <a:pPr algn="l" rtl="0" eaLnBrk="1" hangingPunct="1"/>
            <a:r>
              <a:rPr lang="en-US" altLang="he-IL" sz="2800"/>
              <a:t>   if(i &lt; a.length)</a:t>
            </a:r>
          </a:p>
          <a:p>
            <a:pPr algn="l" rtl="0" eaLnBrk="1" hangingPunct="1"/>
            <a:r>
              <a:rPr lang="en-US" altLang="he-IL" sz="2800"/>
              <a:t>   {</a:t>
            </a:r>
          </a:p>
          <a:p>
            <a:pPr algn="l" rtl="0" eaLnBrk="1" hangingPunct="1"/>
            <a:r>
              <a:rPr lang="en-US" altLang="he-IL" sz="2800"/>
              <a:t>	System.out.println(a[i] + “\t”);</a:t>
            </a:r>
          </a:p>
          <a:p>
            <a:pPr algn="l" rtl="0" eaLnBrk="1" hangingPunct="1"/>
            <a:r>
              <a:rPr lang="en-US" altLang="he-IL" sz="2800"/>
              <a:t>	printArray(a, i+1);</a:t>
            </a:r>
          </a:p>
          <a:p>
            <a:pPr algn="l" rtl="0" eaLnBrk="1" hangingPunct="1"/>
            <a:r>
              <a:rPr lang="en-US" altLang="he-IL" sz="2800"/>
              <a:t>   }</a:t>
            </a:r>
          </a:p>
          <a:p>
            <a:pPr algn="l" rtl="0" eaLnBrk="1" hangingPunct="1"/>
            <a:r>
              <a:rPr lang="en-US" altLang="he-IL" sz="2800"/>
              <a:t>}</a:t>
            </a:r>
            <a:endParaRPr lang="he-IL" altLang="he-IL" sz="280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4AF396-9B8F-452A-A255-B58A9BD3C33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>
            <a:off x="25146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1752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>
                <a:solidFill>
                  <a:schemeClr val="tx2"/>
                </a:solidFill>
              </a:rPr>
              <a:t>2</a:t>
            </a:r>
            <a:endParaRPr lang="he-IL" altLang="he-IL" sz="2400">
              <a:solidFill>
                <a:schemeClr val="tx2"/>
              </a:solidFill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34290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2600" y="1752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>
                <a:solidFill>
                  <a:schemeClr val="tx2"/>
                </a:solidFill>
              </a:rPr>
              <a:t>4</a:t>
            </a:r>
            <a:endParaRPr lang="he-IL" altLang="he-IL" sz="2400">
              <a:solidFill>
                <a:schemeClr val="tx2"/>
              </a:solidFill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42672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62200" y="1752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>
                <a:solidFill>
                  <a:schemeClr val="tx2"/>
                </a:solidFill>
              </a:rPr>
              <a:t>7</a:t>
            </a:r>
            <a:endParaRPr lang="he-IL" altLang="he-IL" sz="2400">
              <a:solidFill>
                <a:schemeClr val="tx2"/>
              </a:solidFill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>
            <a:off x="51816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8000" y="1752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>
                <a:solidFill>
                  <a:schemeClr val="tx2"/>
                </a:solidFill>
              </a:rPr>
              <a:t>5</a:t>
            </a:r>
            <a:endParaRPr lang="he-IL" altLang="he-IL" sz="2400">
              <a:solidFill>
                <a:schemeClr val="tx2"/>
              </a:solidFill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60960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57600" y="1752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>
                <a:solidFill>
                  <a:schemeClr val="tx2"/>
                </a:solidFill>
              </a:rPr>
              <a:t>6</a:t>
            </a:r>
            <a:endParaRPr lang="he-IL" altLang="he-IL" sz="2400">
              <a:solidFill>
                <a:schemeClr val="tx2"/>
              </a:solidFill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8580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7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5A98D0-943E-43AA-A42D-7875235583D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85800" y="304800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dirty="0">
                <a:solidFill>
                  <a:schemeClr val="tx2"/>
                </a:solidFill>
              </a:rPr>
              <a:t>ואיך תיראה השיטה הראשית?</a:t>
            </a:r>
          </a:p>
        </p:txBody>
      </p:sp>
      <p:sp>
        <p:nvSpPr>
          <p:cNvPr id="45061" name="Text Box 44"/>
          <p:cNvSpPr txBox="1">
            <a:spLocks noChangeArrowheads="1"/>
          </p:cNvSpPr>
          <p:nvPr/>
        </p:nvSpPr>
        <p:spPr bwMode="auto">
          <a:xfrm>
            <a:off x="533400" y="2743200"/>
            <a:ext cx="8001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private void printArray(int[] a, int i)</a:t>
            </a:r>
          </a:p>
          <a:p>
            <a:pPr algn="l" rtl="0" eaLnBrk="1" hangingPunct="1"/>
            <a:r>
              <a:rPr lang="en-US" altLang="he-IL" sz="2800"/>
              <a:t>{</a:t>
            </a:r>
          </a:p>
          <a:p>
            <a:pPr algn="l" rtl="0" eaLnBrk="1" hangingPunct="1"/>
            <a:r>
              <a:rPr lang="en-US" altLang="he-IL" sz="2800"/>
              <a:t>   if(i &lt; a.length)</a:t>
            </a:r>
          </a:p>
          <a:p>
            <a:pPr algn="l" rtl="0" eaLnBrk="1" hangingPunct="1"/>
            <a:r>
              <a:rPr lang="en-US" altLang="he-IL" sz="2800"/>
              <a:t>   {</a:t>
            </a:r>
          </a:p>
          <a:p>
            <a:pPr algn="l" rtl="0" eaLnBrk="1" hangingPunct="1"/>
            <a:r>
              <a:rPr lang="en-US" altLang="he-IL" sz="2800"/>
              <a:t>	System.out.println(a[i] + “\t”);</a:t>
            </a:r>
          </a:p>
          <a:p>
            <a:pPr algn="l" rtl="0" eaLnBrk="1" hangingPunct="1"/>
            <a:r>
              <a:rPr lang="en-US" altLang="he-IL" sz="2800"/>
              <a:t>	printArray(a, i+1);</a:t>
            </a:r>
          </a:p>
          <a:p>
            <a:pPr algn="l" rtl="0" eaLnBrk="1" hangingPunct="1"/>
            <a:r>
              <a:rPr lang="en-US" altLang="he-IL" sz="2800"/>
              <a:t>   }</a:t>
            </a:r>
          </a:p>
          <a:p>
            <a:pPr algn="l" rtl="0" eaLnBrk="1" hangingPunct="1"/>
            <a:r>
              <a:rPr lang="en-US" altLang="he-IL" sz="2800"/>
              <a:t>}</a:t>
            </a:r>
            <a:endParaRPr lang="he-IL" altLang="he-IL" sz="2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838200"/>
            <a:ext cx="8153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 dirty="0"/>
              <a:t>public void </a:t>
            </a:r>
            <a:r>
              <a:rPr lang="en-US" altLang="he-IL" sz="2800" dirty="0" err="1"/>
              <a:t>printArray</a:t>
            </a:r>
            <a:r>
              <a:rPr lang="en-US" altLang="he-IL" sz="2800" dirty="0"/>
              <a:t>(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[] a)</a:t>
            </a:r>
          </a:p>
          <a:p>
            <a:pPr algn="l" rtl="0" eaLnBrk="1" hangingPunct="1"/>
            <a:r>
              <a:rPr lang="en-US" altLang="he-IL" sz="2800" dirty="0"/>
              <a:t>{</a:t>
            </a:r>
          </a:p>
          <a:p>
            <a:pPr algn="l" rtl="0" eaLnBrk="1" hangingPunct="1"/>
            <a:r>
              <a:rPr lang="en-US" altLang="he-IL" sz="2800" dirty="0"/>
              <a:t>	</a:t>
            </a:r>
            <a:r>
              <a:rPr lang="en-US" altLang="he-IL" sz="2800" dirty="0" err="1"/>
              <a:t>printArray</a:t>
            </a:r>
            <a:r>
              <a:rPr lang="en-US" altLang="he-IL" sz="2800" dirty="0"/>
              <a:t>(a, 0);</a:t>
            </a:r>
          </a:p>
          <a:p>
            <a:pPr algn="l" rtl="0" eaLnBrk="1" hangingPunct="1"/>
            <a:r>
              <a:rPr lang="en-US" altLang="he-IL" sz="2800" dirty="0"/>
              <a:t>}</a:t>
            </a:r>
            <a:endParaRPr lang="he-IL" altLang="he-IL" sz="2800" dirty="0"/>
          </a:p>
        </p:txBody>
      </p:sp>
    </p:spTree>
    <p:extLst>
      <p:ext uri="{BB962C8B-B14F-4D97-AF65-F5344CB8AC3E}">
        <p14:creationId xmlns:p14="http://schemas.microsoft.com/office/powerpoint/2010/main" val="11959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he-IL" altLang="he-IL" smtClean="0"/>
              <a:t>כתבו שיטה רקורסיבית שמקבלת כפרמטר מערך, ומחזירה את הערך המקסימלי במערך.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7FA99E-C2CF-4A9D-96EE-857908DA05F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3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graphicFrame>
        <p:nvGraphicFramePr>
          <p:cNvPr id="42027" name="Group 43"/>
          <p:cNvGraphicFramePr>
            <a:graphicFrameLocks noGrp="1"/>
          </p:cNvGraphicFramePr>
          <p:nvPr/>
        </p:nvGraphicFramePr>
        <p:xfrm>
          <a:off x="2057400" y="685800"/>
          <a:ext cx="4495800" cy="1036638"/>
        </p:xfrm>
        <a:graphic>
          <a:graphicData uri="http://schemas.openxmlformats.org/drawingml/2006/table">
            <a:tbl>
              <a:tblPr rtl="1"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609600" y="1905000"/>
            <a:ext cx="8001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מה המקסימום על כל המערך?</a:t>
            </a:r>
            <a:r>
              <a:rPr lang="en-US" altLang="he-IL" sz="2400"/>
              <a:t> </a:t>
            </a:r>
            <a:endParaRPr lang="he-IL" altLang="he-IL" sz="2400"/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אם נדע מה המקסימום על המערך שמתחיל באינדקס 1, נוכל להשוות אותו למספר בתא 0 והגדול מבניהם הוא המקסימום הכולל</a:t>
            </a:r>
            <a:endParaRPr lang="en-US" altLang="he-IL" sz="2400"/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1828800" y="3429000"/>
            <a:ext cx="6858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מה המקסימום על</a:t>
            </a:r>
            <a:r>
              <a:rPr lang="en-US" altLang="he-IL" sz="2400"/>
              <a:t> </a:t>
            </a:r>
            <a:r>
              <a:rPr lang="he-IL" altLang="he-IL" sz="2400"/>
              <a:t>המערך שמתחיל באינדקס 1?</a:t>
            </a:r>
            <a:r>
              <a:rPr lang="en-US" altLang="he-IL" sz="2400"/>
              <a:t> </a:t>
            </a:r>
            <a:endParaRPr lang="he-IL" altLang="he-IL" sz="2400"/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אם נדע מה המקסימום על המערך שמתחיל באינדקס 2, נוכל להשוות אותו למספר בתא 1 והגדול מבניהם הוא המקסימום.</a:t>
            </a:r>
            <a:endParaRPr lang="en-US" altLang="he-IL" sz="240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768251-9D59-4D15-A342-54930D7A5B4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8" grpId="0" autoUpdateAnimBg="0"/>
      <p:bldP spid="4203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he-IL" sz="2800" dirty="0" smtClean="0">
                <a:latin typeface="Courier New" panose="02070309020205020404" pitchFamily="49" charset="0"/>
              </a:rPr>
              <a:t> 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findMax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[] a, 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temp;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== a.length-1)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	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a[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findMax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(a, i+1);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if(temp &gt; a[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	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temp;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algn="just" rtl="0" eaLnBrk="1" hangingPunct="1">
              <a:buFontTx/>
              <a:buNone/>
            </a:pPr>
            <a:r>
              <a:rPr lang="en-US" altLang="he-IL" sz="2800" dirty="0" smtClean="0">
                <a:latin typeface="Courier New" panose="02070309020205020404" pitchFamily="49" charset="0"/>
              </a:rPr>
              <a:t>		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a[</a:t>
            </a:r>
            <a:r>
              <a:rPr lang="en-US" altLang="he-I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08FB37-9084-4427-A12F-13EBEB47852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39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2057400" y="533400"/>
          <a:ext cx="4495800" cy="1036638"/>
        </p:xfrm>
        <a:graphic>
          <a:graphicData uri="http://schemas.openxmlformats.org/drawingml/2006/table">
            <a:tbl>
              <a:tblPr rtl="1"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74" name="Text Box 28"/>
          <p:cNvSpPr txBox="1">
            <a:spLocks noChangeArrowheads="1"/>
          </p:cNvSpPr>
          <p:nvPr/>
        </p:nvSpPr>
        <p:spPr bwMode="auto">
          <a:xfrm>
            <a:off x="2504501" y="2224318"/>
            <a:ext cx="5257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rtl="0" eaLnBrk="1" hangingPunct="1">
              <a:buFontTx/>
              <a:buNone/>
            </a:pPr>
            <a:r>
              <a:rPr lang="en-US" altLang="he-IL" sz="2400" dirty="0">
                <a:solidFill>
                  <a:schemeClr val="tx2"/>
                </a:solidFill>
              </a:rPr>
              <a:t>private</a:t>
            </a: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</a:t>
            </a:r>
            <a:r>
              <a:rPr lang="en-US" altLang="he-IL" sz="2400" dirty="0" err="1">
                <a:solidFill>
                  <a:schemeClr val="tx2"/>
                </a:solidFill>
              </a:rPr>
              <a:t>findMax</a:t>
            </a:r>
            <a:r>
              <a:rPr lang="en-US" altLang="he-IL" sz="2400" dirty="0">
                <a:solidFill>
                  <a:schemeClr val="tx2"/>
                </a:solidFill>
              </a:rPr>
              <a:t>(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[] a,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)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>
                <a:solidFill>
                  <a:schemeClr val="tx2"/>
                </a:solidFill>
              </a:rPr>
              <a:t>{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temp;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2400" dirty="0">
                <a:solidFill>
                  <a:schemeClr val="tx2"/>
                </a:solidFill>
              </a:rPr>
              <a:t>if(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 == a.length-1)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2400" dirty="0">
                <a:solidFill>
                  <a:schemeClr val="tx2"/>
                </a:solidFill>
              </a:rPr>
              <a:t>return a[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];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2400" dirty="0">
                <a:solidFill>
                  <a:schemeClr val="tx2"/>
                </a:solidFill>
              </a:rPr>
              <a:t>temp = </a:t>
            </a:r>
            <a:r>
              <a:rPr lang="en-US" altLang="he-IL" sz="2400" dirty="0" err="1">
                <a:solidFill>
                  <a:schemeClr val="tx2"/>
                </a:solidFill>
              </a:rPr>
              <a:t>findMax</a:t>
            </a:r>
            <a:r>
              <a:rPr lang="en-US" altLang="he-IL" sz="2400" dirty="0">
                <a:solidFill>
                  <a:schemeClr val="tx2"/>
                </a:solidFill>
              </a:rPr>
              <a:t>(a, i+1);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2400" dirty="0">
                <a:solidFill>
                  <a:schemeClr val="tx2"/>
                </a:solidFill>
              </a:rPr>
              <a:t>if(temp &gt; a[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])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2400" dirty="0">
                <a:solidFill>
                  <a:schemeClr val="tx2"/>
                </a:solidFill>
              </a:rPr>
              <a:t>return temp;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2400" dirty="0">
                <a:solidFill>
                  <a:schemeClr val="tx2"/>
                </a:solidFill>
              </a:rPr>
              <a:t>else</a:t>
            </a:r>
          </a:p>
          <a:p>
            <a:pPr algn="just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2400" dirty="0">
                <a:solidFill>
                  <a:schemeClr val="tx2"/>
                </a:solidFill>
              </a:rPr>
              <a:t>return a[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];</a:t>
            </a:r>
          </a:p>
          <a:p>
            <a:pPr algn="l" rtl="0" eaLnBrk="1" hangingPunct="1">
              <a:buFontTx/>
              <a:buNone/>
            </a:pPr>
            <a:r>
              <a:rPr lang="en-US" altLang="he-IL" sz="2400" dirty="0" smtClean="0">
                <a:solidFill>
                  <a:schemeClr val="tx2"/>
                </a:solidFill>
              </a:rPr>
              <a:t>}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1828800" y="1600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temp=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25146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2895600" y="1600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temp=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33528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962400" y="1600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temp=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4267200" y="139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4953000" y="1600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temp=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51816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5638800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4572000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3505200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514600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1143000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2" name="Line 36"/>
          <p:cNvSpPr>
            <a:spLocks noChangeShapeType="1"/>
          </p:cNvSpPr>
          <p:nvPr/>
        </p:nvSpPr>
        <p:spPr bwMode="auto">
          <a:xfrm>
            <a:off x="6096000" y="15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מציין מיקום של מספר שקופית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D37388-0798-442C-AE0D-54A0548869F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utoUpdateAnimBg="0"/>
      <p:bldP spid="44063" grpId="0" autoUpdateAnimBg="0"/>
      <p:bldP spid="44065" grpId="0" autoUpdateAnimBg="0"/>
      <p:bldP spid="44067" grpId="0" autoUpdateAnimBg="0"/>
      <p:bldP spid="44071" grpId="0" autoUpdateAnimBg="0"/>
      <p:bldP spid="44072" grpId="0" autoUpdateAnimBg="0"/>
      <p:bldP spid="44073" grpId="0" autoUpdateAnimBg="0"/>
      <p:bldP spid="44074" grpId="0" autoUpdateAnimBg="0"/>
      <p:bldP spid="4407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ואיך נקרא לשיטה הראשונה?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findMax</a:t>
            </a:r>
            <a:r>
              <a:rPr lang="en-US" altLang="he-IL" dirty="0" smtClean="0"/>
              <a:t>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a)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return </a:t>
            </a:r>
            <a:r>
              <a:rPr lang="en-US" altLang="he-IL" dirty="0" err="1" smtClean="0"/>
              <a:t>findMax</a:t>
            </a:r>
            <a:r>
              <a:rPr lang="en-US" altLang="he-IL" dirty="0" smtClean="0"/>
              <a:t>(a, 0);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רקורסיה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447BF2-DD18-4797-914A-195FF98F81F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dirty="0" smtClean="0"/>
              <a:t>כתבו שיטה רקורסיבית שמקבלת כפרמטר מערך, ומחזירה </a:t>
            </a:r>
            <a:r>
              <a:rPr lang="en-US" altLang="he-IL" dirty="0" smtClean="0"/>
              <a:t>true</a:t>
            </a:r>
            <a:r>
              <a:rPr lang="he-IL" altLang="he-IL" dirty="0" smtClean="0"/>
              <a:t> אם כל איברי המערך חיוביים, ו-</a:t>
            </a:r>
            <a:r>
              <a:rPr lang="en-US" altLang="he-IL" dirty="0" smtClean="0"/>
              <a:t>false</a:t>
            </a:r>
            <a:r>
              <a:rPr lang="he-IL" altLang="he-IL" dirty="0" smtClean="0"/>
              <a:t> אם לא.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רקורסיה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7FA99E-C2CF-4A9D-96EE-857908DA05F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7166"/>
              </p:ext>
            </p:extLst>
          </p:nvPr>
        </p:nvGraphicFramePr>
        <p:xfrm>
          <a:off x="2324100" y="2362201"/>
          <a:ext cx="4495800" cy="1036638"/>
        </p:xfrm>
        <a:graphic>
          <a:graphicData uri="http://schemas.openxmlformats.org/drawingml/2006/table">
            <a:tbl>
              <a:tblPr rtl="1"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914400" y="35814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מה השאלה הרקורסיבית?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 dirty="0" err="1" smtClean="0"/>
              <a:t>בהנתן</a:t>
            </a:r>
            <a:r>
              <a:rPr lang="he-IL" altLang="he-IL" sz="2400" dirty="0" smtClean="0"/>
              <a:t> מערך, האם כל האיברים החל באינדקס </a:t>
            </a:r>
            <a:r>
              <a:rPr lang="en-US" altLang="he-IL" sz="2400" dirty="0" err="1" smtClean="0"/>
              <a:t>i</a:t>
            </a:r>
            <a:r>
              <a:rPr lang="he-IL" altLang="he-IL" sz="2400" dirty="0" smtClean="0"/>
              <a:t> הם חיוביים?</a:t>
            </a:r>
            <a:endParaRPr lang="he-IL" altLang="he-IL" sz="2400" dirty="0"/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896957" y="4779961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 smtClean="0">
                <a:solidFill>
                  <a:schemeClr val="tx2"/>
                </a:solidFill>
              </a:rPr>
              <a:t>מה הרקורסיה מוכנה לעשות לבד?</a:t>
            </a:r>
            <a:r>
              <a:rPr lang="en-US" altLang="he-IL" sz="2400" dirty="0" smtClean="0">
                <a:solidFill>
                  <a:schemeClr val="tx2"/>
                </a:solidFill>
              </a:rPr>
              <a:t> </a:t>
            </a:r>
            <a:r>
              <a:rPr lang="he-IL" altLang="he-IL" sz="2400" dirty="0" smtClean="0">
                <a:solidFill>
                  <a:schemeClr val="tx2"/>
                </a:solidFill>
              </a:rPr>
              <a:t>(צעד הרקורסיה)</a:t>
            </a:r>
            <a:endParaRPr lang="he-IL" altLang="he-IL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he-IL" altLang="he-IL" sz="2400" dirty="0" smtClean="0"/>
              <a:t>הרקורסיה תבדוק האם האיבר במקום ה-</a:t>
            </a:r>
            <a:r>
              <a:rPr lang="en-US" altLang="he-IL" sz="2400" dirty="0" err="1" smtClean="0"/>
              <a:t>i</a:t>
            </a:r>
            <a:r>
              <a:rPr lang="he-IL" altLang="he-IL" sz="2400" dirty="0" smtClean="0"/>
              <a:t> הוא חיובי.</a:t>
            </a:r>
            <a:endParaRPr lang="he-IL" altLang="he-IL" sz="2400" dirty="0"/>
          </a:p>
        </p:txBody>
      </p:sp>
    </p:spTree>
    <p:extLst>
      <p:ext uri="{BB962C8B-B14F-4D97-AF65-F5344CB8AC3E}">
        <p14:creationId xmlns:p14="http://schemas.microsoft.com/office/powerpoint/2010/main" val="22591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39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private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allPositive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if(</a:t>
            </a:r>
            <a:r>
              <a:rPr lang="en-US" sz="2400" dirty="0" err="1" smtClean="0"/>
              <a:t>i</a:t>
            </a:r>
            <a:r>
              <a:rPr lang="en-US" sz="2400" dirty="0" smtClean="0"/>
              <a:t> == </a:t>
            </a:r>
            <a:r>
              <a:rPr lang="en-US" sz="2400" dirty="0" err="1" smtClean="0"/>
              <a:t>a.length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true;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if(a[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0)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false;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return </a:t>
            </a:r>
            <a:r>
              <a:rPr lang="en-US" sz="2400" dirty="0" err="1" smtClean="0"/>
              <a:t>allPositive</a:t>
            </a:r>
            <a:r>
              <a:rPr lang="en-US" sz="2400" dirty="0" smtClean="0"/>
              <a:t>(a, </a:t>
            </a:r>
            <a:r>
              <a:rPr lang="en-US" sz="2400" dirty="0" err="1" smtClean="0"/>
              <a:t>i</a:t>
            </a:r>
            <a:r>
              <a:rPr lang="en-US" sz="2400" dirty="0" smtClean="0"/>
              <a:t> + 1);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allPositive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 a)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 smtClean="0"/>
              <a:t>    return </a:t>
            </a:r>
            <a:r>
              <a:rPr lang="en-US" sz="2400" dirty="0" err="1" smtClean="0"/>
              <a:t>allPositive</a:t>
            </a:r>
            <a:r>
              <a:rPr lang="en-US" sz="2400" dirty="0" smtClean="0"/>
              <a:t>(a, 0);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3126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void main()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f();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124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void f()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g();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172200" y="5334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void g()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581400" y="51054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main</a:t>
            </a:r>
          </a:p>
        </p:txBody>
      </p:sp>
      <p:sp>
        <p:nvSpPr>
          <p:cNvPr id="16391" name="Line 15"/>
          <p:cNvSpPr>
            <a:spLocks noChangeShapeType="1"/>
          </p:cNvSpPr>
          <p:nvPr/>
        </p:nvSpPr>
        <p:spPr bwMode="auto">
          <a:xfrm flipV="1">
            <a:off x="1447800" y="914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2" name="Line 16"/>
          <p:cNvSpPr>
            <a:spLocks noChangeShapeType="1"/>
          </p:cNvSpPr>
          <p:nvPr/>
        </p:nvSpPr>
        <p:spPr bwMode="auto">
          <a:xfrm flipV="1">
            <a:off x="4114800" y="8382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3" name="Line 17"/>
          <p:cNvSpPr>
            <a:spLocks noChangeShapeType="1"/>
          </p:cNvSpPr>
          <p:nvPr/>
        </p:nvSpPr>
        <p:spPr bwMode="auto">
          <a:xfrm>
            <a:off x="67056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4" name="Line 18"/>
          <p:cNvSpPr>
            <a:spLocks noChangeShapeType="1"/>
          </p:cNvSpPr>
          <p:nvPr/>
        </p:nvSpPr>
        <p:spPr bwMode="auto">
          <a:xfrm flipH="1" flipV="1">
            <a:off x="4114800" y="19812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5" name="Line 19"/>
          <p:cNvSpPr>
            <a:spLocks noChangeShapeType="1"/>
          </p:cNvSpPr>
          <p:nvPr/>
        </p:nvSpPr>
        <p:spPr bwMode="auto">
          <a:xfrm flipH="1" flipV="1">
            <a:off x="1371600" y="1905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BCCE3C-CAA9-46BC-9192-06E814BBCA7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40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מבצעת השיטה הבאה?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3820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String what(String s)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if(</a:t>
            </a:r>
            <a:r>
              <a:rPr lang="en-US" sz="2400" dirty="0" err="1" smtClean="0"/>
              <a:t>s.equals</a:t>
            </a:r>
            <a:r>
              <a:rPr lang="en-US" sz="2400" dirty="0" smtClean="0"/>
              <a:t>(“”))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“”;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char c = </a:t>
            </a:r>
            <a:r>
              <a:rPr lang="en-US" sz="2400" dirty="0" err="1" smtClean="0"/>
              <a:t>s.charAt</a:t>
            </a:r>
            <a:r>
              <a:rPr lang="en-US" sz="2400" dirty="0" smtClean="0"/>
              <a:t>(0);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if(c &gt;= ‘a’ &amp;&amp; c &lt;= ‘z’)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c + what(</a:t>
            </a:r>
            <a:r>
              <a:rPr lang="en-US" sz="2400" dirty="0" err="1" smtClean="0"/>
              <a:t>s.substring</a:t>
            </a:r>
            <a:r>
              <a:rPr lang="en-US" sz="2400" dirty="0" smtClean="0"/>
              <a:t>(1));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return what(</a:t>
            </a:r>
            <a:r>
              <a:rPr lang="en-US" sz="2400" dirty="0" err="1" smtClean="0"/>
              <a:t>s.substring</a:t>
            </a:r>
            <a:r>
              <a:rPr lang="en-US" sz="2400" smtClean="0"/>
              <a:t>(1));</a:t>
            </a:r>
            <a:endParaRPr lang="en-US" sz="2400" dirty="0" smtClean="0"/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202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95600" y="1066800"/>
            <a:ext cx="2667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3200"/>
              <a:t>public void f()</a:t>
            </a:r>
          </a:p>
          <a:p>
            <a:pPr algn="l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3200"/>
              <a:t>{</a:t>
            </a:r>
          </a:p>
          <a:p>
            <a:pPr algn="l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3200"/>
              <a:t>    f();</a:t>
            </a:r>
          </a:p>
          <a:p>
            <a:pPr algn="l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8E328F-8A04-42F8-9C49-49F8A289732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2063549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רקורסיה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3" name="חץ שמאלה 2"/>
          <p:cNvSpPr/>
          <p:nvPr/>
        </p:nvSpPr>
        <p:spPr>
          <a:xfrm>
            <a:off x="4057650" y="2210506"/>
            <a:ext cx="1028700" cy="323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3505200" y="4038600"/>
            <a:ext cx="49815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רקורסיה – שיטה שקוראת לעצמה.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2" grpId="0"/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4958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void stars(int n)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if(n &gt; 0)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	System.out.print(“*”);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	stars(n-1);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3868D-2AB5-4297-B854-4500820ED75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stars(4)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stars(3)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3048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stars(3)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stars(2)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752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066800" y="3429000"/>
            <a:ext cx="3200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stars(2)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stars(1)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V="1">
            <a:off x="2362200" y="5105400"/>
            <a:ext cx="2514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648200" y="4572000"/>
            <a:ext cx="266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stars(0)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2362200" y="4953000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05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18288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V="1">
            <a:off x="1371600" y="22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4724400" y="304800"/>
            <a:ext cx="4114800" cy="382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public void stars(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n)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if(n &gt; 0)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       </a:t>
            </a:r>
            <a:r>
              <a:rPr lang="en-US" altLang="he-IL" sz="2400" dirty="0" err="1">
                <a:solidFill>
                  <a:schemeClr val="tx2"/>
                </a:solidFill>
              </a:rPr>
              <a:t>System.out.print</a:t>
            </a:r>
            <a:r>
              <a:rPr lang="en-US" altLang="he-IL" sz="2400" dirty="0">
                <a:solidFill>
                  <a:schemeClr val="tx2"/>
                </a:solidFill>
              </a:rPr>
              <a:t>(“*”);</a:t>
            </a:r>
            <a:endParaRPr lang="en-US" altLang="he-IL" sz="2000" dirty="0">
              <a:solidFill>
                <a:schemeClr val="tx2"/>
              </a:solidFill>
            </a:endParaRP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       </a:t>
            </a:r>
            <a:r>
              <a:rPr lang="en-US" altLang="he-IL" sz="2400" dirty="0">
                <a:solidFill>
                  <a:schemeClr val="tx2"/>
                </a:solidFill>
              </a:rPr>
              <a:t>stars(n-1);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he-IL" sz="1600" dirty="0">
              <a:solidFill>
                <a:schemeClr val="tx2"/>
              </a:solidFill>
            </a:endParaRP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514600" y="304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2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3200400" y="304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2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819400" y="304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2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3581400" y="304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2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066800" y="4724400"/>
            <a:ext cx="320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stars(1)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stars(0)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1676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1981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4FF2D9-6ED0-4A95-8609-2575B836709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8" grpId="0" autoUpdateAnimBg="0"/>
      <p:bldP spid="59400" grpId="0" autoUpdateAnimBg="0"/>
      <p:bldP spid="59403" grpId="0" animBg="1"/>
      <p:bldP spid="59405" grpId="0" animBg="1"/>
      <p:bldP spid="59407" grpId="0" animBg="1"/>
      <p:bldP spid="59410" grpId="0" autoUpdateAnimBg="0"/>
      <p:bldP spid="59411" grpId="0" autoUpdateAnimBg="0"/>
      <p:bldP spid="59412" grpId="0" autoUpdateAnimBg="0"/>
      <p:bldP spid="59413" grpId="0" autoUpdateAnimBg="0"/>
      <p:bldP spid="20" grpId="0" autoUpdateAnimBg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5720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void stars(int n)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if(n &gt; 0)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800"/>
              <a:t>      </a:t>
            </a:r>
            <a:r>
              <a:rPr lang="en-US" altLang="he-IL" sz="2800"/>
              <a:t>System.out.print(“*”);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800"/>
              <a:t>      </a:t>
            </a:r>
            <a:r>
              <a:rPr lang="en-US" altLang="he-IL" sz="2800"/>
              <a:t>stars(n-1);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724400" y="381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שיטה רקורסיבית: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114800" y="1066800"/>
            <a:ext cx="441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בהינתן בעיה, מה הצעד הקטן ביותר שניתן לעשות כדי לפתור את הבעיה?</a:t>
            </a:r>
            <a:endParaRPr lang="en-US" altLang="he-IL" sz="24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114800" y="259080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את שאר העבודה נטיל על שיטה אחרת.</a:t>
            </a:r>
            <a:endParaRPr lang="en-US" altLang="he-IL" sz="24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895600" y="3733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רקורסיה היא שיטה עצלנית!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EDCE0-295A-4746-8B71-E3476D97D81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4196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void stars(int n)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if(n &gt; 0)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800"/>
              <a:t>      </a:t>
            </a:r>
            <a:r>
              <a:rPr lang="en-US" altLang="he-IL" sz="2800"/>
              <a:t>System.out.print(“*”);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800"/>
              <a:t>      </a:t>
            </a:r>
            <a:r>
              <a:rPr lang="en-US" altLang="he-IL" sz="2800"/>
              <a:t>stars(n-1);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724400" y="381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שיטה רקורסיבית: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00" y="1066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1. צעד הרקורסיה.</a:t>
            </a:r>
            <a:endParaRPr lang="en-US" altLang="he-IL" sz="24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638800" y="16002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2. קריאה רקורסיבית (הקטנת הקלט)</a:t>
            </a:r>
            <a:endParaRPr lang="en-US" altLang="he-IL" sz="24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638800" y="243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3. תנאי העצירה.</a:t>
            </a:r>
            <a:endParaRPr lang="en-US" altLang="he-IL" sz="240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C8C2AD-7BD6-4C3A-BBAF-CA1418A85A6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  <p:bldP spid="1536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3028</TotalTime>
  <Words>1434</Words>
  <Application>Microsoft Office PowerPoint</Application>
  <PresentationFormat>‫הצגה על המסך (4:3)</PresentationFormat>
  <Paragraphs>535</Paragraphs>
  <Slides>40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template</vt:lpstr>
      <vt:lpstr>רקורסיה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74</cp:revision>
  <cp:lastPrinted>1601-01-01T00:00:00Z</cp:lastPrinted>
  <dcterms:created xsi:type="dcterms:W3CDTF">1601-01-01T00:00:00Z</dcterms:created>
  <dcterms:modified xsi:type="dcterms:W3CDTF">2016-01-05T16:19:43Z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