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32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27" r:id="rId32"/>
    <p:sldId id="328" r:id="rId33"/>
    <p:sldId id="287" r:id="rId34"/>
    <p:sldId id="288" r:id="rId35"/>
    <p:sldId id="292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</p:sldIdLst>
  <p:sldSz cx="9144000" cy="6858000" type="screen4x3"/>
  <p:notesSz cx="6858000" cy="9144000"/>
  <p:custDataLst>
    <p:tags r:id="rId65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F856900F-A68B-45E5-937E-A3B18AD396E1}" type="datetimeFigureOut">
              <a:rPr lang="he-IL"/>
              <a:pPr>
                <a:defRPr/>
              </a:pPr>
              <a:t>ד'/שבט/תשע"ו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89A3CE8A-CB18-4C71-832A-344B1C151597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49E71-953E-47BA-8841-B447B36499E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725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0F39A-8CB1-49C0-A3DC-578D9680773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1332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65C3A-D22A-4D45-8347-F014EE28D58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3632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466C8-4211-4171-B2A8-9ADF9BC4E1D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2545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256F-A5D2-4FB9-8AF9-F78F6B56A35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0188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6C635-B0C4-4F18-9BEF-E6D9E7936D5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2615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A94AE-E08B-4430-8656-B5AE3B213C0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81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2DC97-C908-485A-89D0-B15BBBDD651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602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8CB27-9B5F-42CE-AEFF-E96354C1E1B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716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A32C8-6875-4BE0-A6B3-C37C68529C7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428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B9005-BF9C-40D8-9312-92B65C8548F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014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1F3067E-85B7-4F37-8CE2-D4E504804D5E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רשימות מקושרות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 smtClean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shay.tavor@gmail.com </a:t>
            </a:r>
          </a:p>
          <a:p>
            <a:pPr>
              <a:defRPr/>
            </a:pPr>
            <a:r>
              <a:rPr lang="en-US" dirty="0" smtClean="0"/>
              <a:t>www.shaytavor.com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ED11D0-5DE3-4C61-801F-3ACC34F9090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924800" cy="4038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list; p.getNext()!=null; p = p.getNext());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2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4648200" y="914400"/>
            <a:ext cx="952500" cy="533400"/>
            <a:chOff x="2340" y="9180"/>
            <a:chExt cx="720" cy="360"/>
          </a:xfrm>
        </p:grpSpPr>
        <p:sp>
          <p:nvSpPr>
            <p:cNvPr id="22552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22553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2533" name="Group 6"/>
          <p:cNvGrpSpPr>
            <a:grpSpLocks/>
          </p:cNvGrpSpPr>
          <p:nvPr/>
        </p:nvGrpSpPr>
        <p:grpSpPr bwMode="auto">
          <a:xfrm>
            <a:off x="5605463" y="914400"/>
            <a:ext cx="685800" cy="533400"/>
            <a:chOff x="8640" y="9180"/>
            <a:chExt cx="540" cy="360"/>
          </a:xfrm>
        </p:grpSpPr>
        <p:sp>
          <p:nvSpPr>
            <p:cNvPr id="22549" name="Line 7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2550" name="Line 8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2551" name="Line 9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4495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>
            <a:off x="6858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2286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grpSp>
        <p:nvGrpSpPr>
          <p:cNvPr id="22537" name="Group 14"/>
          <p:cNvGrpSpPr>
            <a:grpSpLocks/>
          </p:cNvGrpSpPr>
          <p:nvPr/>
        </p:nvGrpSpPr>
        <p:grpSpPr bwMode="auto">
          <a:xfrm>
            <a:off x="3276600" y="914400"/>
            <a:ext cx="952500" cy="533400"/>
            <a:chOff x="2340" y="9180"/>
            <a:chExt cx="720" cy="360"/>
          </a:xfrm>
        </p:grpSpPr>
        <p:sp>
          <p:nvSpPr>
            <p:cNvPr id="22547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22548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2538" name="Text Box 17"/>
          <p:cNvSpPr txBox="1">
            <a:spLocks noChangeArrowheads="1"/>
          </p:cNvSpPr>
          <p:nvPr/>
        </p:nvSpPr>
        <p:spPr bwMode="auto">
          <a:xfrm>
            <a:off x="31242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22539" name="Line 18"/>
          <p:cNvSpPr>
            <a:spLocks noChangeShapeType="1"/>
          </p:cNvSpPr>
          <p:nvPr/>
        </p:nvSpPr>
        <p:spPr bwMode="auto">
          <a:xfrm>
            <a:off x="4191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2540" name="Group 22"/>
          <p:cNvGrpSpPr>
            <a:grpSpLocks/>
          </p:cNvGrpSpPr>
          <p:nvPr/>
        </p:nvGrpSpPr>
        <p:grpSpPr bwMode="auto">
          <a:xfrm>
            <a:off x="1905000" y="914400"/>
            <a:ext cx="952500" cy="533400"/>
            <a:chOff x="2340" y="9180"/>
            <a:chExt cx="720" cy="360"/>
          </a:xfrm>
        </p:grpSpPr>
        <p:sp>
          <p:nvSpPr>
            <p:cNvPr id="22545" name="Text Box 2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22546" name="Line 2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2541" name="Text Box 25"/>
          <p:cNvSpPr txBox="1">
            <a:spLocks noChangeArrowheads="1"/>
          </p:cNvSpPr>
          <p:nvPr/>
        </p:nvSpPr>
        <p:spPr bwMode="auto">
          <a:xfrm>
            <a:off x="17526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22542" name="Line 26"/>
          <p:cNvSpPr>
            <a:spLocks noChangeShapeType="1"/>
          </p:cNvSpPr>
          <p:nvPr/>
        </p:nvSpPr>
        <p:spPr bwMode="auto">
          <a:xfrm>
            <a:off x="2819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5334000" y="22860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000" dirty="0">
                <a:solidFill>
                  <a:schemeClr val="tx2"/>
                </a:solidFill>
              </a:rPr>
              <a:t>ואיך נוסיף איבר לסוף הרשימה?</a:t>
            </a:r>
            <a:endParaRPr lang="en-US" altLang="he-IL" sz="2000" dirty="0">
              <a:solidFill>
                <a:schemeClr val="tx2"/>
              </a:solidFill>
            </a:endParaRPr>
          </a:p>
        </p:txBody>
      </p:sp>
      <p:sp>
        <p:nvSpPr>
          <p:cNvPr id="26" name="מציין מיקום של מספר שקופית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D5BCE7-8D23-40CB-A741-75F4A33FF90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924800" cy="4038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list; p.getNext()!=null; p = p.getNext());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2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4648200" y="914400"/>
            <a:ext cx="952500" cy="533400"/>
            <a:chOff x="2340" y="9180"/>
            <a:chExt cx="720" cy="360"/>
          </a:xfrm>
        </p:grpSpPr>
        <p:sp>
          <p:nvSpPr>
            <p:cNvPr id="23577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23578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3557" name="Group 6"/>
          <p:cNvGrpSpPr>
            <a:grpSpLocks/>
          </p:cNvGrpSpPr>
          <p:nvPr/>
        </p:nvGrpSpPr>
        <p:grpSpPr bwMode="auto">
          <a:xfrm>
            <a:off x="5605463" y="914400"/>
            <a:ext cx="685800" cy="533400"/>
            <a:chOff x="8640" y="9180"/>
            <a:chExt cx="540" cy="360"/>
          </a:xfrm>
        </p:grpSpPr>
        <p:sp>
          <p:nvSpPr>
            <p:cNvPr id="23574" name="Line 7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575" name="Line 8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576" name="Line 9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4495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23559" name="Line 11"/>
          <p:cNvSpPr>
            <a:spLocks noChangeShapeType="1"/>
          </p:cNvSpPr>
          <p:nvPr/>
        </p:nvSpPr>
        <p:spPr bwMode="auto">
          <a:xfrm>
            <a:off x="6858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2286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grpSp>
        <p:nvGrpSpPr>
          <p:cNvPr id="23561" name="Group 13"/>
          <p:cNvGrpSpPr>
            <a:grpSpLocks/>
          </p:cNvGrpSpPr>
          <p:nvPr/>
        </p:nvGrpSpPr>
        <p:grpSpPr bwMode="auto">
          <a:xfrm>
            <a:off x="3276600" y="914400"/>
            <a:ext cx="952500" cy="533400"/>
            <a:chOff x="2340" y="9180"/>
            <a:chExt cx="720" cy="360"/>
          </a:xfrm>
        </p:grpSpPr>
        <p:sp>
          <p:nvSpPr>
            <p:cNvPr id="23572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23573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3562" name="Text Box 16"/>
          <p:cNvSpPr txBox="1">
            <a:spLocks noChangeArrowheads="1"/>
          </p:cNvSpPr>
          <p:nvPr/>
        </p:nvSpPr>
        <p:spPr bwMode="auto">
          <a:xfrm>
            <a:off x="31242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23563" name="Line 17"/>
          <p:cNvSpPr>
            <a:spLocks noChangeShapeType="1"/>
          </p:cNvSpPr>
          <p:nvPr/>
        </p:nvSpPr>
        <p:spPr bwMode="auto">
          <a:xfrm>
            <a:off x="4191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3564" name="Group 18"/>
          <p:cNvGrpSpPr>
            <a:grpSpLocks/>
          </p:cNvGrpSpPr>
          <p:nvPr/>
        </p:nvGrpSpPr>
        <p:grpSpPr bwMode="auto">
          <a:xfrm>
            <a:off x="1905000" y="914400"/>
            <a:ext cx="952500" cy="533400"/>
            <a:chOff x="2340" y="9180"/>
            <a:chExt cx="720" cy="360"/>
          </a:xfrm>
        </p:grpSpPr>
        <p:sp>
          <p:nvSpPr>
            <p:cNvPr id="23570" name="Text Box 19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23571" name="Line 20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3565" name="Text Box 21"/>
          <p:cNvSpPr txBox="1">
            <a:spLocks noChangeArrowheads="1"/>
          </p:cNvSpPr>
          <p:nvPr/>
        </p:nvSpPr>
        <p:spPr bwMode="auto">
          <a:xfrm>
            <a:off x="17526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23566" name="Line 22"/>
          <p:cNvSpPr>
            <a:spLocks noChangeShapeType="1"/>
          </p:cNvSpPr>
          <p:nvPr/>
        </p:nvSpPr>
        <p:spPr bwMode="auto">
          <a:xfrm>
            <a:off x="2819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7" name="Text Box 24"/>
          <p:cNvSpPr txBox="1">
            <a:spLocks noChangeArrowheads="1"/>
          </p:cNvSpPr>
          <p:nvPr/>
        </p:nvSpPr>
        <p:spPr bwMode="auto">
          <a:xfrm>
            <a:off x="1981200" y="22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23568" name="Line 25"/>
          <p:cNvSpPr>
            <a:spLocks noChangeShapeType="1"/>
          </p:cNvSpPr>
          <p:nvPr/>
        </p:nvSpPr>
        <p:spPr bwMode="auto">
          <a:xfrm>
            <a:off x="2362200" y="609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586802-14E2-427B-BD3D-687797D4658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924800" cy="4038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list; p.getNext()!=null; p = p.getNext());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2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4648200" y="914400"/>
            <a:ext cx="952500" cy="533400"/>
            <a:chOff x="2340" y="9180"/>
            <a:chExt cx="720" cy="360"/>
          </a:xfrm>
        </p:grpSpPr>
        <p:sp>
          <p:nvSpPr>
            <p:cNvPr id="24601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24602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4581" name="Group 6"/>
          <p:cNvGrpSpPr>
            <a:grpSpLocks/>
          </p:cNvGrpSpPr>
          <p:nvPr/>
        </p:nvGrpSpPr>
        <p:grpSpPr bwMode="auto">
          <a:xfrm>
            <a:off x="5605463" y="914400"/>
            <a:ext cx="685800" cy="533400"/>
            <a:chOff x="8640" y="9180"/>
            <a:chExt cx="540" cy="360"/>
          </a:xfrm>
        </p:grpSpPr>
        <p:sp>
          <p:nvSpPr>
            <p:cNvPr id="24598" name="Line 7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599" name="Line 8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600" name="Line 9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4495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24583" name="Line 11"/>
          <p:cNvSpPr>
            <a:spLocks noChangeShapeType="1"/>
          </p:cNvSpPr>
          <p:nvPr/>
        </p:nvSpPr>
        <p:spPr bwMode="auto">
          <a:xfrm>
            <a:off x="6858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2286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grpSp>
        <p:nvGrpSpPr>
          <p:cNvPr id="24585" name="Group 13"/>
          <p:cNvGrpSpPr>
            <a:grpSpLocks/>
          </p:cNvGrpSpPr>
          <p:nvPr/>
        </p:nvGrpSpPr>
        <p:grpSpPr bwMode="auto">
          <a:xfrm>
            <a:off x="3276600" y="914400"/>
            <a:ext cx="952500" cy="533400"/>
            <a:chOff x="2340" y="9180"/>
            <a:chExt cx="720" cy="360"/>
          </a:xfrm>
        </p:grpSpPr>
        <p:sp>
          <p:nvSpPr>
            <p:cNvPr id="24596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24597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31242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24587" name="Line 17"/>
          <p:cNvSpPr>
            <a:spLocks noChangeShapeType="1"/>
          </p:cNvSpPr>
          <p:nvPr/>
        </p:nvSpPr>
        <p:spPr bwMode="auto">
          <a:xfrm>
            <a:off x="4191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4588" name="Group 18"/>
          <p:cNvGrpSpPr>
            <a:grpSpLocks/>
          </p:cNvGrpSpPr>
          <p:nvPr/>
        </p:nvGrpSpPr>
        <p:grpSpPr bwMode="auto">
          <a:xfrm>
            <a:off x="1905000" y="914400"/>
            <a:ext cx="952500" cy="533400"/>
            <a:chOff x="2340" y="9180"/>
            <a:chExt cx="720" cy="360"/>
          </a:xfrm>
        </p:grpSpPr>
        <p:sp>
          <p:nvSpPr>
            <p:cNvPr id="24594" name="Text Box 19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24595" name="Line 20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4589" name="Text Box 21"/>
          <p:cNvSpPr txBox="1">
            <a:spLocks noChangeArrowheads="1"/>
          </p:cNvSpPr>
          <p:nvPr/>
        </p:nvSpPr>
        <p:spPr bwMode="auto">
          <a:xfrm>
            <a:off x="17526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24590" name="Line 22"/>
          <p:cNvSpPr>
            <a:spLocks noChangeShapeType="1"/>
          </p:cNvSpPr>
          <p:nvPr/>
        </p:nvSpPr>
        <p:spPr bwMode="auto">
          <a:xfrm>
            <a:off x="2819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91" name="Text Box 23"/>
          <p:cNvSpPr txBox="1">
            <a:spLocks noChangeArrowheads="1"/>
          </p:cNvSpPr>
          <p:nvPr/>
        </p:nvSpPr>
        <p:spPr bwMode="auto">
          <a:xfrm>
            <a:off x="3352800" y="22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24592" name="Line 24"/>
          <p:cNvSpPr>
            <a:spLocks noChangeShapeType="1"/>
          </p:cNvSpPr>
          <p:nvPr/>
        </p:nvSpPr>
        <p:spPr bwMode="auto">
          <a:xfrm>
            <a:off x="3733800" y="609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C23946-C3C0-466D-A343-254092AD595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924800" cy="40386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smtClean="0"/>
              <a:t>	for(p = list; p.getNext()!=null; p = p.getNext());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smtClean="0"/>
              <a:t>	IntNode temp = new IntNode(1, null);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smtClean="0"/>
              <a:t>	p.setNext(temp);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3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4648200" y="914400"/>
            <a:ext cx="952500" cy="533400"/>
            <a:chOff x="2340" y="9180"/>
            <a:chExt cx="720" cy="360"/>
          </a:xfrm>
        </p:grpSpPr>
        <p:sp>
          <p:nvSpPr>
            <p:cNvPr id="25638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25639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605463" y="914400"/>
            <a:ext cx="685800" cy="533400"/>
            <a:chOff x="8640" y="9180"/>
            <a:chExt cx="540" cy="360"/>
          </a:xfrm>
        </p:grpSpPr>
        <p:sp>
          <p:nvSpPr>
            <p:cNvPr id="25635" name="Line 7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5636" name="Line 8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5637" name="Line 9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4495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25607" name="Line 11"/>
          <p:cNvSpPr>
            <a:spLocks noChangeShapeType="1"/>
          </p:cNvSpPr>
          <p:nvPr/>
        </p:nvSpPr>
        <p:spPr bwMode="auto">
          <a:xfrm>
            <a:off x="6858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2286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grpSp>
        <p:nvGrpSpPr>
          <p:cNvPr id="25609" name="Group 13"/>
          <p:cNvGrpSpPr>
            <a:grpSpLocks/>
          </p:cNvGrpSpPr>
          <p:nvPr/>
        </p:nvGrpSpPr>
        <p:grpSpPr bwMode="auto">
          <a:xfrm>
            <a:off x="3276600" y="914400"/>
            <a:ext cx="952500" cy="533400"/>
            <a:chOff x="2340" y="9180"/>
            <a:chExt cx="720" cy="360"/>
          </a:xfrm>
        </p:grpSpPr>
        <p:sp>
          <p:nvSpPr>
            <p:cNvPr id="25633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25634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5610" name="Text Box 16"/>
          <p:cNvSpPr txBox="1">
            <a:spLocks noChangeArrowheads="1"/>
          </p:cNvSpPr>
          <p:nvPr/>
        </p:nvSpPr>
        <p:spPr bwMode="auto">
          <a:xfrm>
            <a:off x="31242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25611" name="Line 17"/>
          <p:cNvSpPr>
            <a:spLocks noChangeShapeType="1"/>
          </p:cNvSpPr>
          <p:nvPr/>
        </p:nvSpPr>
        <p:spPr bwMode="auto">
          <a:xfrm>
            <a:off x="4191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5612" name="Group 18"/>
          <p:cNvGrpSpPr>
            <a:grpSpLocks/>
          </p:cNvGrpSpPr>
          <p:nvPr/>
        </p:nvGrpSpPr>
        <p:grpSpPr bwMode="auto">
          <a:xfrm>
            <a:off x="1905000" y="914400"/>
            <a:ext cx="952500" cy="533400"/>
            <a:chOff x="2340" y="9180"/>
            <a:chExt cx="720" cy="360"/>
          </a:xfrm>
        </p:grpSpPr>
        <p:sp>
          <p:nvSpPr>
            <p:cNvPr id="25631" name="Text Box 19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25632" name="Line 20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5613" name="Text Box 21"/>
          <p:cNvSpPr txBox="1">
            <a:spLocks noChangeArrowheads="1"/>
          </p:cNvSpPr>
          <p:nvPr/>
        </p:nvSpPr>
        <p:spPr bwMode="auto">
          <a:xfrm>
            <a:off x="17526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25614" name="Line 22"/>
          <p:cNvSpPr>
            <a:spLocks noChangeShapeType="1"/>
          </p:cNvSpPr>
          <p:nvPr/>
        </p:nvSpPr>
        <p:spPr bwMode="auto">
          <a:xfrm>
            <a:off x="2819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5" name="Text Box 23"/>
          <p:cNvSpPr txBox="1">
            <a:spLocks noChangeArrowheads="1"/>
          </p:cNvSpPr>
          <p:nvPr/>
        </p:nvSpPr>
        <p:spPr bwMode="auto">
          <a:xfrm>
            <a:off x="4648200" y="22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25616" name="Line 24"/>
          <p:cNvSpPr>
            <a:spLocks noChangeShapeType="1"/>
          </p:cNvSpPr>
          <p:nvPr/>
        </p:nvSpPr>
        <p:spPr bwMode="auto">
          <a:xfrm>
            <a:off x="5029200" y="609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781800" y="914400"/>
            <a:ext cx="952500" cy="533400"/>
            <a:chOff x="2340" y="9180"/>
            <a:chExt cx="720" cy="360"/>
          </a:xfrm>
        </p:grpSpPr>
        <p:sp>
          <p:nvSpPr>
            <p:cNvPr id="25629" name="Text Box 2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25630" name="Line 2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7739063" y="914400"/>
            <a:ext cx="685800" cy="533400"/>
            <a:chOff x="8640" y="9180"/>
            <a:chExt cx="540" cy="360"/>
          </a:xfrm>
        </p:grpSpPr>
        <p:sp>
          <p:nvSpPr>
            <p:cNvPr id="25626" name="Line 29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5627" name="Line 30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5628" name="Line 31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66294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6705600" y="228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temp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7239000" y="609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5638800" y="114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5029200" y="2286000"/>
            <a:ext cx="381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מה סיבוכיות הזמן של הוספת איבר לסוף הרשימה?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4876800" y="2667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O(n)</a:t>
            </a:r>
          </a:p>
        </p:txBody>
      </p:sp>
      <p:sp>
        <p:nvSpPr>
          <p:cNvPr id="40" name="מציין מיקום של מספר שקופית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B43567-3787-4D70-A703-AEBFD064CF3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6" grpId="0"/>
      <p:bldP spid="16417" grpId="0"/>
      <p:bldP spid="164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924800" cy="40386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smtClean="0"/>
              <a:t>public static void main()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</a:t>
            </a:r>
          </a:p>
          <a:p>
            <a:pPr algn="l" rtl="0" eaLnBrk="1" hangingPunct="1">
              <a:buFontTx/>
              <a:buNone/>
            </a:pPr>
            <a:endParaRPr lang="en-US" altLang="he-IL" smtClean="0"/>
          </a:p>
          <a:p>
            <a:pPr algn="l" rtl="0" eaLnBrk="1" hangingPunct="1">
              <a:buFontTx/>
              <a:buNone/>
            </a:pPr>
            <a:r>
              <a:rPr lang="en-US" altLang="he-IL" smtClean="0"/>
              <a:t>}</a:t>
            </a:r>
          </a:p>
        </p:txBody>
      </p:sp>
      <p:sp>
        <p:nvSpPr>
          <p:cNvPr id="30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4648200" y="914400"/>
            <a:ext cx="952500" cy="533400"/>
            <a:chOff x="2340" y="9180"/>
            <a:chExt cx="720" cy="360"/>
          </a:xfrm>
        </p:grpSpPr>
        <p:sp>
          <p:nvSpPr>
            <p:cNvPr id="26653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26654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6629" name="Text Box 10"/>
          <p:cNvSpPr txBox="1">
            <a:spLocks noChangeArrowheads="1"/>
          </p:cNvSpPr>
          <p:nvPr/>
        </p:nvSpPr>
        <p:spPr bwMode="auto">
          <a:xfrm>
            <a:off x="4495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26630" name="Line 11"/>
          <p:cNvSpPr>
            <a:spLocks noChangeShapeType="1"/>
          </p:cNvSpPr>
          <p:nvPr/>
        </p:nvSpPr>
        <p:spPr bwMode="auto">
          <a:xfrm>
            <a:off x="6858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2286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grpSp>
        <p:nvGrpSpPr>
          <p:cNvPr id="26632" name="Group 13"/>
          <p:cNvGrpSpPr>
            <a:grpSpLocks/>
          </p:cNvGrpSpPr>
          <p:nvPr/>
        </p:nvGrpSpPr>
        <p:grpSpPr bwMode="auto">
          <a:xfrm>
            <a:off x="3276600" y="914400"/>
            <a:ext cx="952500" cy="533400"/>
            <a:chOff x="2340" y="9180"/>
            <a:chExt cx="720" cy="360"/>
          </a:xfrm>
        </p:grpSpPr>
        <p:sp>
          <p:nvSpPr>
            <p:cNvPr id="26651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26652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6633" name="Text Box 16"/>
          <p:cNvSpPr txBox="1">
            <a:spLocks noChangeArrowheads="1"/>
          </p:cNvSpPr>
          <p:nvPr/>
        </p:nvSpPr>
        <p:spPr bwMode="auto">
          <a:xfrm>
            <a:off x="31242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26634" name="Line 17"/>
          <p:cNvSpPr>
            <a:spLocks noChangeShapeType="1"/>
          </p:cNvSpPr>
          <p:nvPr/>
        </p:nvSpPr>
        <p:spPr bwMode="auto">
          <a:xfrm>
            <a:off x="4191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6635" name="Group 18"/>
          <p:cNvGrpSpPr>
            <a:grpSpLocks/>
          </p:cNvGrpSpPr>
          <p:nvPr/>
        </p:nvGrpSpPr>
        <p:grpSpPr bwMode="auto">
          <a:xfrm>
            <a:off x="1905000" y="914400"/>
            <a:ext cx="952500" cy="533400"/>
            <a:chOff x="2340" y="9180"/>
            <a:chExt cx="720" cy="360"/>
          </a:xfrm>
        </p:grpSpPr>
        <p:sp>
          <p:nvSpPr>
            <p:cNvPr id="26649" name="Text Box 19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26650" name="Line 20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6636" name="Text Box 21"/>
          <p:cNvSpPr txBox="1">
            <a:spLocks noChangeArrowheads="1"/>
          </p:cNvSpPr>
          <p:nvPr/>
        </p:nvSpPr>
        <p:spPr bwMode="auto">
          <a:xfrm>
            <a:off x="17526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26637" name="Line 22"/>
          <p:cNvSpPr>
            <a:spLocks noChangeShapeType="1"/>
          </p:cNvSpPr>
          <p:nvPr/>
        </p:nvSpPr>
        <p:spPr bwMode="auto">
          <a:xfrm>
            <a:off x="2819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6638" name="Group 25"/>
          <p:cNvGrpSpPr>
            <a:grpSpLocks/>
          </p:cNvGrpSpPr>
          <p:nvPr/>
        </p:nvGrpSpPr>
        <p:grpSpPr bwMode="auto">
          <a:xfrm>
            <a:off x="6172200" y="914400"/>
            <a:ext cx="952500" cy="533400"/>
            <a:chOff x="2340" y="9180"/>
            <a:chExt cx="720" cy="360"/>
          </a:xfrm>
        </p:grpSpPr>
        <p:sp>
          <p:nvSpPr>
            <p:cNvPr id="26647" name="Text Box 2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26648" name="Line 2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6639" name="Group 28"/>
          <p:cNvGrpSpPr>
            <a:grpSpLocks/>
          </p:cNvGrpSpPr>
          <p:nvPr/>
        </p:nvGrpSpPr>
        <p:grpSpPr bwMode="auto">
          <a:xfrm>
            <a:off x="7129463" y="914400"/>
            <a:ext cx="685800" cy="533400"/>
            <a:chOff x="8640" y="9180"/>
            <a:chExt cx="540" cy="360"/>
          </a:xfrm>
        </p:grpSpPr>
        <p:sp>
          <p:nvSpPr>
            <p:cNvPr id="26644" name="Line 29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6645" name="Line 30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6646" name="Line 31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6640" name="Text Box 32"/>
          <p:cNvSpPr txBox="1">
            <a:spLocks noChangeArrowheads="1"/>
          </p:cNvSpPr>
          <p:nvPr/>
        </p:nvSpPr>
        <p:spPr bwMode="auto">
          <a:xfrm>
            <a:off x="6019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26641" name="Line 35"/>
          <p:cNvSpPr>
            <a:spLocks noChangeShapeType="1"/>
          </p:cNvSpPr>
          <p:nvPr/>
        </p:nvSpPr>
        <p:spPr bwMode="auto">
          <a:xfrm>
            <a:off x="5638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42" name="Text Box 36"/>
          <p:cNvSpPr txBox="1">
            <a:spLocks noChangeArrowheads="1"/>
          </p:cNvSpPr>
          <p:nvPr/>
        </p:nvSpPr>
        <p:spPr bwMode="auto">
          <a:xfrm>
            <a:off x="5029200" y="2286000"/>
            <a:ext cx="381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איך נדפיס את איברי הרשימה מההתחלה לסוף?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367AA3-0243-4802-AA4E-7E21F6AE8C9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924800" cy="4038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list; p.getNext()!=null; p = p.getNext())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	System.out.print(p.getValue() + “ “);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32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4648200" y="914400"/>
            <a:ext cx="952500" cy="533400"/>
            <a:chOff x="2340" y="9180"/>
            <a:chExt cx="720" cy="360"/>
          </a:xfrm>
        </p:grpSpPr>
        <p:sp>
          <p:nvSpPr>
            <p:cNvPr id="27679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27680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4495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6858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2286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grpSp>
        <p:nvGrpSpPr>
          <p:cNvPr id="27656" name="Group 9"/>
          <p:cNvGrpSpPr>
            <a:grpSpLocks/>
          </p:cNvGrpSpPr>
          <p:nvPr/>
        </p:nvGrpSpPr>
        <p:grpSpPr bwMode="auto">
          <a:xfrm>
            <a:off x="3276600" y="914400"/>
            <a:ext cx="952500" cy="533400"/>
            <a:chOff x="2340" y="9180"/>
            <a:chExt cx="720" cy="360"/>
          </a:xfrm>
        </p:grpSpPr>
        <p:sp>
          <p:nvSpPr>
            <p:cNvPr id="27677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27678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7657" name="Text Box 12"/>
          <p:cNvSpPr txBox="1">
            <a:spLocks noChangeArrowheads="1"/>
          </p:cNvSpPr>
          <p:nvPr/>
        </p:nvSpPr>
        <p:spPr bwMode="auto">
          <a:xfrm>
            <a:off x="31242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27658" name="Line 13"/>
          <p:cNvSpPr>
            <a:spLocks noChangeShapeType="1"/>
          </p:cNvSpPr>
          <p:nvPr/>
        </p:nvSpPr>
        <p:spPr bwMode="auto">
          <a:xfrm>
            <a:off x="4191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7659" name="Group 14"/>
          <p:cNvGrpSpPr>
            <a:grpSpLocks/>
          </p:cNvGrpSpPr>
          <p:nvPr/>
        </p:nvGrpSpPr>
        <p:grpSpPr bwMode="auto">
          <a:xfrm>
            <a:off x="1905000" y="914400"/>
            <a:ext cx="952500" cy="533400"/>
            <a:chOff x="2340" y="9180"/>
            <a:chExt cx="720" cy="360"/>
          </a:xfrm>
        </p:grpSpPr>
        <p:sp>
          <p:nvSpPr>
            <p:cNvPr id="27675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27676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7660" name="Text Box 17"/>
          <p:cNvSpPr txBox="1">
            <a:spLocks noChangeArrowheads="1"/>
          </p:cNvSpPr>
          <p:nvPr/>
        </p:nvSpPr>
        <p:spPr bwMode="auto">
          <a:xfrm>
            <a:off x="17526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27661" name="Line 18"/>
          <p:cNvSpPr>
            <a:spLocks noChangeShapeType="1"/>
          </p:cNvSpPr>
          <p:nvPr/>
        </p:nvSpPr>
        <p:spPr bwMode="auto">
          <a:xfrm>
            <a:off x="2819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7662" name="Group 19"/>
          <p:cNvGrpSpPr>
            <a:grpSpLocks/>
          </p:cNvGrpSpPr>
          <p:nvPr/>
        </p:nvGrpSpPr>
        <p:grpSpPr bwMode="auto">
          <a:xfrm>
            <a:off x="6172200" y="914400"/>
            <a:ext cx="952500" cy="533400"/>
            <a:chOff x="2340" y="9180"/>
            <a:chExt cx="720" cy="360"/>
          </a:xfrm>
        </p:grpSpPr>
        <p:sp>
          <p:nvSpPr>
            <p:cNvPr id="27673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27674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7663" name="Group 22"/>
          <p:cNvGrpSpPr>
            <a:grpSpLocks/>
          </p:cNvGrpSpPr>
          <p:nvPr/>
        </p:nvGrpSpPr>
        <p:grpSpPr bwMode="auto">
          <a:xfrm>
            <a:off x="7129463" y="914400"/>
            <a:ext cx="685800" cy="533400"/>
            <a:chOff x="8640" y="9180"/>
            <a:chExt cx="540" cy="360"/>
          </a:xfrm>
        </p:grpSpPr>
        <p:sp>
          <p:nvSpPr>
            <p:cNvPr id="27670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7671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7672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6019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27665" name="Line 27"/>
          <p:cNvSpPr>
            <a:spLocks noChangeShapeType="1"/>
          </p:cNvSpPr>
          <p:nvPr/>
        </p:nvSpPr>
        <p:spPr bwMode="auto">
          <a:xfrm>
            <a:off x="5638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50292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1981200" y="22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2362200" y="609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" name="מציין מיקום של מספר שקופית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BA674-BCAB-4157-9196-744E1E0B8FD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/>
      <p:bldP spid="184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924800" cy="4038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list; p.getNext()!=null; p = p.getNext())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	System.out.print(p.getValue() + “ “);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3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4648200" y="914400"/>
            <a:ext cx="952500" cy="533400"/>
            <a:chOff x="2340" y="9180"/>
            <a:chExt cx="720" cy="360"/>
          </a:xfrm>
        </p:grpSpPr>
        <p:sp>
          <p:nvSpPr>
            <p:cNvPr id="28704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28705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4495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6858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2286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grpSp>
        <p:nvGrpSpPr>
          <p:cNvPr id="28680" name="Group 9"/>
          <p:cNvGrpSpPr>
            <a:grpSpLocks/>
          </p:cNvGrpSpPr>
          <p:nvPr/>
        </p:nvGrpSpPr>
        <p:grpSpPr bwMode="auto">
          <a:xfrm>
            <a:off x="3276600" y="914400"/>
            <a:ext cx="952500" cy="533400"/>
            <a:chOff x="2340" y="9180"/>
            <a:chExt cx="720" cy="360"/>
          </a:xfrm>
        </p:grpSpPr>
        <p:sp>
          <p:nvSpPr>
            <p:cNvPr id="28702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28703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31242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28682" name="Line 13"/>
          <p:cNvSpPr>
            <a:spLocks noChangeShapeType="1"/>
          </p:cNvSpPr>
          <p:nvPr/>
        </p:nvSpPr>
        <p:spPr bwMode="auto">
          <a:xfrm>
            <a:off x="4191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8683" name="Group 14"/>
          <p:cNvGrpSpPr>
            <a:grpSpLocks/>
          </p:cNvGrpSpPr>
          <p:nvPr/>
        </p:nvGrpSpPr>
        <p:grpSpPr bwMode="auto">
          <a:xfrm>
            <a:off x="1905000" y="914400"/>
            <a:ext cx="952500" cy="533400"/>
            <a:chOff x="2340" y="9180"/>
            <a:chExt cx="720" cy="360"/>
          </a:xfrm>
        </p:grpSpPr>
        <p:sp>
          <p:nvSpPr>
            <p:cNvPr id="28700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28701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8684" name="Text Box 17"/>
          <p:cNvSpPr txBox="1">
            <a:spLocks noChangeArrowheads="1"/>
          </p:cNvSpPr>
          <p:nvPr/>
        </p:nvSpPr>
        <p:spPr bwMode="auto">
          <a:xfrm>
            <a:off x="17526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28685" name="Line 18"/>
          <p:cNvSpPr>
            <a:spLocks noChangeShapeType="1"/>
          </p:cNvSpPr>
          <p:nvPr/>
        </p:nvSpPr>
        <p:spPr bwMode="auto">
          <a:xfrm>
            <a:off x="2819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8686" name="Group 19"/>
          <p:cNvGrpSpPr>
            <a:grpSpLocks/>
          </p:cNvGrpSpPr>
          <p:nvPr/>
        </p:nvGrpSpPr>
        <p:grpSpPr bwMode="auto">
          <a:xfrm>
            <a:off x="6172200" y="914400"/>
            <a:ext cx="952500" cy="533400"/>
            <a:chOff x="2340" y="9180"/>
            <a:chExt cx="720" cy="360"/>
          </a:xfrm>
        </p:grpSpPr>
        <p:sp>
          <p:nvSpPr>
            <p:cNvPr id="28698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28699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8687" name="Group 22"/>
          <p:cNvGrpSpPr>
            <a:grpSpLocks/>
          </p:cNvGrpSpPr>
          <p:nvPr/>
        </p:nvGrpSpPr>
        <p:grpSpPr bwMode="auto">
          <a:xfrm>
            <a:off x="7129463" y="914400"/>
            <a:ext cx="685800" cy="533400"/>
            <a:chOff x="8640" y="9180"/>
            <a:chExt cx="540" cy="360"/>
          </a:xfrm>
        </p:grpSpPr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6019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28689" name="Line 27"/>
          <p:cNvSpPr>
            <a:spLocks noChangeShapeType="1"/>
          </p:cNvSpPr>
          <p:nvPr/>
        </p:nvSpPr>
        <p:spPr bwMode="auto">
          <a:xfrm>
            <a:off x="5638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90" name="Text Box 28"/>
          <p:cNvSpPr txBox="1">
            <a:spLocks noChangeArrowheads="1"/>
          </p:cNvSpPr>
          <p:nvPr/>
        </p:nvSpPr>
        <p:spPr bwMode="auto">
          <a:xfrm>
            <a:off x="50292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8691" name="Text Box 29"/>
          <p:cNvSpPr txBox="1">
            <a:spLocks noChangeArrowheads="1"/>
          </p:cNvSpPr>
          <p:nvPr/>
        </p:nvSpPr>
        <p:spPr bwMode="auto">
          <a:xfrm>
            <a:off x="3352800" y="22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28692" name="Line 30"/>
          <p:cNvSpPr>
            <a:spLocks noChangeShapeType="1"/>
          </p:cNvSpPr>
          <p:nvPr/>
        </p:nvSpPr>
        <p:spPr bwMode="auto">
          <a:xfrm>
            <a:off x="3733800" y="609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93" name="Text Box 31"/>
          <p:cNvSpPr txBox="1">
            <a:spLocks noChangeArrowheads="1"/>
          </p:cNvSpPr>
          <p:nvPr/>
        </p:nvSpPr>
        <p:spPr bwMode="auto">
          <a:xfrm>
            <a:off x="54102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4" name="מציין מיקום של מספר שקופית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10B466-4982-4045-9620-64F243C3AA0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924800" cy="4038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list; p.getNext()!=null; p = p.getNext())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	System.out.print(p.getValue() + “ “);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3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4648200" y="914400"/>
            <a:ext cx="952500" cy="533400"/>
            <a:chOff x="2340" y="9180"/>
            <a:chExt cx="720" cy="360"/>
          </a:xfrm>
        </p:grpSpPr>
        <p:sp>
          <p:nvSpPr>
            <p:cNvPr id="29729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29730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4495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6858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2286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grpSp>
        <p:nvGrpSpPr>
          <p:cNvPr id="29704" name="Group 9"/>
          <p:cNvGrpSpPr>
            <a:grpSpLocks/>
          </p:cNvGrpSpPr>
          <p:nvPr/>
        </p:nvGrpSpPr>
        <p:grpSpPr bwMode="auto">
          <a:xfrm>
            <a:off x="3276600" y="914400"/>
            <a:ext cx="952500" cy="533400"/>
            <a:chOff x="2340" y="9180"/>
            <a:chExt cx="720" cy="360"/>
          </a:xfrm>
        </p:grpSpPr>
        <p:sp>
          <p:nvSpPr>
            <p:cNvPr id="29727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29728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9705" name="Text Box 12"/>
          <p:cNvSpPr txBox="1">
            <a:spLocks noChangeArrowheads="1"/>
          </p:cNvSpPr>
          <p:nvPr/>
        </p:nvSpPr>
        <p:spPr bwMode="auto">
          <a:xfrm>
            <a:off x="31242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29706" name="Line 13"/>
          <p:cNvSpPr>
            <a:spLocks noChangeShapeType="1"/>
          </p:cNvSpPr>
          <p:nvPr/>
        </p:nvSpPr>
        <p:spPr bwMode="auto">
          <a:xfrm>
            <a:off x="4191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9707" name="Group 14"/>
          <p:cNvGrpSpPr>
            <a:grpSpLocks/>
          </p:cNvGrpSpPr>
          <p:nvPr/>
        </p:nvGrpSpPr>
        <p:grpSpPr bwMode="auto">
          <a:xfrm>
            <a:off x="1905000" y="914400"/>
            <a:ext cx="952500" cy="533400"/>
            <a:chOff x="2340" y="9180"/>
            <a:chExt cx="720" cy="360"/>
          </a:xfrm>
        </p:grpSpPr>
        <p:sp>
          <p:nvSpPr>
            <p:cNvPr id="29725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29726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9708" name="Text Box 17"/>
          <p:cNvSpPr txBox="1">
            <a:spLocks noChangeArrowheads="1"/>
          </p:cNvSpPr>
          <p:nvPr/>
        </p:nvSpPr>
        <p:spPr bwMode="auto">
          <a:xfrm>
            <a:off x="17526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29709" name="Line 18"/>
          <p:cNvSpPr>
            <a:spLocks noChangeShapeType="1"/>
          </p:cNvSpPr>
          <p:nvPr/>
        </p:nvSpPr>
        <p:spPr bwMode="auto">
          <a:xfrm>
            <a:off x="2819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9710" name="Group 19"/>
          <p:cNvGrpSpPr>
            <a:grpSpLocks/>
          </p:cNvGrpSpPr>
          <p:nvPr/>
        </p:nvGrpSpPr>
        <p:grpSpPr bwMode="auto">
          <a:xfrm>
            <a:off x="6172200" y="914400"/>
            <a:ext cx="952500" cy="533400"/>
            <a:chOff x="2340" y="9180"/>
            <a:chExt cx="720" cy="360"/>
          </a:xfrm>
        </p:grpSpPr>
        <p:sp>
          <p:nvSpPr>
            <p:cNvPr id="29723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29724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9711" name="Group 22"/>
          <p:cNvGrpSpPr>
            <a:grpSpLocks/>
          </p:cNvGrpSpPr>
          <p:nvPr/>
        </p:nvGrpSpPr>
        <p:grpSpPr bwMode="auto">
          <a:xfrm>
            <a:off x="7129463" y="914400"/>
            <a:ext cx="685800" cy="533400"/>
            <a:chOff x="8640" y="9180"/>
            <a:chExt cx="540" cy="360"/>
          </a:xfrm>
        </p:grpSpPr>
        <p:sp>
          <p:nvSpPr>
            <p:cNvPr id="29720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9721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9722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9712" name="Text Box 26"/>
          <p:cNvSpPr txBox="1">
            <a:spLocks noChangeArrowheads="1"/>
          </p:cNvSpPr>
          <p:nvPr/>
        </p:nvSpPr>
        <p:spPr bwMode="auto">
          <a:xfrm>
            <a:off x="6019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29713" name="Line 27"/>
          <p:cNvSpPr>
            <a:spLocks noChangeShapeType="1"/>
          </p:cNvSpPr>
          <p:nvPr/>
        </p:nvSpPr>
        <p:spPr bwMode="auto">
          <a:xfrm>
            <a:off x="5638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14" name="Text Box 28"/>
          <p:cNvSpPr txBox="1">
            <a:spLocks noChangeArrowheads="1"/>
          </p:cNvSpPr>
          <p:nvPr/>
        </p:nvSpPr>
        <p:spPr bwMode="auto">
          <a:xfrm>
            <a:off x="50292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9715" name="Text Box 29"/>
          <p:cNvSpPr txBox="1">
            <a:spLocks noChangeArrowheads="1"/>
          </p:cNvSpPr>
          <p:nvPr/>
        </p:nvSpPr>
        <p:spPr bwMode="auto">
          <a:xfrm>
            <a:off x="4648200" y="22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29716" name="Line 30"/>
          <p:cNvSpPr>
            <a:spLocks noChangeShapeType="1"/>
          </p:cNvSpPr>
          <p:nvPr/>
        </p:nvSpPr>
        <p:spPr bwMode="auto">
          <a:xfrm>
            <a:off x="5029200" y="609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17" name="Text Box 31"/>
          <p:cNvSpPr txBox="1">
            <a:spLocks noChangeArrowheads="1"/>
          </p:cNvSpPr>
          <p:nvPr/>
        </p:nvSpPr>
        <p:spPr bwMode="auto">
          <a:xfrm>
            <a:off x="54102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9718" name="Text Box 32"/>
          <p:cNvSpPr txBox="1">
            <a:spLocks noChangeArrowheads="1"/>
          </p:cNvSpPr>
          <p:nvPr/>
        </p:nvSpPr>
        <p:spPr bwMode="auto">
          <a:xfrm>
            <a:off x="58674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5" name="מציין מיקום של מספר שקופית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20F486-3C8E-43F9-904D-1AD6907A53A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924800" cy="4038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list; p.getNext()!=null; p = p.getNext())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	System.out.print(p.getValue() + “ “);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3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4648200" y="914400"/>
            <a:ext cx="952500" cy="533400"/>
            <a:chOff x="2340" y="9180"/>
            <a:chExt cx="720" cy="360"/>
          </a:xfrm>
        </p:grpSpPr>
        <p:sp>
          <p:nvSpPr>
            <p:cNvPr id="30753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30754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495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6858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2286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grpSp>
        <p:nvGrpSpPr>
          <p:cNvPr id="30728" name="Group 9"/>
          <p:cNvGrpSpPr>
            <a:grpSpLocks/>
          </p:cNvGrpSpPr>
          <p:nvPr/>
        </p:nvGrpSpPr>
        <p:grpSpPr bwMode="auto">
          <a:xfrm>
            <a:off x="3276600" y="914400"/>
            <a:ext cx="952500" cy="533400"/>
            <a:chOff x="2340" y="9180"/>
            <a:chExt cx="720" cy="360"/>
          </a:xfrm>
        </p:grpSpPr>
        <p:sp>
          <p:nvSpPr>
            <p:cNvPr id="30751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30752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0729" name="Text Box 12"/>
          <p:cNvSpPr txBox="1">
            <a:spLocks noChangeArrowheads="1"/>
          </p:cNvSpPr>
          <p:nvPr/>
        </p:nvSpPr>
        <p:spPr bwMode="auto">
          <a:xfrm>
            <a:off x="31242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30730" name="Line 13"/>
          <p:cNvSpPr>
            <a:spLocks noChangeShapeType="1"/>
          </p:cNvSpPr>
          <p:nvPr/>
        </p:nvSpPr>
        <p:spPr bwMode="auto">
          <a:xfrm>
            <a:off x="4191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0731" name="Group 14"/>
          <p:cNvGrpSpPr>
            <a:grpSpLocks/>
          </p:cNvGrpSpPr>
          <p:nvPr/>
        </p:nvGrpSpPr>
        <p:grpSpPr bwMode="auto">
          <a:xfrm>
            <a:off x="1905000" y="914400"/>
            <a:ext cx="952500" cy="533400"/>
            <a:chOff x="2340" y="9180"/>
            <a:chExt cx="720" cy="360"/>
          </a:xfrm>
        </p:grpSpPr>
        <p:sp>
          <p:nvSpPr>
            <p:cNvPr id="30749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30750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0732" name="Text Box 17"/>
          <p:cNvSpPr txBox="1">
            <a:spLocks noChangeArrowheads="1"/>
          </p:cNvSpPr>
          <p:nvPr/>
        </p:nvSpPr>
        <p:spPr bwMode="auto">
          <a:xfrm>
            <a:off x="17526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30733" name="Line 18"/>
          <p:cNvSpPr>
            <a:spLocks noChangeShapeType="1"/>
          </p:cNvSpPr>
          <p:nvPr/>
        </p:nvSpPr>
        <p:spPr bwMode="auto">
          <a:xfrm>
            <a:off x="2819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0734" name="Group 19"/>
          <p:cNvGrpSpPr>
            <a:grpSpLocks/>
          </p:cNvGrpSpPr>
          <p:nvPr/>
        </p:nvGrpSpPr>
        <p:grpSpPr bwMode="auto">
          <a:xfrm>
            <a:off x="6172200" y="914400"/>
            <a:ext cx="952500" cy="533400"/>
            <a:chOff x="2340" y="9180"/>
            <a:chExt cx="720" cy="360"/>
          </a:xfrm>
        </p:grpSpPr>
        <p:sp>
          <p:nvSpPr>
            <p:cNvPr id="30747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30748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0735" name="Group 22"/>
          <p:cNvGrpSpPr>
            <a:grpSpLocks/>
          </p:cNvGrpSpPr>
          <p:nvPr/>
        </p:nvGrpSpPr>
        <p:grpSpPr bwMode="auto">
          <a:xfrm>
            <a:off x="7129463" y="914400"/>
            <a:ext cx="685800" cy="533400"/>
            <a:chOff x="8640" y="9180"/>
            <a:chExt cx="540" cy="360"/>
          </a:xfrm>
        </p:grpSpPr>
        <p:sp>
          <p:nvSpPr>
            <p:cNvPr id="30744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45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46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0736" name="Text Box 26"/>
          <p:cNvSpPr txBox="1">
            <a:spLocks noChangeArrowheads="1"/>
          </p:cNvSpPr>
          <p:nvPr/>
        </p:nvSpPr>
        <p:spPr bwMode="auto">
          <a:xfrm>
            <a:off x="6019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30737" name="Line 27"/>
          <p:cNvSpPr>
            <a:spLocks noChangeShapeType="1"/>
          </p:cNvSpPr>
          <p:nvPr/>
        </p:nvSpPr>
        <p:spPr bwMode="auto">
          <a:xfrm>
            <a:off x="5638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38" name="Text Box 28"/>
          <p:cNvSpPr txBox="1">
            <a:spLocks noChangeArrowheads="1"/>
          </p:cNvSpPr>
          <p:nvPr/>
        </p:nvSpPr>
        <p:spPr bwMode="auto">
          <a:xfrm>
            <a:off x="50292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0739" name="Text Box 29"/>
          <p:cNvSpPr txBox="1">
            <a:spLocks noChangeArrowheads="1"/>
          </p:cNvSpPr>
          <p:nvPr/>
        </p:nvSpPr>
        <p:spPr bwMode="auto">
          <a:xfrm>
            <a:off x="6172200" y="22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30740" name="Line 30"/>
          <p:cNvSpPr>
            <a:spLocks noChangeShapeType="1"/>
          </p:cNvSpPr>
          <p:nvPr/>
        </p:nvSpPr>
        <p:spPr bwMode="auto">
          <a:xfrm>
            <a:off x="6553200" y="609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41" name="Text Box 31"/>
          <p:cNvSpPr txBox="1">
            <a:spLocks noChangeArrowheads="1"/>
          </p:cNvSpPr>
          <p:nvPr/>
        </p:nvSpPr>
        <p:spPr bwMode="auto">
          <a:xfrm>
            <a:off x="54102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0742" name="Text Box 32"/>
          <p:cNvSpPr txBox="1">
            <a:spLocks noChangeArrowheads="1"/>
          </p:cNvSpPr>
          <p:nvPr/>
        </p:nvSpPr>
        <p:spPr bwMode="auto">
          <a:xfrm>
            <a:off x="58674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5" name="מציין מיקום של מספר שקופית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C36016-CD95-4A0E-B7D1-1169D9E9A88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924800" cy="4038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static void main()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</a:t>
            </a:r>
            <a:r>
              <a:rPr lang="en-US" altLang="he-IL" sz="2800" dirty="0" err="1" smtClean="0"/>
              <a:t>IntNode</a:t>
            </a:r>
            <a:r>
              <a:rPr lang="en-US" altLang="he-IL" sz="2800" dirty="0" smtClean="0"/>
              <a:t>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for(p = list; </a:t>
            </a:r>
            <a:r>
              <a:rPr lang="en-US" altLang="he-IL" sz="2800" b="1" dirty="0" smtClean="0">
                <a:solidFill>
                  <a:schemeClr val="tx2"/>
                </a:solidFill>
              </a:rPr>
              <a:t>p</a:t>
            </a:r>
            <a:r>
              <a:rPr lang="en-US" altLang="he-IL" sz="2800" dirty="0" smtClean="0"/>
              <a:t> != null; p = </a:t>
            </a:r>
            <a:r>
              <a:rPr lang="en-US" altLang="he-IL" sz="2800" dirty="0" err="1" smtClean="0"/>
              <a:t>p.getNext</a:t>
            </a:r>
            <a:r>
              <a:rPr lang="en-US" altLang="he-IL" sz="2800" dirty="0" smtClean="0"/>
              <a:t>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System.out.print</a:t>
            </a:r>
            <a:r>
              <a:rPr lang="en-US" altLang="he-IL" sz="2800" dirty="0" smtClean="0"/>
              <a:t>(</a:t>
            </a:r>
            <a:r>
              <a:rPr lang="en-US" altLang="he-IL" sz="2800" dirty="0" err="1" smtClean="0"/>
              <a:t>p.getValue</a:t>
            </a:r>
            <a:r>
              <a:rPr lang="en-US" altLang="he-IL" sz="2800" dirty="0" smtClean="0"/>
              <a:t>() + “ “);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3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4648200" y="914400"/>
            <a:ext cx="952500" cy="533400"/>
            <a:chOff x="2340" y="9180"/>
            <a:chExt cx="720" cy="360"/>
          </a:xfrm>
        </p:grpSpPr>
        <p:sp>
          <p:nvSpPr>
            <p:cNvPr id="31778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31779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4495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6858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286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grpSp>
        <p:nvGrpSpPr>
          <p:cNvPr id="31752" name="Group 9"/>
          <p:cNvGrpSpPr>
            <a:grpSpLocks/>
          </p:cNvGrpSpPr>
          <p:nvPr/>
        </p:nvGrpSpPr>
        <p:grpSpPr bwMode="auto">
          <a:xfrm>
            <a:off x="3276600" y="914400"/>
            <a:ext cx="952500" cy="533400"/>
            <a:chOff x="2340" y="9180"/>
            <a:chExt cx="720" cy="360"/>
          </a:xfrm>
        </p:grpSpPr>
        <p:sp>
          <p:nvSpPr>
            <p:cNvPr id="31776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31777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31242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31754" name="Line 13"/>
          <p:cNvSpPr>
            <a:spLocks noChangeShapeType="1"/>
          </p:cNvSpPr>
          <p:nvPr/>
        </p:nvSpPr>
        <p:spPr bwMode="auto">
          <a:xfrm>
            <a:off x="4191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1755" name="Group 14"/>
          <p:cNvGrpSpPr>
            <a:grpSpLocks/>
          </p:cNvGrpSpPr>
          <p:nvPr/>
        </p:nvGrpSpPr>
        <p:grpSpPr bwMode="auto">
          <a:xfrm>
            <a:off x="1905000" y="914400"/>
            <a:ext cx="952500" cy="533400"/>
            <a:chOff x="2340" y="9180"/>
            <a:chExt cx="720" cy="360"/>
          </a:xfrm>
        </p:grpSpPr>
        <p:sp>
          <p:nvSpPr>
            <p:cNvPr id="31774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31775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1756" name="Text Box 17"/>
          <p:cNvSpPr txBox="1">
            <a:spLocks noChangeArrowheads="1"/>
          </p:cNvSpPr>
          <p:nvPr/>
        </p:nvSpPr>
        <p:spPr bwMode="auto">
          <a:xfrm>
            <a:off x="17526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31757" name="Line 18"/>
          <p:cNvSpPr>
            <a:spLocks noChangeShapeType="1"/>
          </p:cNvSpPr>
          <p:nvPr/>
        </p:nvSpPr>
        <p:spPr bwMode="auto">
          <a:xfrm>
            <a:off x="2819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1758" name="Group 19"/>
          <p:cNvGrpSpPr>
            <a:grpSpLocks/>
          </p:cNvGrpSpPr>
          <p:nvPr/>
        </p:nvGrpSpPr>
        <p:grpSpPr bwMode="auto">
          <a:xfrm>
            <a:off x="6172200" y="914400"/>
            <a:ext cx="952500" cy="533400"/>
            <a:chOff x="2340" y="9180"/>
            <a:chExt cx="720" cy="360"/>
          </a:xfrm>
        </p:grpSpPr>
        <p:sp>
          <p:nvSpPr>
            <p:cNvPr id="31772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31773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1759" name="Group 22"/>
          <p:cNvGrpSpPr>
            <a:grpSpLocks/>
          </p:cNvGrpSpPr>
          <p:nvPr/>
        </p:nvGrpSpPr>
        <p:grpSpPr bwMode="auto">
          <a:xfrm>
            <a:off x="7129463" y="914400"/>
            <a:ext cx="685800" cy="533400"/>
            <a:chOff x="8640" y="9180"/>
            <a:chExt cx="540" cy="360"/>
          </a:xfrm>
        </p:grpSpPr>
        <p:sp>
          <p:nvSpPr>
            <p:cNvPr id="31769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70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71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1760" name="Text Box 26"/>
          <p:cNvSpPr txBox="1">
            <a:spLocks noChangeArrowheads="1"/>
          </p:cNvSpPr>
          <p:nvPr/>
        </p:nvSpPr>
        <p:spPr bwMode="auto">
          <a:xfrm>
            <a:off x="6019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31761" name="Line 27"/>
          <p:cNvSpPr>
            <a:spLocks noChangeShapeType="1"/>
          </p:cNvSpPr>
          <p:nvPr/>
        </p:nvSpPr>
        <p:spPr bwMode="auto">
          <a:xfrm>
            <a:off x="5638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62" name="Text Box 28"/>
          <p:cNvSpPr txBox="1">
            <a:spLocks noChangeArrowheads="1"/>
          </p:cNvSpPr>
          <p:nvPr/>
        </p:nvSpPr>
        <p:spPr bwMode="auto">
          <a:xfrm>
            <a:off x="50292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1763" name="Text Box 29"/>
          <p:cNvSpPr txBox="1">
            <a:spLocks noChangeArrowheads="1"/>
          </p:cNvSpPr>
          <p:nvPr/>
        </p:nvSpPr>
        <p:spPr bwMode="auto">
          <a:xfrm>
            <a:off x="6172200" y="22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31764" name="Line 30"/>
          <p:cNvSpPr>
            <a:spLocks noChangeShapeType="1"/>
          </p:cNvSpPr>
          <p:nvPr/>
        </p:nvSpPr>
        <p:spPr bwMode="auto">
          <a:xfrm>
            <a:off x="6553200" y="609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65" name="Text Box 31"/>
          <p:cNvSpPr txBox="1">
            <a:spLocks noChangeArrowheads="1"/>
          </p:cNvSpPr>
          <p:nvPr/>
        </p:nvSpPr>
        <p:spPr bwMode="auto">
          <a:xfrm>
            <a:off x="54102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1766" name="Text Box 32"/>
          <p:cNvSpPr txBox="1">
            <a:spLocks noChangeArrowheads="1"/>
          </p:cNvSpPr>
          <p:nvPr/>
        </p:nvSpPr>
        <p:spPr bwMode="auto">
          <a:xfrm>
            <a:off x="58674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63246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" name="מציין מיקום של מספר שקופית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7BB9A2-14EC-45E0-B453-E13B4E4A673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מבני נתונים מופשטים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ADT</a:t>
            </a:r>
            <a:r>
              <a:rPr lang="he-IL" altLang="he-IL" dirty="0" smtClean="0"/>
              <a:t> – </a:t>
            </a:r>
            <a:r>
              <a:rPr lang="en-US" altLang="he-IL" dirty="0" smtClean="0"/>
              <a:t>Abstract Data Types</a:t>
            </a:r>
            <a:r>
              <a:rPr lang="he-IL" altLang="he-IL" dirty="0" smtClean="0"/>
              <a:t> – מבנים לוגיים שנועדו לשמור כמות גדולה ומשתנה של נתונים בזיכרון</a:t>
            </a:r>
            <a:r>
              <a:rPr lang="he-IL" altLang="he-IL" dirty="0" smtClean="0"/>
              <a:t>.</a:t>
            </a:r>
          </a:p>
          <a:p>
            <a:pPr eaLnBrk="1" hangingPunct="1"/>
            <a:r>
              <a:rPr lang="he-IL" altLang="he-IL" dirty="0" smtClean="0"/>
              <a:t>אנחנו מכירים כבר מבנה אחד כזה – מערך – שיודע לשמור כמות גדולה של נתונים בזיכרון.</a:t>
            </a:r>
            <a:endParaRPr lang="he-IL" altLang="he-IL" dirty="0" smtClean="0"/>
          </a:p>
          <a:p>
            <a:pPr eaLnBrk="1" hangingPunct="1"/>
            <a:r>
              <a:rPr lang="he-IL" altLang="he-IL" dirty="0" smtClean="0"/>
              <a:t>ההבדל ממערך – מבני נתונים הם דינמיים (ניתן להוסיף ולהוריד איברים כל הזמן), ואינם רציפים בזיכרון.</a:t>
            </a: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AB9D27-D32F-4863-B02F-ECC472F5C9C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924800" cy="4038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static void main()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</a:t>
            </a:r>
            <a:r>
              <a:rPr lang="en-US" altLang="he-IL" sz="2800" dirty="0" err="1" smtClean="0"/>
              <a:t>IntNode</a:t>
            </a:r>
            <a:r>
              <a:rPr lang="en-US" altLang="he-IL" sz="2800" dirty="0" smtClean="0"/>
              <a:t>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for(p = list; </a:t>
            </a:r>
            <a:r>
              <a:rPr lang="en-US" altLang="he-IL" sz="2800" b="1" dirty="0" smtClean="0">
                <a:solidFill>
                  <a:schemeClr val="tx2"/>
                </a:solidFill>
              </a:rPr>
              <a:t>p</a:t>
            </a:r>
            <a:r>
              <a:rPr lang="en-US" altLang="he-IL" sz="2800" dirty="0" smtClean="0"/>
              <a:t> != null; p = </a:t>
            </a:r>
            <a:r>
              <a:rPr lang="en-US" altLang="he-IL" sz="2800" dirty="0" err="1" smtClean="0"/>
              <a:t>p.getNext</a:t>
            </a:r>
            <a:r>
              <a:rPr lang="en-US" altLang="he-IL" sz="2800" dirty="0" smtClean="0"/>
              <a:t>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System.out.print</a:t>
            </a:r>
            <a:r>
              <a:rPr lang="en-US" altLang="he-IL" sz="2800" dirty="0" smtClean="0"/>
              <a:t>(</a:t>
            </a:r>
            <a:r>
              <a:rPr lang="en-US" altLang="he-IL" sz="2800" dirty="0" err="1" smtClean="0"/>
              <a:t>p.getValue</a:t>
            </a:r>
            <a:r>
              <a:rPr lang="en-US" altLang="he-IL" sz="2800" dirty="0" smtClean="0"/>
              <a:t>() + “ “);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3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4648200" y="914400"/>
            <a:ext cx="952500" cy="533400"/>
            <a:chOff x="2340" y="9180"/>
            <a:chExt cx="720" cy="360"/>
          </a:xfrm>
        </p:grpSpPr>
        <p:sp>
          <p:nvSpPr>
            <p:cNvPr id="32802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32803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495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6858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2286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grpSp>
        <p:nvGrpSpPr>
          <p:cNvPr id="32776" name="Group 9"/>
          <p:cNvGrpSpPr>
            <a:grpSpLocks/>
          </p:cNvGrpSpPr>
          <p:nvPr/>
        </p:nvGrpSpPr>
        <p:grpSpPr bwMode="auto">
          <a:xfrm>
            <a:off x="3276600" y="914400"/>
            <a:ext cx="952500" cy="533400"/>
            <a:chOff x="2340" y="9180"/>
            <a:chExt cx="720" cy="360"/>
          </a:xfrm>
        </p:grpSpPr>
        <p:sp>
          <p:nvSpPr>
            <p:cNvPr id="32800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32801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31242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>
            <a:off x="4191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2779" name="Group 14"/>
          <p:cNvGrpSpPr>
            <a:grpSpLocks/>
          </p:cNvGrpSpPr>
          <p:nvPr/>
        </p:nvGrpSpPr>
        <p:grpSpPr bwMode="auto">
          <a:xfrm>
            <a:off x="1905000" y="914400"/>
            <a:ext cx="952500" cy="533400"/>
            <a:chOff x="2340" y="9180"/>
            <a:chExt cx="720" cy="360"/>
          </a:xfrm>
        </p:grpSpPr>
        <p:sp>
          <p:nvSpPr>
            <p:cNvPr id="32798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32799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2780" name="Text Box 17"/>
          <p:cNvSpPr txBox="1">
            <a:spLocks noChangeArrowheads="1"/>
          </p:cNvSpPr>
          <p:nvPr/>
        </p:nvSpPr>
        <p:spPr bwMode="auto">
          <a:xfrm>
            <a:off x="17526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32781" name="Line 18"/>
          <p:cNvSpPr>
            <a:spLocks noChangeShapeType="1"/>
          </p:cNvSpPr>
          <p:nvPr/>
        </p:nvSpPr>
        <p:spPr bwMode="auto">
          <a:xfrm>
            <a:off x="2819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2782" name="Group 19"/>
          <p:cNvGrpSpPr>
            <a:grpSpLocks/>
          </p:cNvGrpSpPr>
          <p:nvPr/>
        </p:nvGrpSpPr>
        <p:grpSpPr bwMode="auto">
          <a:xfrm>
            <a:off x="6172200" y="914400"/>
            <a:ext cx="952500" cy="533400"/>
            <a:chOff x="2340" y="9180"/>
            <a:chExt cx="720" cy="360"/>
          </a:xfrm>
        </p:grpSpPr>
        <p:sp>
          <p:nvSpPr>
            <p:cNvPr id="32796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32797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2783" name="Group 22"/>
          <p:cNvGrpSpPr>
            <a:grpSpLocks/>
          </p:cNvGrpSpPr>
          <p:nvPr/>
        </p:nvGrpSpPr>
        <p:grpSpPr bwMode="auto">
          <a:xfrm>
            <a:off x="7129463" y="914400"/>
            <a:ext cx="685800" cy="533400"/>
            <a:chOff x="8640" y="9180"/>
            <a:chExt cx="540" cy="360"/>
          </a:xfrm>
        </p:grpSpPr>
        <p:sp>
          <p:nvSpPr>
            <p:cNvPr id="32793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794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795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2784" name="Text Box 26"/>
          <p:cNvSpPr txBox="1">
            <a:spLocks noChangeArrowheads="1"/>
          </p:cNvSpPr>
          <p:nvPr/>
        </p:nvSpPr>
        <p:spPr bwMode="auto">
          <a:xfrm>
            <a:off x="6019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32785" name="Line 27"/>
          <p:cNvSpPr>
            <a:spLocks noChangeShapeType="1"/>
          </p:cNvSpPr>
          <p:nvPr/>
        </p:nvSpPr>
        <p:spPr bwMode="auto">
          <a:xfrm>
            <a:off x="5638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86" name="Text Box 28"/>
          <p:cNvSpPr txBox="1">
            <a:spLocks noChangeArrowheads="1"/>
          </p:cNvSpPr>
          <p:nvPr/>
        </p:nvSpPr>
        <p:spPr bwMode="auto">
          <a:xfrm>
            <a:off x="50292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2787" name="Text Box 29"/>
          <p:cNvSpPr txBox="1">
            <a:spLocks noChangeArrowheads="1"/>
          </p:cNvSpPr>
          <p:nvPr/>
        </p:nvSpPr>
        <p:spPr bwMode="auto">
          <a:xfrm>
            <a:off x="7239000" y="22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32788" name="Line 30"/>
          <p:cNvSpPr>
            <a:spLocks noChangeShapeType="1"/>
          </p:cNvSpPr>
          <p:nvPr/>
        </p:nvSpPr>
        <p:spPr bwMode="auto">
          <a:xfrm>
            <a:off x="7620000" y="609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89" name="Text Box 31"/>
          <p:cNvSpPr txBox="1">
            <a:spLocks noChangeArrowheads="1"/>
          </p:cNvSpPr>
          <p:nvPr/>
        </p:nvSpPr>
        <p:spPr bwMode="auto">
          <a:xfrm>
            <a:off x="54102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2790" name="Text Box 32"/>
          <p:cNvSpPr txBox="1">
            <a:spLocks noChangeArrowheads="1"/>
          </p:cNvSpPr>
          <p:nvPr/>
        </p:nvSpPr>
        <p:spPr bwMode="auto">
          <a:xfrm>
            <a:off x="58674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2791" name="Text Box 33"/>
          <p:cNvSpPr txBox="1">
            <a:spLocks noChangeArrowheads="1"/>
          </p:cNvSpPr>
          <p:nvPr/>
        </p:nvSpPr>
        <p:spPr bwMode="auto">
          <a:xfrm>
            <a:off x="63246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" name="מציין מיקום של מספר שקופית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7530C2-7B67-4A6D-AB7D-4F46CACD587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CB27-9B5F-42CE-AEFF-E96354C1E1BB}" type="slidenum">
              <a:rPr lang="he-IL" altLang="he-IL" smtClean="0"/>
              <a:pPr/>
              <a:t>21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61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הצורה בה הרשימה כתובה עכשיו פוגעת בעקרון </a:t>
            </a:r>
            <a:r>
              <a:rPr lang="he-IL" sz="2800" dirty="0" err="1" smtClean="0">
                <a:solidFill>
                  <a:schemeClr val="tx2"/>
                </a:solidFill>
              </a:rPr>
              <a:t>הכימוס</a:t>
            </a:r>
            <a:r>
              <a:rPr lang="he-IL" sz="2800" dirty="0" smtClean="0">
                <a:solidFill>
                  <a:schemeClr val="tx2"/>
                </a:solidFill>
              </a:rPr>
              <a:t>.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8610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כדי לעבוד עם הרשימה, המשתמש צריך להכיר לעומק את המבנה שלה. בנוסף, כיוון שקל מאוד "לנתק" את הרשימה בטעות, המשתמש צריך להיות מאוד זהיר בעבודה עם המבנה.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495023"/>
            <a:ext cx="861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err="1" smtClean="0"/>
              <a:t>בדר"כ</a:t>
            </a:r>
            <a:r>
              <a:rPr lang="he-IL" sz="2400" dirty="0" smtClean="0"/>
              <a:t> המשתמש ירצה להשתמש במבנה פחות מסובך – המשתמש ירצה רשימה מקושרת, אבל בלי הצורך להתעסק במכניזם שלה.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101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smtClean="0"/>
              <a:t>public class IntList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private IntNode head;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public IntList()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	head = null;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53638D-AFB4-4558-8A0D-0F216F4B7B4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class </a:t>
            </a:r>
            <a:r>
              <a:rPr lang="en-US" altLang="he-IL" sz="2800" dirty="0" err="1" smtClean="0"/>
              <a:t>IntList</a:t>
            </a:r>
            <a:endParaRPr lang="en-US" altLang="he-IL" sz="2800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private </a:t>
            </a:r>
            <a:r>
              <a:rPr lang="en-US" altLang="he-IL" sz="2800" dirty="0" err="1" smtClean="0"/>
              <a:t>IntNode</a:t>
            </a:r>
            <a:r>
              <a:rPr lang="en-US" altLang="he-IL" sz="2800" dirty="0" smtClean="0"/>
              <a:t> head;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public </a:t>
            </a:r>
            <a:r>
              <a:rPr lang="en-US" altLang="he-IL" sz="2800" dirty="0" err="1" smtClean="0"/>
              <a:t>IntList</a:t>
            </a:r>
            <a:r>
              <a:rPr lang="en-US" altLang="he-IL" sz="2800" dirty="0" smtClean="0"/>
              <a:t>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head = null;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public void </a:t>
            </a:r>
            <a:r>
              <a:rPr lang="en-US" altLang="he-IL" sz="2800" dirty="0" err="1" smtClean="0"/>
              <a:t>addFirst</a:t>
            </a:r>
            <a:r>
              <a:rPr lang="en-US" altLang="he-IL" sz="2800" dirty="0" smtClean="0"/>
              <a:t>(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</a:t>
            </a:r>
            <a:r>
              <a:rPr lang="en-US" altLang="he-IL" sz="2800" dirty="0" smtClean="0"/>
              <a:t>n)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head = new </a:t>
            </a:r>
            <a:r>
              <a:rPr lang="en-US" altLang="he-IL" sz="2800" dirty="0" err="1" smtClean="0"/>
              <a:t>IntNode</a:t>
            </a:r>
            <a:r>
              <a:rPr lang="en-US" altLang="he-IL" sz="2800" dirty="0" smtClean="0"/>
              <a:t>(n, head);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6B50C2-0B0D-4492-AD12-3A5C226FC72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מחבר חץ ישר 2"/>
          <p:cNvCxnSpPr>
            <a:stCxn id="6" idx="2"/>
          </p:cNvCxnSpPr>
          <p:nvPr/>
        </p:nvCxnSpPr>
        <p:spPr>
          <a:xfrm flipH="1">
            <a:off x="3962400" y="2952929"/>
            <a:ext cx="2247901" cy="857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6601" y="1752600"/>
            <a:ext cx="586739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השיטה מקבלת רק מספר כפרמטר, את כל הטכניקה של חיבור האיבר החדש לרשימה השיטה עושה בעצמה ללא התערבות המשתמש.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static void main()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</a:t>
            </a:r>
            <a:r>
              <a:rPr lang="en-US" altLang="he-IL" dirty="0" err="1" smtClean="0"/>
              <a:t>IntList</a:t>
            </a:r>
            <a:r>
              <a:rPr lang="en-US" altLang="he-IL" dirty="0" smtClean="0"/>
              <a:t> list = new </a:t>
            </a:r>
            <a:r>
              <a:rPr lang="en-US" altLang="he-IL" dirty="0" err="1" smtClean="0"/>
              <a:t>IntList</a:t>
            </a:r>
            <a:r>
              <a:rPr lang="en-US" altLang="he-IL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</a:t>
            </a:r>
            <a:r>
              <a:rPr lang="en-US" altLang="he-IL" dirty="0" err="1" smtClean="0"/>
              <a:t>list.addFirst</a:t>
            </a:r>
            <a:r>
              <a:rPr lang="en-US" altLang="he-IL" dirty="0" smtClean="0"/>
              <a:t>(5</a:t>
            </a:r>
            <a:r>
              <a:rPr lang="en-US" altLang="he-IL" dirty="0" smtClean="0"/>
              <a:t>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</a:t>
            </a:r>
            <a:r>
              <a:rPr lang="en-US" altLang="he-IL" dirty="0" err="1" smtClean="0"/>
              <a:t>list.addFirst</a:t>
            </a:r>
            <a:r>
              <a:rPr lang="en-US" altLang="he-IL" dirty="0" smtClean="0"/>
              <a:t>(2</a:t>
            </a:r>
            <a:r>
              <a:rPr lang="en-US" altLang="he-IL" dirty="0" smtClean="0"/>
              <a:t>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</a:t>
            </a:r>
            <a:r>
              <a:rPr lang="en-US" altLang="he-IL" dirty="0" err="1" smtClean="0"/>
              <a:t>list.addFirst</a:t>
            </a:r>
            <a:r>
              <a:rPr lang="en-US" altLang="he-IL" dirty="0" smtClean="0"/>
              <a:t>(8</a:t>
            </a:r>
            <a:r>
              <a:rPr lang="en-US" altLang="he-IL" dirty="0" smtClean="0"/>
              <a:t>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…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810636-A479-4CB9-AB64-239A2BAEC92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sz="2800" dirty="0" smtClean="0">
                <a:solidFill>
                  <a:schemeClr val="tx2"/>
                </a:solidFill>
              </a:rPr>
              <a:t>הוסיפו למחלקה </a:t>
            </a:r>
            <a:r>
              <a:rPr lang="en-US" altLang="he-IL" sz="2800" dirty="0" err="1" smtClean="0">
                <a:solidFill>
                  <a:schemeClr val="tx2"/>
                </a:solidFill>
              </a:rPr>
              <a:t>IntList</a:t>
            </a:r>
            <a:r>
              <a:rPr lang="he-IL" altLang="he-IL" sz="2800" dirty="0" smtClean="0">
                <a:solidFill>
                  <a:schemeClr val="tx2"/>
                </a:solidFill>
              </a:rPr>
              <a:t> שיטה </a:t>
            </a:r>
            <a:r>
              <a:rPr lang="he-IL" altLang="he-IL" sz="2800" dirty="0" smtClean="0">
                <a:solidFill>
                  <a:schemeClr val="tx2"/>
                </a:solidFill>
              </a:rPr>
              <a:t>שמחזירה את מספר האיברים ברשימה.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public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length()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</a:t>
            </a:r>
            <a:r>
              <a:rPr lang="en-US" altLang="he-IL" sz="2800" dirty="0" err="1" smtClean="0"/>
              <a:t>IntNode</a:t>
            </a:r>
            <a:r>
              <a:rPr lang="en-US" altLang="he-IL" sz="2800" dirty="0" smtClean="0"/>
              <a:t> p;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count = 0;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for(p = head; p != null; p = </a:t>
            </a:r>
            <a:r>
              <a:rPr lang="en-US" altLang="he-IL" sz="2800" dirty="0" err="1" smtClean="0"/>
              <a:t>p.getNext</a:t>
            </a:r>
            <a:r>
              <a:rPr lang="en-US" altLang="he-IL" sz="2800" dirty="0" smtClean="0"/>
              <a:t>())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	count++;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return count;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0BA494-38CB-40AA-A1D6-2FB2DD0EFC7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int length()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 count = 0;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head; p != null; p = p.getNext())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	count++;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return count;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32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37919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37920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37894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37896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37917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37918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7897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37898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7899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37915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37916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7900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37901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7902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37913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37914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7903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37910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7911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7912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7904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37905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906" name="Text Box 28"/>
          <p:cNvSpPr txBox="1">
            <a:spLocks noChangeArrowheads="1"/>
          </p:cNvSpPr>
          <p:nvPr/>
        </p:nvSpPr>
        <p:spPr bwMode="auto">
          <a:xfrm>
            <a:off x="22860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37907" name="Line 29"/>
          <p:cNvSpPr>
            <a:spLocks noChangeShapeType="1"/>
          </p:cNvSpPr>
          <p:nvPr/>
        </p:nvSpPr>
        <p:spPr bwMode="auto">
          <a:xfrm>
            <a:off x="2667000" y="76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15000" y="2362200"/>
            <a:ext cx="1219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count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3" name="מציין מיקום של מספר שקופית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FA5626-662A-4AD9-802E-9D186A69AD5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int length()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 count = 0;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head; p != null; p = p.getNext())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	count++;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return count;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32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38943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38944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38918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38920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38941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38942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8921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38922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8923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38939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38940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8924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38925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8926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38937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38938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8927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38934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8935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8936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8928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38929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0" name="Text Box 28"/>
          <p:cNvSpPr txBox="1">
            <a:spLocks noChangeArrowheads="1"/>
          </p:cNvSpPr>
          <p:nvPr/>
        </p:nvSpPr>
        <p:spPr bwMode="auto">
          <a:xfrm>
            <a:off x="35052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38931" name="Line 29"/>
          <p:cNvSpPr>
            <a:spLocks noChangeShapeType="1"/>
          </p:cNvSpPr>
          <p:nvPr/>
        </p:nvSpPr>
        <p:spPr bwMode="auto">
          <a:xfrm>
            <a:off x="3886200" y="76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2" name="Text Box 30"/>
          <p:cNvSpPr txBox="1">
            <a:spLocks noChangeArrowheads="1"/>
          </p:cNvSpPr>
          <p:nvPr/>
        </p:nvSpPr>
        <p:spPr bwMode="auto">
          <a:xfrm>
            <a:off x="5715000" y="2362200"/>
            <a:ext cx="1219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count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3" name="מציין מיקום של מספר שקופית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D03E0B-66E6-46DB-8DF3-7D197F1A747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int length()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 count = 0;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head; p != null; p = p.getNext())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	count++;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return count;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32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39967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39968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39944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39965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39966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39946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9947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39963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39964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9948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9950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39961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39962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9951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39958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9959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9960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9952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39953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54" name="Text Box 28"/>
          <p:cNvSpPr txBox="1">
            <a:spLocks noChangeArrowheads="1"/>
          </p:cNvSpPr>
          <p:nvPr/>
        </p:nvSpPr>
        <p:spPr bwMode="auto">
          <a:xfrm>
            <a:off x="48006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39955" name="Line 29"/>
          <p:cNvSpPr>
            <a:spLocks noChangeShapeType="1"/>
          </p:cNvSpPr>
          <p:nvPr/>
        </p:nvSpPr>
        <p:spPr bwMode="auto">
          <a:xfrm>
            <a:off x="5181600" y="76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56" name="Text Box 30"/>
          <p:cNvSpPr txBox="1">
            <a:spLocks noChangeArrowheads="1"/>
          </p:cNvSpPr>
          <p:nvPr/>
        </p:nvSpPr>
        <p:spPr bwMode="auto">
          <a:xfrm>
            <a:off x="5715000" y="2362200"/>
            <a:ext cx="1219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count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3" name="מציין מיקום של מספר שקופית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CEF9A9-6CD3-4E2C-A69C-5260E579CB7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int length()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 count = 0;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head; p != null; p = p.getNext())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	count++;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return count;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32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40991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40992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40968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40989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40990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0969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40970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0971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40987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40988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0972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40973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0974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40985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40986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0975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40982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0983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0984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0976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40977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8" name="Text Box 28"/>
          <p:cNvSpPr txBox="1">
            <a:spLocks noChangeArrowheads="1"/>
          </p:cNvSpPr>
          <p:nvPr/>
        </p:nvSpPr>
        <p:spPr bwMode="auto">
          <a:xfrm>
            <a:off x="63246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40979" name="Line 29"/>
          <p:cNvSpPr>
            <a:spLocks noChangeShapeType="1"/>
          </p:cNvSpPr>
          <p:nvPr/>
        </p:nvSpPr>
        <p:spPr bwMode="auto">
          <a:xfrm>
            <a:off x="6705600" y="76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80" name="Text Box 30"/>
          <p:cNvSpPr txBox="1">
            <a:spLocks noChangeArrowheads="1"/>
          </p:cNvSpPr>
          <p:nvPr/>
        </p:nvSpPr>
        <p:spPr bwMode="auto">
          <a:xfrm>
            <a:off x="5715000" y="2362200"/>
            <a:ext cx="1219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count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3" name="מציין מיקום של מספר שקופית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E70AF8-5F9A-4473-A0B6-65B14E13166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מבנה נתונים בנוי מיחידה בסיסית כלשהי שמורכבת משני דברים:</a:t>
            </a:r>
          </a:p>
          <a:p>
            <a:pPr lvl="1" eaLnBrk="1" hangingPunct="1"/>
            <a:r>
              <a:rPr lang="he-IL" altLang="he-IL" dirty="0" smtClean="0"/>
              <a:t>מידע – שדות הנתונים שהמבנה שומר.</a:t>
            </a:r>
          </a:p>
          <a:p>
            <a:pPr lvl="1" eaLnBrk="1" hangingPunct="1"/>
            <a:r>
              <a:rPr lang="he-IL" altLang="he-IL" dirty="0" smtClean="0"/>
              <a:t>אדמיניסטרציה – שדות שמאפשרים "ניווט" במבנה ובעזרתם ניתן למצוא את הקישור בין היחידות הבסיסיות.</a:t>
            </a:r>
          </a:p>
          <a:p>
            <a:pPr eaLnBrk="1" hangingPunct="1"/>
            <a:r>
              <a:rPr lang="he-IL" altLang="he-IL" dirty="0" smtClean="0"/>
              <a:t>המבנה בנוי מהרבה יחידות בסיסיות כאלו שמקושרות בניהן ע"י שדות ה"אדמיניסטרציה" שלהן.</a:t>
            </a:r>
            <a:endParaRPr lang="en-US" altLang="he-IL" dirty="0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4D1688-5CDB-4F9B-A310-4353C390AD8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int length()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 count = 0;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for(p = head; p != null; p = p.getNext())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	count++;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return count;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32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42015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42016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41992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42013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42014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1993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41994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1995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42011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42012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1996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1998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42009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42010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1999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42006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2007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2008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2000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42001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2002" name="Text Box 28"/>
          <p:cNvSpPr txBox="1">
            <a:spLocks noChangeArrowheads="1"/>
          </p:cNvSpPr>
          <p:nvPr/>
        </p:nvSpPr>
        <p:spPr bwMode="auto">
          <a:xfrm>
            <a:off x="74676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42003" name="Line 29"/>
          <p:cNvSpPr>
            <a:spLocks noChangeShapeType="1"/>
          </p:cNvSpPr>
          <p:nvPr/>
        </p:nvSpPr>
        <p:spPr bwMode="auto">
          <a:xfrm>
            <a:off x="7848600" y="76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2004" name="Text Box 30"/>
          <p:cNvSpPr txBox="1">
            <a:spLocks noChangeArrowheads="1"/>
          </p:cNvSpPr>
          <p:nvPr/>
        </p:nvSpPr>
        <p:spPr bwMode="auto">
          <a:xfrm>
            <a:off x="5715000" y="2362200"/>
            <a:ext cx="1219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count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3" name="מציין מיקום של מספר שקופית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0DB7BA-BDBF-429C-9D67-7778251B05E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2"/>
                </a:solidFill>
              </a:rPr>
              <a:t>מקרי קצה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כשעובדים עם רשימות, ישנם שלושה מקרי קצה שכדאי להתייחס אליהם – </a:t>
            </a:r>
          </a:p>
          <a:p>
            <a:pPr lvl="1"/>
            <a:r>
              <a:rPr lang="he-IL" dirty="0" smtClean="0"/>
              <a:t>כאשר הרשימה ריקה.</a:t>
            </a:r>
          </a:p>
          <a:p>
            <a:pPr lvl="1"/>
            <a:r>
              <a:rPr lang="he-IL" dirty="0" smtClean="0"/>
              <a:t>כאשר מטפלים באיבר הראשון.</a:t>
            </a:r>
          </a:p>
          <a:p>
            <a:pPr lvl="1"/>
            <a:r>
              <a:rPr lang="he-IL" dirty="0" smtClean="0"/>
              <a:t>כאשר מטפלים באיבר האחרון.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6C8-4211-4171-B2A8-9ADF9BC4E1D1}" type="slidenum">
              <a:rPr lang="he-IL" altLang="he-IL" smtClean="0"/>
              <a:pPr/>
              <a:t>31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552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length()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</a:t>
            </a:r>
            <a:r>
              <a:rPr lang="en-US" altLang="he-IL" sz="2800" dirty="0" err="1" smtClean="0"/>
              <a:t>IntNode</a:t>
            </a:r>
            <a:r>
              <a:rPr lang="en-US" altLang="he-IL" sz="2800" dirty="0" smtClean="0"/>
              <a:t> p;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count = 0;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for(p = head; p != null; p = </a:t>
            </a:r>
            <a:r>
              <a:rPr lang="en-US" altLang="he-IL" sz="2800" dirty="0" err="1" smtClean="0"/>
              <a:t>p.getNext</a:t>
            </a:r>
            <a:r>
              <a:rPr lang="en-US" altLang="he-IL" sz="2800" dirty="0" smtClean="0"/>
              <a:t>())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count++;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return count;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32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3" name="מציין מיקום של מספר שקופית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0DB7BA-BDBF-429C-9D67-7778251B05E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534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מה תחזיר השיטה </a:t>
            </a:r>
            <a:r>
              <a:rPr lang="en-US" sz="2800" dirty="0" smtClean="0">
                <a:solidFill>
                  <a:schemeClr val="tx2"/>
                </a:solidFill>
              </a:rPr>
              <a:t>length</a:t>
            </a:r>
            <a:r>
              <a:rPr lang="he-IL" sz="2800" dirty="0" smtClean="0">
                <a:solidFill>
                  <a:schemeClr val="tx2"/>
                </a:solidFill>
              </a:rPr>
              <a:t> כאשר נפעיל אותה על רשימה ריקה?</a:t>
            </a:r>
            <a:endParaRPr lang="he-I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87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e-IL" altLang="he-IL" dirty="0" smtClean="0"/>
              <a:t>הוסיפו למחלקה </a:t>
            </a:r>
            <a:r>
              <a:rPr lang="en-US" altLang="he-IL" dirty="0" err="1" smtClean="0"/>
              <a:t>IntList</a:t>
            </a:r>
            <a:r>
              <a:rPr lang="he-IL" altLang="he-IL" dirty="0" smtClean="0"/>
              <a:t> </a:t>
            </a:r>
            <a:r>
              <a:rPr lang="he-IL" altLang="he-IL" dirty="0" smtClean="0"/>
              <a:t>שיטה </a:t>
            </a:r>
            <a:r>
              <a:rPr lang="he-IL" altLang="he-IL" dirty="0" smtClean="0"/>
              <a:t>שחתימתה:</a:t>
            </a:r>
            <a:endParaRPr lang="he-IL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public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position(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n)</a:t>
            </a:r>
          </a:p>
          <a:p>
            <a:pPr eaLnBrk="1" hangingPunct="1">
              <a:buFontTx/>
              <a:buNone/>
            </a:pPr>
            <a:r>
              <a:rPr lang="he-IL" altLang="he-IL" dirty="0" smtClean="0"/>
              <a:t>השיטה תקבל מספר ותחזיר את מיקומו ברשימה </a:t>
            </a:r>
            <a:r>
              <a:rPr lang="he-IL" altLang="he-IL" dirty="0" smtClean="0"/>
              <a:t>אם</a:t>
            </a:r>
          </a:p>
          <a:p>
            <a:pPr eaLnBrk="1" hangingPunct="1">
              <a:buFontTx/>
              <a:buNone/>
            </a:pPr>
            <a:r>
              <a:rPr lang="he-IL" altLang="he-IL" dirty="0" smtClean="0"/>
              <a:t>קיים</a:t>
            </a:r>
            <a:r>
              <a:rPr lang="he-IL" altLang="he-IL" dirty="0" smtClean="0"/>
              <a:t>, ו 1- אם לא קיים.</a:t>
            </a:r>
          </a:p>
          <a:p>
            <a:pPr eaLnBrk="1" hangingPunct="1">
              <a:buFontTx/>
              <a:buNone/>
            </a:pPr>
            <a:r>
              <a:rPr lang="he-IL" altLang="he-IL" dirty="0" smtClean="0"/>
              <a:t>למשל, עבור המספר 5 נקבל את התשובה 3.</a:t>
            </a:r>
          </a:p>
          <a:p>
            <a:pPr eaLnBrk="1" hangingPunct="1">
              <a:buFontTx/>
              <a:buNone/>
            </a:pPr>
            <a:r>
              <a:rPr lang="he-IL" altLang="he-IL" dirty="0" smtClean="0"/>
              <a:t>עבור המספר 19 נקבל את התשובה 1-</a:t>
            </a:r>
            <a:endParaRPr lang="en-US" altLang="he-IL" dirty="0" smtClean="0"/>
          </a:p>
        </p:txBody>
      </p:sp>
      <p:sp>
        <p:nvSpPr>
          <p:cNvPr id="2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43012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43036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43037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43016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43034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43035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43018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3019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43032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43033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3020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43021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3022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43030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43031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3023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43027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3028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3029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3024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43025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מציין מיקום של מספר שקופית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FC3A3E-3D50-4B0F-B876-C5AAB263980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221163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public int position(int n)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IntNode p = head;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int count = 1;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while(p != null &amp;&amp; p.getValue() != n)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p = p.getNext();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count++;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}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if(p == null)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return -1;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return count;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}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he-IL" sz="2400" smtClean="0"/>
          </a:p>
        </p:txBody>
      </p:sp>
      <p:sp>
        <p:nvSpPr>
          <p:cNvPr id="2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4800600" y="762000"/>
            <a:ext cx="952500" cy="533400"/>
            <a:chOff x="2340" y="9180"/>
            <a:chExt cx="720" cy="360"/>
          </a:xfrm>
        </p:grpSpPr>
        <p:sp>
          <p:nvSpPr>
            <p:cNvPr id="44060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44061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4648200" y="1295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838200" y="609600"/>
            <a:ext cx="121920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52400" y="228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44040" name="Group 9"/>
          <p:cNvGrpSpPr>
            <a:grpSpLocks/>
          </p:cNvGrpSpPr>
          <p:nvPr/>
        </p:nvGrpSpPr>
        <p:grpSpPr bwMode="auto">
          <a:xfrm>
            <a:off x="3429000" y="762000"/>
            <a:ext cx="952500" cy="533400"/>
            <a:chOff x="2340" y="9180"/>
            <a:chExt cx="720" cy="360"/>
          </a:xfrm>
        </p:grpSpPr>
        <p:sp>
          <p:nvSpPr>
            <p:cNvPr id="44058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44059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3276600" y="1295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44042" name="Line 13"/>
          <p:cNvSpPr>
            <a:spLocks noChangeShapeType="1"/>
          </p:cNvSpPr>
          <p:nvPr/>
        </p:nvSpPr>
        <p:spPr bwMode="auto">
          <a:xfrm>
            <a:off x="4343400" y="99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4043" name="Group 14"/>
          <p:cNvGrpSpPr>
            <a:grpSpLocks/>
          </p:cNvGrpSpPr>
          <p:nvPr/>
        </p:nvGrpSpPr>
        <p:grpSpPr bwMode="auto">
          <a:xfrm>
            <a:off x="2057400" y="762000"/>
            <a:ext cx="952500" cy="533400"/>
            <a:chOff x="2340" y="9180"/>
            <a:chExt cx="720" cy="360"/>
          </a:xfrm>
        </p:grpSpPr>
        <p:sp>
          <p:nvSpPr>
            <p:cNvPr id="44056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44057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4044" name="Text Box 17"/>
          <p:cNvSpPr txBox="1">
            <a:spLocks noChangeArrowheads="1"/>
          </p:cNvSpPr>
          <p:nvPr/>
        </p:nvSpPr>
        <p:spPr bwMode="auto">
          <a:xfrm>
            <a:off x="1905000" y="1295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44045" name="Line 18"/>
          <p:cNvSpPr>
            <a:spLocks noChangeShapeType="1"/>
          </p:cNvSpPr>
          <p:nvPr/>
        </p:nvSpPr>
        <p:spPr bwMode="auto">
          <a:xfrm>
            <a:off x="2971800" y="99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4046" name="Group 19"/>
          <p:cNvGrpSpPr>
            <a:grpSpLocks/>
          </p:cNvGrpSpPr>
          <p:nvPr/>
        </p:nvGrpSpPr>
        <p:grpSpPr bwMode="auto">
          <a:xfrm>
            <a:off x="6324600" y="762000"/>
            <a:ext cx="952500" cy="533400"/>
            <a:chOff x="2340" y="9180"/>
            <a:chExt cx="720" cy="360"/>
          </a:xfrm>
        </p:grpSpPr>
        <p:sp>
          <p:nvSpPr>
            <p:cNvPr id="44054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4047" name="Group 22"/>
          <p:cNvGrpSpPr>
            <a:grpSpLocks/>
          </p:cNvGrpSpPr>
          <p:nvPr/>
        </p:nvGrpSpPr>
        <p:grpSpPr bwMode="auto">
          <a:xfrm>
            <a:off x="7281863" y="762000"/>
            <a:ext cx="685800" cy="533400"/>
            <a:chOff x="8640" y="9180"/>
            <a:chExt cx="540" cy="360"/>
          </a:xfrm>
        </p:grpSpPr>
        <p:sp>
          <p:nvSpPr>
            <p:cNvPr id="44051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4052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4053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4048" name="Text Box 26"/>
          <p:cNvSpPr txBox="1">
            <a:spLocks noChangeArrowheads="1"/>
          </p:cNvSpPr>
          <p:nvPr/>
        </p:nvSpPr>
        <p:spPr bwMode="auto">
          <a:xfrm>
            <a:off x="6172200" y="1295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44049" name="Line 27"/>
          <p:cNvSpPr>
            <a:spLocks noChangeShapeType="1"/>
          </p:cNvSpPr>
          <p:nvPr/>
        </p:nvSpPr>
        <p:spPr bwMode="auto">
          <a:xfrm>
            <a:off x="5791200" y="99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מציין מיקום של מספר שקופית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7659D7-4247-4EEA-8245-01C0D68478B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221163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public int position(int n)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IntNode p = head;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int count = 1;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while( </a:t>
            </a:r>
            <a:r>
              <a:rPr lang="en-US" altLang="he-IL" sz="2400" smtClean="0">
                <a:solidFill>
                  <a:srgbClr val="FF0000"/>
                </a:solidFill>
              </a:rPr>
              <a:t>p.getValue() != n &amp;&amp; p != null</a:t>
            </a:r>
            <a:r>
              <a:rPr lang="en-US" altLang="he-IL" sz="2400" smtClean="0"/>
              <a:t>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p = p.getNet();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count++;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}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if(p == null)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return -1;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return count;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}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he-IL" sz="2400" smtClean="0"/>
          </a:p>
        </p:txBody>
      </p:sp>
      <p:sp>
        <p:nvSpPr>
          <p:cNvPr id="2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4800600" y="762000"/>
            <a:ext cx="952500" cy="533400"/>
            <a:chOff x="2340" y="9180"/>
            <a:chExt cx="720" cy="360"/>
          </a:xfrm>
        </p:grpSpPr>
        <p:sp>
          <p:nvSpPr>
            <p:cNvPr id="45084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45085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4648200" y="1295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>
            <a:off x="838200" y="609600"/>
            <a:ext cx="121920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152400" y="228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45064" name="Group 9"/>
          <p:cNvGrpSpPr>
            <a:grpSpLocks/>
          </p:cNvGrpSpPr>
          <p:nvPr/>
        </p:nvGrpSpPr>
        <p:grpSpPr bwMode="auto">
          <a:xfrm>
            <a:off x="3429000" y="762000"/>
            <a:ext cx="952500" cy="533400"/>
            <a:chOff x="2340" y="9180"/>
            <a:chExt cx="720" cy="360"/>
          </a:xfrm>
        </p:grpSpPr>
        <p:sp>
          <p:nvSpPr>
            <p:cNvPr id="45082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45083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5065" name="Text Box 12"/>
          <p:cNvSpPr txBox="1">
            <a:spLocks noChangeArrowheads="1"/>
          </p:cNvSpPr>
          <p:nvPr/>
        </p:nvSpPr>
        <p:spPr bwMode="auto">
          <a:xfrm>
            <a:off x="3276600" y="1295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45066" name="Line 13"/>
          <p:cNvSpPr>
            <a:spLocks noChangeShapeType="1"/>
          </p:cNvSpPr>
          <p:nvPr/>
        </p:nvSpPr>
        <p:spPr bwMode="auto">
          <a:xfrm>
            <a:off x="4343400" y="99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5067" name="Group 14"/>
          <p:cNvGrpSpPr>
            <a:grpSpLocks/>
          </p:cNvGrpSpPr>
          <p:nvPr/>
        </p:nvGrpSpPr>
        <p:grpSpPr bwMode="auto">
          <a:xfrm>
            <a:off x="2057400" y="762000"/>
            <a:ext cx="952500" cy="533400"/>
            <a:chOff x="2340" y="9180"/>
            <a:chExt cx="720" cy="360"/>
          </a:xfrm>
        </p:grpSpPr>
        <p:sp>
          <p:nvSpPr>
            <p:cNvPr id="45080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45081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5068" name="Text Box 17"/>
          <p:cNvSpPr txBox="1">
            <a:spLocks noChangeArrowheads="1"/>
          </p:cNvSpPr>
          <p:nvPr/>
        </p:nvSpPr>
        <p:spPr bwMode="auto">
          <a:xfrm>
            <a:off x="1905000" y="1295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45069" name="Line 18"/>
          <p:cNvSpPr>
            <a:spLocks noChangeShapeType="1"/>
          </p:cNvSpPr>
          <p:nvPr/>
        </p:nvSpPr>
        <p:spPr bwMode="auto">
          <a:xfrm>
            <a:off x="2971800" y="99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5070" name="Group 19"/>
          <p:cNvGrpSpPr>
            <a:grpSpLocks/>
          </p:cNvGrpSpPr>
          <p:nvPr/>
        </p:nvGrpSpPr>
        <p:grpSpPr bwMode="auto">
          <a:xfrm>
            <a:off x="6324600" y="762000"/>
            <a:ext cx="952500" cy="533400"/>
            <a:chOff x="2340" y="9180"/>
            <a:chExt cx="720" cy="360"/>
          </a:xfrm>
        </p:grpSpPr>
        <p:sp>
          <p:nvSpPr>
            <p:cNvPr id="45078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45079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5071" name="Group 22"/>
          <p:cNvGrpSpPr>
            <a:grpSpLocks/>
          </p:cNvGrpSpPr>
          <p:nvPr/>
        </p:nvGrpSpPr>
        <p:grpSpPr bwMode="auto">
          <a:xfrm>
            <a:off x="7281863" y="762000"/>
            <a:ext cx="685800" cy="533400"/>
            <a:chOff x="8640" y="9180"/>
            <a:chExt cx="540" cy="360"/>
          </a:xfrm>
        </p:grpSpPr>
        <p:sp>
          <p:nvSpPr>
            <p:cNvPr id="45075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5076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5077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5072" name="Text Box 26"/>
          <p:cNvSpPr txBox="1">
            <a:spLocks noChangeArrowheads="1"/>
          </p:cNvSpPr>
          <p:nvPr/>
        </p:nvSpPr>
        <p:spPr bwMode="auto">
          <a:xfrm>
            <a:off x="6172200" y="1295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45073" name="Line 27"/>
          <p:cNvSpPr>
            <a:spLocks noChangeShapeType="1"/>
          </p:cNvSpPr>
          <p:nvPr/>
        </p:nvSpPr>
        <p:spPr bwMode="auto">
          <a:xfrm>
            <a:off x="5791200" y="99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מציין מיקום של מספר שקופית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7A54B4-E0A9-4B9F-9D1C-CA21DA2AC04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e-IL" altLang="he-IL" smtClean="0"/>
              <a:t>כתבו שיטה שחתימתה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public void remove(int n)</a:t>
            </a:r>
          </a:p>
          <a:p>
            <a:pPr eaLnBrk="1" hangingPunct="1">
              <a:buFontTx/>
              <a:buNone/>
            </a:pPr>
            <a:r>
              <a:rPr lang="he-IL" altLang="he-IL" smtClean="0"/>
              <a:t>השיטה תקבל מספר ותמחק אותו מהרשימה. אם המספר לא קיים, השיטה לא תעשה כלום.</a:t>
            </a:r>
          </a:p>
        </p:txBody>
      </p:sp>
      <p:sp>
        <p:nvSpPr>
          <p:cNvPr id="2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46108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46109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46088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46106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46107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6089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46090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6091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46104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46105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6092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6094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46102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46103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6095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46099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6100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6101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6096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46097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מציין מיקום של מספר שקופית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412059-F16E-4398-8CC2-F4F6E8319EA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e-IL" altLang="he-IL" smtClean="0"/>
              <a:t>איך נמחק מספר?</a:t>
            </a:r>
          </a:p>
          <a:p>
            <a:pPr eaLnBrk="1" hangingPunct="1">
              <a:buFontTx/>
              <a:buNone/>
            </a:pPr>
            <a:r>
              <a:rPr lang="he-IL" altLang="he-IL" smtClean="0"/>
              <a:t>צריך להגיע לאיבר שלפני!</a:t>
            </a:r>
          </a:p>
          <a:p>
            <a:pPr eaLnBrk="1" hangingPunct="1">
              <a:buFontTx/>
              <a:buNone/>
            </a:pPr>
            <a:r>
              <a:rPr lang="he-IL" altLang="he-IL" smtClean="0"/>
              <a:t>נשמור משתנה אחד שירוץ על הרשימה ויחפש את האיבר.</a:t>
            </a:r>
          </a:p>
          <a:p>
            <a:pPr eaLnBrk="1" hangingPunct="1">
              <a:buFontTx/>
              <a:buNone/>
            </a:pPr>
            <a:r>
              <a:rPr lang="he-IL" altLang="he-IL" smtClean="0"/>
              <a:t>נשמור משתנה נוסף שירוץ תמיד </a:t>
            </a:r>
            <a:r>
              <a:rPr lang="he-IL" altLang="he-IL" b="1" smtClean="0"/>
              <a:t>לפני</a:t>
            </a:r>
            <a:r>
              <a:rPr lang="he-IL" altLang="he-IL" smtClean="0"/>
              <a:t> המשתנה הקודם.</a:t>
            </a:r>
          </a:p>
        </p:txBody>
      </p:sp>
      <p:sp>
        <p:nvSpPr>
          <p:cNvPr id="31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47134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47135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47112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47132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47133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7113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47114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7115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47130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47131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7116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47117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7118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47128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47129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7119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47125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7126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7127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7120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47121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4495800" y="1066800"/>
            <a:ext cx="1524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 dirty="0"/>
          </a:p>
        </p:txBody>
      </p:sp>
      <p:sp>
        <p:nvSpPr>
          <p:cNvPr id="38941" name="Freeform 29"/>
          <p:cNvSpPr>
            <a:spLocks/>
          </p:cNvSpPr>
          <p:nvPr/>
        </p:nvSpPr>
        <p:spPr bwMode="auto">
          <a:xfrm>
            <a:off x="4343400" y="736600"/>
            <a:ext cx="1905000" cy="558800"/>
          </a:xfrm>
          <a:custGeom>
            <a:avLst/>
            <a:gdLst>
              <a:gd name="T0" fmla="*/ 0 w 1200"/>
              <a:gd name="T1" fmla="*/ 558800 h 352"/>
              <a:gd name="T2" fmla="*/ 609600 w 1200"/>
              <a:gd name="T3" fmla="*/ 25400 h 352"/>
              <a:gd name="T4" fmla="*/ 1905000 w 1200"/>
              <a:gd name="T5" fmla="*/ 406400 h 352"/>
              <a:gd name="T6" fmla="*/ 0 60000 65536"/>
              <a:gd name="T7" fmla="*/ 0 60000 65536"/>
              <a:gd name="T8" fmla="*/ 0 60000 65536"/>
              <a:gd name="T9" fmla="*/ 0 w 1200"/>
              <a:gd name="T10" fmla="*/ 0 h 352"/>
              <a:gd name="T11" fmla="*/ 1200 w 1200"/>
              <a:gd name="T12" fmla="*/ 352 h 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352">
                <a:moveTo>
                  <a:pt x="0" y="352"/>
                </a:moveTo>
                <a:cubicBezTo>
                  <a:pt x="92" y="192"/>
                  <a:pt x="184" y="32"/>
                  <a:pt x="384" y="16"/>
                </a:cubicBezTo>
                <a:cubicBezTo>
                  <a:pt x="584" y="0"/>
                  <a:pt x="892" y="128"/>
                  <a:pt x="1200" y="256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2" name="מציין מיקום של מספר שקופית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D0BC4B-F56F-47F4-BA63-F477A64C9A8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public void remove(int n)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IntNode p, prev;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p = head;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prev = null;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while(p != null &amp;&amp; p.getValue() != n)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prev = p;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p = p.getNext();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}</a:t>
            </a:r>
            <a:endParaRPr lang="he-IL" altLang="he-IL" sz="2400" smtClean="0"/>
          </a:p>
        </p:txBody>
      </p:sp>
      <p:sp>
        <p:nvSpPr>
          <p:cNvPr id="3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48160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48161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48136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48158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48159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48138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8139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48156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48157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8140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48141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8142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48154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48155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8143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8144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48145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2057400" y="304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2590800" y="68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762000" y="762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prev</a:t>
            </a: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1295400" y="1143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" name="מציין מיקום של מספר שקופית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BA8278-0B3C-4A57-AFD2-B09C4C858C5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6" grpId="0"/>
      <p:bldP spid="399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public void remove(int n)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IntNode p, prev;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p = head;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prev = null;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while(p != null &amp;&amp; p.getValue() != n)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prev = p;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p = p.getNext();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}</a:t>
            </a:r>
            <a:endParaRPr lang="he-IL" altLang="he-IL" sz="2400" smtClean="0"/>
          </a:p>
        </p:txBody>
      </p:sp>
      <p:sp>
        <p:nvSpPr>
          <p:cNvPr id="3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49184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49185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49160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49182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49183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9161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49162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9163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49180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49181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9164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49165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49166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49178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49179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9167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9168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49169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70" name="Text Box 28"/>
          <p:cNvSpPr txBox="1">
            <a:spLocks noChangeArrowheads="1"/>
          </p:cNvSpPr>
          <p:nvPr/>
        </p:nvSpPr>
        <p:spPr bwMode="auto">
          <a:xfrm>
            <a:off x="3429000" y="304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49171" name="Line 29"/>
          <p:cNvSpPr>
            <a:spLocks noChangeShapeType="1"/>
          </p:cNvSpPr>
          <p:nvPr/>
        </p:nvSpPr>
        <p:spPr bwMode="auto">
          <a:xfrm>
            <a:off x="3962400" y="68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72" name="Text Box 30"/>
          <p:cNvSpPr txBox="1">
            <a:spLocks noChangeArrowheads="1"/>
          </p:cNvSpPr>
          <p:nvPr/>
        </p:nvSpPr>
        <p:spPr bwMode="auto">
          <a:xfrm>
            <a:off x="2057400" y="304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prev</a:t>
            </a:r>
          </a:p>
        </p:txBody>
      </p:sp>
      <p:sp>
        <p:nvSpPr>
          <p:cNvPr id="49173" name="Line 31"/>
          <p:cNvSpPr>
            <a:spLocks noChangeShapeType="1"/>
          </p:cNvSpPr>
          <p:nvPr/>
        </p:nvSpPr>
        <p:spPr bwMode="auto">
          <a:xfrm>
            <a:off x="2590800" y="68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" name="מציין מיקום של מספר שקופית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50C6CE-7BDD-44D4-8BBC-EF1A6CFAF88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רשימה מקושרת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רשימה מקושרת (</a:t>
            </a:r>
            <a:r>
              <a:rPr lang="en-US" altLang="he-IL" dirty="0" smtClean="0"/>
              <a:t>Linked List</a:t>
            </a:r>
            <a:r>
              <a:rPr lang="he-IL" altLang="he-IL" dirty="0" smtClean="0"/>
              <a:t>) היא מבנה ליניארי. כל יחידה יודעת להצביע ליחידה הבאה בתור.</a:t>
            </a:r>
            <a:endParaRPr lang="en-US" altLang="he-IL" dirty="0" smtClean="0"/>
          </a:p>
        </p:txBody>
      </p:sp>
      <p:sp>
        <p:nvSpPr>
          <p:cNvPr id="30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685800" y="3733800"/>
            <a:ext cx="952500" cy="533400"/>
            <a:chOff x="2340" y="9180"/>
            <a:chExt cx="720" cy="360"/>
          </a:xfrm>
        </p:grpSpPr>
        <p:sp>
          <p:nvSpPr>
            <p:cNvPr id="16413" name="Text Box 8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16414" name="Line 9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6390" name="Group 23"/>
          <p:cNvGrpSpPr>
            <a:grpSpLocks/>
          </p:cNvGrpSpPr>
          <p:nvPr/>
        </p:nvGrpSpPr>
        <p:grpSpPr bwMode="auto">
          <a:xfrm>
            <a:off x="7848600" y="3733800"/>
            <a:ext cx="685800" cy="533400"/>
            <a:chOff x="8640" y="9180"/>
            <a:chExt cx="540" cy="360"/>
          </a:xfrm>
        </p:grpSpPr>
        <p:sp>
          <p:nvSpPr>
            <p:cNvPr id="16410" name="Line 24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411" name="Line 25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6391" name="Line 27"/>
          <p:cNvSpPr>
            <a:spLocks noChangeShapeType="1"/>
          </p:cNvSpPr>
          <p:nvPr/>
        </p:nvSpPr>
        <p:spPr bwMode="auto">
          <a:xfrm>
            <a:off x="381000" y="3352800"/>
            <a:ext cx="3429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16392" name="Group 28"/>
          <p:cNvGrpSpPr>
            <a:grpSpLocks/>
          </p:cNvGrpSpPr>
          <p:nvPr/>
        </p:nvGrpSpPr>
        <p:grpSpPr bwMode="auto">
          <a:xfrm>
            <a:off x="2286000" y="3733800"/>
            <a:ext cx="952500" cy="533400"/>
            <a:chOff x="2340" y="9180"/>
            <a:chExt cx="720" cy="360"/>
          </a:xfrm>
        </p:grpSpPr>
        <p:sp>
          <p:nvSpPr>
            <p:cNvPr id="16408" name="Text Box 29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4</a:t>
              </a:r>
              <a:endParaRPr lang="en-US" altLang="he-IL" sz="4000"/>
            </a:p>
          </p:txBody>
        </p:sp>
        <p:sp>
          <p:nvSpPr>
            <p:cNvPr id="16409" name="Line 30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6393" name="Group 31"/>
          <p:cNvGrpSpPr>
            <a:grpSpLocks/>
          </p:cNvGrpSpPr>
          <p:nvPr/>
        </p:nvGrpSpPr>
        <p:grpSpPr bwMode="auto">
          <a:xfrm>
            <a:off x="3810000" y="3733800"/>
            <a:ext cx="952500" cy="533400"/>
            <a:chOff x="2340" y="9180"/>
            <a:chExt cx="720" cy="360"/>
          </a:xfrm>
        </p:grpSpPr>
        <p:sp>
          <p:nvSpPr>
            <p:cNvPr id="16406" name="Text Box 32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7</a:t>
              </a:r>
              <a:endParaRPr lang="en-US" altLang="he-IL" sz="4000"/>
            </a:p>
          </p:txBody>
        </p:sp>
        <p:sp>
          <p:nvSpPr>
            <p:cNvPr id="16407" name="Line 33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6394" name="Group 34"/>
          <p:cNvGrpSpPr>
            <a:grpSpLocks/>
          </p:cNvGrpSpPr>
          <p:nvPr/>
        </p:nvGrpSpPr>
        <p:grpSpPr bwMode="auto">
          <a:xfrm>
            <a:off x="5334000" y="3733800"/>
            <a:ext cx="952500" cy="533400"/>
            <a:chOff x="2340" y="9180"/>
            <a:chExt cx="720" cy="360"/>
          </a:xfrm>
        </p:grpSpPr>
        <p:sp>
          <p:nvSpPr>
            <p:cNvPr id="16404" name="Text Box 3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16405" name="Line 3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6395" name="Group 37"/>
          <p:cNvGrpSpPr>
            <a:grpSpLocks/>
          </p:cNvGrpSpPr>
          <p:nvPr/>
        </p:nvGrpSpPr>
        <p:grpSpPr bwMode="auto">
          <a:xfrm>
            <a:off x="6934200" y="3733800"/>
            <a:ext cx="952500" cy="533400"/>
            <a:chOff x="2340" y="9180"/>
            <a:chExt cx="720" cy="360"/>
          </a:xfrm>
        </p:grpSpPr>
        <p:sp>
          <p:nvSpPr>
            <p:cNvPr id="16402" name="Text Box 38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3</a:t>
              </a:r>
              <a:endParaRPr lang="en-US" altLang="he-IL" sz="4000"/>
            </a:p>
          </p:txBody>
        </p:sp>
        <p:sp>
          <p:nvSpPr>
            <p:cNvPr id="16403" name="Line 39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6396" name="Line 40"/>
          <p:cNvSpPr>
            <a:spLocks noChangeShapeType="1"/>
          </p:cNvSpPr>
          <p:nvPr/>
        </p:nvSpPr>
        <p:spPr bwMode="auto">
          <a:xfrm>
            <a:off x="16764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7" name="Line 41"/>
          <p:cNvSpPr>
            <a:spLocks noChangeShapeType="1"/>
          </p:cNvSpPr>
          <p:nvPr/>
        </p:nvSpPr>
        <p:spPr bwMode="auto">
          <a:xfrm>
            <a:off x="32766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48006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9" name="Line 43"/>
          <p:cNvSpPr>
            <a:spLocks noChangeShapeType="1"/>
          </p:cNvSpPr>
          <p:nvPr/>
        </p:nvSpPr>
        <p:spPr bwMode="auto">
          <a:xfrm>
            <a:off x="63246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838200" y="4800600"/>
            <a:ext cx="731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בדוגמא שלנו, היחידה הבסיסית שומרת מספר 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he-IL" altLang="he-IL" sz="2400" dirty="0">
                <a:solidFill>
                  <a:schemeClr val="tx2"/>
                </a:solidFill>
              </a:rPr>
              <a:t> בודד, וכן כתובת של האיבר הבא ברשימה.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0BD8C4-BB08-46C2-812E-74F45A4B352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public void remove(int n)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IntNode p, prev;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p = head;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prev = null;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while(p != null &amp;&amp; p.getValue() != n)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prev = p;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p = p.getNext();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}</a:t>
            </a:r>
            <a:endParaRPr lang="he-IL" altLang="he-IL" sz="2400" smtClean="0"/>
          </a:p>
        </p:txBody>
      </p:sp>
      <p:sp>
        <p:nvSpPr>
          <p:cNvPr id="3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50180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50208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50209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50184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50206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50207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0185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50186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0187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50204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50205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0188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50189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0190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50202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50203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0191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0192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50193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94" name="Text Box 28"/>
          <p:cNvSpPr txBox="1">
            <a:spLocks noChangeArrowheads="1"/>
          </p:cNvSpPr>
          <p:nvPr/>
        </p:nvSpPr>
        <p:spPr bwMode="auto">
          <a:xfrm>
            <a:off x="4800600" y="304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50195" name="Line 29"/>
          <p:cNvSpPr>
            <a:spLocks noChangeShapeType="1"/>
          </p:cNvSpPr>
          <p:nvPr/>
        </p:nvSpPr>
        <p:spPr bwMode="auto">
          <a:xfrm>
            <a:off x="5334000" y="68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96" name="Text Box 30"/>
          <p:cNvSpPr txBox="1">
            <a:spLocks noChangeArrowheads="1"/>
          </p:cNvSpPr>
          <p:nvPr/>
        </p:nvSpPr>
        <p:spPr bwMode="auto">
          <a:xfrm>
            <a:off x="3429000" y="304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prev</a:t>
            </a:r>
          </a:p>
        </p:txBody>
      </p:sp>
      <p:sp>
        <p:nvSpPr>
          <p:cNvPr id="50197" name="Line 31"/>
          <p:cNvSpPr>
            <a:spLocks noChangeShapeType="1"/>
          </p:cNvSpPr>
          <p:nvPr/>
        </p:nvSpPr>
        <p:spPr bwMode="auto">
          <a:xfrm>
            <a:off x="3962400" y="68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" name="מציין מיקום של מספר שקופית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883473-634F-4ABC-83F1-6C083F18B02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5791200" cy="39163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smtClean="0"/>
              <a:t>public void remove(int n)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…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prev.setNext(p.getNext());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}</a:t>
            </a:r>
            <a:endParaRPr lang="he-IL" altLang="he-IL" smtClean="0"/>
          </a:p>
        </p:txBody>
      </p:sp>
      <p:sp>
        <p:nvSpPr>
          <p:cNvPr id="3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51204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51233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51234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51208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51231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51232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1209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51210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1211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51229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51230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1212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51213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1214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51227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51228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1215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51224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25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226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1216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51217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18" name="Text Box 28"/>
          <p:cNvSpPr txBox="1">
            <a:spLocks noChangeArrowheads="1"/>
          </p:cNvSpPr>
          <p:nvPr/>
        </p:nvSpPr>
        <p:spPr bwMode="auto">
          <a:xfrm>
            <a:off x="4800600" y="304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51219" name="Line 29"/>
          <p:cNvSpPr>
            <a:spLocks noChangeShapeType="1"/>
          </p:cNvSpPr>
          <p:nvPr/>
        </p:nvSpPr>
        <p:spPr bwMode="auto">
          <a:xfrm>
            <a:off x="5334000" y="68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20" name="Text Box 30"/>
          <p:cNvSpPr txBox="1">
            <a:spLocks noChangeArrowheads="1"/>
          </p:cNvSpPr>
          <p:nvPr/>
        </p:nvSpPr>
        <p:spPr bwMode="auto">
          <a:xfrm>
            <a:off x="3429000" y="304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prev</a:t>
            </a:r>
          </a:p>
        </p:txBody>
      </p:sp>
      <p:sp>
        <p:nvSpPr>
          <p:cNvPr id="51221" name="Line 31"/>
          <p:cNvSpPr>
            <a:spLocks noChangeShapeType="1"/>
          </p:cNvSpPr>
          <p:nvPr/>
        </p:nvSpPr>
        <p:spPr bwMode="auto">
          <a:xfrm>
            <a:off x="3962400" y="68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791200" y="2286000"/>
            <a:ext cx="289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מה קורה כאשר הרשימה ריקה? מה קורה כאשר האיבר לא קיים?</a:t>
            </a:r>
            <a:r>
              <a:rPr lang="he-IL" altLang="he-IL" dirty="0">
                <a:solidFill>
                  <a:schemeClr val="tx2"/>
                </a:solidFill>
              </a:rPr>
              <a:t> 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35" name="מציין מיקום של מספר שקופית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47E77F-8DE7-4DEC-B534-67EF9D83041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5791200" cy="39163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smtClean="0"/>
              <a:t>public void remove(int n)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…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if(p != null)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	prev.setNext(p.getNext());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}</a:t>
            </a:r>
            <a:endParaRPr lang="he-IL" altLang="he-IL" smtClean="0"/>
          </a:p>
        </p:txBody>
      </p:sp>
      <p:sp>
        <p:nvSpPr>
          <p:cNvPr id="3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52257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52258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52232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52255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52256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2233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52234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2235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52253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52254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2236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52237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2238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52251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52252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2239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52248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2249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2250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2240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52241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42" name="Text Box 28"/>
          <p:cNvSpPr txBox="1">
            <a:spLocks noChangeArrowheads="1"/>
          </p:cNvSpPr>
          <p:nvPr/>
        </p:nvSpPr>
        <p:spPr bwMode="auto">
          <a:xfrm>
            <a:off x="4800600" y="304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52243" name="Line 29"/>
          <p:cNvSpPr>
            <a:spLocks noChangeShapeType="1"/>
          </p:cNvSpPr>
          <p:nvPr/>
        </p:nvSpPr>
        <p:spPr bwMode="auto">
          <a:xfrm>
            <a:off x="5334000" y="68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44" name="Text Box 30"/>
          <p:cNvSpPr txBox="1">
            <a:spLocks noChangeArrowheads="1"/>
          </p:cNvSpPr>
          <p:nvPr/>
        </p:nvSpPr>
        <p:spPr bwMode="auto">
          <a:xfrm>
            <a:off x="3429000" y="304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prev</a:t>
            </a:r>
          </a:p>
        </p:txBody>
      </p:sp>
      <p:sp>
        <p:nvSpPr>
          <p:cNvPr id="52245" name="Line 31"/>
          <p:cNvSpPr>
            <a:spLocks noChangeShapeType="1"/>
          </p:cNvSpPr>
          <p:nvPr/>
        </p:nvSpPr>
        <p:spPr bwMode="auto">
          <a:xfrm>
            <a:off x="3962400" y="68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5791200" y="2286000"/>
            <a:ext cx="2895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מה קורה כאשר האיבר נמצא בראש הרשימה?</a:t>
            </a:r>
            <a:r>
              <a:rPr lang="he-IL" altLang="he-IL" dirty="0">
                <a:solidFill>
                  <a:schemeClr val="tx2"/>
                </a:solidFill>
              </a:rPr>
              <a:t> 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35" name="מציין מיקום של מספר שקופית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75912E-D35A-401C-9F64-AD605358C3E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5791200" cy="4068763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public void remove(int n)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…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if(p != null)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{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if(prev == null)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   head = head.getNext();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else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	   prev.setNext(p.getNext());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	}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he-IL" sz="2400" smtClean="0"/>
              <a:t>}</a:t>
            </a:r>
            <a:endParaRPr lang="he-IL" altLang="he-IL" sz="2400" smtClean="0"/>
          </a:p>
        </p:txBody>
      </p:sp>
      <p:sp>
        <p:nvSpPr>
          <p:cNvPr id="3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53283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53284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53256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53281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53282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3257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53258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3259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53279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53280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3260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53261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3262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53277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53278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3263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53274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75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276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3264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53265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266" name="Text Box 28"/>
          <p:cNvSpPr txBox="1">
            <a:spLocks noChangeArrowheads="1"/>
          </p:cNvSpPr>
          <p:nvPr/>
        </p:nvSpPr>
        <p:spPr bwMode="auto">
          <a:xfrm>
            <a:off x="4800600" y="304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53267" name="Line 29"/>
          <p:cNvSpPr>
            <a:spLocks noChangeShapeType="1"/>
          </p:cNvSpPr>
          <p:nvPr/>
        </p:nvSpPr>
        <p:spPr bwMode="auto">
          <a:xfrm>
            <a:off x="5334000" y="68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268" name="Text Box 30"/>
          <p:cNvSpPr txBox="1">
            <a:spLocks noChangeArrowheads="1"/>
          </p:cNvSpPr>
          <p:nvPr/>
        </p:nvSpPr>
        <p:spPr bwMode="auto">
          <a:xfrm>
            <a:off x="3429000" y="304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prev</a:t>
            </a:r>
          </a:p>
        </p:txBody>
      </p:sp>
      <p:sp>
        <p:nvSpPr>
          <p:cNvPr id="53269" name="Line 31"/>
          <p:cNvSpPr>
            <a:spLocks noChangeShapeType="1"/>
          </p:cNvSpPr>
          <p:nvPr/>
        </p:nvSpPr>
        <p:spPr bwMode="auto">
          <a:xfrm>
            <a:off x="3962400" y="68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5791200" y="2286000"/>
            <a:ext cx="2895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מה קורה כאשר האיבר נמצא בסוף הרשימה?</a:t>
            </a:r>
            <a:r>
              <a:rPr lang="he-IL" altLang="he-IL" dirty="0">
                <a:solidFill>
                  <a:schemeClr val="tx2"/>
                </a:solidFill>
              </a:rPr>
              <a:t> 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>
            <a:off x="4495800" y="1066800"/>
            <a:ext cx="1524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 dirty="0"/>
          </a:p>
        </p:txBody>
      </p:sp>
      <p:sp>
        <p:nvSpPr>
          <p:cNvPr id="46114" name="Freeform 34"/>
          <p:cNvSpPr>
            <a:spLocks/>
          </p:cNvSpPr>
          <p:nvPr/>
        </p:nvSpPr>
        <p:spPr bwMode="auto">
          <a:xfrm>
            <a:off x="4343400" y="736600"/>
            <a:ext cx="1905000" cy="558800"/>
          </a:xfrm>
          <a:custGeom>
            <a:avLst/>
            <a:gdLst>
              <a:gd name="T0" fmla="*/ 0 w 1200"/>
              <a:gd name="T1" fmla="*/ 558800 h 352"/>
              <a:gd name="T2" fmla="*/ 609600 w 1200"/>
              <a:gd name="T3" fmla="*/ 25400 h 352"/>
              <a:gd name="T4" fmla="*/ 1905000 w 1200"/>
              <a:gd name="T5" fmla="*/ 406400 h 352"/>
              <a:gd name="T6" fmla="*/ 0 60000 65536"/>
              <a:gd name="T7" fmla="*/ 0 60000 65536"/>
              <a:gd name="T8" fmla="*/ 0 60000 65536"/>
              <a:gd name="T9" fmla="*/ 0 w 1200"/>
              <a:gd name="T10" fmla="*/ 0 h 352"/>
              <a:gd name="T11" fmla="*/ 1200 w 1200"/>
              <a:gd name="T12" fmla="*/ 352 h 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352">
                <a:moveTo>
                  <a:pt x="0" y="352"/>
                </a:moveTo>
                <a:cubicBezTo>
                  <a:pt x="92" y="192"/>
                  <a:pt x="184" y="32"/>
                  <a:pt x="384" y="16"/>
                </a:cubicBezTo>
                <a:cubicBezTo>
                  <a:pt x="584" y="0"/>
                  <a:pt x="892" y="128"/>
                  <a:pt x="1200" y="256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7" name="מציין מיקום של מספר שקופית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BEFA72-98BB-44BA-B828-DB1AAB66A7A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79248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e-IL" altLang="he-IL" smtClean="0"/>
              <a:t>כתבו שיטה שהופכת את איברי הרשימה. השיטה צריכה לעבוד בסיבוכיות זמן של </a:t>
            </a:r>
            <a:r>
              <a:rPr lang="en-US" altLang="he-IL" smtClean="0"/>
              <a:t>O(n)</a:t>
            </a:r>
            <a:r>
              <a:rPr lang="he-IL" altLang="he-IL" smtClean="0"/>
              <a:t> ובסיבוכיות מקום של </a:t>
            </a:r>
            <a:r>
              <a:rPr lang="en-US" altLang="he-IL" smtClean="0"/>
              <a:t>O(1)</a:t>
            </a:r>
            <a:r>
              <a:rPr lang="he-IL" altLang="he-IL" smtClean="0"/>
              <a:t>.</a:t>
            </a:r>
          </a:p>
          <a:p>
            <a:pPr eaLnBrk="1" hangingPunct="1">
              <a:buFontTx/>
              <a:buNone/>
            </a:pPr>
            <a:r>
              <a:rPr lang="he-IL" altLang="he-IL" smtClean="0"/>
              <a:t>למשל, אחרי הפעלת השיטה על הרשימה הנתונה, הרשימה תיראה כך:</a:t>
            </a:r>
          </a:p>
        </p:txBody>
      </p:sp>
      <p:sp>
        <p:nvSpPr>
          <p:cNvPr id="5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4800600" y="1066800"/>
            <a:ext cx="952500" cy="533400"/>
            <a:chOff x="2340" y="9180"/>
            <a:chExt cx="720" cy="360"/>
          </a:xfrm>
        </p:grpSpPr>
        <p:sp>
          <p:nvSpPr>
            <p:cNvPr id="54325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54326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>
            <a:off x="838200" y="6953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head=3000</a:t>
            </a:r>
          </a:p>
        </p:txBody>
      </p:sp>
      <p:grpSp>
        <p:nvGrpSpPr>
          <p:cNvPr id="54280" name="Group 9"/>
          <p:cNvGrpSpPr>
            <a:grpSpLocks/>
          </p:cNvGrpSpPr>
          <p:nvPr/>
        </p:nvGrpSpPr>
        <p:grpSpPr bwMode="auto">
          <a:xfrm>
            <a:off x="3429000" y="1066800"/>
            <a:ext cx="952500" cy="533400"/>
            <a:chOff x="2340" y="9180"/>
            <a:chExt cx="720" cy="360"/>
          </a:xfrm>
        </p:grpSpPr>
        <p:sp>
          <p:nvSpPr>
            <p:cNvPr id="54323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54324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4281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54282" name="Line 13"/>
          <p:cNvSpPr>
            <a:spLocks noChangeShapeType="1"/>
          </p:cNvSpPr>
          <p:nvPr/>
        </p:nvSpPr>
        <p:spPr bwMode="auto">
          <a:xfrm>
            <a:off x="43434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4283" name="Group 14"/>
          <p:cNvGrpSpPr>
            <a:grpSpLocks/>
          </p:cNvGrpSpPr>
          <p:nvPr/>
        </p:nvGrpSpPr>
        <p:grpSpPr bwMode="auto">
          <a:xfrm>
            <a:off x="2057400" y="1066800"/>
            <a:ext cx="952500" cy="533400"/>
            <a:chOff x="2340" y="9180"/>
            <a:chExt cx="720" cy="360"/>
          </a:xfrm>
        </p:grpSpPr>
        <p:sp>
          <p:nvSpPr>
            <p:cNvPr id="54321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54322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4284" name="Text Box 17"/>
          <p:cNvSpPr txBox="1">
            <a:spLocks noChangeArrowheads="1"/>
          </p:cNvSpPr>
          <p:nvPr/>
        </p:nvSpPr>
        <p:spPr bwMode="auto">
          <a:xfrm>
            <a:off x="19050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54285" name="Line 18"/>
          <p:cNvSpPr>
            <a:spLocks noChangeShapeType="1"/>
          </p:cNvSpPr>
          <p:nvPr/>
        </p:nvSpPr>
        <p:spPr bwMode="auto">
          <a:xfrm>
            <a:off x="2971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4286" name="Group 19"/>
          <p:cNvGrpSpPr>
            <a:grpSpLocks/>
          </p:cNvGrpSpPr>
          <p:nvPr/>
        </p:nvGrpSpPr>
        <p:grpSpPr bwMode="auto">
          <a:xfrm>
            <a:off x="6324600" y="1066800"/>
            <a:ext cx="952500" cy="533400"/>
            <a:chOff x="2340" y="9180"/>
            <a:chExt cx="720" cy="360"/>
          </a:xfrm>
        </p:grpSpPr>
        <p:sp>
          <p:nvSpPr>
            <p:cNvPr id="54319" name="Text Box 2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54320" name="Line 2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4287" name="Group 22"/>
          <p:cNvGrpSpPr>
            <a:grpSpLocks/>
          </p:cNvGrpSpPr>
          <p:nvPr/>
        </p:nvGrpSpPr>
        <p:grpSpPr bwMode="auto">
          <a:xfrm>
            <a:off x="7281863" y="1066800"/>
            <a:ext cx="685800" cy="533400"/>
            <a:chOff x="8640" y="9180"/>
            <a:chExt cx="540" cy="360"/>
          </a:xfrm>
        </p:grpSpPr>
        <p:sp>
          <p:nvSpPr>
            <p:cNvPr id="54316" name="Line 2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4317" name="Line 2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4318" name="Line 2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4288" name="Text Box 26"/>
          <p:cNvSpPr txBox="1">
            <a:spLocks noChangeArrowheads="1"/>
          </p:cNvSpPr>
          <p:nvPr/>
        </p:nvSpPr>
        <p:spPr bwMode="auto">
          <a:xfrm>
            <a:off x="61722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54289" name="Line 27"/>
          <p:cNvSpPr>
            <a:spLocks noChangeShapeType="1"/>
          </p:cNvSpPr>
          <p:nvPr/>
        </p:nvSpPr>
        <p:spPr bwMode="auto">
          <a:xfrm>
            <a:off x="57912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5029200" y="4876800"/>
            <a:ext cx="952500" cy="533400"/>
            <a:chOff x="2340" y="9180"/>
            <a:chExt cx="720" cy="360"/>
          </a:xfrm>
        </p:grpSpPr>
        <p:sp>
          <p:nvSpPr>
            <p:cNvPr id="54314" name="Text Box 3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54315" name="Line 3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48768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 flipH="1">
            <a:off x="7620000" y="51054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7239000" y="4648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head=500</a:t>
            </a: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657600" y="4876800"/>
            <a:ext cx="952500" cy="533400"/>
            <a:chOff x="2340" y="9180"/>
            <a:chExt cx="720" cy="360"/>
          </a:xfrm>
        </p:grpSpPr>
        <p:sp>
          <p:nvSpPr>
            <p:cNvPr id="54312" name="Text Box 42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54313" name="Line 43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35052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>
            <a:off x="45720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286000" y="4876800"/>
            <a:ext cx="952500" cy="533400"/>
            <a:chOff x="2340" y="9180"/>
            <a:chExt cx="720" cy="360"/>
          </a:xfrm>
        </p:grpSpPr>
        <p:sp>
          <p:nvSpPr>
            <p:cNvPr id="54310" name="Text Box 47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54311" name="Line 48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21336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47154" name="Line 50"/>
          <p:cNvSpPr>
            <a:spLocks noChangeShapeType="1"/>
          </p:cNvSpPr>
          <p:nvPr/>
        </p:nvSpPr>
        <p:spPr bwMode="auto">
          <a:xfrm>
            <a:off x="32004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6553200" y="4876800"/>
            <a:ext cx="952500" cy="533400"/>
            <a:chOff x="2340" y="9180"/>
            <a:chExt cx="720" cy="360"/>
          </a:xfrm>
        </p:grpSpPr>
        <p:sp>
          <p:nvSpPr>
            <p:cNvPr id="54308" name="Text Box 52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54309" name="Line 53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 flipH="1">
            <a:off x="1524000" y="4876800"/>
            <a:ext cx="685800" cy="533400"/>
            <a:chOff x="8640" y="9180"/>
            <a:chExt cx="540" cy="360"/>
          </a:xfrm>
        </p:grpSpPr>
        <p:sp>
          <p:nvSpPr>
            <p:cNvPr id="54305" name="Line 55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4306" name="Line 56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4307" name="Line 57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7162" name="Text Box 58"/>
          <p:cNvSpPr txBox="1">
            <a:spLocks noChangeArrowheads="1"/>
          </p:cNvSpPr>
          <p:nvPr/>
        </p:nvSpPr>
        <p:spPr bwMode="auto">
          <a:xfrm>
            <a:off x="64008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60198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" name="מציין מיקום של מספר שקופית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8DC086-3DA3-487C-978C-FF99649B083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2" grpId="0"/>
      <p:bldP spid="47144" grpId="0"/>
      <p:bldP spid="47148" grpId="0"/>
      <p:bldP spid="47153" grpId="0"/>
      <p:bldP spid="4716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55299" name="Group 4"/>
          <p:cNvGrpSpPr>
            <a:grpSpLocks/>
          </p:cNvGrpSpPr>
          <p:nvPr/>
        </p:nvGrpSpPr>
        <p:grpSpPr bwMode="auto">
          <a:xfrm>
            <a:off x="4953000" y="1219200"/>
            <a:ext cx="952500" cy="533400"/>
            <a:chOff x="2340" y="9180"/>
            <a:chExt cx="720" cy="360"/>
          </a:xfrm>
        </p:grpSpPr>
        <p:sp>
          <p:nvSpPr>
            <p:cNvPr id="55334" name="Text Box 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55335" name="Line 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5300" name="Text Box 7"/>
          <p:cNvSpPr txBox="1">
            <a:spLocks noChangeArrowheads="1"/>
          </p:cNvSpPr>
          <p:nvPr/>
        </p:nvSpPr>
        <p:spPr bwMode="auto">
          <a:xfrm>
            <a:off x="48006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990600" y="8477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81000" y="457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</a:t>
            </a:r>
          </a:p>
        </p:txBody>
      </p:sp>
      <p:grpSp>
        <p:nvGrpSpPr>
          <p:cNvPr id="55303" name="Group 10"/>
          <p:cNvGrpSpPr>
            <a:grpSpLocks/>
          </p:cNvGrpSpPr>
          <p:nvPr/>
        </p:nvGrpSpPr>
        <p:grpSpPr bwMode="auto">
          <a:xfrm>
            <a:off x="3581400" y="1219200"/>
            <a:ext cx="952500" cy="533400"/>
            <a:chOff x="2340" y="9180"/>
            <a:chExt cx="720" cy="360"/>
          </a:xfrm>
        </p:grpSpPr>
        <p:sp>
          <p:nvSpPr>
            <p:cNvPr id="55332" name="Text Box 11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55333" name="Line 12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5304" name="Text Box 13"/>
          <p:cNvSpPr txBox="1">
            <a:spLocks noChangeArrowheads="1"/>
          </p:cNvSpPr>
          <p:nvPr/>
        </p:nvSpPr>
        <p:spPr bwMode="auto">
          <a:xfrm>
            <a:off x="34290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55305" name="Line 14"/>
          <p:cNvSpPr>
            <a:spLocks noChangeShapeType="1"/>
          </p:cNvSpPr>
          <p:nvPr/>
        </p:nvSpPr>
        <p:spPr bwMode="auto">
          <a:xfrm>
            <a:off x="4495800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5306" name="Group 15"/>
          <p:cNvGrpSpPr>
            <a:grpSpLocks/>
          </p:cNvGrpSpPr>
          <p:nvPr/>
        </p:nvGrpSpPr>
        <p:grpSpPr bwMode="auto">
          <a:xfrm>
            <a:off x="2209800" y="1219200"/>
            <a:ext cx="952500" cy="533400"/>
            <a:chOff x="2340" y="9180"/>
            <a:chExt cx="720" cy="360"/>
          </a:xfrm>
        </p:grpSpPr>
        <p:sp>
          <p:nvSpPr>
            <p:cNvPr id="55330" name="Text Box 1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55331" name="Line 1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5307" name="Text Box 18"/>
          <p:cNvSpPr txBox="1">
            <a:spLocks noChangeArrowheads="1"/>
          </p:cNvSpPr>
          <p:nvPr/>
        </p:nvSpPr>
        <p:spPr bwMode="auto">
          <a:xfrm>
            <a:off x="20574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3124200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5309" name="Group 20"/>
          <p:cNvGrpSpPr>
            <a:grpSpLocks/>
          </p:cNvGrpSpPr>
          <p:nvPr/>
        </p:nvGrpSpPr>
        <p:grpSpPr bwMode="auto">
          <a:xfrm>
            <a:off x="6477000" y="1219200"/>
            <a:ext cx="952500" cy="533400"/>
            <a:chOff x="2340" y="9180"/>
            <a:chExt cx="720" cy="360"/>
          </a:xfrm>
        </p:grpSpPr>
        <p:sp>
          <p:nvSpPr>
            <p:cNvPr id="55328" name="Text Box 21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55329" name="Line 22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5310" name="Group 23"/>
          <p:cNvGrpSpPr>
            <a:grpSpLocks/>
          </p:cNvGrpSpPr>
          <p:nvPr/>
        </p:nvGrpSpPr>
        <p:grpSpPr bwMode="auto">
          <a:xfrm>
            <a:off x="7434263" y="1219200"/>
            <a:ext cx="685800" cy="533400"/>
            <a:chOff x="8640" y="9180"/>
            <a:chExt cx="540" cy="360"/>
          </a:xfrm>
        </p:grpSpPr>
        <p:sp>
          <p:nvSpPr>
            <p:cNvPr id="55325" name="Line 24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26" name="Line 25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27" name="Line 26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5311" name="Text Box 27"/>
          <p:cNvSpPr txBox="1">
            <a:spLocks noChangeArrowheads="1"/>
          </p:cNvSpPr>
          <p:nvPr/>
        </p:nvSpPr>
        <p:spPr bwMode="auto">
          <a:xfrm>
            <a:off x="63246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55312" name="Line 28"/>
          <p:cNvSpPr>
            <a:spLocks noChangeShapeType="1"/>
          </p:cNvSpPr>
          <p:nvPr/>
        </p:nvSpPr>
        <p:spPr bwMode="auto">
          <a:xfrm>
            <a:off x="5943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838200" y="2209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rev</a:t>
            </a:r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 flipV="1">
            <a:off x="1447800" y="1828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 rot="-5400000">
            <a:off x="1066800" y="1371600"/>
            <a:ext cx="685800" cy="533400"/>
            <a:chOff x="8640" y="9180"/>
            <a:chExt cx="540" cy="360"/>
          </a:xfrm>
        </p:grpSpPr>
        <p:sp>
          <p:nvSpPr>
            <p:cNvPr id="55322" name="Line 32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23" name="Line 33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324" name="Line 34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2286000" y="45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curr</a:t>
            </a:r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2819400" y="83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H="1">
            <a:off x="4038600" y="83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3429000" y="457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</a:t>
            </a:r>
          </a:p>
        </p:txBody>
      </p:sp>
      <p:sp>
        <p:nvSpPr>
          <p:cNvPr id="48169" name="Freeform 41"/>
          <p:cNvSpPr>
            <a:spLocks/>
          </p:cNvSpPr>
          <p:nvPr/>
        </p:nvSpPr>
        <p:spPr bwMode="auto">
          <a:xfrm>
            <a:off x="1752600" y="1600200"/>
            <a:ext cx="1841500" cy="838200"/>
          </a:xfrm>
          <a:custGeom>
            <a:avLst/>
            <a:gdLst>
              <a:gd name="T0" fmla="*/ 1447800 w 1160"/>
              <a:gd name="T1" fmla="*/ 0 h 528"/>
              <a:gd name="T2" fmla="*/ 1600200 w 1160"/>
              <a:gd name="T3" fmla="*/ 304800 h 528"/>
              <a:gd name="T4" fmla="*/ 0 w 1160"/>
              <a:gd name="T5" fmla="*/ 838200 h 528"/>
              <a:gd name="T6" fmla="*/ 0 60000 65536"/>
              <a:gd name="T7" fmla="*/ 0 60000 65536"/>
              <a:gd name="T8" fmla="*/ 0 60000 65536"/>
              <a:gd name="T9" fmla="*/ 0 w 1160"/>
              <a:gd name="T10" fmla="*/ 0 h 528"/>
              <a:gd name="T11" fmla="*/ 1160 w 116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0" h="528">
                <a:moveTo>
                  <a:pt x="912" y="0"/>
                </a:moveTo>
                <a:cubicBezTo>
                  <a:pt x="1036" y="52"/>
                  <a:pt x="1160" y="104"/>
                  <a:pt x="1008" y="192"/>
                </a:cubicBezTo>
                <a:cubicBezTo>
                  <a:pt x="856" y="280"/>
                  <a:pt x="428" y="404"/>
                  <a:pt x="0" y="52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0" name="מציין מיקום של מספר שקופית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FCE1F8-B1A8-4A63-BC87-72A032BB613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/>
      <p:bldP spid="48157" grpId="0"/>
      <p:bldP spid="48163" grpId="0"/>
      <p:bldP spid="48166" grpId="0"/>
      <p:bldP spid="4816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56323" name="Group 2"/>
          <p:cNvGrpSpPr>
            <a:grpSpLocks/>
          </p:cNvGrpSpPr>
          <p:nvPr/>
        </p:nvGrpSpPr>
        <p:grpSpPr bwMode="auto">
          <a:xfrm>
            <a:off x="4953000" y="1219200"/>
            <a:ext cx="952500" cy="533400"/>
            <a:chOff x="2340" y="9180"/>
            <a:chExt cx="720" cy="360"/>
          </a:xfrm>
        </p:grpSpPr>
        <p:sp>
          <p:nvSpPr>
            <p:cNvPr id="56359" name="Text Box 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56360" name="Line 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48006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grpSp>
        <p:nvGrpSpPr>
          <p:cNvPr id="56325" name="Group 8"/>
          <p:cNvGrpSpPr>
            <a:grpSpLocks/>
          </p:cNvGrpSpPr>
          <p:nvPr/>
        </p:nvGrpSpPr>
        <p:grpSpPr bwMode="auto">
          <a:xfrm>
            <a:off x="3581400" y="1219200"/>
            <a:ext cx="952500" cy="533400"/>
            <a:chOff x="2340" y="9180"/>
            <a:chExt cx="720" cy="360"/>
          </a:xfrm>
        </p:grpSpPr>
        <p:sp>
          <p:nvSpPr>
            <p:cNvPr id="56357" name="Text Box 9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56358" name="Line 10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6326" name="Text Box 11"/>
          <p:cNvSpPr txBox="1">
            <a:spLocks noChangeArrowheads="1"/>
          </p:cNvSpPr>
          <p:nvPr/>
        </p:nvSpPr>
        <p:spPr bwMode="auto">
          <a:xfrm>
            <a:off x="34290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56327" name="Line 12"/>
          <p:cNvSpPr>
            <a:spLocks noChangeShapeType="1"/>
          </p:cNvSpPr>
          <p:nvPr/>
        </p:nvSpPr>
        <p:spPr bwMode="auto">
          <a:xfrm>
            <a:off x="4495800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6328" name="Group 13"/>
          <p:cNvGrpSpPr>
            <a:grpSpLocks/>
          </p:cNvGrpSpPr>
          <p:nvPr/>
        </p:nvGrpSpPr>
        <p:grpSpPr bwMode="auto">
          <a:xfrm>
            <a:off x="2209800" y="1219200"/>
            <a:ext cx="952500" cy="533400"/>
            <a:chOff x="2340" y="9180"/>
            <a:chExt cx="720" cy="360"/>
          </a:xfrm>
        </p:grpSpPr>
        <p:sp>
          <p:nvSpPr>
            <p:cNvPr id="56355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56356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6329" name="Text Box 16"/>
          <p:cNvSpPr txBox="1">
            <a:spLocks noChangeArrowheads="1"/>
          </p:cNvSpPr>
          <p:nvPr/>
        </p:nvSpPr>
        <p:spPr bwMode="auto">
          <a:xfrm>
            <a:off x="20574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grpSp>
        <p:nvGrpSpPr>
          <p:cNvPr id="56330" name="Group 18"/>
          <p:cNvGrpSpPr>
            <a:grpSpLocks/>
          </p:cNvGrpSpPr>
          <p:nvPr/>
        </p:nvGrpSpPr>
        <p:grpSpPr bwMode="auto">
          <a:xfrm>
            <a:off x="6477000" y="1219200"/>
            <a:ext cx="952500" cy="533400"/>
            <a:chOff x="2340" y="9180"/>
            <a:chExt cx="720" cy="360"/>
          </a:xfrm>
        </p:grpSpPr>
        <p:sp>
          <p:nvSpPr>
            <p:cNvPr id="56353" name="Text Box 19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56354" name="Line 20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6331" name="Group 21"/>
          <p:cNvGrpSpPr>
            <a:grpSpLocks/>
          </p:cNvGrpSpPr>
          <p:nvPr/>
        </p:nvGrpSpPr>
        <p:grpSpPr bwMode="auto">
          <a:xfrm>
            <a:off x="7434263" y="1219200"/>
            <a:ext cx="685800" cy="533400"/>
            <a:chOff x="8640" y="9180"/>
            <a:chExt cx="540" cy="360"/>
          </a:xfrm>
        </p:grpSpPr>
        <p:sp>
          <p:nvSpPr>
            <p:cNvPr id="56350" name="Line 22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51" name="Line 23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52" name="Line 24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6332" name="Text Box 25"/>
          <p:cNvSpPr txBox="1">
            <a:spLocks noChangeArrowheads="1"/>
          </p:cNvSpPr>
          <p:nvPr/>
        </p:nvSpPr>
        <p:spPr bwMode="auto">
          <a:xfrm>
            <a:off x="63246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56333" name="Line 26"/>
          <p:cNvSpPr>
            <a:spLocks noChangeShapeType="1"/>
          </p:cNvSpPr>
          <p:nvPr/>
        </p:nvSpPr>
        <p:spPr bwMode="auto">
          <a:xfrm>
            <a:off x="5943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838200" y="2209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rev</a:t>
            </a: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V="1">
            <a:off x="1447800" y="1828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6336" name="Group 29"/>
          <p:cNvGrpSpPr>
            <a:grpSpLocks/>
          </p:cNvGrpSpPr>
          <p:nvPr/>
        </p:nvGrpSpPr>
        <p:grpSpPr bwMode="auto">
          <a:xfrm rot="-5400000">
            <a:off x="1066800" y="1371600"/>
            <a:ext cx="685800" cy="533400"/>
            <a:chOff x="8640" y="9180"/>
            <a:chExt cx="540" cy="360"/>
          </a:xfrm>
        </p:grpSpPr>
        <p:sp>
          <p:nvSpPr>
            <p:cNvPr id="56347" name="Line 30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48" name="Line 31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49" name="Line 32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2286000" y="45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curr</a:t>
            </a:r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2819400" y="83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H="1">
            <a:off x="4343400" y="83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3733800" y="457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head</a:t>
            </a:r>
          </a:p>
        </p:txBody>
      </p:sp>
      <p:sp>
        <p:nvSpPr>
          <p:cNvPr id="56341" name="Freeform 37"/>
          <p:cNvSpPr>
            <a:spLocks/>
          </p:cNvSpPr>
          <p:nvPr/>
        </p:nvSpPr>
        <p:spPr bwMode="auto">
          <a:xfrm>
            <a:off x="1752600" y="1600200"/>
            <a:ext cx="1841500" cy="838200"/>
          </a:xfrm>
          <a:custGeom>
            <a:avLst/>
            <a:gdLst>
              <a:gd name="T0" fmla="*/ 1447800 w 1160"/>
              <a:gd name="T1" fmla="*/ 0 h 528"/>
              <a:gd name="T2" fmla="*/ 1600200 w 1160"/>
              <a:gd name="T3" fmla="*/ 304800 h 528"/>
              <a:gd name="T4" fmla="*/ 0 w 1160"/>
              <a:gd name="T5" fmla="*/ 838200 h 528"/>
              <a:gd name="T6" fmla="*/ 0 60000 65536"/>
              <a:gd name="T7" fmla="*/ 0 60000 65536"/>
              <a:gd name="T8" fmla="*/ 0 60000 65536"/>
              <a:gd name="T9" fmla="*/ 0 w 1160"/>
              <a:gd name="T10" fmla="*/ 0 h 528"/>
              <a:gd name="T11" fmla="*/ 1160 w 116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0" h="528">
                <a:moveTo>
                  <a:pt x="912" y="0"/>
                </a:moveTo>
                <a:cubicBezTo>
                  <a:pt x="1036" y="52"/>
                  <a:pt x="1160" y="104"/>
                  <a:pt x="1008" y="192"/>
                </a:cubicBezTo>
                <a:cubicBezTo>
                  <a:pt x="856" y="280"/>
                  <a:pt x="428" y="404"/>
                  <a:pt x="0" y="52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2286000" y="213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rev</a:t>
            </a:r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 flipV="1">
            <a:off x="2895600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3276600" y="45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curr</a:t>
            </a:r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3810000" y="83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" name="מציין מיקום של מספר שקופית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4D0478-CA86-4DDF-B195-DE0336E366B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9438E-6 L 0.125 0.005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2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03747E-7 L 0.12917 -6.03747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3" grpId="0"/>
      <p:bldP spid="50209" grpId="0"/>
      <p:bldP spid="50212" grpId="0"/>
      <p:bldP spid="50214" grpId="0"/>
      <p:bldP spid="502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57347" name="Group 2"/>
          <p:cNvGrpSpPr>
            <a:grpSpLocks/>
          </p:cNvGrpSpPr>
          <p:nvPr/>
        </p:nvGrpSpPr>
        <p:grpSpPr bwMode="auto">
          <a:xfrm>
            <a:off x="4953000" y="1219200"/>
            <a:ext cx="952500" cy="533400"/>
            <a:chOff x="2340" y="9180"/>
            <a:chExt cx="720" cy="360"/>
          </a:xfrm>
        </p:grpSpPr>
        <p:sp>
          <p:nvSpPr>
            <p:cNvPr id="57380" name="Text Box 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57381" name="Line 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8006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grpSp>
        <p:nvGrpSpPr>
          <p:cNvPr id="57349" name="Group 8"/>
          <p:cNvGrpSpPr>
            <a:grpSpLocks/>
          </p:cNvGrpSpPr>
          <p:nvPr/>
        </p:nvGrpSpPr>
        <p:grpSpPr bwMode="auto">
          <a:xfrm>
            <a:off x="3581400" y="1219200"/>
            <a:ext cx="952500" cy="533400"/>
            <a:chOff x="2340" y="9180"/>
            <a:chExt cx="720" cy="360"/>
          </a:xfrm>
        </p:grpSpPr>
        <p:sp>
          <p:nvSpPr>
            <p:cNvPr id="57378" name="Text Box 9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57379" name="Line 10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7350" name="Text Box 11"/>
          <p:cNvSpPr txBox="1">
            <a:spLocks noChangeArrowheads="1"/>
          </p:cNvSpPr>
          <p:nvPr/>
        </p:nvSpPr>
        <p:spPr bwMode="auto">
          <a:xfrm>
            <a:off x="34290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4495800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7352" name="Group 13"/>
          <p:cNvGrpSpPr>
            <a:grpSpLocks/>
          </p:cNvGrpSpPr>
          <p:nvPr/>
        </p:nvGrpSpPr>
        <p:grpSpPr bwMode="auto">
          <a:xfrm>
            <a:off x="2209800" y="1219200"/>
            <a:ext cx="952500" cy="533400"/>
            <a:chOff x="2340" y="9180"/>
            <a:chExt cx="720" cy="360"/>
          </a:xfrm>
        </p:grpSpPr>
        <p:sp>
          <p:nvSpPr>
            <p:cNvPr id="57376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57377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7353" name="Text Box 16"/>
          <p:cNvSpPr txBox="1">
            <a:spLocks noChangeArrowheads="1"/>
          </p:cNvSpPr>
          <p:nvPr/>
        </p:nvSpPr>
        <p:spPr bwMode="auto">
          <a:xfrm>
            <a:off x="20574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grpSp>
        <p:nvGrpSpPr>
          <p:cNvPr id="57354" name="Group 17"/>
          <p:cNvGrpSpPr>
            <a:grpSpLocks/>
          </p:cNvGrpSpPr>
          <p:nvPr/>
        </p:nvGrpSpPr>
        <p:grpSpPr bwMode="auto">
          <a:xfrm>
            <a:off x="6477000" y="1219200"/>
            <a:ext cx="952500" cy="533400"/>
            <a:chOff x="2340" y="9180"/>
            <a:chExt cx="720" cy="360"/>
          </a:xfrm>
        </p:grpSpPr>
        <p:sp>
          <p:nvSpPr>
            <p:cNvPr id="57374" name="Text Box 18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57375" name="Line 19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7355" name="Group 20"/>
          <p:cNvGrpSpPr>
            <a:grpSpLocks/>
          </p:cNvGrpSpPr>
          <p:nvPr/>
        </p:nvGrpSpPr>
        <p:grpSpPr bwMode="auto">
          <a:xfrm>
            <a:off x="7434263" y="1219200"/>
            <a:ext cx="685800" cy="533400"/>
            <a:chOff x="8640" y="9180"/>
            <a:chExt cx="540" cy="360"/>
          </a:xfrm>
        </p:grpSpPr>
        <p:sp>
          <p:nvSpPr>
            <p:cNvPr id="57371" name="Line 21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72" name="Line 22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73" name="Line 23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7356" name="Text Box 24"/>
          <p:cNvSpPr txBox="1">
            <a:spLocks noChangeArrowheads="1"/>
          </p:cNvSpPr>
          <p:nvPr/>
        </p:nvSpPr>
        <p:spPr bwMode="auto">
          <a:xfrm>
            <a:off x="63246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57357" name="Line 25"/>
          <p:cNvSpPr>
            <a:spLocks noChangeShapeType="1"/>
          </p:cNvSpPr>
          <p:nvPr/>
        </p:nvSpPr>
        <p:spPr bwMode="auto">
          <a:xfrm>
            <a:off x="5943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7358" name="Group 28"/>
          <p:cNvGrpSpPr>
            <a:grpSpLocks/>
          </p:cNvGrpSpPr>
          <p:nvPr/>
        </p:nvGrpSpPr>
        <p:grpSpPr bwMode="auto">
          <a:xfrm rot="-5400000">
            <a:off x="1066800" y="1371600"/>
            <a:ext cx="685800" cy="533400"/>
            <a:chOff x="8640" y="9180"/>
            <a:chExt cx="540" cy="360"/>
          </a:xfrm>
        </p:grpSpPr>
        <p:sp>
          <p:nvSpPr>
            <p:cNvPr id="57368" name="Line 29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69" name="Line 30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370" name="Line 31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7359" name="Line 34"/>
          <p:cNvSpPr>
            <a:spLocks noChangeShapeType="1"/>
          </p:cNvSpPr>
          <p:nvPr/>
        </p:nvSpPr>
        <p:spPr bwMode="auto">
          <a:xfrm flipH="1">
            <a:off x="5638800" y="83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360" name="Text Box 35"/>
          <p:cNvSpPr txBox="1">
            <a:spLocks noChangeArrowheads="1"/>
          </p:cNvSpPr>
          <p:nvPr/>
        </p:nvSpPr>
        <p:spPr bwMode="auto">
          <a:xfrm>
            <a:off x="5029200" y="457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head</a:t>
            </a:r>
          </a:p>
        </p:txBody>
      </p:sp>
      <p:sp>
        <p:nvSpPr>
          <p:cNvPr id="57361" name="Freeform 36"/>
          <p:cNvSpPr>
            <a:spLocks/>
          </p:cNvSpPr>
          <p:nvPr/>
        </p:nvSpPr>
        <p:spPr bwMode="auto">
          <a:xfrm>
            <a:off x="1524000" y="1600200"/>
            <a:ext cx="2070100" cy="762000"/>
          </a:xfrm>
          <a:custGeom>
            <a:avLst/>
            <a:gdLst>
              <a:gd name="T0" fmla="*/ 1627527 w 1160"/>
              <a:gd name="T1" fmla="*/ 0 h 528"/>
              <a:gd name="T2" fmla="*/ 1798845 w 1160"/>
              <a:gd name="T3" fmla="*/ 277091 h 528"/>
              <a:gd name="T4" fmla="*/ 0 w 1160"/>
              <a:gd name="T5" fmla="*/ 762000 h 528"/>
              <a:gd name="T6" fmla="*/ 0 60000 65536"/>
              <a:gd name="T7" fmla="*/ 0 60000 65536"/>
              <a:gd name="T8" fmla="*/ 0 60000 65536"/>
              <a:gd name="T9" fmla="*/ 0 w 1160"/>
              <a:gd name="T10" fmla="*/ 0 h 528"/>
              <a:gd name="T11" fmla="*/ 1160 w 116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0" h="528">
                <a:moveTo>
                  <a:pt x="912" y="0"/>
                </a:moveTo>
                <a:cubicBezTo>
                  <a:pt x="1036" y="52"/>
                  <a:pt x="1160" y="104"/>
                  <a:pt x="1008" y="192"/>
                </a:cubicBezTo>
                <a:cubicBezTo>
                  <a:pt x="856" y="280"/>
                  <a:pt x="428" y="404"/>
                  <a:pt x="0" y="52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2286000" y="213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rev</a:t>
            </a:r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 flipV="1">
            <a:off x="2895600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3276600" y="45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curr</a:t>
            </a:r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>
            <a:off x="3810000" y="83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42" name="Freeform 42"/>
          <p:cNvSpPr>
            <a:spLocks/>
          </p:cNvSpPr>
          <p:nvPr/>
        </p:nvSpPr>
        <p:spPr bwMode="auto">
          <a:xfrm>
            <a:off x="3200400" y="1524000"/>
            <a:ext cx="1828800" cy="698500"/>
          </a:xfrm>
          <a:custGeom>
            <a:avLst/>
            <a:gdLst>
              <a:gd name="T0" fmla="*/ 1371600 w 1152"/>
              <a:gd name="T1" fmla="*/ 0 h 440"/>
              <a:gd name="T2" fmla="*/ 1600200 w 1152"/>
              <a:gd name="T3" fmla="*/ 685800 h 440"/>
              <a:gd name="T4" fmla="*/ 0 w 1152"/>
              <a:gd name="T5" fmla="*/ 76200 h 440"/>
              <a:gd name="T6" fmla="*/ 0 60000 65536"/>
              <a:gd name="T7" fmla="*/ 0 60000 65536"/>
              <a:gd name="T8" fmla="*/ 0 60000 65536"/>
              <a:gd name="T9" fmla="*/ 0 w 1152"/>
              <a:gd name="T10" fmla="*/ 0 h 440"/>
              <a:gd name="T11" fmla="*/ 1152 w 1152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440">
                <a:moveTo>
                  <a:pt x="864" y="0"/>
                </a:moveTo>
                <a:cubicBezTo>
                  <a:pt x="1008" y="212"/>
                  <a:pt x="1152" y="424"/>
                  <a:pt x="1008" y="432"/>
                </a:cubicBezTo>
                <a:cubicBezTo>
                  <a:pt x="864" y="440"/>
                  <a:pt x="168" y="112"/>
                  <a:pt x="0" y="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8" name="מציין מיקום של מספר שקופית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450AAF-53B0-4943-9C66-98A6D1364F3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58709E-6 L 0.14167 4.5870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8917E-6 L 0.125 1.5891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03747E-7 L 0.15 -6.0374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9438E-6 L 0.14166 -0.0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1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7" grpId="0"/>
      <p:bldP spid="51239" grpId="0"/>
      <p:bldP spid="512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58371" name="Group 2"/>
          <p:cNvGrpSpPr>
            <a:grpSpLocks/>
          </p:cNvGrpSpPr>
          <p:nvPr/>
        </p:nvGrpSpPr>
        <p:grpSpPr bwMode="auto">
          <a:xfrm>
            <a:off x="4953000" y="1219200"/>
            <a:ext cx="952500" cy="533400"/>
            <a:chOff x="2340" y="9180"/>
            <a:chExt cx="720" cy="360"/>
          </a:xfrm>
        </p:grpSpPr>
        <p:sp>
          <p:nvSpPr>
            <p:cNvPr id="58406" name="Text Box 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58407" name="Line 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48006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grpSp>
        <p:nvGrpSpPr>
          <p:cNvPr id="58373" name="Group 6"/>
          <p:cNvGrpSpPr>
            <a:grpSpLocks/>
          </p:cNvGrpSpPr>
          <p:nvPr/>
        </p:nvGrpSpPr>
        <p:grpSpPr bwMode="auto">
          <a:xfrm>
            <a:off x="3581400" y="1219200"/>
            <a:ext cx="952500" cy="533400"/>
            <a:chOff x="2340" y="9180"/>
            <a:chExt cx="720" cy="360"/>
          </a:xfrm>
        </p:grpSpPr>
        <p:sp>
          <p:nvSpPr>
            <p:cNvPr id="58404" name="Text Box 7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58405" name="Line 8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8374" name="Text Box 9"/>
          <p:cNvSpPr txBox="1">
            <a:spLocks noChangeArrowheads="1"/>
          </p:cNvSpPr>
          <p:nvPr/>
        </p:nvSpPr>
        <p:spPr bwMode="auto">
          <a:xfrm>
            <a:off x="34290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grpSp>
        <p:nvGrpSpPr>
          <p:cNvPr id="58375" name="Group 11"/>
          <p:cNvGrpSpPr>
            <a:grpSpLocks/>
          </p:cNvGrpSpPr>
          <p:nvPr/>
        </p:nvGrpSpPr>
        <p:grpSpPr bwMode="auto">
          <a:xfrm>
            <a:off x="2209800" y="1219200"/>
            <a:ext cx="952500" cy="533400"/>
            <a:chOff x="2340" y="9180"/>
            <a:chExt cx="720" cy="360"/>
          </a:xfrm>
        </p:grpSpPr>
        <p:sp>
          <p:nvSpPr>
            <p:cNvPr id="58402" name="Text Box 12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58403" name="Line 13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8376" name="Text Box 14"/>
          <p:cNvSpPr txBox="1">
            <a:spLocks noChangeArrowheads="1"/>
          </p:cNvSpPr>
          <p:nvPr/>
        </p:nvSpPr>
        <p:spPr bwMode="auto">
          <a:xfrm>
            <a:off x="20574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grpSp>
        <p:nvGrpSpPr>
          <p:cNvPr id="58377" name="Group 15"/>
          <p:cNvGrpSpPr>
            <a:grpSpLocks/>
          </p:cNvGrpSpPr>
          <p:nvPr/>
        </p:nvGrpSpPr>
        <p:grpSpPr bwMode="auto">
          <a:xfrm>
            <a:off x="6477000" y="1219200"/>
            <a:ext cx="952500" cy="533400"/>
            <a:chOff x="2340" y="9180"/>
            <a:chExt cx="720" cy="360"/>
          </a:xfrm>
        </p:grpSpPr>
        <p:sp>
          <p:nvSpPr>
            <p:cNvPr id="58400" name="Text Box 1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58401" name="Line 1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8378" name="Group 18"/>
          <p:cNvGrpSpPr>
            <a:grpSpLocks/>
          </p:cNvGrpSpPr>
          <p:nvPr/>
        </p:nvGrpSpPr>
        <p:grpSpPr bwMode="auto">
          <a:xfrm>
            <a:off x="7434263" y="1219200"/>
            <a:ext cx="685800" cy="533400"/>
            <a:chOff x="8640" y="9180"/>
            <a:chExt cx="540" cy="360"/>
          </a:xfrm>
        </p:grpSpPr>
        <p:sp>
          <p:nvSpPr>
            <p:cNvPr id="58397" name="Line 19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8398" name="Line 20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8399" name="Line 21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63246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5943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58381" name="Group 24"/>
          <p:cNvGrpSpPr>
            <a:grpSpLocks/>
          </p:cNvGrpSpPr>
          <p:nvPr/>
        </p:nvGrpSpPr>
        <p:grpSpPr bwMode="auto">
          <a:xfrm rot="-5400000">
            <a:off x="1066800" y="1371600"/>
            <a:ext cx="685800" cy="533400"/>
            <a:chOff x="8640" y="9180"/>
            <a:chExt cx="540" cy="360"/>
          </a:xfrm>
        </p:grpSpPr>
        <p:sp>
          <p:nvSpPr>
            <p:cNvPr id="58394" name="Line 25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8395" name="Line 26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8396" name="Line 27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2252" name="Line 28"/>
          <p:cNvSpPr>
            <a:spLocks noChangeShapeType="1"/>
          </p:cNvSpPr>
          <p:nvPr/>
        </p:nvSpPr>
        <p:spPr bwMode="auto">
          <a:xfrm flipH="1">
            <a:off x="5715000" y="83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5105400" y="457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head</a:t>
            </a:r>
          </a:p>
        </p:txBody>
      </p:sp>
      <p:sp>
        <p:nvSpPr>
          <p:cNvPr id="58384" name="Freeform 30"/>
          <p:cNvSpPr>
            <a:spLocks/>
          </p:cNvSpPr>
          <p:nvPr/>
        </p:nvSpPr>
        <p:spPr bwMode="auto">
          <a:xfrm>
            <a:off x="1524000" y="1600200"/>
            <a:ext cx="2070100" cy="762000"/>
          </a:xfrm>
          <a:custGeom>
            <a:avLst/>
            <a:gdLst>
              <a:gd name="T0" fmla="*/ 1627527 w 1160"/>
              <a:gd name="T1" fmla="*/ 0 h 528"/>
              <a:gd name="T2" fmla="*/ 1798845 w 1160"/>
              <a:gd name="T3" fmla="*/ 277091 h 528"/>
              <a:gd name="T4" fmla="*/ 0 w 1160"/>
              <a:gd name="T5" fmla="*/ 762000 h 528"/>
              <a:gd name="T6" fmla="*/ 0 60000 65536"/>
              <a:gd name="T7" fmla="*/ 0 60000 65536"/>
              <a:gd name="T8" fmla="*/ 0 60000 65536"/>
              <a:gd name="T9" fmla="*/ 0 w 1160"/>
              <a:gd name="T10" fmla="*/ 0 h 528"/>
              <a:gd name="T11" fmla="*/ 1160 w 116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0" h="528">
                <a:moveTo>
                  <a:pt x="912" y="0"/>
                </a:moveTo>
                <a:cubicBezTo>
                  <a:pt x="1036" y="52"/>
                  <a:pt x="1160" y="104"/>
                  <a:pt x="1008" y="192"/>
                </a:cubicBezTo>
                <a:cubicBezTo>
                  <a:pt x="856" y="280"/>
                  <a:pt x="428" y="404"/>
                  <a:pt x="0" y="52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3581400" y="213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rev</a:t>
            </a: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 flipV="1">
            <a:off x="4191000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495800" y="45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curr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5029200" y="83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89" name="Freeform 35"/>
          <p:cNvSpPr>
            <a:spLocks/>
          </p:cNvSpPr>
          <p:nvPr/>
        </p:nvSpPr>
        <p:spPr bwMode="auto">
          <a:xfrm>
            <a:off x="3200400" y="1524000"/>
            <a:ext cx="1828800" cy="698500"/>
          </a:xfrm>
          <a:custGeom>
            <a:avLst/>
            <a:gdLst>
              <a:gd name="T0" fmla="*/ 1371600 w 1152"/>
              <a:gd name="T1" fmla="*/ 0 h 440"/>
              <a:gd name="T2" fmla="*/ 1600200 w 1152"/>
              <a:gd name="T3" fmla="*/ 685800 h 440"/>
              <a:gd name="T4" fmla="*/ 0 w 1152"/>
              <a:gd name="T5" fmla="*/ 76200 h 440"/>
              <a:gd name="T6" fmla="*/ 0 60000 65536"/>
              <a:gd name="T7" fmla="*/ 0 60000 65536"/>
              <a:gd name="T8" fmla="*/ 0 60000 65536"/>
              <a:gd name="T9" fmla="*/ 0 w 1152"/>
              <a:gd name="T10" fmla="*/ 0 h 440"/>
              <a:gd name="T11" fmla="*/ 1152 w 1152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440">
                <a:moveTo>
                  <a:pt x="864" y="0"/>
                </a:moveTo>
                <a:cubicBezTo>
                  <a:pt x="1008" y="212"/>
                  <a:pt x="1152" y="424"/>
                  <a:pt x="1008" y="432"/>
                </a:cubicBezTo>
                <a:cubicBezTo>
                  <a:pt x="864" y="440"/>
                  <a:pt x="168" y="112"/>
                  <a:pt x="0" y="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8390" name="Text Box 36"/>
          <p:cNvSpPr txBox="1">
            <a:spLocks noChangeArrowheads="1"/>
          </p:cNvSpPr>
          <p:nvPr/>
        </p:nvSpPr>
        <p:spPr bwMode="auto">
          <a:xfrm>
            <a:off x="381000" y="2590800"/>
            <a:ext cx="34290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void reverse()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IntNode rev, curr;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rev = null;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curr = head;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2400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4114800" y="2743200"/>
            <a:ext cx="4114800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/>
              <a:t>while(curr != null)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/>
              <a:t>   head = head.getNext();</a:t>
            </a:r>
            <a:endParaRPr lang="en-US" altLang="he-IL" sz="320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/>
              <a:t>   curr.setNext(rev);</a:t>
            </a:r>
            <a:endParaRPr lang="he-IL" altLang="he-IL" sz="240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/>
              <a:t>   rev = curr;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/>
              <a:t>   curr = head;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52262" name="Freeform 38"/>
          <p:cNvSpPr>
            <a:spLocks/>
          </p:cNvSpPr>
          <p:nvPr/>
        </p:nvSpPr>
        <p:spPr bwMode="auto">
          <a:xfrm>
            <a:off x="4572000" y="1524000"/>
            <a:ext cx="1828800" cy="698500"/>
          </a:xfrm>
          <a:custGeom>
            <a:avLst/>
            <a:gdLst>
              <a:gd name="T0" fmla="*/ 1371600 w 1152"/>
              <a:gd name="T1" fmla="*/ 0 h 440"/>
              <a:gd name="T2" fmla="*/ 1600200 w 1152"/>
              <a:gd name="T3" fmla="*/ 685800 h 440"/>
              <a:gd name="T4" fmla="*/ 0 w 1152"/>
              <a:gd name="T5" fmla="*/ 76200 h 440"/>
              <a:gd name="T6" fmla="*/ 0 60000 65536"/>
              <a:gd name="T7" fmla="*/ 0 60000 65536"/>
              <a:gd name="T8" fmla="*/ 0 60000 65536"/>
              <a:gd name="T9" fmla="*/ 0 w 1152"/>
              <a:gd name="T10" fmla="*/ 0 h 440"/>
              <a:gd name="T11" fmla="*/ 1152 w 1152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440">
                <a:moveTo>
                  <a:pt x="864" y="0"/>
                </a:moveTo>
                <a:cubicBezTo>
                  <a:pt x="1008" y="212"/>
                  <a:pt x="1152" y="424"/>
                  <a:pt x="1008" y="432"/>
                </a:cubicBezTo>
                <a:cubicBezTo>
                  <a:pt x="864" y="440"/>
                  <a:pt x="168" y="112"/>
                  <a:pt x="0" y="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0" name="מציין מיקום של מספר שקופית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CFB538-86D4-4339-B4F6-6A02883F888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03747E-7 L 0.15417 -6.03747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9438E-6 L 0.15 0.005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2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58917E-6 L 0.175 1.58917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2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8709E-6 L 0.19166 4.58709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03747E-7 L 0.18333 -6.03747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2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9438E-6 L 0.175 -0.0055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2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3" grpId="0"/>
      <p:bldP spid="52255" grpId="0"/>
      <p:bldP spid="52257" grpId="0"/>
      <p:bldP spid="5226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59395" name="Group 2"/>
          <p:cNvGrpSpPr>
            <a:grpSpLocks/>
          </p:cNvGrpSpPr>
          <p:nvPr/>
        </p:nvGrpSpPr>
        <p:grpSpPr bwMode="auto">
          <a:xfrm>
            <a:off x="4953000" y="1219200"/>
            <a:ext cx="952500" cy="533400"/>
            <a:chOff x="2340" y="9180"/>
            <a:chExt cx="720" cy="360"/>
          </a:xfrm>
        </p:grpSpPr>
        <p:sp>
          <p:nvSpPr>
            <p:cNvPr id="59430" name="Text Box 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59431" name="Line 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48006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grpSp>
        <p:nvGrpSpPr>
          <p:cNvPr id="59397" name="Group 6"/>
          <p:cNvGrpSpPr>
            <a:grpSpLocks/>
          </p:cNvGrpSpPr>
          <p:nvPr/>
        </p:nvGrpSpPr>
        <p:grpSpPr bwMode="auto">
          <a:xfrm>
            <a:off x="3581400" y="1219200"/>
            <a:ext cx="952500" cy="533400"/>
            <a:chOff x="2340" y="9180"/>
            <a:chExt cx="720" cy="360"/>
          </a:xfrm>
        </p:grpSpPr>
        <p:sp>
          <p:nvSpPr>
            <p:cNvPr id="59428" name="Text Box 7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59429" name="Line 8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9398" name="Text Box 9"/>
          <p:cNvSpPr txBox="1">
            <a:spLocks noChangeArrowheads="1"/>
          </p:cNvSpPr>
          <p:nvPr/>
        </p:nvSpPr>
        <p:spPr bwMode="auto">
          <a:xfrm>
            <a:off x="34290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grpSp>
        <p:nvGrpSpPr>
          <p:cNvPr id="59399" name="Group 10"/>
          <p:cNvGrpSpPr>
            <a:grpSpLocks/>
          </p:cNvGrpSpPr>
          <p:nvPr/>
        </p:nvGrpSpPr>
        <p:grpSpPr bwMode="auto">
          <a:xfrm>
            <a:off x="2209800" y="1219200"/>
            <a:ext cx="952500" cy="533400"/>
            <a:chOff x="2340" y="9180"/>
            <a:chExt cx="720" cy="360"/>
          </a:xfrm>
        </p:grpSpPr>
        <p:sp>
          <p:nvSpPr>
            <p:cNvPr id="59426" name="Text Box 11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59427" name="Line 12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9400" name="Text Box 13"/>
          <p:cNvSpPr txBox="1">
            <a:spLocks noChangeArrowheads="1"/>
          </p:cNvSpPr>
          <p:nvPr/>
        </p:nvSpPr>
        <p:spPr bwMode="auto">
          <a:xfrm>
            <a:off x="20574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grpSp>
        <p:nvGrpSpPr>
          <p:cNvPr id="59401" name="Group 14"/>
          <p:cNvGrpSpPr>
            <a:grpSpLocks/>
          </p:cNvGrpSpPr>
          <p:nvPr/>
        </p:nvGrpSpPr>
        <p:grpSpPr bwMode="auto">
          <a:xfrm>
            <a:off x="6477000" y="1219200"/>
            <a:ext cx="952500" cy="533400"/>
            <a:chOff x="2340" y="9180"/>
            <a:chExt cx="720" cy="360"/>
          </a:xfrm>
        </p:grpSpPr>
        <p:sp>
          <p:nvSpPr>
            <p:cNvPr id="59424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59425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9402" name="Group 17"/>
          <p:cNvGrpSpPr>
            <a:grpSpLocks/>
          </p:cNvGrpSpPr>
          <p:nvPr/>
        </p:nvGrpSpPr>
        <p:grpSpPr bwMode="auto">
          <a:xfrm>
            <a:off x="7434263" y="1219200"/>
            <a:ext cx="685800" cy="533400"/>
            <a:chOff x="8640" y="9180"/>
            <a:chExt cx="540" cy="360"/>
          </a:xfrm>
        </p:grpSpPr>
        <p:sp>
          <p:nvSpPr>
            <p:cNvPr id="59421" name="Line 18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22" name="Line 19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23" name="Line 20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9403" name="Text Box 21"/>
          <p:cNvSpPr txBox="1">
            <a:spLocks noChangeArrowheads="1"/>
          </p:cNvSpPr>
          <p:nvPr/>
        </p:nvSpPr>
        <p:spPr bwMode="auto">
          <a:xfrm>
            <a:off x="6324600" y="175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500</a:t>
            </a:r>
          </a:p>
        </p:txBody>
      </p:sp>
      <p:grpSp>
        <p:nvGrpSpPr>
          <p:cNvPr id="59404" name="Group 23"/>
          <p:cNvGrpSpPr>
            <a:grpSpLocks/>
          </p:cNvGrpSpPr>
          <p:nvPr/>
        </p:nvGrpSpPr>
        <p:grpSpPr bwMode="auto">
          <a:xfrm rot="-5400000">
            <a:off x="1066800" y="1371600"/>
            <a:ext cx="685800" cy="533400"/>
            <a:chOff x="8640" y="9180"/>
            <a:chExt cx="540" cy="360"/>
          </a:xfrm>
        </p:grpSpPr>
        <p:sp>
          <p:nvSpPr>
            <p:cNvPr id="59418" name="Line 24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19" name="Line 25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420" name="Line 26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9405" name="Line 27"/>
          <p:cNvSpPr>
            <a:spLocks noChangeShapeType="1"/>
          </p:cNvSpPr>
          <p:nvPr/>
        </p:nvSpPr>
        <p:spPr bwMode="auto">
          <a:xfrm flipH="1">
            <a:off x="8001000" y="83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06" name="Text Box 28"/>
          <p:cNvSpPr txBox="1">
            <a:spLocks noChangeArrowheads="1"/>
          </p:cNvSpPr>
          <p:nvPr/>
        </p:nvSpPr>
        <p:spPr bwMode="auto">
          <a:xfrm>
            <a:off x="7391400" y="457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head</a:t>
            </a:r>
          </a:p>
        </p:txBody>
      </p:sp>
      <p:sp>
        <p:nvSpPr>
          <p:cNvPr id="59407" name="Freeform 29"/>
          <p:cNvSpPr>
            <a:spLocks/>
          </p:cNvSpPr>
          <p:nvPr/>
        </p:nvSpPr>
        <p:spPr bwMode="auto">
          <a:xfrm>
            <a:off x="1524000" y="1600200"/>
            <a:ext cx="2070100" cy="762000"/>
          </a:xfrm>
          <a:custGeom>
            <a:avLst/>
            <a:gdLst>
              <a:gd name="T0" fmla="*/ 1627527 w 1160"/>
              <a:gd name="T1" fmla="*/ 0 h 528"/>
              <a:gd name="T2" fmla="*/ 1798845 w 1160"/>
              <a:gd name="T3" fmla="*/ 277091 h 528"/>
              <a:gd name="T4" fmla="*/ 0 w 1160"/>
              <a:gd name="T5" fmla="*/ 762000 h 528"/>
              <a:gd name="T6" fmla="*/ 0 60000 65536"/>
              <a:gd name="T7" fmla="*/ 0 60000 65536"/>
              <a:gd name="T8" fmla="*/ 0 60000 65536"/>
              <a:gd name="T9" fmla="*/ 0 w 1160"/>
              <a:gd name="T10" fmla="*/ 0 h 528"/>
              <a:gd name="T11" fmla="*/ 1160 w 116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0" h="528">
                <a:moveTo>
                  <a:pt x="912" y="0"/>
                </a:moveTo>
                <a:cubicBezTo>
                  <a:pt x="1036" y="52"/>
                  <a:pt x="1160" y="104"/>
                  <a:pt x="1008" y="192"/>
                </a:cubicBezTo>
                <a:cubicBezTo>
                  <a:pt x="856" y="280"/>
                  <a:pt x="428" y="404"/>
                  <a:pt x="0" y="52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9408" name="Text Box 30"/>
          <p:cNvSpPr txBox="1">
            <a:spLocks noChangeArrowheads="1"/>
          </p:cNvSpPr>
          <p:nvPr/>
        </p:nvSpPr>
        <p:spPr bwMode="auto">
          <a:xfrm>
            <a:off x="6477000" y="213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rev</a:t>
            </a:r>
          </a:p>
        </p:txBody>
      </p:sp>
      <p:sp>
        <p:nvSpPr>
          <p:cNvPr id="59409" name="Line 31"/>
          <p:cNvSpPr>
            <a:spLocks noChangeShapeType="1"/>
          </p:cNvSpPr>
          <p:nvPr/>
        </p:nvSpPr>
        <p:spPr bwMode="auto">
          <a:xfrm flipV="1">
            <a:off x="7086600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10" name="Text Box 32"/>
          <p:cNvSpPr txBox="1">
            <a:spLocks noChangeArrowheads="1"/>
          </p:cNvSpPr>
          <p:nvPr/>
        </p:nvSpPr>
        <p:spPr bwMode="auto">
          <a:xfrm>
            <a:off x="6248400" y="45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curr</a:t>
            </a:r>
          </a:p>
        </p:txBody>
      </p:sp>
      <p:sp>
        <p:nvSpPr>
          <p:cNvPr id="59411" name="Line 33"/>
          <p:cNvSpPr>
            <a:spLocks noChangeShapeType="1"/>
          </p:cNvSpPr>
          <p:nvPr/>
        </p:nvSpPr>
        <p:spPr bwMode="auto">
          <a:xfrm>
            <a:off x="6781800" y="838200"/>
            <a:ext cx="1066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9412" name="Freeform 34"/>
          <p:cNvSpPr>
            <a:spLocks/>
          </p:cNvSpPr>
          <p:nvPr/>
        </p:nvSpPr>
        <p:spPr bwMode="auto">
          <a:xfrm>
            <a:off x="3200400" y="1524000"/>
            <a:ext cx="1828800" cy="698500"/>
          </a:xfrm>
          <a:custGeom>
            <a:avLst/>
            <a:gdLst>
              <a:gd name="T0" fmla="*/ 1371600 w 1152"/>
              <a:gd name="T1" fmla="*/ 0 h 440"/>
              <a:gd name="T2" fmla="*/ 1600200 w 1152"/>
              <a:gd name="T3" fmla="*/ 685800 h 440"/>
              <a:gd name="T4" fmla="*/ 0 w 1152"/>
              <a:gd name="T5" fmla="*/ 76200 h 440"/>
              <a:gd name="T6" fmla="*/ 0 60000 65536"/>
              <a:gd name="T7" fmla="*/ 0 60000 65536"/>
              <a:gd name="T8" fmla="*/ 0 60000 65536"/>
              <a:gd name="T9" fmla="*/ 0 w 1152"/>
              <a:gd name="T10" fmla="*/ 0 h 440"/>
              <a:gd name="T11" fmla="*/ 1152 w 1152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440">
                <a:moveTo>
                  <a:pt x="864" y="0"/>
                </a:moveTo>
                <a:cubicBezTo>
                  <a:pt x="1008" y="212"/>
                  <a:pt x="1152" y="424"/>
                  <a:pt x="1008" y="432"/>
                </a:cubicBezTo>
                <a:cubicBezTo>
                  <a:pt x="864" y="440"/>
                  <a:pt x="168" y="112"/>
                  <a:pt x="0" y="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9413" name="Text Box 35"/>
          <p:cNvSpPr txBox="1">
            <a:spLocks noChangeArrowheads="1"/>
          </p:cNvSpPr>
          <p:nvPr/>
        </p:nvSpPr>
        <p:spPr bwMode="auto">
          <a:xfrm>
            <a:off x="381000" y="2590800"/>
            <a:ext cx="34290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void reverse()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IntNode rev, curr;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rev = null;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curr = head;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2400"/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4114800" y="2514600"/>
            <a:ext cx="41148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while(curr != null)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   head = head.getNext();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   curr.setNext(rev);</a:t>
            </a:r>
            <a:endParaRPr lang="he-IL" altLang="he-IL" sz="240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   rev = curr;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   curr = head;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  <a:endParaRPr lang="he-IL" altLang="he-IL" sz="240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head = rev;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59415" name="Freeform 37"/>
          <p:cNvSpPr>
            <a:spLocks/>
          </p:cNvSpPr>
          <p:nvPr/>
        </p:nvSpPr>
        <p:spPr bwMode="auto">
          <a:xfrm>
            <a:off x="4572000" y="1524000"/>
            <a:ext cx="1828800" cy="698500"/>
          </a:xfrm>
          <a:custGeom>
            <a:avLst/>
            <a:gdLst>
              <a:gd name="T0" fmla="*/ 1371600 w 1152"/>
              <a:gd name="T1" fmla="*/ 0 h 440"/>
              <a:gd name="T2" fmla="*/ 1600200 w 1152"/>
              <a:gd name="T3" fmla="*/ 685800 h 440"/>
              <a:gd name="T4" fmla="*/ 0 w 1152"/>
              <a:gd name="T5" fmla="*/ 76200 h 440"/>
              <a:gd name="T6" fmla="*/ 0 60000 65536"/>
              <a:gd name="T7" fmla="*/ 0 60000 65536"/>
              <a:gd name="T8" fmla="*/ 0 60000 65536"/>
              <a:gd name="T9" fmla="*/ 0 w 1152"/>
              <a:gd name="T10" fmla="*/ 0 h 440"/>
              <a:gd name="T11" fmla="*/ 1152 w 1152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440">
                <a:moveTo>
                  <a:pt x="864" y="0"/>
                </a:moveTo>
                <a:cubicBezTo>
                  <a:pt x="1008" y="212"/>
                  <a:pt x="1152" y="424"/>
                  <a:pt x="1008" y="432"/>
                </a:cubicBezTo>
                <a:cubicBezTo>
                  <a:pt x="864" y="440"/>
                  <a:pt x="168" y="112"/>
                  <a:pt x="0" y="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9416" name="Freeform 38"/>
          <p:cNvSpPr>
            <a:spLocks/>
          </p:cNvSpPr>
          <p:nvPr/>
        </p:nvSpPr>
        <p:spPr bwMode="auto">
          <a:xfrm>
            <a:off x="6019800" y="1447800"/>
            <a:ext cx="1828800" cy="698500"/>
          </a:xfrm>
          <a:custGeom>
            <a:avLst/>
            <a:gdLst>
              <a:gd name="T0" fmla="*/ 1371600 w 1152"/>
              <a:gd name="T1" fmla="*/ 0 h 440"/>
              <a:gd name="T2" fmla="*/ 1600200 w 1152"/>
              <a:gd name="T3" fmla="*/ 685800 h 440"/>
              <a:gd name="T4" fmla="*/ 0 w 1152"/>
              <a:gd name="T5" fmla="*/ 76200 h 440"/>
              <a:gd name="T6" fmla="*/ 0 60000 65536"/>
              <a:gd name="T7" fmla="*/ 0 60000 65536"/>
              <a:gd name="T8" fmla="*/ 0 60000 65536"/>
              <a:gd name="T9" fmla="*/ 0 w 1152"/>
              <a:gd name="T10" fmla="*/ 0 h 440"/>
              <a:gd name="T11" fmla="*/ 1152 w 1152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440">
                <a:moveTo>
                  <a:pt x="864" y="0"/>
                </a:moveTo>
                <a:cubicBezTo>
                  <a:pt x="1008" y="212"/>
                  <a:pt x="1152" y="424"/>
                  <a:pt x="1008" y="432"/>
                </a:cubicBezTo>
                <a:cubicBezTo>
                  <a:pt x="864" y="440"/>
                  <a:pt x="168" y="112"/>
                  <a:pt x="0" y="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0" name="מציין מיקום של מספר שקופית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523215-9BBA-4387-83CC-5D2C596C033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מחבר חץ ישר 2"/>
          <p:cNvCxnSpPr>
            <a:endCxn id="59424" idx="0"/>
          </p:cNvCxnSpPr>
          <p:nvPr/>
        </p:nvCxnSpPr>
        <p:spPr>
          <a:xfrm flipH="1">
            <a:off x="6953250" y="838200"/>
            <a:ext cx="66675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674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public class IntNode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	private int value;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	private IntNode next;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	public IntNode(int val, IntNode n)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		value = val;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		next = n;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	public void setValue(int val){ value = val;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	public void setNext(IntNode n){ next = n;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	public int getValue() { return value;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	public IntNode getNext() { return next;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400" smtClean="0"/>
              <a:t>}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>
            <a:off x="4557713" y="571500"/>
            <a:ext cx="1676400" cy="609600"/>
          </a:xfrm>
          <a:prstGeom prst="callout1">
            <a:avLst>
              <a:gd name="adj1" fmla="val 18750"/>
              <a:gd name="adj2" fmla="val -4546"/>
              <a:gd name="adj3" fmla="val 118750"/>
              <a:gd name="adj4" fmla="val -6732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 dirty="0">
                <a:solidFill>
                  <a:schemeClr val="tx2"/>
                </a:solidFill>
              </a:rPr>
              <a:t>שדה המידע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8197" name="AutoShape 5"/>
          <p:cNvSpPr>
            <a:spLocks/>
          </p:cNvSpPr>
          <p:nvPr/>
        </p:nvSpPr>
        <p:spPr bwMode="auto">
          <a:xfrm>
            <a:off x="5029200" y="1219200"/>
            <a:ext cx="2819400" cy="609600"/>
          </a:xfrm>
          <a:prstGeom prst="callout1">
            <a:avLst>
              <a:gd name="adj1" fmla="val 18750"/>
              <a:gd name="adj2" fmla="val -2704"/>
              <a:gd name="adj3" fmla="val 75782"/>
              <a:gd name="adj4" fmla="val -441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 dirty="0">
                <a:solidFill>
                  <a:schemeClr val="tx2"/>
                </a:solidFill>
              </a:rPr>
              <a:t>שדה האדמיניסטרציה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1D25CE-BC0F-4271-A707-E9D912D0BF8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69635" name="Group 4"/>
          <p:cNvGrpSpPr>
            <a:grpSpLocks/>
          </p:cNvGrpSpPr>
          <p:nvPr/>
        </p:nvGrpSpPr>
        <p:grpSpPr bwMode="auto">
          <a:xfrm>
            <a:off x="5791200" y="838200"/>
            <a:ext cx="952500" cy="533400"/>
            <a:chOff x="2340" y="9180"/>
            <a:chExt cx="720" cy="360"/>
          </a:xfrm>
        </p:grpSpPr>
        <p:sp>
          <p:nvSpPr>
            <p:cNvPr id="69664" name="Text Box 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69665" name="Line 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69636" name="Group 7"/>
          <p:cNvGrpSpPr>
            <a:grpSpLocks/>
          </p:cNvGrpSpPr>
          <p:nvPr/>
        </p:nvGrpSpPr>
        <p:grpSpPr bwMode="auto">
          <a:xfrm>
            <a:off x="4419600" y="838200"/>
            <a:ext cx="952500" cy="533400"/>
            <a:chOff x="2340" y="9180"/>
            <a:chExt cx="720" cy="360"/>
          </a:xfrm>
        </p:grpSpPr>
        <p:sp>
          <p:nvSpPr>
            <p:cNvPr id="69662" name="Text Box 8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69663" name="Line 9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9637" name="Line 10"/>
          <p:cNvSpPr>
            <a:spLocks noChangeShapeType="1"/>
          </p:cNvSpPr>
          <p:nvPr/>
        </p:nvSpPr>
        <p:spPr bwMode="auto">
          <a:xfrm>
            <a:off x="53340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69638" name="Group 11"/>
          <p:cNvGrpSpPr>
            <a:grpSpLocks/>
          </p:cNvGrpSpPr>
          <p:nvPr/>
        </p:nvGrpSpPr>
        <p:grpSpPr bwMode="auto">
          <a:xfrm>
            <a:off x="3048000" y="838200"/>
            <a:ext cx="952500" cy="533400"/>
            <a:chOff x="2340" y="9180"/>
            <a:chExt cx="720" cy="360"/>
          </a:xfrm>
        </p:grpSpPr>
        <p:sp>
          <p:nvSpPr>
            <p:cNvPr id="69660" name="Text Box 12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69661" name="Line 13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9639" name="Line 14"/>
          <p:cNvSpPr>
            <a:spLocks noChangeShapeType="1"/>
          </p:cNvSpPr>
          <p:nvPr/>
        </p:nvSpPr>
        <p:spPr bwMode="auto">
          <a:xfrm>
            <a:off x="39624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69640" name="Group 15"/>
          <p:cNvGrpSpPr>
            <a:grpSpLocks/>
          </p:cNvGrpSpPr>
          <p:nvPr/>
        </p:nvGrpSpPr>
        <p:grpSpPr bwMode="auto">
          <a:xfrm>
            <a:off x="7315200" y="838200"/>
            <a:ext cx="952500" cy="533400"/>
            <a:chOff x="2340" y="9180"/>
            <a:chExt cx="720" cy="360"/>
          </a:xfrm>
        </p:grpSpPr>
        <p:sp>
          <p:nvSpPr>
            <p:cNvPr id="69658" name="Text Box 1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9</a:t>
              </a:r>
              <a:endParaRPr lang="en-US" altLang="he-IL" sz="4000"/>
            </a:p>
          </p:txBody>
        </p:sp>
        <p:sp>
          <p:nvSpPr>
            <p:cNvPr id="69659" name="Line 1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69641" name="Group 18"/>
          <p:cNvGrpSpPr>
            <a:grpSpLocks/>
          </p:cNvGrpSpPr>
          <p:nvPr/>
        </p:nvGrpSpPr>
        <p:grpSpPr bwMode="auto">
          <a:xfrm>
            <a:off x="8305800" y="838200"/>
            <a:ext cx="338138" cy="533400"/>
            <a:chOff x="8640" y="9180"/>
            <a:chExt cx="540" cy="360"/>
          </a:xfrm>
        </p:grpSpPr>
        <p:sp>
          <p:nvSpPr>
            <p:cNvPr id="69655" name="Line 19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9656" name="Line 20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9657" name="Line 21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9642" name="Line 22"/>
          <p:cNvSpPr>
            <a:spLocks noChangeShapeType="1"/>
          </p:cNvSpPr>
          <p:nvPr/>
        </p:nvSpPr>
        <p:spPr bwMode="auto">
          <a:xfrm>
            <a:off x="6781800" y="106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69643" name="Group 23"/>
          <p:cNvGrpSpPr>
            <a:grpSpLocks/>
          </p:cNvGrpSpPr>
          <p:nvPr/>
        </p:nvGrpSpPr>
        <p:grpSpPr bwMode="auto">
          <a:xfrm>
            <a:off x="228600" y="838200"/>
            <a:ext cx="952500" cy="533400"/>
            <a:chOff x="2340" y="9180"/>
            <a:chExt cx="720" cy="360"/>
          </a:xfrm>
        </p:grpSpPr>
        <p:sp>
          <p:nvSpPr>
            <p:cNvPr id="69653" name="Text Box 2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69654" name="Line 2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69644" name="Group 26"/>
          <p:cNvGrpSpPr>
            <a:grpSpLocks/>
          </p:cNvGrpSpPr>
          <p:nvPr/>
        </p:nvGrpSpPr>
        <p:grpSpPr bwMode="auto">
          <a:xfrm>
            <a:off x="1676400" y="838200"/>
            <a:ext cx="952500" cy="533400"/>
            <a:chOff x="2340" y="9180"/>
            <a:chExt cx="720" cy="360"/>
          </a:xfrm>
        </p:grpSpPr>
        <p:sp>
          <p:nvSpPr>
            <p:cNvPr id="69651" name="Text Box 27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69652" name="Line 28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9645" name="Line 29"/>
          <p:cNvSpPr>
            <a:spLocks noChangeShapeType="1"/>
          </p:cNvSpPr>
          <p:nvPr/>
        </p:nvSpPr>
        <p:spPr bwMode="auto">
          <a:xfrm>
            <a:off x="25908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646" name="Line 30"/>
          <p:cNvSpPr>
            <a:spLocks noChangeShapeType="1"/>
          </p:cNvSpPr>
          <p:nvPr/>
        </p:nvSpPr>
        <p:spPr bwMode="auto">
          <a:xfrm>
            <a:off x="12192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647" name="Text Box 31"/>
          <p:cNvSpPr txBox="1">
            <a:spLocks noChangeArrowheads="1"/>
          </p:cNvSpPr>
          <p:nvPr/>
        </p:nvSpPr>
        <p:spPr bwMode="auto">
          <a:xfrm>
            <a:off x="228600" y="22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head</a:t>
            </a:r>
          </a:p>
        </p:txBody>
      </p:sp>
      <p:sp>
        <p:nvSpPr>
          <p:cNvPr id="69648" name="Line 32"/>
          <p:cNvSpPr>
            <a:spLocks noChangeShapeType="1"/>
          </p:cNvSpPr>
          <p:nvPr/>
        </p:nvSpPr>
        <p:spPr bwMode="auto">
          <a:xfrm flipH="1">
            <a:off x="381000" y="60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649" name="Text Box 33"/>
          <p:cNvSpPr txBox="1">
            <a:spLocks noChangeArrowheads="1"/>
          </p:cNvSpPr>
          <p:nvPr/>
        </p:nvSpPr>
        <p:spPr bwMode="auto">
          <a:xfrm>
            <a:off x="533400" y="1981200"/>
            <a:ext cx="8153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נגדיר – רצף ברשימה הוא מספר איברים עוקבים שיש להם את אותו ערך מספרי.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/>
              <a:t>כתבו שיטה בשם </a:t>
            </a:r>
            <a:r>
              <a:rPr lang="en-US" altLang="he-IL" sz="2400"/>
              <a:t>maxSection</a:t>
            </a:r>
            <a:r>
              <a:rPr lang="he-IL" altLang="he-IL" sz="2400"/>
              <a:t>. השיטה תחזיר את אורכו של הרצף המקסימלי ברשימה.</a:t>
            </a:r>
            <a:endParaRPr lang="en-US" altLang="he-IL" sz="2400"/>
          </a:p>
        </p:txBody>
      </p:sp>
      <p:sp>
        <p:nvSpPr>
          <p:cNvPr id="34" name="מציין מיקום של מספר שקופית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59F15F-AB7E-4F46-9FF0-7079F860CE9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5791200" y="838200"/>
            <a:ext cx="952500" cy="533400"/>
            <a:chOff x="2340" y="9180"/>
            <a:chExt cx="720" cy="360"/>
          </a:xfrm>
        </p:grpSpPr>
        <p:sp>
          <p:nvSpPr>
            <p:cNvPr id="70689" name="Text Box 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70690" name="Line 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0660" name="Group 5"/>
          <p:cNvGrpSpPr>
            <a:grpSpLocks/>
          </p:cNvGrpSpPr>
          <p:nvPr/>
        </p:nvGrpSpPr>
        <p:grpSpPr bwMode="auto">
          <a:xfrm>
            <a:off x="4419600" y="838200"/>
            <a:ext cx="952500" cy="533400"/>
            <a:chOff x="2340" y="9180"/>
            <a:chExt cx="720" cy="360"/>
          </a:xfrm>
        </p:grpSpPr>
        <p:sp>
          <p:nvSpPr>
            <p:cNvPr id="70687" name="Text Box 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70688" name="Line 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0661" name="Line 8"/>
          <p:cNvSpPr>
            <a:spLocks noChangeShapeType="1"/>
          </p:cNvSpPr>
          <p:nvPr/>
        </p:nvSpPr>
        <p:spPr bwMode="auto">
          <a:xfrm>
            <a:off x="53340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0662" name="Group 9"/>
          <p:cNvGrpSpPr>
            <a:grpSpLocks/>
          </p:cNvGrpSpPr>
          <p:nvPr/>
        </p:nvGrpSpPr>
        <p:grpSpPr bwMode="auto">
          <a:xfrm>
            <a:off x="3048000" y="838200"/>
            <a:ext cx="952500" cy="533400"/>
            <a:chOff x="2340" y="9180"/>
            <a:chExt cx="720" cy="360"/>
          </a:xfrm>
        </p:grpSpPr>
        <p:sp>
          <p:nvSpPr>
            <p:cNvPr id="70685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70686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0663" name="Line 12"/>
          <p:cNvSpPr>
            <a:spLocks noChangeShapeType="1"/>
          </p:cNvSpPr>
          <p:nvPr/>
        </p:nvSpPr>
        <p:spPr bwMode="auto">
          <a:xfrm>
            <a:off x="39624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0664" name="Group 13"/>
          <p:cNvGrpSpPr>
            <a:grpSpLocks/>
          </p:cNvGrpSpPr>
          <p:nvPr/>
        </p:nvGrpSpPr>
        <p:grpSpPr bwMode="auto">
          <a:xfrm>
            <a:off x="7315200" y="838200"/>
            <a:ext cx="952500" cy="533400"/>
            <a:chOff x="2340" y="9180"/>
            <a:chExt cx="720" cy="360"/>
          </a:xfrm>
        </p:grpSpPr>
        <p:sp>
          <p:nvSpPr>
            <p:cNvPr id="70683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9</a:t>
              </a:r>
              <a:endParaRPr lang="en-US" altLang="he-IL" sz="4000"/>
            </a:p>
          </p:txBody>
        </p:sp>
        <p:sp>
          <p:nvSpPr>
            <p:cNvPr id="70684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0665" name="Group 16"/>
          <p:cNvGrpSpPr>
            <a:grpSpLocks/>
          </p:cNvGrpSpPr>
          <p:nvPr/>
        </p:nvGrpSpPr>
        <p:grpSpPr bwMode="auto">
          <a:xfrm>
            <a:off x="8305800" y="838200"/>
            <a:ext cx="338138" cy="533400"/>
            <a:chOff x="8640" y="9180"/>
            <a:chExt cx="540" cy="360"/>
          </a:xfrm>
        </p:grpSpPr>
        <p:sp>
          <p:nvSpPr>
            <p:cNvPr id="70680" name="Line 17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0681" name="Line 18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0682" name="Line 19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0666" name="Line 20"/>
          <p:cNvSpPr>
            <a:spLocks noChangeShapeType="1"/>
          </p:cNvSpPr>
          <p:nvPr/>
        </p:nvSpPr>
        <p:spPr bwMode="auto">
          <a:xfrm>
            <a:off x="6781800" y="106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0667" name="Group 21"/>
          <p:cNvGrpSpPr>
            <a:grpSpLocks/>
          </p:cNvGrpSpPr>
          <p:nvPr/>
        </p:nvGrpSpPr>
        <p:grpSpPr bwMode="auto">
          <a:xfrm>
            <a:off x="228600" y="838200"/>
            <a:ext cx="952500" cy="533400"/>
            <a:chOff x="2340" y="9180"/>
            <a:chExt cx="720" cy="360"/>
          </a:xfrm>
        </p:grpSpPr>
        <p:sp>
          <p:nvSpPr>
            <p:cNvPr id="70678" name="Text Box 22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0668" name="Group 24"/>
          <p:cNvGrpSpPr>
            <a:grpSpLocks/>
          </p:cNvGrpSpPr>
          <p:nvPr/>
        </p:nvGrpSpPr>
        <p:grpSpPr bwMode="auto">
          <a:xfrm>
            <a:off x="1676400" y="838200"/>
            <a:ext cx="952500" cy="533400"/>
            <a:chOff x="2340" y="9180"/>
            <a:chExt cx="720" cy="360"/>
          </a:xfrm>
        </p:grpSpPr>
        <p:sp>
          <p:nvSpPr>
            <p:cNvPr id="70676" name="Text Box 2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70677" name="Line 2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0669" name="Line 27"/>
          <p:cNvSpPr>
            <a:spLocks noChangeShapeType="1"/>
          </p:cNvSpPr>
          <p:nvPr/>
        </p:nvSpPr>
        <p:spPr bwMode="auto">
          <a:xfrm>
            <a:off x="25908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0670" name="Line 28"/>
          <p:cNvSpPr>
            <a:spLocks noChangeShapeType="1"/>
          </p:cNvSpPr>
          <p:nvPr/>
        </p:nvSpPr>
        <p:spPr bwMode="auto">
          <a:xfrm>
            <a:off x="12192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0671" name="Text Box 29"/>
          <p:cNvSpPr txBox="1">
            <a:spLocks noChangeArrowheads="1"/>
          </p:cNvSpPr>
          <p:nvPr/>
        </p:nvSpPr>
        <p:spPr bwMode="auto">
          <a:xfrm>
            <a:off x="228600" y="22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head</a:t>
            </a:r>
          </a:p>
        </p:txBody>
      </p:sp>
      <p:sp>
        <p:nvSpPr>
          <p:cNvPr id="70672" name="Line 30"/>
          <p:cNvSpPr>
            <a:spLocks noChangeShapeType="1"/>
          </p:cNvSpPr>
          <p:nvPr/>
        </p:nvSpPr>
        <p:spPr bwMode="auto">
          <a:xfrm flipH="1">
            <a:off x="381000" y="60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533400" y="1600200"/>
            <a:ext cx="41910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int maxSection()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int max = 0, count = 0; 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int curr = head.getValue();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IntNode p = head;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while(p != null)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 if(p.getValue() == curr)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	count++;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	p = p.getNext();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   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4876800" y="1600200"/>
            <a:ext cx="3886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 else </a:t>
            </a:r>
          </a:p>
          <a:p>
            <a:pPr algn="l" rtl="0" eaLnBrk="1" hangingPunct="1"/>
            <a:r>
              <a:rPr lang="en-US" altLang="he-IL" sz="2400"/>
              <a:t> {</a:t>
            </a:r>
          </a:p>
          <a:p>
            <a:pPr algn="l" rtl="0" eaLnBrk="1" hangingPunct="1"/>
            <a:r>
              <a:rPr lang="en-US" altLang="he-IL" sz="2400"/>
              <a:t>   if(count &gt; max)</a:t>
            </a:r>
          </a:p>
          <a:p>
            <a:pPr algn="l" rtl="0" eaLnBrk="1" hangingPunct="1"/>
            <a:r>
              <a:rPr lang="en-US" altLang="he-IL" sz="2400"/>
              <a:t>	max = count;</a:t>
            </a:r>
          </a:p>
          <a:p>
            <a:pPr algn="l" rtl="0" eaLnBrk="1" hangingPunct="1"/>
            <a:r>
              <a:rPr lang="en-US" altLang="he-IL" sz="2400"/>
              <a:t>   count = 0;</a:t>
            </a:r>
          </a:p>
          <a:p>
            <a:pPr algn="l" rtl="0" eaLnBrk="1" hangingPunct="1"/>
            <a:r>
              <a:rPr lang="en-US" altLang="he-IL" sz="2400"/>
              <a:t>   curr = p.getValue();</a:t>
            </a:r>
          </a:p>
          <a:p>
            <a:pPr algn="l" rtl="0" eaLnBrk="1" hangingPunct="1"/>
            <a:r>
              <a:rPr lang="en-US" altLang="he-IL" sz="2400"/>
              <a:t>  }</a:t>
            </a:r>
          </a:p>
          <a:p>
            <a:pPr algn="l" rtl="0" eaLnBrk="1" hangingPunct="1"/>
            <a:r>
              <a:rPr lang="en-US" altLang="he-IL" sz="2400"/>
              <a:t> }</a:t>
            </a:r>
          </a:p>
          <a:p>
            <a:pPr algn="l" rtl="0" eaLnBrk="1" hangingPunct="1"/>
            <a:r>
              <a:rPr lang="en-US" altLang="he-IL" sz="2400"/>
              <a:t> if(count &gt; max)</a:t>
            </a:r>
          </a:p>
          <a:p>
            <a:pPr algn="l" rtl="0" eaLnBrk="1" hangingPunct="1"/>
            <a:r>
              <a:rPr lang="en-US" altLang="he-IL" sz="2400"/>
              <a:t>    max = count;</a:t>
            </a:r>
          </a:p>
          <a:p>
            <a:pPr algn="l" rtl="0" eaLnBrk="1" hangingPunct="1"/>
            <a:r>
              <a:rPr lang="en-US" altLang="he-IL" sz="2400"/>
              <a:t> return max;</a:t>
            </a:r>
          </a:p>
          <a:p>
            <a:pPr algn="l" rtl="0" eaLnBrk="1" hangingPunct="1"/>
            <a:r>
              <a:rPr lang="en-US" altLang="he-IL" sz="2400"/>
              <a:t>}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2400"/>
          </a:p>
        </p:txBody>
      </p:sp>
      <p:sp>
        <p:nvSpPr>
          <p:cNvPr id="35" name="מציין מיקום של מספר שקופית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46DB63-9944-4B76-9D04-F5C1CA5F541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5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5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5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5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5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4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4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4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4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4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45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45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45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45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4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רקורסיה ברשימות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smtClean="0"/>
              <a:t>ניתן לכתוב גם שיטות רקורסיביות שיבצעו פעולות על רשימה.</a:t>
            </a:r>
          </a:p>
          <a:p>
            <a:pPr eaLnBrk="1" hangingPunct="1"/>
            <a:r>
              <a:rPr lang="he-IL" altLang="he-IL" smtClean="0"/>
              <a:t>כמו ברקורסיה רגילה, גם כאן הרעיון הוא "לקצר" את הרשימה באיבר אחד, ולהעביר לרקורסיה את אותה בעיה אבל יותר קטנה (רשימה קצרה יותר).</a:t>
            </a:r>
          </a:p>
          <a:p>
            <a:pPr eaLnBrk="1" hangingPunct="1"/>
            <a:r>
              <a:rPr lang="he-IL" altLang="he-IL" smtClean="0"/>
              <a:t>למשל – נכתוב שיטה רקורסיבית שמדפיסה את איברי הרשימה מהסוף להתחלה.</a:t>
            </a:r>
            <a:endParaRPr lang="en-US" altLang="he-IL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3182FD-ACF0-41F4-90F7-460C31026D6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4419600" y="838200"/>
            <a:ext cx="952500" cy="533400"/>
            <a:chOff x="2340" y="9180"/>
            <a:chExt cx="720" cy="360"/>
          </a:xfrm>
        </p:grpSpPr>
        <p:sp>
          <p:nvSpPr>
            <p:cNvPr id="72728" name="Text Box 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72729" name="Line 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2708" name="Group 7"/>
          <p:cNvGrpSpPr>
            <a:grpSpLocks/>
          </p:cNvGrpSpPr>
          <p:nvPr/>
        </p:nvGrpSpPr>
        <p:grpSpPr bwMode="auto">
          <a:xfrm>
            <a:off x="3048000" y="838200"/>
            <a:ext cx="952500" cy="533400"/>
            <a:chOff x="2340" y="9180"/>
            <a:chExt cx="720" cy="360"/>
          </a:xfrm>
        </p:grpSpPr>
        <p:sp>
          <p:nvSpPr>
            <p:cNvPr id="72726" name="Text Box 8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72727" name="Line 9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2709" name="Line 10"/>
          <p:cNvSpPr>
            <a:spLocks noChangeShapeType="1"/>
          </p:cNvSpPr>
          <p:nvPr/>
        </p:nvSpPr>
        <p:spPr bwMode="auto">
          <a:xfrm>
            <a:off x="39624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2710" name="Group 11"/>
          <p:cNvGrpSpPr>
            <a:grpSpLocks/>
          </p:cNvGrpSpPr>
          <p:nvPr/>
        </p:nvGrpSpPr>
        <p:grpSpPr bwMode="auto">
          <a:xfrm>
            <a:off x="1676400" y="838200"/>
            <a:ext cx="952500" cy="533400"/>
            <a:chOff x="2340" y="9180"/>
            <a:chExt cx="720" cy="360"/>
          </a:xfrm>
        </p:grpSpPr>
        <p:sp>
          <p:nvSpPr>
            <p:cNvPr id="72724" name="Text Box 12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72725" name="Line 13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2711" name="Line 14"/>
          <p:cNvSpPr>
            <a:spLocks noChangeShapeType="1"/>
          </p:cNvSpPr>
          <p:nvPr/>
        </p:nvSpPr>
        <p:spPr bwMode="auto">
          <a:xfrm>
            <a:off x="25908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2712" name="Group 15"/>
          <p:cNvGrpSpPr>
            <a:grpSpLocks/>
          </p:cNvGrpSpPr>
          <p:nvPr/>
        </p:nvGrpSpPr>
        <p:grpSpPr bwMode="auto">
          <a:xfrm>
            <a:off x="5943600" y="838200"/>
            <a:ext cx="952500" cy="533400"/>
            <a:chOff x="2340" y="9180"/>
            <a:chExt cx="720" cy="360"/>
          </a:xfrm>
        </p:grpSpPr>
        <p:sp>
          <p:nvSpPr>
            <p:cNvPr id="72722" name="Text Box 1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72723" name="Line 1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2713" name="Group 18"/>
          <p:cNvGrpSpPr>
            <a:grpSpLocks/>
          </p:cNvGrpSpPr>
          <p:nvPr/>
        </p:nvGrpSpPr>
        <p:grpSpPr bwMode="auto">
          <a:xfrm>
            <a:off x="6900863" y="838200"/>
            <a:ext cx="685800" cy="533400"/>
            <a:chOff x="8640" y="9180"/>
            <a:chExt cx="540" cy="360"/>
          </a:xfrm>
        </p:grpSpPr>
        <p:sp>
          <p:nvSpPr>
            <p:cNvPr id="72719" name="Line 19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2720" name="Line 20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2721" name="Line 21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2714" name="Line 22"/>
          <p:cNvSpPr>
            <a:spLocks noChangeShapeType="1"/>
          </p:cNvSpPr>
          <p:nvPr/>
        </p:nvSpPr>
        <p:spPr bwMode="auto">
          <a:xfrm>
            <a:off x="5410200" y="106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2715" name="Line 23"/>
          <p:cNvSpPr>
            <a:spLocks noChangeShapeType="1"/>
          </p:cNvSpPr>
          <p:nvPr/>
        </p:nvSpPr>
        <p:spPr bwMode="auto">
          <a:xfrm>
            <a:off x="1447800" y="609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2716" name="Text Box 24"/>
          <p:cNvSpPr txBox="1">
            <a:spLocks noChangeArrowheads="1"/>
          </p:cNvSpPr>
          <p:nvPr/>
        </p:nvSpPr>
        <p:spPr bwMode="auto">
          <a:xfrm>
            <a:off x="762000" y="22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head</a:t>
            </a:r>
          </a:p>
        </p:txBody>
      </p:sp>
      <p:sp>
        <p:nvSpPr>
          <p:cNvPr id="72717" name="Text Box 25"/>
          <p:cNvSpPr txBox="1">
            <a:spLocks noChangeArrowheads="1"/>
          </p:cNvSpPr>
          <p:nvPr/>
        </p:nvSpPr>
        <p:spPr bwMode="auto">
          <a:xfrm>
            <a:off x="304800" y="1981200"/>
            <a:ext cx="57150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private void printReverse(IntNode p)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if(p != null)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   printReverse(p.getNext());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   System.out.print(p.getValue() + “ “);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26" name="מציין מיקום של מספר שקופית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1CFC5D-D126-4E31-8389-A82DA09205B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 smtClean="0"/>
              <a:t>ואיך תיראה השיטה הראשית?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public void printReverse()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printReverse(head);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54C873-B133-4224-9A45-07811D8C6FD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4572000" y="838200"/>
            <a:ext cx="952500" cy="533400"/>
            <a:chOff x="2340" y="9180"/>
            <a:chExt cx="720" cy="360"/>
          </a:xfrm>
        </p:grpSpPr>
        <p:sp>
          <p:nvSpPr>
            <p:cNvPr id="74787" name="Text Box 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74788" name="Line 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4756" name="Group 7"/>
          <p:cNvGrpSpPr>
            <a:grpSpLocks/>
          </p:cNvGrpSpPr>
          <p:nvPr/>
        </p:nvGrpSpPr>
        <p:grpSpPr bwMode="auto">
          <a:xfrm>
            <a:off x="3200400" y="838200"/>
            <a:ext cx="952500" cy="533400"/>
            <a:chOff x="2340" y="9180"/>
            <a:chExt cx="720" cy="360"/>
          </a:xfrm>
        </p:grpSpPr>
        <p:sp>
          <p:nvSpPr>
            <p:cNvPr id="74785" name="Text Box 8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74786" name="Line 9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4757" name="Line 10"/>
          <p:cNvSpPr>
            <a:spLocks noChangeShapeType="1"/>
          </p:cNvSpPr>
          <p:nvPr/>
        </p:nvSpPr>
        <p:spPr bwMode="auto">
          <a:xfrm>
            <a:off x="41148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4758" name="Group 11"/>
          <p:cNvGrpSpPr>
            <a:grpSpLocks/>
          </p:cNvGrpSpPr>
          <p:nvPr/>
        </p:nvGrpSpPr>
        <p:grpSpPr bwMode="auto">
          <a:xfrm>
            <a:off x="1828800" y="838200"/>
            <a:ext cx="952500" cy="533400"/>
            <a:chOff x="2340" y="9180"/>
            <a:chExt cx="720" cy="360"/>
          </a:xfrm>
        </p:grpSpPr>
        <p:sp>
          <p:nvSpPr>
            <p:cNvPr id="74783" name="Text Box 12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74784" name="Line 13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4759" name="Line 14"/>
          <p:cNvSpPr>
            <a:spLocks noChangeShapeType="1"/>
          </p:cNvSpPr>
          <p:nvPr/>
        </p:nvSpPr>
        <p:spPr bwMode="auto">
          <a:xfrm>
            <a:off x="27432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4760" name="Group 15"/>
          <p:cNvGrpSpPr>
            <a:grpSpLocks/>
          </p:cNvGrpSpPr>
          <p:nvPr/>
        </p:nvGrpSpPr>
        <p:grpSpPr bwMode="auto">
          <a:xfrm>
            <a:off x="6096000" y="838200"/>
            <a:ext cx="952500" cy="533400"/>
            <a:chOff x="2340" y="9180"/>
            <a:chExt cx="720" cy="360"/>
          </a:xfrm>
        </p:grpSpPr>
        <p:sp>
          <p:nvSpPr>
            <p:cNvPr id="74781" name="Text Box 1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74782" name="Line 1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4761" name="Group 18"/>
          <p:cNvGrpSpPr>
            <a:grpSpLocks/>
          </p:cNvGrpSpPr>
          <p:nvPr/>
        </p:nvGrpSpPr>
        <p:grpSpPr bwMode="auto">
          <a:xfrm>
            <a:off x="7053263" y="838200"/>
            <a:ext cx="685800" cy="533400"/>
            <a:chOff x="8640" y="9180"/>
            <a:chExt cx="540" cy="360"/>
          </a:xfrm>
        </p:grpSpPr>
        <p:sp>
          <p:nvSpPr>
            <p:cNvPr id="74778" name="Line 19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4779" name="Line 20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4780" name="Line 21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4762" name="Line 22"/>
          <p:cNvSpPr>
            <a:spLocks noChangeShapeType="1"/>
          </p:cNvSpPr>
          <p:nvPr/>
        </p:nvSpPr>
        <p:spPr bwMode="auto">
          <a:xfrm>
            <a:off x="5562600" y="106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63" name="Line 23"/>
          <p:cNvSpPr>
            <a:spLocks noChangeShapeType="1"/>
          </p:cNvSpPr>
          <p:nvPr/>
        </p:nvSpPr>
        <p:spPr bwMode="auto">
          <a:xfrm>
            <a:off x="1600200" y="609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64" name="Text Box 24"/>
          <p:cNvSpPr txBox="1">
            <a:spLocks noChangeArrowheads="1"/>
          </p:cNvSpPr>
          <p:nvPr/>
        </p:nvSpPr>
        <p:spPr bwMode="auto">
          <a:xfrm>
            <a:off x="914400" y="22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head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838200" y="1676400"/>
            <a:ext cx="7772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כתבו שיטה רקורסיבית בשם </a:t>
            </a:r>
            <a:r>
              <a:rPr lang="en-US" altLang="he-IL" sz="2400"/>
              <a:t>copyBigger</a:t>
            </a:r>
            <a:r>
              <a:rPr lang="he-IL" altLang="he-IL" sz="2400"/>
              <a:t>. השיטה תקבל כפרמטר מספר </a:t>
            </a:r>
            <a:r>
              <a:rPr lang="en-US" altLang="he-IL" sz="2400"/>
              <a:t>n</a:t>
            </a:r>
            <a:r>
              <a:rPr lang="he-IL" altLang="he-IL" sz="2400"/>
              <a:t> ותחזיר רשימה </a:t>
            </a:r>
            <a:r>
              <a:rPr lang="he-IL" altLang="he-IL" sz="2400" b="1"/>
              <a:t>חדשה</a:t>
            </a:r>
            <a:r>
              <a:rPr lang="he-IL" altLang="he-IL" sz="2400"/>
              <a:t> שתכיל את כל האיברים מהרשימה המקורית שגדולים או שווים ל-</a:t>
            </a:r>
            <a:r>
              <a:rPr lang="en-US" altLang="he-IL" sz="2400"/>
              <a:t>n</a:t>
            </a:r>
            <a:r>
              <a:rPr lang="he-IL" altLang="he-IL" sz="24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/>
              <a:t>למשל, עבור הרשימה הנתונה והמספר 3 תתקבל הרשימה הבאה:</a:t>
            </a:r>
            <a:endParaRPr lang="en-US" altLang="he-IL" sz="2400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276600" y="3962400"/>
            <a:ext cx="952500" cy="533400"/>
            <a:chOff x="2340" y="9180"/>
            <a:chExt cx="720" cy="360"/>
          </a:xfrm>
        </p:grpSpPr>
        <p:sp>
          <p:nvSpPr>
            <p:cNvPr id="74776" name="Text Box 27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74777" name="Line 28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800600" y="3962400"/>
            <a:ext cx="952500" cy="533400"/>
            <a:chOff x="2340" y="9180"/>
            <a:chExt cx="720" cy="360"/>
          </a:xfrm>
        </p:grpSpPr>
        <p:sp>
          <p:nvSpPr>
            <p:cNvPr id="74774" name="Text Box 3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74775" name="Line 3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757863" y="3962400"/>
            <a:ext cx="685800" cy="533400"/>
            <a:chOff x="8640" y="9180"/>
            <a:chExt cx="540" cy="360"/>
          </a:xfrm>
        </p:grpSpPr>
        <p:sp>
          <p:nvSpPr>
            <p:cNvPr id="74771" name="Line 33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4772" name="Line 34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4773" name="Line 35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42672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מציין מיקום של מספר שקופית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0FBF22-E80F-4DBD-AA95-865F031E8F5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smtClean="0"/>
              <a:t>private IntNode copyBigger(int n, IntNode p)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if(p == null)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	return null;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IntNode t = copyBigger(n, p.getNext());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if(p.getValue() &gt;= n)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	t = new IntNode(p.getValue(), t);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return t;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1482FD-6EBF-4F9E-9112-2FA4519931E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76803" name="Group 2"/>
          <p:cNvGrpSpPr>
            <a:grpSpLocks/>
          </p:cNvGrpSpPr>
          <p:nvPr/>
        </p:nvGrpSpPr>
        <p:grpSpPr bwMode="auto">
          <a:xfrm>
            <a:off x="4572000" y="838200"/>
            <a:ext cx="952500" cy="533400"/>
            <a:chOff x="2340" y="9180"/>
            <a:chExt cx="720" cy="360"/>
          </a:xfrm>
        </p:grpSpPr>
        <p:sp>
          <p:nvSpPr>
            <p:cNvPr id="76837" name="Text Box 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76838" name="Line 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6804" name="Group 5"/>
          <p:cNvGrpSpPr>
            <a:grpSpLocks/>
          </p:cNvGrpSpPr>
          <p:nvPr/>
        </p:nvGrpSpPr>
        <p:grpSpPr bwMode="auto">
          <a:xfrm>
            <a:off x="3200400" y="838200"/>
            <a:ext cx="952500" cy="533400"/>
            <a:chOff x="2340" y="9180"/>
            <a:chExt cx="720" cy="360"/>
          </a:xfrm>
        </p:grpSpPr>
        <p:sp>
          <p:nvSpPr>
            <p:cNvPr id="76835" name="Text Box 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76836" name="Line 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6805" name="Line 8"/>
          <p:cNvSpPr>
            <a:spLocks noChangeShapeType="1"/>
          </p:cNvSpPr>
          <p:nvPr/>
        </p:nvSpPr>
        <p:spPr bwMode="auto">
          <a:xfrm>
            <a:off x="41148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6806" name="Group 9"/>
          <p:cNvGrpSpPr>
            <a:grpSpLocks/>
          </p:cNvGrpSpPr>
          <p:nvPr/>
        </p:nvGrpSpPr>
        <p:grpSpPr bwMode="auto">
          <a:xfrm>
            <a:off x="1828800" y="838200"/>
            <a:ext cx="952500" cy="533400"/>
            <a:chOff x="2340" y="9180"/>
            <a:chExt cx="720" cy="360"/>
          </a:xfrm>
        </p:grpSpPr>
        <p:sp>
          <p:nvSpPr>
            <p:cNvPr id="76833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76834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6807" name="Line 12"/>
          <p:cNvSpPr>
            <a:spLocks noChangeShapeType="1"/>
          </p:cNvSpPr>
          <p:nvPr/>
        </p:nvSpPr>
        <p:spPr bwMode="auto">
          <a:xfrm>
            <a:off x="27432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6808" name="Group 13"/>
          <p:cNvGrpSpPr>
            <a:grpSpLocks/>
          </p:cNvGrpSpPr>
          <p:nvPr/>
        </p:nvGrpSpPr>
        <p:grpSpPr bwMode="auto">
          <a:xfrm>
            <a:off x="6096000" y="838200"/>
            <a:ext cx="952500" cy="533400"/>
            <a:chOff x="2340" y="9180"/>
            <a:chExt cx="720" cy="360"/>
          </a:xfrm>
        </p:grpSpPr>
        <p:sp>
          <p:nvSpPr>
            <p:cNvPr id="76831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76832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6809" name="Group 16"/>
          <p:cNvGrpSpPr>
            <a:grpSpLocks/>
          </p:cNvGrpSpPr>
          <p:nvPr/>
        </p:nvGrpSpPr>
        <p:grpSpPr bwMode="auto">
          <a:xfrm>
            <a:off x="7053263" y="838200"/>
            <a:ext cx="685800" cy="533400"/>
            <a:chOff x="8640" y="9180"/>
            <a:chExt cx="540" cy="360"/>
          </a:xfrm>
        </p:grpSpPr>
        <p:sp>
          <p:nvSpPr>
            <p:cNvPr id="76828" name="Line 17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6829" name="Line 18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6830" name="Line 19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6810" name="Line 20"/>
          <p:cNvSpPr>
            <a:spLocks noChangeShapeType="1"/>
          </p:cNvSpPr>
          <p:nvPr/>
        </p:nvSpPr>
        <p:spPr bwMode="auto">
          <a:xfrm>
            <a:off x="5562600" y="106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6811" name="Line 21"/>
          <p:cNvSpPr>
            <a:spLocks noChangeShapeType="1"/>
          </p:cNvSpPr>
          <p:nvPr/>
        </p:nvSpPr>
        <p:spPr bwMode="auto">
          <a:xfrm>
            <a:off x="1600200" y="609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6812" name="Text Box 22"/>
          <p:cNvSpPr txBox="1">
            <a:spLocks noChangeArrowheads="1"/>
          </p:cNvSpPr>
          <p:nvPr/>
        </p:nvSpPr>
        <p:spPr bwMode="auto">
          <a:xfrm>
            <a:off x="914400" y="22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head</a:t>
            </a:r>
          </a:p>
        </p:txBody>
      </p:sp>
      <p:sp>
        <p:nvSpPr>
          <p:cNvPr id="76813" name="Text Box 35"/>
          <p:cNvSpPr txBox="1">
            <a:spLocks noChangeArrowheads="1"/>
          </p:cNvSpPr>
          <p:nvPr/>
        </p:nvSpPr>
        <p:spPr bwMode="auto">
          <a:xfrm>
            <a:off x="19812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6814" name="Line 36"/>
          <p:cNvSpPr>
            <a:spLocks noChangeShapeType="1"/>
          </p:cNvSpPr>
          <p:nvPr/>
        </p:nvSpPr>
        <p:spPr bwMode="auto">
          <a:xfrm>
            <a:off x="23622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6815" name="Text Box 37"/>
          <p:cNvSpPr txBox="1">
            <a:spLocks noChangeArrowheads="1"/>
          </p:cNvSpPr>
          <p:nvPr/>
        </p:nvSpPr>
        <p:spPr bwMode="auto">
          <a:xfrm>
            <a:off x="18288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33528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0695" name="Line 39"/>
          <p:cNvSpPr>
            <a:spLocks noChangeShapeType="1"/>
          </p:cNvSpPr>
          <p:nvPr/>
        </p:nvSpPr>
        <p:spPr bwMode="auto">
          <a:xfrm>
            <a:off x="37338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32004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47244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51054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45720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62484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0701" name="Line 45"/>
          <p:cNvSpPr>
            <a:spLocks noChangeShapeType="1"/>
          </p:cNvSpPr>
          <p:nvPr/>
        </p:nvSpPr>
        <p:spPr bwMode="auto">
          <a:xfrm>
            <a:off x="66294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60960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72390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0704" name="Line 48"/>
          <p:cNvSpPr>
            <a:spLocks noChangeShapeType="1"/>
          </p:cNvSpPr>
          <p:nvPr/>
        </p:nvSpPr>
        <p:spPr bwMode="auto">
          <a:xfrm>
            <a:off x="76200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" name="מציין מיקום של מספר שקופית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C9B54B-3B8B-46A5-9AF3-CF1D58F198F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4" grpId="0"/>
      <p:bldP spid="70696" grpId="0"/>
      <p:bldP spid="70697" grpId="0"/>
      <p:bldP spid="70699" grpId="0"/>
      <p:bldP spid="70700" grpId="0"/>
      <p:bldP spid="70702" grpId="0"/>
      <p:bldP spid="7070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77827" name="Group 2"/>
          <p:cNvGrpSpPr>
            <a:grpSpLocks/>
          </p:cNvGrpSpPr>
          <p:nvPr/>
        </p:nvGrpSpPr>
        <p:grpSpPr bwMode="auto">
          <a:xfrm>
            <a:off x="4572000" y="838200"/>
            <a:ext cx="952500" cy="533400"/>
            <a:chOff x="2340" y="9180"/>
            <a:chExt cx="720" cy="360"/>
          </a:xfrm>
        </p:grpSpPr>
        <p:sp>
          <p:nvSpPr>
            <p:cNvPr id="77864" name="Text Box 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77865" name="Line 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7828" name="Group 5"/>
          <p:cNvGrpSpPr>
            <a:grpSpLocks/>
          </p:cNvGrpSpPr>
          <p:nvPr/>
        </p:nvGrpSpPr>
        <p:grpSpPr bwMode="auto">
          <a:xfrm>
            <a:off x="3200400" y="838200"/>
            <a:ext cx="952500" cy="533400"/>
            <a:chOff x="2340" y="9180"/>
            <a:chExt cx="720" cy="360"/>
          </a:xfrm>
        </p:grpSpPr>
        <p:sp>
          <p:nvSpPr>
            <p:cNvPr id="77862" name="Text Box 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77863" name="Line 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7829" name="Line 8"/>
          <p:cNvSpPr>
            <a:spLocks noChangeShapeType="1"/>
          </p:cNvSpPr>
          <p:nvPr/>
        </p:nvSpPr>
        <p:spPr bwMode="auto">
          <a:xfrm>
            <a:off x="41148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7830" name="Group 9"/>
          <p:cNvGrpSpPr>
            <a:grpSpLocks/>
          </p:cNvGrpSpPr>
          <p:nvPr/>
        </p:nvGrpSpPr>
        <p:grpSpPr bwMode="auto">
          <a:xfrm>
            <a:off x="1828800" y="838200"/>
            <a:ext cx="952500" cy="533400"/>
            <a:chOff x="2340" y="9180"/>
            <a:chExt cx="720" cy="360"/>
          </a:xfrm>
        </p:grpSpPr>
        <p:sp>
          <p:nvSpPr>
            <p:cNvPr id="77860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77861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7831" name="Line 12"/>
          <p:cNvSpPr>
            <a:spLocks noChangeShapeType="1"/>
          </p:cNvSpPr>
          <p:nvPr/>
        </p:nvSpPr>
        <p:spPr bwMode="auto">
          <a:xfrm>
            <a:off x="27432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7832" name="Group 13"/>
          <p:cNvGrpSpPr>
            <a:grpSpLocks/>
          </p:cNvGrpSpPr>
          <p:nvPr/>
        </p:nvGrpSpPr>
        <p:grpSpPr bwMode="auto">
          <a:xfrm>
            <a:off x="6096000" y="838200"/>
            <a:ext cx="952500" cy="533400"/>
            <a:chOff x="2340" y="9180"/>
            <a:chExt cx="720" cy="360"/>
          </a:xfrm>
        </p:grpSpPr>
        <p:sp>
          <p:nvSpPr>
            <p:cNvPr id="77858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77859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7833" name="Group 16"/>
          <p:cNvGrpSpPr>
            <a:grpSpLocks/>
          </p:cNvGrpSpPr>
          <p:nvPr/>
        </p:nvGrpSpPr>
        <p:grpSpPr bwMode="auto">
          <a:xfrm>
            <a:off x="7053263" y="838200"/>
            <a:ext cx="685800" cy="533400"/>
            <a:chOff x="8640" y="9180"/>
            <a:chExt cx="540" cy="360"/>
          </a:xfrm>
        </p:grpSpPr>
        <p:sp>
          <p:nvSpPr>
            <p:cNvPr id="77855" name="Line 17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7856" name="Line 18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7857" name="Line 19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7834" name="Line 20"/>
          <p:cNvSpPr>
            <a:spLocks noChangeShapeType="1"/>
          </p:cNvSpPr>
          <p:nvPr/>
        </p:nvSpPr>
        <p:spPr bwMode="auto">
          <a:xfrm>
            <a:off x="5562600" y="106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7835" name="Line 21"/>
          <p:cNvSpPr>
            <a:spLocks noChangeShapeType="1"/>
          </p:cNvSpPr>
          <p:nvPr/>
        </p:nvSpPr>
        <p:spPr bwMode="auto">
          <a:xfrm>
            <a:off x="1600200" y="609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7836" name="Text Box 22"/>
          <p:cNvSpPr txBox="1">
            <a:spLocks noChangeArrowheads="1"/>
          </p:cNvSpPr>
          <p:nvPr/>
        </p:nvSpPr>
        <p:spPr bwMode="auto">
          <a:xfrm>
            <a:off x="914400" y="22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head</a:t>
            </a:r>
          </a:p>
        </p:txBody>
      </p:sp>
      <p:grpSp>
        <p:nvGrpSpPr>
          <p:cNvPr id="77837" name="Group 29"/>
          <p:cNvGrpSpPr>
            <a:grpSpLocks/>
          </p:cNvGrpSpPr>
          <p:nvPr/>
        </p:nvGrpSpPr>
        <p:grpSpPr bwMode="auto">
          <a:xfrm>
            <a:off x="6248400" y="2438400"/>
            <a:ext cx="685800" cy="533400"/>
            <a:chOff x="8640" y="9180"/>
            <a:chExt cx="540" cy="360"/>
          </a:xfrm>
        </p:grpSpPr>
        <p:sp>
          <p:nvSpPr>
            <p:cNvPr id="77852" name="Line 30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7853" name="Line 31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7854" name="Line 32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7838" name="Text Box 34"/>
          <p:cNvSpPr txBox="1">
            <a:spLocks noChangeArrowheads="1"/>
          </p:cNvSpPr>
          <p:nvPr/>
        </p:nvSpPr>
        <p:spPr bwMode="auto">
          <a:xfrm>
            <a:off x="19812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7839" name="Line 35"/>
          <p:cNvSpPr>
            <a:spLocks noChangeShapeType="1"/>
          </p:cNvSpPr>
          <p:nvPr/>
        </p:nvSpPr>
        <p:spPr bwMode="auto">
          <a:xfrm>
            <a:off x="23622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7840" name="Text Box 36"/>
          <p:cNvSpPr txBox="1">
            <a:spLocks noChangeArrowheads="1"/>
          </p:cNvSpPr>
          <p:nvPr/>
        </p:nvSpPr>
        <p:spPr bwMode="auto">
          <a:xfrm>
            <a:off x="18288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7841" name="Text Box 37"/>
          <p:cNvSpPr txBox="1">
            <a:spLocks noChangeArrowheads="1"/>
          </p:cNvSpPr>
          <p:nvPr/>
        </p:nvSpPr>
        <p:spPr bwMode="auto">
          <a:xfrm>
            <a:off x="33528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7842" name="Line 38"/>
          <p:cNvSpPr>
            <a:spLocks noChangeShapeType="1"/>
          </p:cNvSpPr>
          <p:nvPr/>
        </p:nvSpPr>
        <p:spPr bwMode="auto">
          <a:xfrm>
            <a:off x="37338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7843" name="Text Box 39"/>
          <p:cNvSpPr txBox="1">
            <a:spLocks noChangeArrowheads="1"/>
          </p:cNvSpPr>
          <p:nvPr/>
        </p:nvSpPr>
        <p:spPr bwMode="auto">
          <a:xfrm>
            <a:off x="32004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7844" name="Text Box 40"/>
          <p:cNvSpPr txBox="1">
            <a:spLocks noChangeArrowheads="1"/>
          </p:cNvSpPr>
          <p:nvPr/>
        </p:nvSpPr>
        <p:spPr bwMode="auto">
          <a:xfrm>
            <a:off x="47244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7845" name="Line 41"/>
          <p:cNvSpPr>
            <a:spLocks noChangeShapeType="1"/>
          </p:cNvSpPr>
          <p:nvPr/>
        </p:nvSpPr>
        <p:spPr bwMode="auto">
          <a:xfrm>
            <a:off x="51054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7846" name="Text Box 42"/>
          <p:cNvSpPr txBox="1">
            <a:spLocks noChangeArrowheads="1"/>
          </p:cNvSpPr>
          <p:nvPr/>
        </p:nvSpPr>
        <p:spPr bwMode="auto">
          <a:xfrm>
            <a:off x="45720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7847" name="Text Box 43"/>
          <p:cNvSpPr txBox="1">
            <a:spLocks noChangeArrowheads="1"/>
          </p:cNvSpPr>
          <p:nvPr/>
        </p:nvSpPr>
        <p:spPr bwMode="auto">
          <a:xfrm>
            <a:off x="62484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7848" name="Line 44"/>
          <p:cNvSpPr>
            <a:spLocks noChangeShapeType="1"/>
          </p:cNvSpPr>
          <p:nvPr/>
        </p:nvSpPr>
        <p:spPr bwMode="auto">
          <a:xfrm>
            <a:off x="66294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7849" name="Text Box 45"/>
          <p:cNvSpPr txBox="1">
            <a:spLocks noChangeArrowheads="1"/>
          </p:cNvSpPr>
          <p:nvPr/>
        </p:nvSpPr>
        <p:spPr bwMode="auto">
          <a:xfrm>
            <a:off x="6096000" y="1447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7850" name="Line 48"/>
          <p:cNvSpPr>
            <a:spLocks noChangeShapeType="1"/>
          </p:cNvSpPr>
          <p:nvPr/>
        </p:nvSpPr>
        <p:spPr bwMode="auto">
          <a:xfrm>
            <a:off x="6324600" y="1828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2" name="מציין מיקום של מספר שקופית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0A8457-4A3D-42E4-83AA-3D1CA4F4B99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78851" name="Group 2"/>
          <p:cNvGrpSpPr>
            <a:grpSpLocks/>
          </p:cNvGrpSpPr>
          <p:nvPr/>
        </p:nvGrpSpPr>
        <p:grpSpPr bwMode="auto">
          <a:xfrm>
            <a:off x="4572000" y="838200"/>
            <a:ext cx="952500" cy="533400"/>
            <a:chOff x="2340" y="9180"/>
            <a:chExt cx="720" cy="360"/>
          </a:xfrm>
        </p:grpSpPr>
        <p:sp>
          <p:nvSpPr>
            <p:cNvPr id="78889" name="Text Box 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78890" name="Line 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8852" name="Group 5"/>
          <p:cNvGrpSpPr>
            <a:grpSpLocks/>
          </p:cNvGrpSpPr>
          <p:nvPr/>
        </p:nvGrpSpPr>
        <p:grpSpPr bwMode="auto">
          <a:xfrm>
            <a:off x="3200400" y="838200"/>
            <a:ext cx="952500" cy="533400"/>
            <a:chOff x="2340" y="9180"/>
            <a:chExt cx="720" cy="360"/>
          </a:xfrm>
        </p:grpSpPr>
        <p:sp>
          <p:nvSpPr>
            <p:cNvPr id="78887" name="Text Box 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78888" name="Line 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8853" name="Line 8"/>
          <p:cNvSpPr>
            <a:spLocks noChangeShapeType="1"/>
          </p:cNvSpPr>
          <p:nvPr/>
        </p:nvSpPr>
        <p:spPr bwMode="auto">
          <a:xfrm>
            <a:off x="41148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8854" name="Group 9"/>
          <p:cNvGrpSpPr>
            <a:grpSpLocks/>
          </p:cNvGrpSpPr>
          <p:nvPr/>
        </p:nvGrpSpPr>
        <p:grpSpPr bwMode="auto">
          <a:xfrm>
            <a:off x="1828800" y="838200"/>
            <a:ext cx="952500" cy="533400"/>
            <a:chOff x="2340" y="9180"/>
            <a:chExt cx="720" cy="360"/>
          </a:xfrm>
        </p:grpSpPr>
        <p:sp>
          <p:nvSpPr>
            <p:cNvPr id="78885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78886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8855" name="Line 12"/>
          <p:cNvSpPr>
            <a:spLocks noChangeShapeType="1"/>
          </p:cNvSpPr>
          <p:nvPr/>
        </p:nvSpPr>
        <p:spPr bwMode="auto">
          <a:xfrm>
            <a:off x="27432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8856" name="Group 13"/>
          <p:cNvGrpSpPr>
            <a:grpSpLocks/>
          </p:cNvGrpSpPr>
          <p:nvPr/>
        </p:nvGrpSpPr>
        <p:grpSpPr bwMode="auto">
          <a:xfrm>
            <a:off x="6096000" y="838200"/>
            <a:ext cx="952500" cy="533400"/>
            <a:chOff x="2340" y="9180"/>
            <a:chExt cx="720" cy="360"/>
          </a:xfrm>
        </p:grpSpPr>
        <p:sp>
          <p:nvSpPr>
            <p:cNvPr id="78883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78884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8857" name="Group 16"/>
          <p:cNvGrpSpPr>
            <a:grpSpLocks/>
          </p:cNvGrpSpPr>
          <p:nvPr/>
        </p:nvGrpSpPr>
        <p:grpSpPr bwMode="auto">
          <a:xfrm>
            <a:off x="7053263" y="838200"/>
            <a:ext cx="685800" cy="533400"/>
            <a:chOff x="8640" y="9180"/>
            <a:chExt cx="540" cy="360"/>
          </a:xfrm>
        </p:grpSpPr>
        <p:sp>
          <p:nvSpPr>
            <p:cNvPr id="78880" name="Line 17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8881" name="Line 18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8882" name="Line 19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8858" name="Line 20"/>
          <p:cNvSpPr>
            <a:spLocks noChangeShapeType="1"/>
          </p:cNvSpPr>
          <p:nvPr/>
        </p:nvSpPr>
        <p:spPr bwMode="auto">
          <a:xfrm>
            <a:off x="5562600" y="106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8859" name="Line 21"/>
          <p:cNvSpPr>
            <a:spLocks noChangeShapeType="1"/>
          </p:cNvSpPr>
          <p:nvPr/>
        </p:nvSpPr>
        <p:spPr bwMode="auto">
          <a:xfrm>
            <a:off x="1600200" y="609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8860" name="Text Box 22"/>
          <p:cNvSpPr txBox="1">
            <a:spLocks noChangeArrowheads="1"/>
          </p:cNvSpPr>
          <p:nvPr/>
        </p:nvSpPr>
        <p:spPr bwMode="auto">
          <a:xfrm>
            <a:off x="914400" y="22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head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257800" y="2438400"/>
            <a:ext cx="952500" cy="533400"/>
            <a:chOff x="2340" y="9180"/>
            <a:chExt cx="720" cy="360"/>
          </a:xfrm>
        </p:grpSpPr>
        <p:sp>
          <p:nvSpPr>
            <p:cNvPr id="78878" name="Text Box 27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78879" name="Line 28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8862" name="Group 29"/>
          <p:cNvGrpSpPr>
            <a:grpSpLocks/>
          </p:cNvGrpSpPr>
          <p:nvPr/>
        </p:nvGrpSpPr>
        <p:grpSpPr bwMode="auto">
          <a:xfrm>
            <a:off x="6248400" y="2438400"/>
            <a:ext cx="685800" cy="533400"/>
            <a:chOff x="8640" y="9180"/>
            <a:chExt cx="540" cy="360"/>
          </a:xfrm>
        </p:grpSpPr>
        <p:sp>
          <p:nvSpPr>
            <p:cNvPr id="78875" name="Line 30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8876" name="Line 31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8877" name="Line 32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8863" name="Text Box 34"/>
          <p:cNvSpPr txBox="1">
            <a:spLocks noChangeArrowheads="1"/>
          </p:cNvSpPr>
          <p:nvPr/>
        </p:nvSpPr>
        <p:spPr bwMode="auto">
          <a:xfrm>
            <a:off x="19812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8864" name="Line 35"/>
          <p:cNvSpPr>
            <a:spLocks noChangeShapeType="1"/>
          </p:cNvSpPr>
          <p:nvPr/>
        </p:nvSpPr>
        <p:spPr bwMode="auto">
          <a:xfrm>
            <a:off x="23622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8865" name="Text Box 36"/>
          <p:cNvSpPr txBox="1">
            <a:spLocks noChangeArrowheads="1"/>
          </p:cNvSpPr>
          <p:nvPr/>
        </p:nvSpPr>
        <p:spPr bwMode="auto">
          <a:xfrm>
            <a:off x="18288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8866" name="Text Box 37"/>
          <p:cNvSpPr txBox="1">
            <a:spLocks noChangeArrowheads="1"/>
          </p:cNvSpPr>
          <p:nvPr/>
        </p:nvSpPr>
        <p:spPr bwMode="auto">
          <a:xfrm>
            <a:off x="33528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8867" name="Line 38"/>
          <p:cNvSpPr>
            <a:spLocks noChangeShapeType="1"/>
          </p:cNvSpPr>
          <p:nvPr/>
        </p:nvSpPr>
        <p:spPr bwMode="auto">
          <a:xfrm>
            <a:off x="37338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8868" name="Text Box 39"/>
          <p:cNvSpPr txBox="1">
            <a:spLocks noChangeArrowheads="1"/>
          </p:cNvSpPr>
          <p:nvPr/>
        </p:nvSpPr>
        <p:spPr bwMode="auto">
          <a:xfrm>
            <a:off x="32004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8869" name="Text Box 40"/>
          <p:cNvSpPr txBox="1">
            <a:spLocks noChangeArrowheads="1"/>
          </p:cNvSpPr>
          <p:nvPr/>
        </p:nvSpPr>
        <p:spPr bwMode="auto">
          <a:xfrm>
            <a:off x="47244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8870" name="Line 41"/>
          <p:cNvSpPr>
            <a:spLocks noChangeShapeType="1"/>
          </p:cNvSpPr>
          <p:nvPr/>
        </p:nvSpPr>
        <p:spPr bwMode="auto">
          <a:xfrm>
            <a:off x="51054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8871" name="Text Box 42"/>
          <p:cNvSpPr txBox="1">
            <a:spLocks noChangeArrowheads="1"/>
          </p:cNvSpPr>
          <p:nvPr/>
        </p:nvSpPr>
        <p:spPr bwMode="auto">
          <a:xfrm>
            <a:off x="45720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2750" name="Line 46"/>
          <p:cNvSpPr>
            <a:spLocks noChangeShapeType="1"/>
          </p:cNvSpPr>
          <p:nvPr/>
        </p:nvSpPr>
        <p:spPr bwMode="auto">
          <a:xfrm>
            <a:off x="5105400" y="1752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2751" name="Line 47"/>
          <p:cNvSpPr>
            <a:spLocks noChangeShapeType="1"/>
          </p:cNvSpPr>
          <p:nvPr/>
        </p:nvSpPr>
        <p:spPr bwMode="auto">
          <a:xfrm>
            <a:off x="4800600" y="1828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" name="מציין מיקום של מספר שקופית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FE0162-1E07-430B-B5E4-8D3A3E6EABA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4191000" cy="40386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	IntNode list = null;</a:t>
            </a:r>
          </a:p>
          <a:p>
            <a:pPr algn="l" rtl="0" eaLnBrk="1" hangingPunct="1">
              <a:buFontTx/>
              <a:buNone/>
            </a:pPr>
            <a:endParaRPr lang="en-US" altLang="he-IL" sz="2800" smtClean="0"/>
          </a:p>
          <a:p>
            <a:pPr algn="l" rtl="0" eaLnBrk="1" hangingPunct="1">
              <a:buFontTx/>
              <a:buNone/>
            </a:pPr>
            <a:endParaRPr lang="en-US" altLang="he-IL" sz="2800" smtClean="0"/>
          </a:p>
          <a:p>
            <a:pPr algn="l" rtl="0" eaLnBrk="1" hangingPunct="1">
              <a:buFontTx/>
              <a:buNone/>
            </a:pPr>
            <a:endParaRPr lang="en-US" altLang="he-IL" sz="2800" smtClean="0"/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962400" y="457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list=null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B48AA1-CE39-4B65-90DF-25252DB3458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79875" name="Group 2"/>
          <p:cNvGrpSpPr>
            <a:grpSpLocks/>
          </p:cNvGrpSpPr>
          <p:nvPr/>
        </p:nvGrpSpPr>
        <p:grpSpPr bwMode="auto">
          <a:xfrm>
            <a:off x="4572000" y="838200"/>
            <a:ext cx="952500" cy="533400"/>
            <a:chOff x="2340" y="9180"/>
            <a:chExt cx="720" cy="360"/>
          </a:xfrm>
        </p:grpSpPr>
        <p:sp>
          <p:nvSpPr>
            <p:cNvPr id="79909" name="Text Box 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79910" name="Line 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9876" name="Group 5"/>
          <p:cNvGrpSpPr>
            <a:grpSpLocks/>
          </p:cNvGrpSpPr>
          <p:nvPr/>
        </p:nvGrpSpPr>
        <p:grpSpPr bwMode="auto">
          <a:xfrm>
            <a:off x="3200400" y="838200"/>
            <a:ext cx="952500" cy="533400"/>
            <a:chOff x="2340" y="9180"/>
            <a:chExt cx="720" cy="360"/>
          </a:xfrm>
        </p:grpSpPr>
        <p:sp>
          <p:nvSpPr>
            <p:cNvPr id="79907" name="Text Box 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79908" name="Line 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9877" name="Line 8"/>
          <p:cNvSpPr>
            <a:spLocks noChangeShapeType="1"/>
          </p:cNvSpPr>
          <p:nvPr/>
        </p:nvSpPr>
        <p:spPr bwMode="auto">
          <a:xfrm>
            <a:off x="41148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9878" name="Group 9"/>
          <p:cNvGrpSpPr>
            <a:grpSpLocks/>
          </p:cNvGrpSpPr>
          <p:nvPr/>
        </p:nvGrpSpPr>
        <p:grpSpPr bwMode="auto">
          <a:xfrm>
            <a:off x="1828800" y="838200"/>
            <a:ext cx="952500" cy="533400"/>
            <a:chOff x="2340" y="9180"/>
            <a:chExt cx="720" cy="360"/>
          </a:xfrm>
        </p:grpSpPr>
        <p:sp>
          <p:nvSpPr>
            <p:cNvPr id="79905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79906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9879" name="Line 12"/>
          <p:cNvSpPr>
            <a:spLocks noChangeShapeType="1"/>
          </p:cNvSpPr>
          <p:nvPr/>
        </p:nvSpPr>
        <p:spPr bwMode="auto">
          <a:xfrm>
            <a:off x="27432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79880" name="Group 13"/>
          <p:cNvGrpSpPr>
            <a:grpSpLocks/>
          </p:cNvGrpSpPr>
          <p:nvPr/>
        </p:nvGrpSpPr>
        <p:grpSpPr bwMode="auto">
          <a:xfrm>
            <a:off x="6096000" y="838200"/>
            <a:ext cx="952500" cy="533400"/>
            <a:chOff x="2340" y="9180"/>
            <a:chExt cx="720" cy="360"/>
          </a:xfrm>
        </p:grpSpPr>
        <p:sp>
          <p:nvSpPr>
            <p:cNvPr id="79903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79904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9881" name="Group 16"/>
          <p:cNvGrpSpPr>
            <a:grpSpLocks/>
          </p:cNvGrpSpPr>
          <p:nvPr/>
        </p:nvGrpSpPr>
        <p:grpSpPr bwMode="auto">
          <a:xfrm>
            <a:off x="7053263" y="838200"/>
            <a:ext cx="685800" cy="533400"/>
            <a:chOff x="8640" y="9180"/>
            <a:chExt cx="540" cy="360"/>
          </a:xfrm>
        </p:grpSpPr>
        <p:sp>
          <p:nvSpPr>
            <p:cNvPr id="79900" name="Line 17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9901" name="Line 18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9902" name="Line 19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9882" name="Line 20"/>
          <p:cNvSpPr>
            <a:spLocks noChangeShapeType="1"/>
          </p:cNvSpPr>
          <p:nvPr/>
        </p:nvSpPr>
        <p:spPr bwMode="auto">
          <a:xfrm>
            <a:off x="5562600" y="106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>
            <a:off x="1600200" y="609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9884" name="Text Box 22"/>
          <p:cNvSpPr txBox="1">
            <a:spLocks noChangeArrowheads="1"/>
          </p:cNvSpPr>
          <p:nvPr/>
        </p:nvSpPr>
        <p:spPr bwMode="auto">
          <a:xfrm>
            <a:off x="914400" y="22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head</a:t>
            </a:r>
          </a:p>
        </p:txBody>
      </p:sp>
      <p:grpSp>
        <p:nvGrpSpPr>
          <p:cNvPr id="79885" name="Group 26"/>
          <p:cNvGrpSpPr>
            <a:grpSpLocks/>
          </p:cNvGrpSpPr>
          <p:nvPr/>
        </p:nvGrpSpPr>
        <p:grpSpPr bwMode="auto">
          <a:xfrm>
            <a:off x="5257800" y="2438400"/>
            <a:ext cx="952500" cy="533400"/>
            <a:chOff x="2340" y="9180"/>
            <a:chExt cx="720" cy="360"/>
          </a:xfrm>
        </p:grpSpPr>
        <p:sp>
          <p:nvSpPr>
            <p:cNvPr id="79898" name="Text Box 27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79899" name="Line 28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9886" name="Group 29"/>
          <p:cNvGrpSpPr>
            <a:grpSpLocks/>
          </p:cNvGrpSpPr>
          <p:nvPr/>
        </p:nvGrpSpPr>
        <p:grpSpPr bwMode="auto">
          <a:xfrm>
            <a:off x="6248400" y="2438400"/>
            <a:ext cx="685800" cy="533400"/>
            <a:chOff x="8640" y="9180"/>
            <a:chExt cx="540" cy="360"/>
          </a:xfrm>
        </p:grpSpPr>
        <p:sp>
          <p:nvSpPr>
            <p:cNvPr id="79895" name="Line 30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9896" name="Line 31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9897" name="Line 32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9887" name="Text Box 34"/>
          <p:cNvSpPr txBox="1">
            <a:spLocks noChangeArrowheads="1"/>
          </p:cNvSpPr>
          <p:nvPr/>
        </p:nvSpPr>
        <p:spPr bwMode="auto">
          <a:xfrm>
            <a:off x="19812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9888" name="Line 35"/>
          <p:cNvSpPr>
            <a:spLocks noChangeShapeType="1"/>
          </p:cNvSpPr>
          <p:nvPr/>
        </p:nvSpPr>
        <p:spPr bwMode="auto">
          <a:xfrm>
            <a:off x="23622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9889" name="Text Box 36"/>
          <p:cNvSpPr txBox="1">
            <a:spLocks noChangeArrowheads="1"/>
          </p:cNvSpPr>
          <p:nvPr/>
        </p:nvSpPr>
        <p:spPr bwMode="auto">
          <a:xfrm>
            <a:off x="18288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9890" name="Text Box 37"/>
          <p:cNvSpPr txBox="1">
            <a:spLocks noChangeArrowheads="1"/>
          </p:cNvSpPr>
          <p:nvPr/>
        </p:nvSpPr>
        <p:spPr bwMode="auto">
          <a:xfrm>
            <a:off x="33528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79891" name="Line 38"/>
          <p:cNvSpPr>
            <a:spLocks noChangeShapeType="1"/>
          </p:cNvSpPr>
          <p:nvPr/>
        </p:nvSpPr>
        <p:spPr bwMode="auto">
          <a:xfrm>
            <a:off x="37338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9892" name="Text Box 39"/>
          <p:cNvSpPr txBox="1">
            <a:spLocks noChangeArrowheads="1"/>
          </p:cNvSpPr>
          <p:nvPr/>
        </p:nvSpPr>
        <p:spPr bwMode="auto">
          <a:xfrm>
            <a:off x="32004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9893" name="Line 44"/>
          <p:cNvSpPr>
            <a:spLocks noChangeShapeType="1"/>
          </p:cNvSpPr>
          <p:nvPr/>
        </p:nvSpPr>
        <p:spPr bwMode="auto">
          <a:xfrm>
            <a:off x="3733800" y="1752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" name="מציין מיקום של מספר שקופית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4C2100-58C2-4E2F-B354-FC5C94FB36A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80899" name="Group 2"/>
          <p:cNvGrpSpPr>
            <a:grpSpLocks/>
          </p:cNvGrpSpPr>
          <p:nvPr/>
        </p:nvGrpSpPr>
        <p:grpSpPr bwMode="auto">
          <a:xfrm>
            <a:off x="4572000" y="838200"/>
            <a:ext cx="952500" cy="533400"/>
            <a:chOff x="2340" y="9180"/>
            <a:chExt cx="720" cy="360"/>
          </a:xfrm>
        </p:grpSpPr>
        <p:sp>
          <p:nvSpPr>
            <p:cNvPr id="80936" name="Text Box 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80937" name="Line 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200400" y="838200"/>
            <a:ext cx="952500" cy="533400"/>
            <a:chOff x="2340" y="9180"/>
            <a:chExt cx="720" cy="360"/>
          </a:xfrm>
        </p:grpSpPr>
        <p:sp>
          <p:nvSpPr>
            <p:cNvPr id="80934" name="Text Box 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80935" name="Line 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0901" name="Line 8"/>
          <p:cNvSpPr>
            <a:spLocks noChangeShapeType="1"/>
          </p:cNvSpPr>
          <p:nvPr/>
        </p:nvSpPr>
        <p:spPr bwMode="auto">
          <a:xfrm>
            <a:off x="41148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80902" name="Group 9"/>
          <p:cNvGrpSpPr>
            <a:grpSpLocks/>
          </p:cNvGrpSpPr>
          <p:nvPr/>
        </p:nvGrpSpPr>
        <p:grpSpPr bwMode="auto">
          <a:xfrm>
            <a:off x="1828800" y="838200"/>
            <a:ext cx="952500" cy="533400"/>
            <a:chOff x="2340" y="9180"/>
            <a:chExt cx="720" cy="360"/>
          </a:xfrm>
        </p:grpSpPr>
        <p:sp>
          <p:nvSpPr>
            <p:cNvPr id="80932" name="Text Box 1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80933" name="Line 1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0903" name="Line 12"/>
          <p:cNvSpPr>
            <a:spLocks noChangeShapeType="1"/>
          </p:cNvSpPr>
          <p:nvPr/>
        </p:nvSpPr>
        <p:spPr bwMode="auto">
          <a:xfrm>
            <a:off x="27432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80904" name="Group 13"/>
          <p:cNvGrpSpPr>
            <a:grpSpLocks/>
          </p:cNvGrpSpPr>
          <p:nvPr/>
        </p:nvGrpSpPr>
        <p:grpSpPr bwMode="auto">
          <a:xfrm>
            <a:off x="6096000" y="838200"/>
            <a:ext cx="952500" cy="533400"/>
            <a:chOff x="2340" y="9180"/>
            <a:chExt cx="720" cy="360"/>
          </a:xfrm>
        </p:grpSpPr>
        <p:sp>
          <p:nvSpPr>
            <p:cNvPr id="80930" name="Text Box 1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80931" name="Line 1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0905" name="Group 16"/>
          <p:cNvGrpSpPr>
            <a:grpSpLocks/>
          </p:cNvGrpSpPr>
          <p:nvPr/>
        </p:nvGrpSpPr>
        <p:grpSpPr bwMode="auto">
          <a:xfrm>
            <a:off x="7053263" y="838200"/>
            <a:ext cx="685800" cy="533400"/>
            <a:chOff x="8640" y="9180"/>
            <a:chExt cx="540" cy="360"/>
          </a:xfrm>
        </p:grpSpPr>
        <p:sp>
          <p:nvSpPr>
            <p:cNvPr id="80927" name="Line 17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0928" name="Line 18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0929" name="Line 19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0906" name="Line 20"/>
          <p:cNvSpPr>
            <a:spLocks noChangeShapeType="1"/>
          </p:cNvSpPr>
          <p:nvPr/>
        </p:nvSpPr>
        <p:spPr bwMode="auto">
          <a:xfrm>
            <a:off x="5562600" y="106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07" name="Line 21"/>
          <p:cNvSpPr>
            <a:spLocks noChangeShapeType="1"/>
          </p:cNvSpPr>
          <p:nvPr/>
        </p:nvSpPr>
        <p:spPr bwMode="auto">
          <a:xfrm>
            <a:off x="1600200" y="609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08" name="Text Box 22"/>
          <p:cNvSpPr txBox="1">
            <a:spLocks noChangeArrowheads="1"/>
          </p:cNvSpPr>
          <p:nvPr/>
        </p:nvSpPr>
        <p:spPr bwMode="auto">
          <a:xfrm>
            <a:off x="914400" y="22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head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733800" y="2438400"/>
            <a:ext cx="952500" cy="533400"/>
            <a:chOff x="2340" y="9180"/>
            <a:chExt cx="720" cy="360"/>
          </a:xfrm>
        </p:grpSpPr>
        <p:sp>
          <p:nvSpPr>
            <p:cNvPr id="80925" name="Text Box 2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80926" name="Line 2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0910" name="Group 26"/>
          <p:cNvGrpSpPr>
            <a:grpSpLocks/>
          </p:cNvGrpSpPr>
          <p:nvPr/>
        </p:nvGrpSpPr>
        <p:grpSpPr bwMode="auto">
          <a:xfrm>
            <a:off x="5257800" y="2438400"/>
            <a:ext cx="952500" cy="533400"/>
            <a:chOff x="2340" y="9180"/>
            <a:chExt cx="720" cy="360"/>
          </a:xfrm>
        </p:grpSpPr>
        <p:sp>
          <p:nvSpPr>
            <p:cNvPr id="80923" name="Text Box 27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0911" name="Group 29"/>
          <p:cNvGrpSpPr>
            <a:grpSpLocks/>
          </p:cNvGrpSpPr>
          <p:nvPr/>
        </p:nvGrpSpPr>
        <p:grpSpPr bwMode="auto">
          <a:xfrm>
            <a:off x="6248400" y="2438400"/>
            <a:ext cx="685800" cy="533400"/>
            <a:chOff x="8640" y="9180"/>
            <a:chExt cx="540" cy="360"/>
          </a:xfrm>
        </p:grpSpPr>
        <p:sp>
          <p:nvSpPr>
            <p:cNvPr id="80920" name="Line 30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0921" name="Line 31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0922" name="Line 32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4785" name="Line 33"/>
          <p:cNvSpPr>
            <a:spLocks noChangeShapeType="1"/>
          </p:cNvSpPr>
          <p:nvPr/>
        </p:nvSpPr>
        <p:spPr bwMode="auto">
          <a:xfrm>
            <a:off x="47244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13" name="Text Box 34"/>
          <p:cNvSpPr txBox="1">
            <a:spLocks noChangeArrowheads="1"/>
          </p:cNvSpPr>
          <p:nvPr/>
        </p:nvSpPr>
        <p:spPr bwMode="auto">
          <a:xfrm>
            <a:off x="19812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p</a:t>
            </a:r>
          </a:p>
        </p:txBody>
      </p:sp>
      <p:sp>
        <p:nvSpPr>
          <p:cNvPr id="80914" name="Line 35"/>
          <p:cNvSpPr>
            <a:spLocks noChangeShapeType="1"/>
          </p:cNvSpPr>
          <p:nvPr/>
        </p:nvSpPr>
        <p:spPr bwMode="auto">
          <a:xfrm>
            <a:off x="2362200" y="53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15" name="Text Box 36"/>
          <p:cNvSpPr txBox="1">
            <a:spLocks noChangeArrowheads="1"/>
          </p:cNvSpPr>
          <p:nvPr/>
        </p:nvSpPr>
        <p:spPr bwMode="auto">
          <a:xfrm>
            <a:off x="18288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 =</a:t>
            </a:r>
          </a:p>
        </p:txBody>
      </p:sp>
      <p:sp>
        <p:nvSpPr>
          <p:cNvPr id="74792" name="Line 40"/>
          <p:cNvSpPr>
            <a:spLocks noChangeShapeType="1"/>
          </p:cNvSpPr>
          <p:nvPr/>
        </p:nvSpPr>
        <p:spPr bwMode="auto">
          <a:xfrm>
            <a:off x="2438400" y="16764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93" name="Line 41"/>
          <p:cNvSpPr>
            <a:spLocks noChangeShapeType="1"/>
          </p:cNvSpPr>
          <p:nvPr/>
        </p:nvSpPr>
        <p:spPr bwMode="auto">
          <a:xfrm>
            <a:off x="2057400" y="18288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794" name="Text Box 42"/>
          <p:cNvSpPr txBox="1">
            <a:spLocks noChangeArrowheads="1"/>
          </p:cNvSpPr>
          <p:nvPr/>
        </p:nvSpPr>
        <p:spPr bwMode="auto">
          <a:xfrm>
            <a:off x="1600200" y="3276600"/>
            <a:ext cx="5943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IntNode copyBigger(int n)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 return  copyBigger(n, head);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42" name="מציין מיקום של מספר שקופית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81A1E2-0F66-45BD-8A3E-B3489FEB16D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74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9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81923" name="Group 4"/>
          <p:cNvGrpSpPr>
            <a:grpSpLocks/>
          </p:cNvGrpSpPr>
          <p:nvPr/>
        </p:nvGrpSpPr>
        <p:grpSpPr bwMode="auto">
          <a:xfrm>
            <a:off x="5638800" y="914400"/>
            <a:ext cx="952500" cy="533400"/>
            <a:chOff x="2340" y="9180"/>
            <a:chExt cx="720" cy="360"/>
          </a:xfrm>
        </p:grpSpPr>
        <p:sp>
          <p:nvSpPr>
            <p:cNvPr id="81973" name="Text Box 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81974" name="Line 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1924" name="Group 7"/>
          <p:cNvGrpSpPr>
            <a:grpSpLocks/>
          </p:cNvGrpSpPr>
          <p:nvPr/>
        </p:nvGrpSpPr>
        <p:grpSpPr bwMode="auto">
          <a:xfrm>
            <a:off x="4267200" y="914400"/>
            <a:ext cx="952500" cy="533400"/>
            <a:chOff x="2340" y="9180"/>
            <a:chExt cx="720" cy="360"/>
          </a:xfrm>
        </p:grpSpPr>
        <p:sp>
          <p:nvSpPr>
            <p:cNvPr id="81971" name="Text Box 8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6</a:t>
              </a:r>
              <a:endParaRPr lang="en-US" altLang="he-IL" sz="4000"/>
            </a:p>
          </p:txBody>
        </p:sp>
        <p:sp>
          <p:nvSpPr>
            <p:cNvPr id="81972" name="Line 9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1925" name="Line 10"/>
          <p:cNvSpPr>
            <a:spLocks noChangeShapeType="1"/>
          </p:cNvSpPr>
          <p:nvPr/>
        </p:nvSpPr>
        <p:spPr bwMode="auto">
          <a:xfrm>
            <a:off x="51816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81926" name="Group 11"/>
          <p:cNvGrpSpPr>
            <a:grpSpLocks/>
          </p:cNvGrpSpPr>
          <p:nvPr/>
        </p:nvGrpSpPr>
        <p:grpSpPr bwMode="auto">
          <a:xfrm>
            <a:off x="2895600" y="914400"/>
            <a:ext cx="952500" cy="533400"/>
            <a:chOff x="2340" y="9180"/>
            <a:chExt cx="720" cy="360"/>
          </a:xfrm>
        </p:grpSpPr>
        <p:sp>
          <p:nvSpPr>
            <p:cNvPr id="81969" name="Text Box 12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4</a:t>
              </a:r>
              <a:endParaRPr lang="en-US" altLang="he-IL" sz="4000"/>
            </a:p>
          </p:txBody>
        </p:sp>
        <p:sp>
          <p:nvSpPr>
            <p:cNvPr id="81970" name="Line 13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1927" name="Line 14"/>
          <p:cNvSpPr>
            <a:spLocks noChangeShapeType="1"/>
          </p:cNvSpPr>
          <p:nvPr/>
        </p:nvSpPr>
        <p:spPr bwMode="auto">
          <a:xfrm>
            <a:off x="38100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81928" name="Group 15"/>
          <p:cNvGrpSpPr>
            <a:grpSpLocks/>
          </p:cNvGrpSpPr>
          <p:nvPr/>
        </p:nvGrpSpPr>
        <p:grpSpPr bwMode="auto">
          <a:xfrm>
            <a:off x="7162800" y="914400"/>
            <a:ext cx="952500" cy="533400"/>
            <a:chOff x="2340" y="9180"/>
            <a:chExt cx="720" cy="360"/>
          </a:xfrm>
        </p:grpSpPr>
        <p:sp>
          <p:nvSpPr>
            <p:cNvPr id="81967" name="Text Box 1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9</a:t>
              </a:r>
              <a:endParaRPr lang="en-US" altLang="he-IL" sz="4000"/>
            </a:p>
          </p:txBody>
        </p:sp>
        <p:sp>
          <p:nvSpPr>
            <p:cNvPr id="81968" name="Line 1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1929" name="Group 18"/>
          <p:cNvGrpSpPr>
            <a:grpSpLocks/>
          </p:cNvGrpSpPr>
          <p:nvPr/>
        </p:nvGrpSpPr>
        <p:grpSpPr bwMode="auto">
          <a:xfrm>
            <a:off x="8120063" y="914400"/>
            <a:ext cx="685800" cy="533400"/>
            <a:chOff x="8640" y="9180"/>
            <a:chExt cx="540" cy="360"/>
          </a:xfrm>
        </p:grpSpPr>
        <p:sp>
          <p:nvSpPr>
            <p:cNvPr id="81964" name="Line 19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1965" name="Line 20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1966" name="Line 21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1930" name="Line 22"/>
          <p:cNvSpPr>
            <a:spLocks noChangeShapeType="1"/>
          </p:cNvSpPr>
          <p:nvPr/>
        </p:nvSpPr>
        <p:spPr bwMode="auto">
          <a:xfrm>
            <a:off x="66294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31" name="Line 23"/>
          <p:cNvSpPr>
            <a:spLocks noChangeShapeType="1"/>
          </p:cNvSpPr>
          <p:nvPr/>
        </p:nvSpPr>
        <p:spPr bwMode="auto">
          <a:xfrm flipH="1">
            <a:off x="762000" y="6096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32" name="Text Box 24"/>
          <p:cNvSpPr txBox="1">
            <a:spLocks noChangeArrowheads="1"/>
          </p:cNvSpPr>
          <p:nvPr/>
        </p:nvSpPr>
        <p:spPr bwMode="auto">
          <a:xfrm>
            <a:off x="228600" y="228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head</a:t>
            </a:r>
          </a:p>
        </p:txBody>
      </p:sp>
      <p:grpSp>
        <p:nvGrpSpPr>
          <p:cNvPr id="81933" name="Group 25"/>
          <p:cNvGrpSpPr>
            <a:grpSpLocks/>
          </p:cNvGrpSpPr>
          <p:nvPr/>
        </p:nvGrpSpPr>
        <p:grpSpPr bwMode="auto">
          <a:xfrm>
            <a:off x="1524000" y="914400"/>
            <a:ext cx="952500" cy="533400"/>
            <a:chOff x="2340" y="9180"/>
            <a:chExt cx="720" cy="360"/>
          </a:xfrm>
        </p:grpSpPr>
        <p:sp>
          <p:nvSpPr>
            <p:cNvPr id="81962" name="Text Box 2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3</a:t>
              </a:r>
              <a:endParaRPr lang="en-US" altLang="he-IL" sz="4000"/>
            </a:p>
          </p:txBody>
        </p:sp>
        <p:sp>
          <p:nvSpPr>
            <p:cNvPr id="81963" name="Line 2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1934" name="Line 28"/>
          <p:cNvSpPr>
            <a:spLocks noChangeShapeType="1"/>
          </p:cNvSpPr>
          <p:nvPr/>
        </p:nvSpPr>
        <p:spPr bwMode="auto">
          <a:xfrm>
            <a:off x="24384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81935" name="Group 29"/>
          <p:cNvGrpSpPr>
            <a:grpSpLocks/>
          </p:cNvGrpSpPr>
          <p:nvPr/>
        </p:nvGrpSpPr>
        <p:grpSpPr bwMode="auto">
          <a:xfrm>
            <a:off x="152400" y="914400"/>
            <a:ext cx="952500" cy="533400"/>
            <a:chOff x="2340" y="9180"/>
            <a:chExt cx="720" cy="360"/>
          </a:xfrm>
        </p:grpSpPr>
        <p:sp>
          <p:nvSpPr>
            <p:cNvPr id="81960" name="Text Box 30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1</a:t>
              </a:r>
              <a:endParaRPr lang="en-US" altLang="he-IL" sz="4000"/>
            </a:p>
          </p:txBody>
        </p:sp>
        <p:sp>
          <p:nvSpPr>
            <p:cNvPr id="81961" name="Line 31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1936" name="Line 32"/>
          <p:cNvSpPr>
            <a:spLocks noChangeShapeType="1"/>
          </p:cNvSpPr>
          <p:nvPr/>
        </p:nvSpPr>
        <p:spPr bwMode="auto">
          <a:xfrm>
            <a:off x="10668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81937" name="Group 33"/>
          <p:cNvGrpSpPr>
            <a:grpSpLocks/>
          </p:cNvGrpSpPr>
          <p:nvPr/>
        </p:nvGrpSpPr>
        <p:grpSpPr bwMode="auto">
          <a:xfrm>
            <a:off x="3505200" y="2514600"/>
            <a:ext cx="952500" cy="533400"/>
            <a:chOff x="2340" y="9180"/>
            <a:chExt cx="720" cy="360"/>
          </a:xfrm>
        </p:grpSpPr>
        <p:sp>
          <p:nvSpPr>
            <p:cNvPr id="81958" name="Text Box 3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6</a:t>
              </a:r>
              <a:endParaRPr lang="en-US" altLang="he-IL" sz="4000"/>
            </a:p>
          </p:txBody>
        </p:sp>
        <p:sp>
          <p:nvSpPr>
            <p:cNvPr id="81959" name="Line 3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1938" name="Group 36"/>
          <p:cNvGrpSpPr>
            <a:grpSpLocks/>
          </p:cNvGrpSpPr>
          <p:nvPr/>
        </p:nvGrpSpPr>
        <p:grpSpPr bwMode="auto">
          <a:xfrm>
            <a:off x="2133600" y="2514600"/>
            <a:ext cx="952500" cy="533400"/>
            <a:chOff x="2340" y="9180"/>
            <a:chExt cx="720" cy="360"/>
          </a:xfrm>
        </p:grpSpPr>
        <p:sp>
          <p:nvSpPr>
            <p:cNvPr id="81956" name="Text Box 37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3</a:t>
              </a:r>
              <a:endParaRPr lang="en-US" altLang="he-IL" sz="4000"/>
            </a:p>
          </p:txBody>
        </p:sp>
        <p:sp>
          <p:nvSpPr>
            <p:cNvPr id="81957" name="Line 38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1939" name="Line 39"/>
          <p:cNvSpPr>
            <a:spLocks noChangeShapeType="1"/>
          </p:cNvSpPr>
          <p:nvPr/>
        </p:nvSpPr>
        <p:spPr bwMode="auto">
          <a:xfrm>
            <a:off x="30480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81940" name="Group 40"/>
          <p:cNvGrpSpPr>
            <a:grpSpLocks/>
          </p:cNvGrpSpPr>
          <p:nvPr/>
        </p:nvGrpSpPr>
        <p:grpSpPr bwMode="auto">
          <a:xfrm>
            <a:off x="762000" y="2514600"/>
            <a:ext cx="952500" cy="533400"/>
            <a:chOff x="2340" y="9180"/>
            <a:chExt cx="720" cy="360"/>
          </a:xfrm>
        </p:grpSpPr>
        <p:sp>
          <p:nvSpPr>
            <p:cNvPr id="81954" name="Text Box 41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81955" name="Line 42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1941" name="Line 43"/>
          <p:cNvSpPr>
            <a:spLocks noChangeShapeType="1"/>
          </p:cNvSpPr>
          <p:nvPr/>
        </p:nvSpPr>
        <p:spPr bwMode="auto">
          <a:xfrm>
            <a:off x="1676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81942" name="Group 44"/>
          <p:cNvGrpSpPr>
            <a:grpSpLocks/>
          </p:cNvGrpSpPr>
          <p:nvPr/>
        </p:nvGrpSpPr>
        <p:grpSpPr bwMode="auto">
          <a:xfrm>
            <a:off x="5029200" y="2514600"/>
            <a:ext cx="952500" cy="533400"/>
            <a:chOff x="2340" y="9180"/>
            <a:chExt cx="720" cy="360"/>
          </a:xfrm>
        </p:grpSpPr>
        <p:sp>
          <p:nvSpPr>
            <p:cNvPr id="81952" name="Text Box 4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81953" name="Line 4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1943" name="Group 47"/>
          <p:cNvGrpSpPr>
            <a:grpSpLocks/>
          </p:cNvGrpSpPr>
          <p:nvPr/>
        </p:nvGrpSpPr>
        <p:grpSpPr bwMode="auto">
          <a:xfrm>
            <a:off x="5986463" y="2514600"/>
            <a:ext cx="685800" cy="533400"/>
            <a:chOff x="8640" y="9180"/>
            <a:chExt cx="540" cy="360"/>
          </a:xfrm>
        </p:grpSpPr>
        <p:sp>
          <p:nvSpPr>
            <p:cNvPr id="81949" name="Line 48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1950" name="Line 49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1951" name="Line 50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1944" name="Line 51"/>
          <p:cNvSpPr>
            <a:spLocks noChangeShapeType="1"/>
          </p:cNvSpPr>
          <p:nvPr/>
        </p:nvSpPr>
        <p:spPr bwMode="auto">
          <a:xfrm>
            <a:off x="44958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45" name="Line 52"/>
          <p:cNvSpPr>
            <a:spLocks noChangeShapeType="1"/>
          </p:cNvSpPr>
          <p:nvPr/>
        </p:nvSpPr>
        <p:spPr bwMode="auto">
          <a:xfrm>
            <a:off x="990600" y="2133600"/>
            <a:ext cx="76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1946" name="Text Box 53"/>
          <p:cNvSpPr txBox="1">
            <a:spLocks noChangeArrowheads="1"/>
          </p:cNvSpPr>
          <p:nvPr/>
        </p:nvSpPr>
        <p:spPr bwMode="auto">
          <a:xfrm>
            <a:off x="304800" y="1752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head</a:t>
            </a:r>
          </a:p>
        </p:txBody>
      </p:sp>
      <p:sp>
        <p:nvSpPr>
          <p:cNvPr id="81947" name="Text Box 54"/>
          <p:cNvSpPr txBox="1">
            <a:spLocks noChangeArrowheads="1"/>
          </p:cNvSpPr>
          <p:nvPr/>
        </p:nvSpPr>
        <p:spPr bwMode="auto">
          <a:xfrm>
            <a:off x="457200" y="3124200"/>
            <a:ext cx="8229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כתבו שיטה שחתימתה: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int longestEqual(IntList other)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/>
              <a:t>השיטה נמצאת בתוך המחלקה </a:t>
            </a:r>
            <a:r>
              <a:rPr lang="en-US" altLang="he-IL" sz="2400"/>
              <a:t>IntList</a:t>
            </a:r>
            <a:r>
              <a:rPr lang="he-IL" altLang="he-IL" sz="2400"/>
              <a:t> ומחזירה את אורך החלק הזהה בשתי הרשימות. נתון ששתי הרשימות ממויינות בסדר עולה ממש.</a:t>
            </a:r>
          </a:p>
          <a:p>
            <a:pPr eaLnBrk="1" hangingPunct="1">
              <a:spcBef>
                <a:spcPct val="50000"/>
              </a:spcBef>
            </a:pPr>
            <a:r>
              <a:rPr lang="he-IL" altLang="he-IL" sz="2400"/>
              <a:t>השיטה צריכה להיות רקורסיבית ללא שימוש בלולאות כלל!</a:t>
            </a:r>
            <a:endParaRPr lang="en-US" altLang="he-IL" sz="2400"/>
          </a:p>
        </p:txBody>
      </p:sp>
      <p:sp>
        <p:nvSpPr>
          <p:cNvPr id="55" name="מציין מיקום של מספר שקופית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62A900-FD0D-4ADC-91C7-84C1C29C8D9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5029200" cy="40386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	IntNode list = null;</a:t>
            </a:r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	list = new IntNode(5, null);</a:t>
            </a:r>
          </a:p>
          <a:p>
            <a:pPr algn="l" rtl="0" eaLnBrk="1" hangingPunct="1">
              <a:buFontTx/>
              <a:buNone/>
            </a:pPr>
            <a:endParaRPr lang="en-US" altLang="he-IL" sz="2800" smtClean="0"/>
          </a:p>
          <a:p>
            <a:pPr algn="l" rtl="0" eaLnBrk="1" hangingPunct="1">
              <a:buFontTx/>
              <a:buNone/>
            </a:pPr>
            <a:endParaRPr lang="en-US" altLang="he-IL" sz="2800" smtClean="0"/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1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352800" y="152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list=null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05400" y="914400"/>
            <a:ext cx="952500" cy="533400"/>
            <a:chOff x="2340" y="9180"/>
            <a:chExt cx="720" cy="360"/>
          </a:xfrm>
        </p:grpSpPr>
        <p:sp>
          <p:nvSpPr>
            <p:cNvPr id="19470" name="Text Box 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19471" name="Line 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62663" y="914400"/>
            <a:ext cx="685800" cy="533400"/>
            <a:chOff x="8640" y="9180"/>
            <a:chExt cx="540" cy="360"/>
          </a:xfrm>
        </p:grpSpPr>
        <p:sp>
          <p:nvSpPr>
            <p:cNvPr id="19467" name="Line 8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9468" name="Line 9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9530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886200" y="533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200400" y="1285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list=2000</a:t>
            </a:r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54D2B1-B812-45E0-B25F-48FD9E4646F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51" grpId="0"/>
      <p:bldP spid="102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5029200" cy="40386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	IntNode list = null;</a:t>
            </a:r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	list = new IntNode(5, null);</a:t>
            </a:r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 	list = </a:t>
            </a:r>
          </a:p>
          <a:p>
            <a:pPr algn="l" rtl="0" eaLnBrk="1" hangingPunct="1">
              <a:buFontTx/>
              <a:buNone/>
            </a:pPr>
            <a:endParaRPr lang="en-US" altLang="he-IL" sz="2800" smtClean="0"/>
          </a:p>
          <a:p>
            <a:pPr algn="l" rtl="0" eaLnBrk="1" hangingPunct="1"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22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105400" y="914400"/>
            <a:ext cx="952500" cy="533400"/>
            <a:chOff x="2340" y="9180"/>
            <a:chExt cx="720" cy="360"/>
          </a:xfrm>
        </p:grpSpPr>
        <p:sp>
          <p:nvSpPr>
            <p:cNvPr id="20501" name="Text Box 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20502" name="Line 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0485" name="Group 7"/>
          <p:cNvGrpSpPr>
            <a:grpSpLocks/>
          </p:cNvGrpSpPr>
          <p:nvPr/>
        </p:nvGrpSpPr>
        <p:grpSpPr bwMode="auto">
          <a:xfrm>
            <a:off x="6062663" y="914400"/>
            <a:ext cx="685800" cy="533400"/>
            <a:chOff x="8640" y="9180"/>
            <a:chExt cx="540" cy="360"/>
          </a:xfrm>
        </p:grpSpPr>
        <p:sp>
          <p:nvSpPr>
            <p:cNvPr id="20498" name="Line 8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499" name="Line 9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500" name="Line 10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0486" name="Text Box 11"/>
          <p:cNvSpPr txBox="1">
            <a:spLocks noChangeArrowheads="1"/>
          </p:cNvSpPr>
          <p:nvPr/>
        </p:nvSpPr>
        <p:spPr bwMode="auto">
          <a:xfrm>
            <a:off x="49530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3886200" y="533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3429000" y="14287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list=2000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662113" y="3990975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new IntNode(2, list);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733800" y="914400"/>
            <a:ext cx="952500" cy="533400"/>
            <a:chOff x="2340" y="9180"/>
            <a:chExt cx="720" cy="360"/>
          </a:xfrm>
        </p:grpSpPr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5814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46482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22098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list=1000</a:t>
            </a: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2590800" y="533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9FC5CD-88FD-4033-BCD8-E8CABDF5DA8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82" grpId="0"/>
      <p:bldP spid="112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5029200" cy="4038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public static void main()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IntNode list = null;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list = new IntNode(5, null);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 	list =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	list =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z="2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smtClean="0"/>
              <a:t>}</a:t>
            </a:r>
          </a:p>
        </p:txBody>
      </p:sp>
      <p:sp>
        <p:nvSpPr>
          <p:cNvPr id="30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5105400" y="914400"/>
            <a:ext cx="952500" cy="533400"/>
            <a:chOff x="2340" y="9180"/>
            <a:chExt cx="720" cy="360"/>
          </a:xfrm>
        </p:grpSpPr>
        <p:sp>
          <p:nvSpPr>
            <p:cNvPr id="21533" name="Text Box 4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5</a:t>
              </a:r>
              <a:endParaRPr lang="en-US" altLang="he-IL" sz="4000"/>
            </a:p>
          </p:txBody>
        </p:sp>
        <p:sp>
          <p:nvSpPr>
            <p:cNvPr id="21534" name="Line 5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1509" name="Group 6"/>
          <p:cNvGrpSpPr>
            <a:grpSpLocks/>
          </p:cNvGrpSpPr>
          <p:nvPr/>
        </p:nvGrpSpPr>
        <p:grpSpPr bwMode="auto">
          <a:xfrm>
            <a:off x="6062663" y="914400"/>
            <a:ext cx="685800" cy="533400"/>
            <a:chOff x="8640" y="9180"/>
            <a:chExt cx="540" cy="360"/>
          </a:xfrm>
        </p:grpSpPr>
        <p:sp>
          <p:nvSpPr>
            <p:cNvPr id="21530" name="Line 7"/>
            <p:cNvSpPr>
              <a:spLocks noChangeShapeType="1"/>
            </p:cNvSpPr>
            <p:nvPr/>
          </p:nvSpPr>
          <p:spPr bwMode="auto">
            <a:xfrm>
              <a:off x="8640" y="93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1531" name="Line 8"/>
            <p:cNvSpPr>
              <a:spLocks noChangeShapeType="1"/>
            </p:cNvSpPr>
            <p:nvPr/>
          </p:nvSpPr>
          <p:spPr bwMode="auto">
            <a:xfrm>
              <a:off x="91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1532" name="Line 9"/>
            <p:cNvSpPr>
              <a:spLocks noChangeShapeType="1"/>
            </p:cNvSpPr>
            <p:nvPr/>
          </p:nvSpPr>
          <p:spPr bwMode="auto">
            <a:xfrm>
              <a:off x="9000" y="927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49530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1143000" y="5429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858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list=3000</a:t>
            </a:r>
          </a:p>
        </p:txBody>
      </p:sp>
      <p:sp>
        <p:nvSpPr>
          <p:cNvPr id="21513" name="Text Box 13"/>
          <p:cNvSpPr txBox="1">
            <a:spLocks noChangeArrowheads="1"/>
          </p:cNvSpPr>
          <p:nvPr/>
        </p:nvSpPr>
        <p:spPr bwMode="auto">
          <a:xfrm>
            <a:off x="1676400" y="38100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new IntNode(2, list);</a:t>
            </a:r>
          </a:p>
        </p:txBody>
      </p:sp>
      <p:grpSp>
        <p:nvGrpSpPr>
          <p:cNvPr id="21514" name="Group 14"/>
          <p:cNvGrpSpPr>
            <a:grpSpLocks/>
          </p:cNvGrpSpPr>
          <p:nvPr/>
        </p:nvGrpSpPr>
        <p:grpSpPr bwMode="auto">
          <a:xfrm>
            <a:off x="3733800" y="914400"/>
            <a:ext cx="952500" cy="533400"/>
            <a:chOff x="2340" y="9180"/>
            <a:chExt cx="720" cy="360"/>
          </a:xfrm>
        </p:grpSpPr>
        <p:sp>
          <p:nvSpPr>
            <p:cNvPr id="21528" name="Text Box 15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2</a:t>
              </a:r>
              <a:endParaRPr lang="en-US" altLang="he-IL" sz="4000"/>
            </a:p>
          </p:txBody>
        </p:sp>
        <p:sp>
          <p:nvSpPr>
            <p:cNvPr id="21529" name="Line 16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35814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1000</a:t>
            </a:r>
          </a:p>
        </p:txBody>
      </p:sp>
      <p:sp>
        <p:nvSpPr>
          <p:cNvPr id="21516" name="Line 18"/>
          <p:cNvSpPr>
            <a:spLocks noChangeShapeType="1"/>
          </p:cNvSpPr>
          <p:nvPr/>
        </p:nvSpPr>
        <p:spPr bwMode="auto">
          <a:xfrm>
            <a:off x="46482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22098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list=1000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2590800" y="533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676400" y="42672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new IntNode(8, list);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362200" y="914400"/>
            <a:ext cx="952500" cy="533400"/>
            <a:chOff x="2340" y="9180"/>
            <a:chExt cx="720" cy="360"/>
          </a:xfrm>
        </p:grpSpPr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2340" y="9180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sz="2400">
                  <a:latin typeface="Times New Roman" panose="02020603050405020304" pitchFamily="18" charset="0"/>
                </a:rPr>
                <a:t>8</a:t>
              </a:r>
              <a:endParaRPr lang="en-US" altLang="he-IL" sz="4000"/>
            </a:p>
          </p:txBody>
        </p:sp>
        <p:sp>
          <p:nvSpPr>
            <p:cNvPr id="21527" name="Line 24"/>
            <p:cNvSpPr>
              <a:spLocks noChangeShapeType="1"/>
            </p:cNvSpPr>
            <p:nvPr/>
          </p:nvSpPr>
          <p:spPr bwMode="auto">
            <a:xfrm>
              <a:off x="2880" y="91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2098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3000</a:t>
            </a:r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32766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334000" y="2286000"/>
            <a:ext cx="3276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000" dirty="0">
                <a:solidFill>
                  <a:schemeClr val="tx2"/>
                </a:solidFill>
              </a:rPr>
              <a:t>אם הרשימה באורך </a:t>
            </a:r>
            <a:r>
              <a:rPr lang="en-US" altLang="he-IL" sz="2000" dirty="0">
                <a:solidFill>
                  <a:schemeClr val="tx2"/>
                </a:solidFill>
              </a:rPr>
              <a:t>n</a:t>
            </a:r>
            <a:r>
              <a:rPr lang="he-IL" altLang="he-IL" sz="2000" dirty="0">
                <a:solidFill>
                  <a:schemeClr val="tx2"/>
                </a:solidFill>
              </a:rPr>
              <a:t> איברים, מה סיבוכיות ההוספה של איבר בתחילת הרשימה?</a:t>
            </a:r>
            <a:endParaRPr lang="en-US" altLang="he-IL" sz="2000" dirty="0">
              <a:solidFill>
                <a:schemeClr val="tx2"/>
              </a:solidFill>
            </a:endParaRP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6705600" y="3352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O(1)</a:t>
            </a:r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86A32C-505E-46D2-A3A0-816A999B786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/>
      <p:bldP spid="12307" grpId="0"/>
      <p:bldP spid="12313" grpId="0"/>
      <p:bldP spid="123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3491</TotalTime>
  <Words>1737</Words>
  <Application>Microsoft Office PowerPoint</Application>
  <PresentationFormat>‫הצגה על המסך (4:3)</PresentationFormat>
  <Paragraphs>1045</Paragraphs>
  <Slides>62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62</vt:i4>
      </vt:variant>
    </vt:vector>
  </HeadingPairs>
  <TitlesOfParts>
    <vt:vector size="66" baseType="lpstr">
      <vt:lpstr>Arial</vt:lpstr>
      <vt:lpstr>Calibri</vt:lpstr>
      <vt:lpstr>Times New Roman</vt:lpstr>
      <vt:lpstr>template</vt:lpstr>
      <vt:lpstr>רשימות מקושרות</vt:lpstr>
      <vt:lpstr>מבני נתונים מופשטים</vt:lpstr>
      <vt:lpstr>מצגת של PowerPoint‏</vt:lpstr>
      <vt:lpstr>רשימה מקושרת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מקרי קצה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רקורסיה ברשימות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52</cp:revision>
  <cp:lastPrinted>1601-01-01T00:00:00Z</cp:lastPrinted>
  <dcterms:created xsi:type="dcterms:W3CDTF">1601-01-01T00:00:00Z</dcterms:created>
  <dcterms:modified xsi:type="dcterms:W3CDTF">2016-01-16T19:26:43Z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