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59" r:id="rId6"/>
    <p:sldId id="269" r:id="rId7"/>
    <p:sldId id="270" r:id="rId8"/>
    <p:sldId id="260" r:id="rId9"/>
    <p:sldId id="261" r:id="rId10"/>
    <p:sldId id="262" r:id="rId11"/>
    <p:sldId id="263" r:id="rId12"/>
    <p:sldId id="268" r:id="rId13"/>
    <p:sldId id="264" r:id="rId14"/>
    <p:sldId id="265" r:id="rId15"/>
    <p:sldId id="266" r:id="rId16"/>
    <p:sldId id="267" r:id="rId17"/>
    <p:sldId id="272" r:id="rId18"/>
    <p:sldId id="273" r:id="rId19"/>
    <p:sldId id="274" r:id="rId20"/>
  </p:sldIdLst>
  <p:sldSz cx="9144000" cy="6858000" type="screen4x3"/>
  <p:notesSz cx="6858000" cy="9144000"/>
  <p:custDataLst>
    <p:tags r:id="rId22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DFB484F4-798B-4886-952E-FF5CDB509B21}" type="datetimeFigureOut">
              <a:rPr lang="he-IL"/>
              <a:pPr>
                <a:defRPr/>
              </a:pPr>
              <a:t>ח'/טבת/תשע"ו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B8778D19-70E7-4770-BB89-0F0F46429F64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1B234-9534-4003-8DAD-564418F2D29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165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81DA2-F3E1-4A03-907A-00FB8FDAB61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71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ACACAE-6051-4D63-8CEE-A7F65F3C971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594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DEAEE-B347-4865-9F78-09B1B6291D3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852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A74D6-D541-4B55-914A-8CF60B30995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4023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3458F-714C-4660-83F5-132F7EE483A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284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0D0CA-63F8-4813-8D97-F0135E8E8E2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6799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DE7B8-640A-482E-B732-EAA8EAA15A2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8621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ABB68-5BB5-42C2-9269-DC9341795D3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058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3979E-32C8-46F6-AA92-30FCFD57E0D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6245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F27E2-5D0B-40B2-8CC4-C59FF821004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663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DC23514-5FFA-44D8-B03E-B394B8910935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תווים ומחרוזות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</a:t>
            </a:r>
          </a:p>
          <a:p>
            <a:pPr>
              <a:defRPr/>
            </a:pPr>
            <a:r>
              <a:rPr lang="en-US" dirty="0" smtClean="0"/>
              <a:t>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8380BA-1F5F-4E16-B84F-1D66C22B4DF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he-IL" altLang="he-IL" smtClean="0"/>
              <a:t>ומה יוחזר עכשיו?</a:t>
            </a:r>
          </a:p>
          <a:p>
            <a:pPr algn="l" rtl="0">
              <a:buFontTx/>
              <a:buNone/>
            </a:pPr>
            <a:r>
              <a:rPr lang="en-US" altLang="he-IL" smtClean="0"/>
              <a:t>String s1 = new String(“Hello World”);</a:t>
            </a:r>
          </a:p>
          <a:p>
            <a:pPr algn="l" rtl="0">
              <a:buFontTx/>
              <a:buNone/>
            </a:pPr>
            <a:r>
              <a:rPr lang="en-US" altLang="he-IL" smtClean="0"/>
              <a:t>String s2 = new String(“Hello World”);</a:t>
            </a:r>
          </a:p>
          <a:p>
            <a:pPr algn="l" rtl="0">
              <a:buFontTx/>
              <a:buNone/>
            </a:pPr>
            <a:r>
              <a:rPr lang="en-US" altLang="he-IL" smtClean="0"/>
              <a:t>if(s1 == s2)</a:t>
            </a:r>
          </a:p>
          <a:p>
            <a:pPr algn="l" rtl="0">
              <a:buFontTx/>
              <a:buNone/>
            </a:pPr>
            <a:r>
              <a:rPr lang="en-US" altLang="he-IL" smtClean="0"/>
              <a:t>	System.out.println(“equal”);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5AC4CF-9688-4F33-A8DE-C5D0B088657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14400" y="39624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כיוון שהמחרוזות מוגדרות כאובייקט, ההשוואה תתבצע על </a:t>
            </a:r>
            <a:r>
              <a:rPr lang="he-IL" altLang="he-IL" sz="2800" b="1" dirty="0">
                <a:solidFill>
                  <a:schemeClr val="tx2"/>
                </a:solidFill>
              </a:rPr>
              <a:t>כתובת</a:t>
            </a:r>
            <a:r>
              <a:rPr lang="he-IL" altLang="he-IL" sz="2800" dirty="0">
                <a:solidFill>
                  <a:schemeClr val="tx2"/>
                </a:solidFill>
              </a:rPr>
              <a:t> האובייקט, ויוחזר </a:t>
            </a:r>
            <a:r>
              <a:rPr lang="en-US" altLang="he-IL" sz="2800" dirty="0">
                <a:solidFill>
                  <a:schemeClr val="tx2"/>
                </a:solidFill>
              </a:rPr>
              <a:t>false</a:t>
            </a:r>
            <a:r>
              <a:rPr lang="he-IL" altLang="he-IL" sz="2800" dirty="0">
                <a:solidFill>
                  <a:schemeClr val="tx2"/>
                </a:solidFill>
              </a:rPr>
              <a:t>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equals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לצורך השוואת תוכן המחרוזות תמיד נשתמש בשיטה </a:t>
            </a:r>
            <a:r>
              <a:rPr lang="en-US" altLang="he-IL" dirty="0" smtClean="0"/>
              <a:t>equals</a:t>
            </a:r>
            <a:r>
              <a:rPr lang="he-IL" altLang="he-IL" dirty="0" smtClean="0"/>
              <a:t> של המחלקה </a:t>
            </a:r>
            <a:r>
              <a:rPr lang="en-US" altLang="he-IL" dirty="0" smtClean="0"/>
              <a:t>String</a:t>
            </a:r>
            <a:r>
              <a:rPr lang="he-IL" altLang="he-IL" dirty="0" smtClean="0"/>
              <a:t>: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s1 = “Hello World”;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s2 = “Hello World”;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if(s1.equals(s2))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(“equal”);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D3A2DE-F045-4814-BE64-9CBC7E8E52D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5410200"/>
            <a:ext cx="7772400" cy="52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	</a:t>
            </a:r>
            <a:r>
              <a:rPr lang="en-US" altLang="he-IL" b="1" dirty="0"/>
              <a:t>	</a:t>
            </a:r>
            <a:r>
              <a:rPr lang="en-US" altLang="he-IL" b="1" dirty="0">
                <a:solidFill>
                  <a:schemeClr val="tx2"/>
                </a:solidFill>
              </a:rPr>
              <a:t>  </a:t>
            </a:r>
            <a:r>
              <a:rPr lang="en-US" altLang="he-IL" sz="2800" b="1" dirty="0" err="1">
                <a:solidFill>
                  <a:schemeClr val="tx2"/>
                </a:solidFill>
              </a:rPr>
              <a:t>boolean</a:t>
            </a:r>
            <a:r>
              <a:rPr lang="en-US" altLang="he-IL" sz="2800" b="1" dirty="0">
                <a:solidFill>
                  <a:schemeClr val="tx2"/>
                </a:solidFill>
              </a:rPr>
              <a:t> equals(String 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length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ניתן לקבל את אורך המחרוזת (מספר התווים שבה) ע"י השיטה </a:t>
            </a:r>
            <a:r>
              <a:rPr lang="en-US" altLang="he-IL" dirty="0" smtClean="0"/>
              <a:t>length</a:t>
            </a:r>
            <a:r>
              <a:rPr lang="he-IL" altLang="he-IL" dirty="0"/>
              <a:t> </a:t>
            </a:r>
            <a:r>
              <a:rPr lang="he-IL" altLang="he-IL" dirty="0" smtClean="0"/>
              <a:t>של המחלקה </a:t>
            </a:r>
            <a:r>
              <a:rPr lang="en-US" altLang="he-IL" dirty="0" smtClean="0"/>
              <a:t>String</a:t>
            </a:r>
            <a:r>
              <a:rPr lang="he-IL" altLang="he-IL" dirty="0" smtClean="0"/>
              <a:t>: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s1 = “Hello World”;</a:t>
            </a:r>
          </a:p>
          <a:p>
            <a:pPr algn="l" rtl="0">
              <a:buFontTx/>
              <a:buNone/>
            </a:pP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(s1.length());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s1 = “Hello”;</a:t>
            </a:r>
          </a:p>
          <a:p>
            <a:pPr algn="l" rtl="0">
              <a:buFontTx/>
              <a:buNone/>
            </a:pP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(s1.length());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06169B-785B-4A3B-B360-B6D9A4A1A5A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770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553200" y="4495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09600" y="5334000"/>
            <a:ext cx="7467600" cy="5232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		 	</a:t>
            </a:r>
            <a:r>
              <a:rPr lang="en-US" altLang="he-IL" sz="2800" b="1" dirty="0" err="1">
                <a:solidFill>
                  <a:schemeClr val="tx2"/>
                </a:solidFill>
              </a:rPr>
              <a:t>int</a:t>
            </a:r>
            <a:r>
              <a:rPr lang="en-US" altLang="he-IL" sz="2800" b="1" dirty="0">
                <a:solidFill>
                  <a:schemeClr val="tx2"/>
                </a:solidFill>
              </a:rPr>
              <a:t> length()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err="1" smtClean="0">
                <a:solidFill>
                  <a:schemeClr val="tx2"/>
                </a:solidFill>
              </a:rPr>
              <a:t>charAt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לצורך קבלת תו בודד מהמחרוזת נשתמש בשיטת </a:t>
            </a:r>
            <a:r>
              <a:rPr lang="en-US" altLang="he-IL" dirty="0" err="1" smtClean="0"/>
              <a:t>charAt</a:t>
            </a:r>
            <a:r>
              <a:rPr lang="he-IL" altLang="he-IL" dirty="0"/>
              <a:t> </a:t>
            </a:r>
            <a:r>
              <a:rPr lang="he-IL" altLang="he-IL" dirty="0" smtClean="0"/>
              <a:t>של המחלקה </a:t>
            </a:r>
            <a:r>
              <a:rPr lang="en-US" altLang="he-IL" dirty="0" smtClean="0"/>
              <a:t>String</a:t>
            </a:r>
            <a:r>
              <a:rPr lang="he-IL" altLang="he-IL" dirty="0" smtClean="0"/>
              <a:t>: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s1 = “Hello”;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char c = s1.charAt(0);	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c = s1.charAt(4);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c = s1.charAt(10);</a:t>
            </a:r>
          </a:p>
        </p:txBody>
      </p:sp>
      <p:sp>
        <p:nvSpPr>
          <p:cNvPr id="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06835A-BFBE-40EC-9D38-36B311E35BF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648200" y="3276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c = ‘H’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8200" y="3962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c = ‘o’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86200" y="4495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rgbClr val="FF0000"/>
                </a:solidFill>
              </a:rPr>
              <a:t>שגיאת ריצה!</a:t>
            </a:r>
            <a:endParaRPr lang="en-US" altLang="he-IL" sz="2400" dirty="0">
              <a:solidFill>
                <a:srgbClr val="FF0000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57200" y="5181600"/>
            <a:ext cx="8077200" cy="52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he-IL" sz="2800" b="1" dirty="0" smtClean="0">
                <a:solidFill>
                  <a:schemeClr val="tx2"/>
                </a:solidFill>
              </a:rPr>
              <a:t>char </a:t>
            </a:r>
            <a:r>
              <a:rPr lang="en-US" altLang="he-IL" sz="2800" b="1" dirty="0" err="1">
                <a:solidFill>
                  <a:schemeClr val="tx2"/>
                </a:solidFill>
              </a:rPr>
              <a:t>charAt</a:t>
            </a:r>
            <a:r>
              <a:rPr lang="en-US" altLang="he-IL" sz="2800" b="1" dirty="0">
                <a:solidFill>
                  <a:schemeClr val="tx2"/>
                </a:solidFill>
              </a:rPr>
              <a:t>(</a:t>
            </a:r>
            <a:r>
              <a:rPr lang="en-US" altLang="he-IL" sz="2800" b="1" dirty="0" err="1">
                <a:solidFill>
                  <a:schemeClr val="tx2"/>
                </a:solidFill>
              </a:rPr>
              <a:t>int</a:t>
            </a:r>
            <a:r>
              <a:rPr lang="en-US" altLang="he-IL" sz="2800" b="1" dirty="0">
                <a:solidFill>
                  <a:schemeClr val="tx2"/>
                </a:solidFill>
              </a:rPr>
              <a:t> </a:t>
            </a:r>
            <a:r>
              <a:rPr lang="en-US" altLang="he-IL" sz="2800" b="1" dirty="0" err="1">
                <a:solidFill>
                  <a:schemeClr val="tx2"/>
                </a:solidFill>
              </a:rPr>
              <a:t>i</a:t>
            </a:r>
            <a:r>
              <a:rPr lang="en-US" altLang="he-IL" sz="2800" b="1" dirty="0">
                <a:solidFill>
                  <a:schemeClr val="tx2"/>
                </a:solidFill>
              </a:rPr>
              <a:t>)</a:t>
            </a:r>
            <a:endParaRPr lang="en-US" altLang="he-I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err="1" smtClean="0">
                <a:solidFill>
                  <a:schemeClr val="tx2"/>
                </a:solidFill>
              </a:rPr>
              <a:t>indexOf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ניתן לקבל את המיקום של תו </a:t>
            </a:r>
            <a:r>
              <a:rPr lang="he-IL" altLang="he-IL" dirty="0" err="1" smtClean="0"/>
              <a:t>מסויים</a:t>
            </a:r>
            <a:r>
              <a:rPr lang="he-IL" altLang="he-IL" dirty="0" smtClean="0"/>
              <a:t> ע"י השיטה </a:t>
            </a:r>
            <a:r>
              <a:rPr lang="en-US" altLang="he-IL" dirty="0" err="1" smtClean="0"/>
              <a:t>indexOf</a:t>
            </a:r>
            <a:r>
              <a:rPr lang="he-IL" altLang="he-IL" dirty="0"/>
              <a:t> </a:t>
            </a:r>
            <a:r>
              <a:rPr lang="he-IL" altLang="he-IL" dirty="0" smtClean="0"/>
              <a:t>של המחלקה </a:t>
            </a:r>
            <a:r>
              <a:rPr lang="en-US" altLang="he-IL" dirty="0" smtClean="0"/>
              <a:t>String</a:t>
            </a:r>
            <a:r>
              <a:rPr lang="he-IL" altLang="he-IL" dirty="0" smtClean="0"/>
              <a:t>: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 = “Hello”;</a:t>
            </a:r>
          </a:p>
          <a:p>
            <a:pPr algn="l" rtl="0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ind</a:t>
            </a:r>
            <a:r>
              <a:rPr lang="en-US" altLang="he-IL" dirty="0" smtClean="0"/>
              <a:t> = </a:t>
            </a:r>
            <a:r>
              <a:rPr lang="en-US" altLang="he-IL" dirty="0" err="1" smtClean="0"/>
              <a:t>s.indexOf</a:t>
            </a:r>
            <a:r>
              <a:rPr lang="en-US" altLang="he-IL" dirty="0" smtClean="0"/>
              <a:t>(‘H’);</a:t>
            </a:r>
          </a:p>
          <a:p>
            <a:pPr algn="l" rtl="0">
              <a:buFontTx/>
              <a:buNone/>
            </a:pPr>
            <a:r>
              <a:rPr lang="en-US" altLang="he-IL" dirty="0" err="1" smtClean="0"/>
              <a:t>ind</a:t>
            </a:r>
            <a:r>
              <a:rPr lang="en-US" altLang="he-IL" dirty="0" smtClean="0"/>
              <a:t> = </a:t>
            </a:r>
            <a:r>
              <a:rPr lang="en-US" altLang="he-IL" dirty="0" err="1" smtClean="0"/>
              <a:t>s.indexOf</a:t>
            </a:r>
            <a:r>
              <a:rPr lang="en-US" altLang="he-IL" dirty="0" smtClean="0"/>
              <a:t>(‘o’);</a:t>
            </a:r>
          </a:p>
          <a:p>
            <a:pPr algn="l" rtl="0">
              <a:buFontTx/>
              <a:buNone/>
            </a:pPr>
            <a:r>
              <a:rPr lang="en-US" altLang="he-IL" dirty="0" err="1" smtClean="0"/>
              <a:t>ind</a:t>
            </a:r>
            <a:r>
              <a:rPr lang="en-US" altLang="he-IL" dirty="0" smtClean="0"/>
              <a:t> = </a:t>
            </a:r>
            <a:r>
              <a:rPr lang="en-US" altLang="he-IL" dirty="0" err="1" smtClean="0"/>
              <a:t>s.indexOf</a:t>
            </a:r>
            <a:r>
              <a:rPr lang="en-US" altLang="he-IL" dirty="0" smtClean="0"/>
              <a:t>(‘l’);</a:t>
            </a:r>
          </a:p>
          <a:p>
            <a:pPr algn="l" rtl="0">
              <a:buFontTx/>
              <a:buNone/>
            </a:pPr>
            <a:r>
              <a:rPr lang="en-US" altLang="he-IL" dirty="0" err="1" smtClean="0"/>
              <a:t>ind</a:t>
            </a:r>
            <a:r>
              <a:rPr lang="en-US" altLang="he-IL" dirty="0" smtClean="0"/>
              <a:t> = </a:t>
            </a:r>
            <a:r>
              <a:rPr lang="en-US" altLang="he-IL" dirty="0" err="1" smtClean="0"/>
              <a:t>s.indexOf</a:t>
            </a:r>
            <a:r>
              <a:rPr lang="en-US" altLang="he-IL" dirty="0" smtClean="0"/>
              <a:t>(‘F’);</a:t>
            </a:r>
          </a:p>
        </p:txBody>
      </p:sp>
      <p:sp>
        <p:nvSpPr>
          <p:cNvPr id="10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B9743C-298B-48C3-94DD-03E8FBD090A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953000" y="3276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err="1">
                <a:solidFill>
                  <a:schemeClr val="tx2"/>
                </a:solidFill>
              </a:rPr>
              <a:t>ind</a:t>
            </a:r>
            <a:r>
              <a:rPr lang="en-US" altLang="he-IL" sz="2400" dirty="0">
                <a:solidFill>
                  <a:schemeClr val="tx2"/>
                </a:solidFill>
              </a:rPr>
              <a:t> = 0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953000" y="3962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err="1">
                <a:solidFill>
                  <a:schemeClr val="tx2"/>
                </a:solidFill>
              </a:rPr>
              <a:t>ind</a:t>
            </a:r>
            <a:r>
              <a:rPr lang="en-US" altLang="he-IL" sz="2400" dirty="0">
                <a:solidFill>
                  <a:schemeClr val="tx2"/>
                </a:solidFill>
              </a:rPr>
              <a:t> = 4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53000" y="4572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err="1">
                <a:solidFill>
                  <a:schemeClr val="tx2"/>
                </a:solidFill>
              </a:rPr>
              <a:t>ind</a:t>
            </a:r>
            <a:r>
              <a:rPr lang="en-US" altLang="he-IL" sz="2400" dirty="0">
                <a:solidFill>
                  <a:schemeClr val="tx2"/>
                </a:solidFill>
              </a:rPr>
              <a:t> = 2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953000" y="5105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err="1">
                <a:solidFill>
                  <a:schemeClr val="tx2"/>
                </a:solidFill>
              </a:rPr>
              <a:t>ind</a:t>
            </a:r>
            <a:r>
              <a:rPr lang="en-US" altLang="he-IL" sz="2400" dirty="0">
                <a:solidFill>
                  <a:schemeClr val="tx2"/>
                </a:solidFill>
              </a:rPr>
              <a:t> = -1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62000" y="5715000"/>
            <a:ext cx="7543800" cy="5286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		     </a:t>
            </a:r>
            <a:r>
              <a:rPr lang="en-US" altLang="he-IL" sz="2800" b="1" dirty="0" err="1">
                <a:solidFill>
                  <a:schemeClr val="tx2"/>
                </a:solidFill>
              </a:rPr>
              <a:t>int</a:t>
            </a:r>
            <a:r>
              <a:rPr lang="en-US" altLang="he-IL" sz="2800" b="1" dirty="0">
                <a:solidFill>
                  <a:schemeClr val="tx2"/>
                </a:solidFill>
              </a:rPr>
              <a:t> </a:t>
            </a:r>
            <a:r>
              <a:rPr lang="en-US" altLang="he-IL" sz="2800" b="1" dirty="0" err="1">
                <a:solidFill>
                  <a:schemeClr val="tx2"/>
                </a:solidFill>
              </a:rPr>
              <a:t>indexOf</a:t>
            </a:r>
            <a:r>
              <a:rPr lang="en-US" altLang="he-IL" sz="2800" b="1" dirty="0">
                <a:solidFill>
                  <a:schemeClr val="tx2"/>
                </a:solidFill>
              </a:rPr>
              <a:t>(char c)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13320" grpId="0"/>
      <p:bldP spid="133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substring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השיטה </a:t>
            </a:r>
            <a:r>
              <a:rPr lang="en-US" altLang="he-IL" dirty="0" smtClean="0"/>
              <a:t>substring</a:t>
            </a:r>
            <a:r>
              <a:rPr lang="he-IL" altLang="he-IL" dirty="0" smtClean="0"/>
              <a:t> מקבלת כפרמטר אינדקס ומחזירה את תת המחרוזת מאינדקס זה ועד סוף המחרוזת המקורית: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s1 = “Hello”;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s2 = s1.substring(1);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s2 = s1.substring(2);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s2 = s1.substring(10);</a:t>
            </a:r>
          </a:p>
        </p:txBody>
      </p:sp>
      <p:sp>
        <p:nvSpPr>
          <p:cNvPr id="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26DAD4-6CB3-4BB5-B8FA-339E8A40017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638800" y="3840957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s2 = “</a:t>
            </a:r>
            <a:r>
              <a:rPr lang="en-US" altLang="he-IL" sz="2400" dirty="0" err="1">
                <a:solidFill>
                  <a:schemeClr val="tx2"/>
                </a:solidFill>
              </a:rPr>
              <a:t>ello</a:t>
            </a:r>
            <a:r>
              <a:rPr lang="en-US" altLang="he-IL" sz="24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638800" y="437435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s2 = “</a:t>
            </a:r>
            <a:r>
              <a:rPr lang="en-US" altLang="he-IL" sz="2400" dirty="0" err="1">
                <a:solidFill>
                  <a:schemeClr val="tx2"/>
                </a:solidFill>
              </a:rPr>
              <a:t>llo</a:t>
            </a:r>
            <a:r>
              <a:rPr lang="en-US" altLang="he-IL" sz="24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334000" y="4990307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rgbClr val="FF0000"/>
                </a:solidFill>
              </a:rPr>
              <a:t>שגיאת ריצה!</a:t>
            </a:r>
            <a:endParaRPr lang="en-US" altLang="he-IL" sz="2400" dirty="0">
              <a:solidFill>
                <a:srgbClr val="FF0000"/>
              </a:solidFill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62000" y="5615222"/>
            <a:ext cx="7086600" cy="52322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		</a:t>
            </a:r>
            <a:r>
              <a:rPr lang="en-US" altLang="he-IL" sz="2800" b="1" dirty="0">
                <a:solidFill>
                  <a:schemeClr val="tx2"/>
                </a:solidFill>
              </a:rPr>
              <a:t>String substring(</a:t>
            </a:r>
            <a:r>
              <a:rPr lang="en-US" altLang="he-IL" sz="2800" b="1" dirty="0" err="1">
                <a:solidFill>
                  <a:schemeClr val="tx2"/>
                </a:solidFill>
              </a:rPr>
              <a:t>int</a:t>
            </a:r>
            <a:r>
              <a:rPr lang="en-US" altLang="he-IL" sz="2800" b="1" dirty="0">
                <a:solidFill>
                  <a:schemeClr val="tx2"/>
                </a:solidFill>
              </a:rPr>
              <a:t> </a:t>
            </a:r>
            <a:r>
              <a:rPr lang="en-US" altLang="he-IL" sz="2800" b="1" dirty="0" err="1">
                <a:solidFill>
                  <a:schemeClr val="tx2"/>
                </a:solidFill>
              </a:rPr>
              <a:t>i</a:t>
            </a:r>
            <a:r>
              <a:rPr lang="en-US" altLang="he-IL" sz="2800" b="1" dirty="0">
                <a:solidFill>
                  <a:schemeClr val="tx2"/>
                </a:solidFill>
              </a:rPr>
              <a:t>)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שיטות נוספות של </a:t>
            </a:r>
            <a:r>
              <a:rPr lang="en-US" altLang="he-IL" dirty="0" smtClean="0">
                <a:solidFill>
                  <a:schemeClr val="tx2"/>
                </a:solidFill>
              </a:rPr>
              <a:t>String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>
              <a:buFontTx/>
              <a:buNone/>
            </a:pPr>
            <a:r>
              <a:rPr lang="he-IL" altLang="he-IL" dirty="0" smtClean="0"/>
              <a:t>המחלקה </a:t>
            </a:r>
            <a:r>
              <a:rPr lang="en-US" altLang="he-IL" dirty="0" smtClean="0"/>
              <a:t>String</a:t>
            </a:r>
            <a:r>
              <a:rPr lang="he-IL" altLang="he-IL" dirty="0" smtClean="0"/>
              <a:t> מכילה שיטות מועילות ושימושיות רבות נוספות.</a:t>
            </a:r>
          </a:p>
          <a:p>
            <a:pPr>
              <a:buFontTx/>
              <a:buNone/>
            </a:pPr>
            <a:r>
              <a:rPr lang="he-IL" altLang="he-IL" dirty="0" smtClean="0"/>
              <a:t>כדאי לקרוא עליהן ב-</a:t>
            </a:r>
            <a:r>
              <a:rPr lang="en-US" altLang="he-IL" dirty="0" smtClean="0"/>
              <a:t>API</a:t>
            </a:r>
            <a:r>
              <a:rPr lang="he-IL" altLang="he-IL" dirty="0" smtClean="0"/>
              <a:t> הפורמלי של המחלקה </a:t>
            </a:r>
            <a:r>
              <a:rPr lang="he-IL" altLang="he-IL" dirty="0" smtClean="0"/>
              <a:t>– </a:t>
            </a:r>
          </a:p>
          <a:p>
            <a:pPr>
              <a:buFontTx/>
              <a:buNone/>
            </a:pPr>
            <a:r>
              <a:rPr lang="en-US" altLang="he-IL" sz="2500" dirty="0"/>
              <a:t>http://</a:t>
            </a:r>
            <a:r>
              <a:rPr lang="en-US" altLang="he-IL" sz="2500" dirty="0" smtClean="0"/>
              <a:t>docs.oracle.com/javase/7/docs/api/java/lang/String.html</a:t>
            </a:r>
            <a:endParaRPr lang="he-IL" altLang="he-IL" sz="2500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B8E351-D100-42D1-A05B-52D92748C07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BB68-5BB5-42C2-9269-DC9341795D30}" type="slidenum">
              <a:rPr lang="he-IL" altLang="he-IL" smtClean="0"/>
              <a:pPr/>
              <a:t>17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שיטה שמקבלת כפרמטר מחרוזת ותו. השיטה תחזיר כמה פעמים מופיע התו במחרוזת: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3820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countChar</a:t>
            </a:r>
            <a:r>
              <a:rPr lang="en-US" sz="2800" dirty="0" smtClean="0"/>
              <a:t>(String s, char c) {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 = 0;</a:t>
            </a:r>
          </a:p>
          <a:p>
            <a:pPr algn="l" rtl="0"/>
            <a:r>
              <a:rPr lang="en-US" sz="2800" dirty="0"/>
              <a:t>	</a:t>
            </a:r>
            <a:endParaRPr lang="en-US" sz="2800" dirty="0" smtClean="0"/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err="1" smtClean="0"/>
              <a:t>s.length</a:t>
            </a:r>
            <a:r>
              <a:rPr lang="en-US" sz="2800" dirty="0" smtClean="0"/>
              <a:t>();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    if(</a:t>
            </a:r>
            <a:r>
              <a:rPr lang="en-US" sz="2800" dirty="0" err="1" smtClean="0"/>
              <a:t>s.charAt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== c)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	count++;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return count;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236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BB68-5BB5-42C2-9269-DC9341795D30}" type="slidenum">
              <a:rPr lang="he-IL" altLang="he-IL" smtClean="0"/>
              <a:pPr/>
              <a:t>18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שיטה שמקבלת כפרמטר מחרוזת שמכילה מילים, המילים מופרדות ברווח אחת </a:t>
            </a:r>
            <a:r>
              <a:rPr lang="he-IL" sz="2400" dirty="0" err="1" smtClean="0">
                <a:solidFill>
                  <a:schemeClr val="tx2"/>
                </a:solidFill>
              </a:rPr>
              <a:t>מהשניה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השיטה תחזיר מחרוזת שתכיל את המילים מהמחרוזת המקורית, כאשר כל מילה מתחילה באות גדולה.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133600"/>
            <a:ext cx="8763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למשל, אם השיטה תקבל כפרמטר את המחרוזת:</a:t>
            </a:r>
          </a:p>
          <a:p>
            <a:pPr algn="l" rtl="0"/>
            <a:r>
              <a:rPr lang="en-US" sz="2400" dirty="0" smtClean="0"/>
              <a:t>yesterday all my troubles seemed so far away</a:t>
            </a:r>
          </a:p>
          <a:p>
            <a:pPr algn="r"/>
            <a:r>
              <a:rPr lang="he-IL" sz="2400" dirty="0" smtClean="0"/>
              <a:t>היא תחזיר את המחרוזת:</a:t>
            </a:r>
          </a:p>
          <a:p>
            <a:pPr algn="l" rtl="0"/>
            <a:r>
              <a:rPr lang="en-US" sz="2400" dirty="0" smtClean="0"/>
              <a:t>Yesterday All My Troubles Seemed So Far Away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886200"/>
            <a:ext cx="876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הניחו שקיימת השיטה </a:t>
            </a:r>
            <a:r>
              <a:rPr lang="en-US" sz="2400" dirty="0" smtClean="0"/>
              <a:t>public char </a:t>
            </a:r>
            <a:r>
              <a:rPr lang="en-US" sz="2400" dirty="0" err="1" smtClean="0"/>
              <a:t>toUpper</a:t>
            </a:r>
            <a:r>
              <a:rPr lang="en-US" sz="2400" dirty="0" smtClean="0"/>
              <a:t>(char c)</a:t>
            </a:r>
            <a:r>
              <a:rPr lang="he-IL" sz="2400" dirty="0" smtClean="0"/>
              <a:t>. השיטה מקבלת תו, ואם הוא מייצג אות קטנה, השיטה מחזירה את התו באות גדולה.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417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BB68-5BB5-42C2-9269-DC9341795D30}" type="slidenum">
              <a:rPr lang="he-IL" altLang="he-IL" smtClean="0"/>
              <a:pPr/>
              <a:t>19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17929"/>
            <a:ext cx="8610600" cy="65248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 smtClean="0"/>
              <a:t>public String </a:t>
            </a:r>
            <a:r>
              <a:rPr lang="en-US" sz="2200" dirty="0" err="1" smtClean="0"/>
              <a:t>normalizeWords</a:t>
            </a:r>
            <a:r>
              <a:rPr lang="en-US" sz="2200" dirty="0" smtClean="0"/>
              <a:t>(String s)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final char SPACE = ‘ ‘;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String res = “”;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= 0;</a:t>
            </a:r>
          </a:p>
          <a:p>
            <a:pPr algn="l" rtl="0"/>
            <a:endParaRPr lang="en-US" sz="2200" dirty="0" smtClean="0"/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while(</a:t>
            </a:r>
            <a:r>
              <a:rPr lang="en-US" sz="2200" dirty="0" err="1" smtClean="0"/>
              <a:t>i</a:t>
            </a:r>
            <a:r>
              <a:rPr lang="en-US" sz="2200" dirty="0" smtClean="0"/>
              <a:t> &lt; </a:t>
            </a:r>
            <a:r>
              <a:rPr lang="en-US" sz="2200" dirty="0" err="1" smtClean="0"/>
              <a:t>s.length</a:t>
            </a:r>
            <a:r>
              <a:rPr lang="en-US" sz="2200" dirty="0" smtClean="0"/>
              <a:t>()){</a:t>
            </a:r>
          </a:p>
          <a:p>
            <a:pPr algn="l" rtl="0"/>
            <a:r>
              <a:rPr lang="en-US" sz="2200" dirty="0"/>
              <a:t>	 </a:t>
            </a:r>
            <a:r>
              <a:rPr lang="en-US" sz="2200" dirty="0" smtClean="0"/>
              <a:t>   res += </a:t>
            </a:r>
            <a:r>
              <a:rPr lang="en-US" sz="2200" dirty="0" err="1" smtClean="0"/>
              <a:t>toUpper</a:t>
            </a:r>
            <a:r>
              <a:rPr lang="en-US" sz="2200" dirty="0" smtClean="0"/>
              <a:t>(</a:t>
            </a:r>
            <a:r>
              <a:rPr lang="en-US" sz="2200" dirty="0" err="1" smtClean="0"/>
              <a:t>s.charAt</a:t>
            </a: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));</a:t>
            </a:r>
          </a:p>
          <a:p>
            <a:pPr algn="l" rtl="0"/>
            <a:r>
              <a:rPr lang="en-US" sz="2200" dirty="0"/>
              <a:t>	 </a:t>
            </a:r>
            <a:r>
              <a:rPr lang="en-US" sz="2200" dirty="0" smtClean="0"/>
              <a:t>   </a:t>
            </a:r>
            <a:r>
              <a:rPr lang="en-US" sz="2200" dirty="0" err="1" smtClean="0"/>
              <a:t>i</a:t>
            </a:r>
            <a:r>
              <a:rPr lang="en-US" sz="2200" dirty="0" smtClean="0"/>
              <a:t>++;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    while(</a:t>
            </a:r>
            <a:r>
              <a:rPr lang="en-US" sz="2200" dirty="0" err="1" smtClean="0"/>
              <a:t>i</a:t>
            </a:r>
            <a:r>
              <a:rPr lang="en-US" sz="2200" dirty="0" smtClean="0"/>
              <a:t> &lt; </a:t>
            </a:r>
            <a:r>
              <a:rPr lang="en-US" sz="2200" dirty="0" err="1" smtClean="0"/>
              <a:t>s.length</a:t>
            </a:r>
            <a:r>
              <a:rPr lang="en-US" sz="2200" dirty="0" smtClean="0"/>
              <a:t>() &amp;&amp; </a:t>
            </a:r>
            <a:r>
              <a:rPr lang="en-US" sz="2200" dirty="0" err="1" smtClean="0"/>
              <a:t>s.charAt</a:t>
            </a: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 != SPACE)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	res += </a:t>
            </a:r>
            <a:r>
              <a:rPr lang="en-US" sz="2200" dirty="0" err="1" smtClean="0"/>
              <a:t>s.charAt</a:t>
            </a: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err="1" smtClean="0"/>
              <a:t>i</a:t>
            </a:r>
            <a:r>
              <a:rPr lang="en-US" sz="2200" dirty="0" smtClean="0"/>
              <a:t>++;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    } 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    if(</a:t>
            </a:r>
            <a:r>
              <a:rPr lang="en-US" sz="2200" dirty="0" err="1" smtClean="0"/>
              <a:t>i</a:t>
            </a:r>
            <a:r>
              <a:rPr lang="en-US" sz="2200" dirty="0" smtClean="0"/>
              <a:t> &lt; </a:t>
            </a:r>
            <a:r>
              <a:rPr lang="en-US" sz="2200" dirty="0" err="1" smtClean="0"/>
              <a:t>s.length</a:t>
            </a:r>
            <a:r>
              <a:rPr lang="en-US" sz="2200" dirty="0" smtClean="0"/>
              <a:t>())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	res += SPACE;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   	 </a:t>
            </a:r>
            <a:r>
              <a:rPr lang="en-US" sz="2200" dirty="0" err="1" smtClean="0"/>
              <a:t>i</a:t>
            </a:r>
            <a:r>
              <a:rPr lang="en-US" sz="2200" dirty="0" smtClean="0"/>
              <a:t>++;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    }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}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return res;</a:t>
            </a:r>
          </a:p>
          <a:p>
            <a:pPr algn="l" rtl="0"/>
            <a:r>
              <a:rPr lang="en-US" sz="2200" dirty="0"/>
              <a:t>}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8112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תווים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משתנה מסוג </a:t>
            </a:r>
            <a:r>
              <a:rPr lang="en-US" altLang="he-IL" dirty="0" smtClean="0"/>
              <a:t>char</a:t>
            </a:r>
            <a:r>
              <a:rPr lang="he-IL" altLang="he-IL" dirty="0" smtClean="0"/>
              <a:t> יכול לשמור תו בודד בזיכרון.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public static void main(String[] </a:t>
            </a:r>
            <a:r>
              <a:rPr lang="en-US" altLang="he-IL" dirty="0" err="1" smtClean="0"/>
              <a:t>args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char c1, c2;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c1 = ‘a’;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c2 = ‘?’;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FAD1B4-B9CC-4861-89D1-EF1ABE81EC5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ASCII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לכל תו ישנו </a:t>
            </a:r>
            <a:r>
              <a:rPr lang="he-IL" altLang="he-IL" dirty="0" err="1" smtClean="0"/>
              <a:t>יצוג</a:t>
            </a:r>
            <a:r>
              <a:rPr lang="he-IL" altLang="he-IL" dirty="0" smtClean="0"/>
              <a:t> מספרי ייחודי במחשב. </a:t>
            </a:r>
          </a:p>
          <a:p>
            <a:r>
              <a:rPr lang="he-IL" altLang="he-IL" dirty="0" smtClean="0"/>
              <a:t>למשל </a:t>
            </a:r>
            <a:r>
              <a:rPr lang="he-IL" altLang="he-IL" dirty="0" err="1" smtClean="0"/>
              <a:t>היצוג</a:t>
            </a:r>
            <a:r>
              <a:rPr lang="he-IL" altLang="he-IL" dirty="0" smtClean="0"/>
              <a:t> של התו </a:t>
            </a:r>
            <a:r>
              <a:rPr lang="en-US" altLang="he-IL" dirty="0" smtClean="0"/>
              <a:t>‘?’ </a:t>
            </a:r>
            <a:r>
              <a:rPr lang="he-IL" altLang="he-IL" dirty="0" smtClean="0"/>
              <a:t> הוא 63. </a:t>
            </a:r>
            <a:r>
              <a:rPr lang="he-IL" altLang="he-IL" dirty="0" err="1" smtClean="0"/>
              <a:t>היצוג</a:t>
            </a:r>
            <a:r>
              <a:rPr lang="he-IL" altLang="he-IL" dirty="0" smtClean="0"/>
              <a:t> של התו </a:t>
            </a:r>
            <a:r>
              <a:rPr lang="en-US" altLang="he-IL" dirty="0" smtClean="0"/>
              <a:t>‘a’</a:t>
            </a:r>
            <a:r>
              <a:rPr lang="he-IL" altLang="he-IL" dirty="0" smtClean="0"/>
              <a:t> הוא 97. </a:t>
            </a:r>
          </a:p>
          <a:p>
            <a:r>
              <a:rPr lang="he-IL" altLang="he-IL" dirty="0" smtClean="0"/>
              <a:t>טבלת מספרי התווים נקראת טבלת </a:t>
            </a:r>
            <a:r>
              <a:rPr lang="en-US" altLang="he-IL" dirty="0" smtClean="0"/>
              <a:t>ASCII</a:t>
            </a:r>
            <a:r>
              <a:rPr lang="he-IL" altLang="he-IL" dirty="0" smtClean="0"/>
              <a:t>.</a:t>
            </a:r>
          </a:p>
          <a:p>
            <a:r>
              <a:rPr lang="he-IL" altLang="he-IL" dirty="0" smtClean="0"/>
              <a:t>כאשר המחשב שומר תו, הוא בעצם שומר את הייצוג המספרי שלו. 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 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FF7D7C-D930-45D5-948D-1BFB922E6C4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BB68-5BB5-42C2-9269-DC9341795D30}" type="slidenum">
              <a:rPr lang="he-IL" altLang="he-IL" smtClean="0"/>
              <a:pPr/>
              <a:t>4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1143000" y="228600"/>
            <a:ext cx="7772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כיוון שתווים מיוצגים ע"י מספרים, ניתן לבצע את הקוד הבא: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3810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char c1 = ‘a’, c2 = ‘b’;</a:t>
            </a:r>
          </a:p>
          <a:p>
            <a:pPr algn="l" rtl="0"/>
            <a:r>
              <a:rPr lang="en-US" sz="2400" dirty="0" smtClean="0"/>
              <a:t>if(c1 &lt; c2)</a:t>
            </a:r>
          </a:p>
          <a:p>
            <a:pPr algn="l" rtl="0"/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(c1);</a:t>
            </a:r>
          </a:p>
          <a:p>
            <a:pPr algn="l" rtl="0"/>
            <a:r>
              <a:rPr lang="en-US" sz="2400" dirty="0" smtClean="0"/>
              <a:t>else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(c2);</a:t>
            </a:r>
            <a:endParaRPr lang="he-IL" sz="2400" dirty="0"/>
          </a:p>
        </p:txBody>
      </p:sp>
      <p:sp>
        <p:nvSpPr>
          <p:cNvPr id="6" name="חץ שמאלה 5"/>
          <p:cNvSpPr/>
          <p:nvPr/>
        </p:nvSpPr>
        <p:spPr>
          <a:xfrm>
            <a:off x="2133600" y="1371600"/>
            <a:ext cx="2209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424082" y="1048417"/>
            <a:ext cx="426271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פה משתמשים בערך המספרים של התווים כדי להשוות בניהם.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8" name="חץ שמאלה 7"/>
          <p:cNvSpPr/>
          <p:nvPr/>
        </p:nvSpPr>
        <p:spPr>
          <a:xfrm>
            <a:off x="3864909" y="2487420"/>
            <a:ext cx="559173" cy="2557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572000" y="2199811"/>
            <a:ext cx="426271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פה משתמשים בערך </a:t>
            </a:r>
            <a:r>
              <a:rPr lang="he-IL" sz="2400" dirty="0" err="1" smtClean="0">
                <a:solidFill>
                  <a:schemeClr val="tx2"/>
                </a:solidFill>
              </a:rPr>
              <a:t>הויזואלי</a:t>
            </a:r>
            <a:r>
              <a:rPr lang="he-IL" sz="2400" dirty="0" smtClean="0">
                <a:solidFill>
                  <a:schemeClr val="tx2"/>
                </a:solidFill>
              </a:rPr>
              <a:t> של התווים כדי להציג אותם על המסך.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494" y="3148386"/>
            <a:ext cx="629490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err="1" smtClean="0"/>
              <a:t>System.out.println</a:t>
            </a:r>
            <a:r>
              <a:rPr lang="en-US" sz="2400" dirty="0" smtClean="0"/>
              <a:t>((</a:t>
            </a:r>
            <a:r>
              <a:rPr lang="en-US" sz="2400" dirty="0" err="1" smtClean="0"/>
              <a:t>int</a:t>
            </a:r>
            <a:r>
              <a:rPr lang="en-US" sz="2400" dirty="0" smtClean="0"/>
              <a:t>)c1 + “, “ + (</a:t>
            </a:r>
            <a:r>
              <a:rPr lang="en-US" sz="2400" dirty="0" err="1" smtClean="0"/>
              <a:t>int</a:t>
            </a:r>
            <a:r>
              <a:rPr lang="en-US" sz="2400" dirty="0" smtClean="0"/>
              <a:t>)c2);</a:t>
            </a:r>
            <a:endParaRPr lang="he-IL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494" y="3709357"/>
            <a:ext cx="8500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המרה ל-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he-IL" sz="2400" dirty="0" smtClean="0">
                <a:solidFill>
                  <a:schemeClr val="tx2"/>
                </a:solidFill>
              </a:rPr>
              <a:t>, הפלט יהיה </a:t>
            </a:r>
            <a:r>
              <a:rPr lang="he-IL" sz="2400" dirty="0" err="1" smtClean="0">
                <a:solidFill>
                  <a:schemeClr val="tx2"/>
                </a:solidFill>
              </a:rPr>
              <a:t>היצוג</a:t>
            </a:r>
            <a:r>
              <a:rPr lang="he-IL" sz="2400" dirty="0" smtClean="0">
                <a:solidFill>
                  <a:schemeClr val="tx2"/>
                </a:solidFill>
              </a:rPr>
              <a:t> המספרי של התווים: </a:t>
            </a:r>
            <a:r>
              <a:rPr lang="en-US" sz="2400" dirty="0" smtClean="0">
                <a:solidFill>
                  <a:schemeClr val="tx2"/>
                </a:solidFill>
              </a:rPr>
              <a:t>97, 98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F674ED-B03B-4D00-8310-321F636F636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28600"/>
            <a:ext cx="7772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הקוד הבא מדפיס על המסך את כל האותיות הקטנות: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502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for(char c = ‘a’; c &lt;= ‘z’; </a:t>
            </a:r>
            <a:r>
              <a:rPr lang="en-US" sz="2400" dirty="0" err="1" smtClean="0"/>
              <a:t>c++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(c);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60929" y="1775678"/>
            <a:ext cx="7772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ואפשר גם ככה: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729" y="2461478"/>
            <a:ext cx="502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97;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122;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((char)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כתבו שיטה שמקבלת כפרמטר תו ומחזירה </a:t>
            </a:r>
            <a:r>
              <a:rPr lang="en-US" altLang="he-IL" dirty="0" smtClean="0">
                <a:solidFill>
                  <a:schemeClr val="tx2"/>
                </a:solidFill>
              </a:rPr>
              <a:t>true</a:t>
            </a:r>
            <a:r>
              <a:rPr lang="he-IL" altLang="he-IL" dirty="0" smtClean="0">
                <a:solidFill>
                  <a:schemeClr val="tx2"/>
                </a:solidFill>
              </a:rPr>
              <a:t> אם התו מייצג אות (גדולה או קטנה) ו-</a:t>
            </a:r>
            <a:r>
              <a:rPr lang="en-US" altLang="he-IL" dirty="0" smtClean="0">
                <a:solidFill>
                  <a:schemeClr val="tx2"/>
                </a:solidFill>
              </a:rPr>
              <a:t>false</a:t>
            </a:r>
            <a:r>
              <a:rPr lang="he-IL" altLang="he-IL" dirty="0" smtClean="0">
                <a:solidFill>
                  <a:schemeClr val="tx2"/>
                </a:solidFill>
              </a:rPr>
              <a:t> אחרת.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boolean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isLetter</a:t>
            </a:r>
            <a:r>
              <a:rPr lang="en-US" altLang="he-IL" dirty="0" smtClean="0"/>
              <a:t>(char c)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	if((c &gt;= ‘a’ &amp;&amp; c &lt;= ‘z’) || (c &gt;= ‘A’ &amp;&amp; c &lt;= ‘Z’))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		return true;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	return false;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}</a:t>
            </a:r>
          </a:p>
          <a:p>
            <a:pPr algn="l" rtl="0">
              <a:buFont typeface="Arial" panose="020B0604020202020204" pitchFamily="34" charset="0"/>
              <a:buNone/>
            </a:pPr>
            <a:endParaRPr lang="he-IL" altLang="he-IL" dirty="0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34B22C-15F9-4F6B-9263-FB40CA538B7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 dirty="0" smtClean="0"/>
              <a:t>כתבו שיטה המקבלת כפרמטר תו. אם התו הוא אות גדולה, השיטה תחזיר את התו באות קטנה.</a:t>
            </a:r>
          </a:p>
          <a:p>
            <a:r>
              <a:rPr lang="he-IL" altLang="he-IL" dirty="0" smtClean="0"/>
              <a:t>מספר ה-</a:t>
            </a:r>
            <a:r>
              <a:rPr lang="en-US" altLang="he-IL" dirty="0" smtClean="0"/>
              <a:t>ASCII</a:t>
            </a:r>
            <a:r>
              <a:rPr lang="he-IL" altLang="he-IL" dirty="0" smtClean="0"/>
              <a:t> של </a:t>
            </a:r>
            <a:r>
              <a:rPr lang="en-US" altLang="he-IL" dirty="0" smtClean="0"/>
              <a:t>‘A’</a:t>
            </a:r>
            <a:r>
              <a:rPr lang="he-IL" altLang="he-IL" dirty="0" smtClean="0"/>
              <a:t> הוא 65 ושל </a:t>
            </a:r>
            <a:r>
              <a:rPr lang="en-US" altLang="he-IL" dirty="0" smtClean="0"/>
              <a:t>‘a’</a:t>
            </a:r>
            <a:r>
              <a:rPr lang="he-IL" altLang="he-IL" dirty="0" smtClean="0"/>
              <a:t> הוא 97.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public char </a:t>
            </a:r>
            <a:r>
              <a:rPr lang="en-US" altLang="he-IL" dirty="0" err="1" smtClean="0"/>
              <a:t>toLower</a:t>
            </a:r>
            <a:r>
              <a:rPr lang="en-US" altLang="he-IL" dirty="0" smtClean="0"/>
              <a:t>(char c)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/>
              <a:t>	</a:t>
            </a:r>
            <a:r>
              <a:rPr lang="en-US" altLang="he-IL" dirty="0" smtClean="0"/>
              <a:t>final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DIFF = 32;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	if(c &gt;= ‘A’ &amp;&amp; c &lt;= ‘Z’)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		c += DIFF;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	return c;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dirty="0" smtClean="0"/>
              <a:t>}</a:t>
            </a:r>
            <a:endParaRPr lang="he-IL" altLang="he-IL" dirty="0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78062B-F479-4CBC-BA8E-336E7CA702A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מחרוזות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מחרוזת (</a:t>
            </a:r>
            <a:r>
              <a:rPr lang="en-US" altLang="he-IL" dirty="0" smtClean="0"/>
              <a:t>String</a:t>
            </a:r>
            <a:r>
              <a:rPr lang="he-IL" altLang="he-IL" dirty="0" smtClean="0"/>
              <a:t>) היא אוסף של תווים.</a:t>
            </a:r>
          </a:p>
          <a:p>
            <a:r>
              <a:rPr lang="he-IL" altLang="he-IL" dirty="0" smtClean="0"/>
              <a:t>שפת ג'אווה מגדירה את המחלקה </a:t>
            </a:r>
            <a:r>
              <a:rPr lang="en-US" altLang="he-IL" dirty="0" smtClean="0"/>
              <a:t>String</a:t>
            </a:r>
            <a:r>
              <a:rPr lang="he-IL" altLang="he-IL" dirty="0" smtClean="0"/>
              <a:t> שמייצגת מחרוזת.</a:t>
            </a:r>
          </a:p>
          <a:p>
            <a:r>
              <a:rPr lang="he-IL" altLang="he-IL" dirty="0" smtClean="0"/>
              <a:t>למשל: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s1 = “Hello World”;</a:t>
            </a:r>
          </a:p>
          <a:p>
            <a:r>
              <a:rPr lang="he-IL" altLang="he-IL" dirty="0" smtClean="0"/>
              <a:t>רישום אלטרנטיבי: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s2 = new String(“Hello World”);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5B7E84-BC37-48C5-B603-64C8AC248DC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he-IL" altLang="he-IL" dirty="0" smtClean="0"/>
              <a:t>מה יוחזר כתוצאה מההשוואה הבאה?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s1 = “Hello World”;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String s2 = “Hello World”;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if(s1 == s2)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(“equal”);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D0233-4BFC-4FD7-8527-5D28500A46F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כיוון שהמחרוזות מוגדרות כמשתנה פרימיטיבי, ההשוואה תתבצע על </a:t>
            </a:r>
            <a:r>
              <a:rPr lang="he-IL" altLang="he-IL" sz="2800" b="1" dirty="0">
                <a:solidFill>
                  <a:schemeClr val="tx2"/>
                </a:solidFill>
              </a:rPr>
              <a:t>תוכן</a:t>
            </a:r>
            <a:r>
              <a:rPr lang="he-IL" altLang="he-IL" sz="2800" dirty="0">
                <a:solidFill>
                  <a:schemeClr val="tx2"/>
                </a:solidFill>
              </a:rPr>
              <a:t> המחרוזות, ויוחזר </a:t>
            </a:r>
            <a:r>
              <a:rPr lang="en-US" altLang="he-IL" sz="2800" dirty="0">
                <a:solidFill>
                  <a:schemeClr val="tx2"/>
                </a:solidFill>
              </a:rPr>
              <a:t>true</a:t>
            </a:r>
            <a:r>
              <a:rPr lang="he-IL" altLang="he-IL" sz="2800" dirty="0">
                <a:solidFill>
                  <a:schemeClr val="tx2"/>
                </a:solidFill>
              </a:rPr>
              <a:t>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108</TotalTime>
  <Words>784</Words>
  <Application>Microsoft Office PowerPoint</Application>
  <PresentationFormat>‫הצגה על המסך 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template</vt:lpstr>
      <vt:lpstr>תווים ומחרוזות</vt:lpstr>
      <vt:lpstr>תווים</vt:lpstr>
      <vt:lpstr>ASCII</vt:lpstr>
      <vt:lpstr>מצגת של PowerPoint‏</vt:lpstr>
      <vt:lpstr>מצגת של PowerPoint‏</vt:lpstr>
      <vt:lpstr>מצגת של PowerPoint‏</vt:lpstr>
      <vt:lpstr>מצגת של PowerPoint‏</vt:lpstr>
      <vt:lpstr>מחרוזות</vt:lpstr>
      <vt:lpstr>מצגת של PowerPoint‏</vt:lpstr>
      <vt:lpstr>מצגת של PowerPoint‏</vt:lpstr>
      <vt:lpstr>equals</vt:lpstr>
      <vt:lpstr>length</vt:lpstr>
      <vt:lpstr>charAt</vt:lpstr>
      <vt:lpstr>indexOf</vt:lpstr>
      <vt:lpstr>substring</vt:lpstr>
      <vt:lpstr>שיטות נוספות של String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32</cp:revision>
  <cp:lastPrinted>1601-01-01T00:00:00Z</cp:lastPrinted>
  <dcterms:created xsi:type="dcterms:W3CDTF">1601-01-01T00:00:00Z</dcterms:created>
  <dcterms:modified xsi:type="dcterms:W3CDTF">2015-12-20T16:33:45Z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