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58" r:id="rId4"/>
    <p:sldId id="264" r:id="rId5"/>
    <p:sldId id="260" r:id="rId6"/>
    <p:sldId id="267" r:id="rId7"/>
    <p:sldId id="262"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7714"/>
    <a:srgbClr val="1F4E7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3506" autoAdjust="0"/>
  </p:normalViewPr>
  <p:slideViewPr>
    <p:cSldViewPr snapToGrid="0">
      <p:cViewPr varScale="1">
        <p:scale>
          <a:sx n="106" d="100"/>
          <a:sy n="106" d="100"/>
        </p:scale>
        <p:origin x="7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F528B3-3396-4625-8680-EF0D66BC4EA1}"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IN"/>
        </a:p>
      </dgm:t>
    </dgm:pt>
    <dgm:pt modelId="{BE8EB472-5C4F-4AD3-8101-24CE3CB5EB2A}">
      <dgm:prSet/>
      <dgm:spPr>
        <a:solidFill>
          <a:srgbClr val="C27714"/>
        </a:solidFill>
      </dgm:spPr>
      <dgm:t>
        <a:bodyPr/>
        <a:lstStyle/>
        <a:p>
          <a:pPr algn="ctr"/>
          <a:r>
            <a:rPr lang="en-IN" b="1" dirty="0"/>
            <a:t>Parameters</a:t>
          </a:r>
          <a:endParaRPr lang="en-IN" dirty="0"/>
        </a:p>
      </dgm:t>
    </dgm:pt>
    <dgm:pt modelId="{CEC8E527-ACBD-48A6-9B6D-38E13C924689}" type="parTrans" cxnId="{E292DD5D-1ED4-4932-8B94-722FA6E007B3}">
      <dgm:prSet/>
      <dgm:spPr/>
      <dgm:t>
        <a:bodyPr/>
        <a:lstStyle/>
        <a:p>
          <a:endParaRPr lang="en-IN"/>
        </a:p>
      </dgm:t>
    </dgm:pt>
    <dgm:pt modelId="{7DEFEBC3-7894-4CA7-A6F9-DE56884FDFED}" type="sibTrans" cxnId="{E292DD5D-1ED4-4932-8B94-722FA6E007B3}">
      <dgm:prSet/>
      <dgm:spPr/>
      <dgm:t>
        <a:bodyPr/>
        <a:lstStyle/>
        <a:p>
          <a:endParaRPr lang="en-IN"/>
        </a:p>
      </dgm:t>
    </dgm:pt>
    <dgm:pt modelId="{76FA0719-BEE8-4124-9457-E7721F5D8B3F}">
      <dgm:prSet/>
      <dgm:spPr/>
      <dgm:t>
        <a:bodyPr/>
        <a:lstStyle/>
        <a:p>
          <a:pPr algn="ctr"/>
          <a:r>
            <a:rPr lang="en-IN" dirty="0"/>
            <a:t>The </a:t>
          </a:r>
          <a:r>
            <a:rPr lang="en-IN" b="1" dirty="0"/>
            <a:t>significance level </a:t>
          </a:r>
        </a:p>
        <a:p>
          <a:pPr algn="ctr"/>
          <a:r>
            <a:rPr lang="en-IN" dirty="0"/>
            <a:t>( alpha ) =  </a:t>
          </a:r>
          <a:r>
            <a:rPr lang="en-IN" b="1" dirty="0"/>
            <a:t>0.05</a:t>
          </a:r>
          <a:r>
            <a:rPr lang="en-IN" dirty="0"/>
            <a:t> </a:t>
          </a:r>
        </a:p>
      </dgm:t>
    </dgm:pt>
    <dgm:pt modelId="{C9B4BF46-34C7-4649-843B-F958C5100969}" type="parTrans" cxnId="{2102475B-BD66-4262-AD31-A019F9B6ECD2}">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dash"/>
          <a:round/>
          <a:headEnd type="none" w="med" len="med"/>
          <a:tailEnd type="none" w="med" len="med"/>
        </a:ln>
      </dgm:spPr>
      <dgm:t>
        <a:bodyPr/>
        <a:lstStyle/>
        <a:p>
          <a:pPr algn="ctr"/>
          <a:endParaRPr lang="en-IN"/>
        </a:p>
      </dgm:t>
    </dgm:pt>
    <dgm:pt modelId="{84E4417D-EE25-4D75-91E6-FFF1B4DF1660}" type="sibTrans" cxnId="{2102475B-BD66-4262-AD31-A019F9B6ECD2}">
      <dgm:prSet/>
      <dgm:spPr/>
      <dgm:t>
        <a:bodyPr/>
        <a:lstStyle/>
        <a:p>
          <a:endParaRPr lang="en-IN"/>
        </a:p>
      </dgm:t>
    </dgm:pt>
    <dgm:pt modelId="{4FDA805F-65AB-477C-B9B5-F7E14CDD9D43}">
      <dgm:prSet/>
      <dgm:spPr/>
      <dgm:t>
        <a:bodyPr/>
        <a:lstStyle/>
        <a:p>
          <a:pPr algn="ctr"/>
          <a:r>
            <a:rPr lang="en-IN" dirty="0"/>
            <a:t>The </a:t>
          </a:r>
          <a:r>
            <a:rPr lang="en-IN" b="1" dirty="0"/>
            <a:t>statistical power </a:t>
          </a:r>
          <a:r>
            <a:rPr lang="en-IN" b="0" dirty="0"/>
            <a:t>=</a:t>
          </a:r>
          <a:r>
            <a:rPr lang="en-IN" b="1" dirty="0"/>
            <a:t> 80% or 0.8  </a:t>
          </a:r>
          <a:endParaRPr lang="en-IN" dirty="0"/>
        </a:p>
      </dgm:t>
    </dgm:pt>
    <dgm:pt modelId="{8BAB6334-1A40-42CA-95B8-CF72C90416A2}" type="parTrans" cxnId="{D2BF7880-878F-47EC-8CA1-ACDA78D9E00C}">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dash"/>
          <a:round/>
          <a:headEnd type="none" w="med" len="med"/>
          <a:tailEnd type="none" w="med" len="med"/>
        </a:ln>
      </dgm:spPr>
      <dgm:t>
        <a:bodyPr/>
        <a:lstStyle/>
        <a:p>
          <a:pPr algn="ctr"/>
          <a:endParaRPr lang="en-IN"/>
        </a:p>
      </dgm:t>
    </dgm:pt>
    <dgm:pt modelId="{F9624232-0924-4E36-A7D8-32FD4DB503FB}" type="sibTrans" cxnId="{D2BF7880-878F-47EC-8CA1-ACDA78D9E00C}">
      <dgm:prSet/>
      <dgm:spPr/>
      <dgm:t>
        <a:bodyPr/>
        <a:lstStyle/>
        <a:p>
          <a:endParaRPr lang="en-IN"/>
        </a:p>
      </dgm:t>
    </dgm:pt>
    <dgm:pt modelId="{A9D12914-BE2D-4D13-9F58-628E2C60D522}">
      <dgm:prSet/>
      <dgm:spPr/>
      <dgm:t>
        <a:bodyPr/>
        <a:lstStyle/>
        <a:p>
          <a:pPr algn="ctr"/>
          <a:r>
            <a:rPr lang="en-IN" dirty="0"/>
            <a:t>The </a:t>
          </a:r>
          <a:r>
            <a:rPr lang="en-IN" b="1" dirty="0"/>
            <a:t>minimum detectable effect </a:t>
          </a:r>
          <a:r>
            <a:rPr lang="en-IN" b="0" dirty="0"/>
            <a:t> = </a:t>
          </a:r>
          <a:r>
            <a:rPr lang="en-IN" b="1" dirty="0"/>
            <a:t>0.05</a:t>
          </a:r>
        </a:p>
      </dgm:t>
    </dgm:pt>
    <dgm:pt modelId="{D806D5E1-8A5A-4EC5-A9C9-0EBD838C92BA}" type="parTrans" cxnId="{F6FAF738-6BD8-4E33-A709-313BE9B56739}">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dash"/>
          <a:round/>
          <a:headEnd type="none" w="med" len="med"/>
          <a:tailEnd type="none" w="med" len="med"/>
        </a:ln>
      </dgm:spPr>
      <dgm:t>
        <a:bodyPr/>
        <a:lstStyle/>
        <a:p>
          <a:pPr algn="ctr"/>
          <a:endParaRPr lang="en-IN"/>
        </a:p>
      </dgm:t>
    </dgm:pt>
    <dgm:pt modelId="{6FDA5F4F-9782-4C39-8E08-862422FCAF0E}" type="sibTrans" cxnId="{F6FAF738-6BD8-4E33-A709-313BE9B56739}">
      <dgm:prSet/>
      <dgm:spPr/>
      <dgm:t>
        <a:bodyPr/>
        <a:lstStyle/>
        <a:p>
          <a:endParaRPr lang="en-IN"/>
        </a:p>
      </dgm:t>
    </dgm:pt>
    <dgm:pt modelId="{5840055C-3161-4EB7-96A2-EDA1E01A882F}" type="pres">
      <dgm:prSet presAssocID="{E6F528B3-3396-4625-8680-EF0D66BC4EA1}" presName="diagram" presStyleCnt="0">
        <dgm:presLayoutVars>
          <dgm:chPref val="1"/>
          <dgm:dir/>
          <dgm:animOne val="branch"/>
          <dgm:animLvl val="lvl"/>
          <dgm:resizeHandles val="exact"/>
        </dgm:presLayoutVars>
      </dgm:prSet>
      <dgm:spPr/>
    </dgm:pt>
    <dgm:pt modelId="{29B914E3-CEC2-4CFB-AC26-D50382AECD28}" type="pres">
      <dgm:prSet presAssocID="{BE8EB472-5C4F-4AD3-8101-24CE3CB5EB2A}" presName="root1" presStyleCnt="0"/>
      <dgm:spPr/>
    </dgm:pt>
    <dgm:pt modelId="{4FB51D5F-7F75-48F5-B394-631F1945F3FE}" type="pres">
      <dgm:prSet presAssocID="{BE8EB472-5C4F-4AD3-8101-24CE3CB5EB2A}" presName="LevelOneTextNode" presStyleLbl="node0" presStyleIdx="0" presStyleCnt="1" custScaleX="125734" custScaleY="148550" custLinFactNeighborX="-69410" custLinFactNeighborY="2554">
        <dgm:presLayoutVars>
          <dgm:chPref val="3"/>
        </dgm:presLayoutVars>
      </dgm:prSet>
      <dgm:spPr/>
    </dgm:pt>
    <dgm:pt modelId="{E6226A58-B531-4939-987D-D6240ECA4D7C}" type="pres">
      <dgm:prSet presAssocID="{BE8EB472-5C4F-4AD3-8101-24CE3CB5EB2A}" presName="level2hierChild" presStyleCnt="0"/>
      <dgm:spPr/>
    </dgm:pt>
    <dgm:pt modelId="{3614A4BA-3DE6-48BA-B573-37BF673F10A8}" type="pres">
      <dgm:prSet presAssocID="{C9B4BF46-34C7-4649-843B-F958C5100969}" presName="conn2-1" presStyleLbl="parChTrans1D2" presStyleIdx="0" presStyleCnt="3"/>
      <dgm:spPr/>
    </dgm:pt>
    <dgm:pt modelId="{8AC7C5A6-0A2E-4EDF-BBAF-CB26BD2ABB77}" type="pres">
      <dgm:prSet presAssocID="{C9B4BF46-34C7-4649-843B-F958C5100969}" presName="connTx" presStyleLbl="parChTrans1D2" presStyleIdx="0" presStyleCnt="3"/>
      <dgm:spPr/>
    </dgm:pt>
    <dgm:pt modelId="{1D535BFC-A06E-453A-904E-8CC0D4422A9F}" type="pres">
      <dgm:prSet presAssocID="{76FA0719-BEE8-4124-9457-E7721F5D8B3F}" presName="root2" presStyleCnt="0"/>
      <dgm:spPr/>
    </dgm:pt>
    <dgm:pt modelId="{49255814-473C-4677-A965-46ADBC360AF1}" type="pres">
      <dgm:prSet presAssocID="{76FA0719-BEE8-4124-9457-E7721F5D8B3F}" presName="LevelTwoTextNode" presStyleLbl="node2" presStyleIdx="0" presStyleCnt="3" custScaleX="172723" custLinFactNeighborX="-35147" custLinFactNeighborY="-25799">
        <dgm:presLayoutVars>
          <dgm:chPref val="3"/>
        </dgm:presLayoutVars>
      </dgm:prSet>
      <dgm:spPr/>
    </dgm:pt>
    <dgm:pt modelId="{283884DB-D6CE-4691-B01C-6EE4E0C3E0B2}" type="pres">
      <dgm:prSet presAssocID="{76FA0719-BEE8-4124-9457-E7721F5D8B3F}" presName="level3hierChild" presStyleCnt="0"/>
      <dgm:spPr/>
    </dgm:pt>
    <dgm:pt modelId="{72924F47-06A1-490D-8729-024FD351C48E}" type="pres">
      <dgm:prSet presAssocID="{8BAB6334-1A40-42CA-95B8-CF72C90416A2}" presName="conn2-1" presStyleLbl="parChTrans1D2" presStyleIdx="1" presStyleCnt="3"/>
      <dgm:spPr/>
    </dgm:pt>
    <dgm:pt modelId="{94F1D954-070E-4AF9-8632-F3A44A0FD27E}" type="pres">
      <dgm:prSet presAssocID="{8BAB6334-1A40-42CA-95B8-CF72C90416A2}" presName="connTx" presStyleLbl="parChTrans1D2" presStyleIdx="1" presStyleCnt="3"/>
      <dgm:spPr/>
    </dgm:pt>
    <dgm:pt modelId="{F6FE16FF-A8BE-4480-BCC9-358D4F55AB54}" type="pres">
      <dgm:prSet presAssocID="{4FDA805F-65AB-477C-B9B5-F7E14CDD9D43}" presName="root2" presStyleCnt="0"/>
      <dgm:spPr/>
    </dgm:pt>
    <dgm:pt modelId="{7836AA82-EAE3-423A-BB79-ACF1C4E2A53E}" type="pres">
      <dgm:prSet presAssocID="{4FDA805F-65AB-477C-B9B5-F7E14CDD9D43}" presName="LevelTwoTextNode" presStyleLbl="node2" presStyleIdx="1" presStyleCnt="3" custScaleX="171552" custScaleY="116723" custLinFactNeighborX="-33377" custLinFactNeighborY="238">
        <dgm:presLayoutVars>
          <dgm:chPref val="3"/>
        </dgm:presLayoutVars>
      </dgm:prSet>
      <dgm:spPr/>
    </dgm:pt>
    <dgm:pt modelId="{A3ECE010-4307-440F-BE45-E48828EDC1BF}" type="pres">
      <dgm:prSet presAssocID="{4FDA805F-65AB-477C-B9B5-F7E14CDD9D43}" presName="level3hierChild" presStyleCnt="0"/>
      <dgm:spPr/>
    </dgm:pt>
    <dgm:pt modelId="{0010C2D7-F88F-4F6C-92E6-DFFF48C4D215}" type="pres">
      <dgm:prSet presAssocID="{D806D5E1-8A5A-4EC5-A9C9-0EBD838C92BA}" presName="conn2-1" presStyleLbl="parChTrans1D2" presStyleIdx="2" presStyleCnt="3"/>
      <dgm:spPr/>
    </dgm:pt>
    <dgm:pt modelId="{4BB25975-CBD4-4051-8A43-B4FE3E99A8D2}" type="pres">
      <dgm:prSet presAssocID="{D806D5E1-8A5A-4EC5-A9C9-0EBD838C92BA}" presName="connTx" presStyleLbl="parChTrans1D2" presStyleIdx="2" presStyleCnt="3"/>
      <dgm:spPr/>
    </dgm:pt>
    <dgm:pt modelId="{FDEB0D26-235A-4B9E-938D-F0AA525DA11F}" type="pres">
      <dgm:prSet presAssocID="{A9D12914-BE2D-4D13-9F58-628E2C60D522}" presName="root2" presStyleCnt="0"/>
      <dgm:spPr/>
    </dgm:pt>
    <dgm:pt modelId="{E7850B7F-A8BB-4C8F-BDFC-DAB00F8D40F0}" type="pres">
      <dgm:prSet presAssocID="{A9D12914-BE2D-4D13-9F58-628E2C60D522}" presName="LevelTwoTextNode" presStyleLbl="node2" presStyleIdx="2" presStyleCnt="3" custScaleX="172437" custLinFactNeighborX="-34624" custLinFactNeighborY="198">
        <dgm:presLayoutVars>
          <dgm:chPref val="3"/>
        </dgm:presLayoutVars>
      </dgm:prSet>
      <dgm:spPr/>
    </dgm:pt>
    <dgm:pt modelId="{4D1EB5D9-261A-4705-81FC-C83E977164FD}" type="pres">
      <dgm:prSet presAssocID="{A9D12914-BE2D-4D13-9F58-628E2C60D522}" presName="level3hierChild" presStyleCnt="0"/>
      <dgm:spPr/>
    </dgm:pt>
  </dgm:ptLst>
  <dgm:cxnLst>
    <dgm:cxn modelId="{C9D6D61A-3ED3-46BD-BB08-737251C7B74F}" type="presOf" srcId="{4FDA805F-65AB-477C-B9B5-F7E14CDD9D43}" destId="{7836AA82-EAE3-423A-BB79-ACF1C4E2A53E}" srcOrd="0" destOrd="0" presId="urn:microsoft.com/office/officeart/2005/8/layout/hierarchy2"/>
    <dgm:cxn modelId="{B62CA833-24BC-4A23-8B25-40234F2E3AA5}" type="presOf" srcId="{BE8EB472-5C4F-4AD3-8101-24CE3CB5EB2A}" destId="{4FB51D5F-7F75-48F5-B394-631F1945F3FE}" srcOrd="0" destOrd="0" presId="urn:microsoft.com/office/officeart/2005/8/layout/hierarchy2"/>
    <dgm:cxn modelId="{F6FAF738-6BD8-4E33-A709-313BE9B56739}" srcId="{BE8EB472-5C4F-4AD3-8101-24CE3CB5EB2A}" destId="{A9D12914-BE2D-4D13-9F58-628E2C60D522}" srcOrd="2" destOrd="0" parTransId="{D806D5E1-8A5A-4EC5-A9C9-0EBD838C92BA}" sibTransId="{6FDA5F4F-9782-4C39-8E08-862422FCAF0E}"/>
    <dgm:cxn modelId="{2102475B-BD66-4262-AD31-A019F9B6ECD2}" srcId="{BE8EB472-5C4F-4AD3-8101-24CE3CB5EB2A}" destId="{76FA0719-BEE8-4124-9457-E7721F5D8B3F}" srcOrd="0" destOrd="0" parTransId="{C9B4BF46-34C7-4649-843B-F958C5100969}" sibTransId="{84E4417D-EE25-4D75-91E6-FFF1B4DF1660}"/>
    <dgm:cxn modelId="{E292DD5D-1ED4-4932-8B94-722FA6E007B3}" srcId="{E6F528B3-3396-4625-8680-EF0D66BC4EA1}" destId="{BE8EB472-5C4F-4AD3-8101-24CE3CB5EB2A}" srcOrd="0" destOrd="0" parTransId="{CEC8E527-ACBD-48A6-9B6D-38E13C924689}" sibTransId="{7DEFEBC3-7894-4CA7-A6F9-DE56884FDFED}"/>
    <dgm:cxn modelId="{D59F1E44-F929-430B-933D-E556CF648913}" type="presOf" srcId="{8BAB6334-1A40-42CA-95B8-CF72C90416A2}" destId="{72924F47-06A1-490D-8729-024FD351C48E}" srcOrd="0" destOrd="0" presId="urn:microsoft.com/office/officeart/2005/8/layout/hierarchy2"/>
    <dgm:cxn modelId="{78E46244-3577-42B0-89CE-1738EDA60FDB}" type="presOf" srcId="{C9B4BF46-34C7-4649-843B-F958C5100969}" destId="{8AC7C5A6-0A2E-4EDF-BBAF-CB26BD2ABB77}" srcOrd="1" destOrd="0" presId="urn:microsoft.com/office/officeart/2005/8/layout/hierarchy2"/>
    <dgm:cxn modelId="{84E4B572-7E2C-40E2-AE2C-0DEA0A6DDDB1}" type="presOf" srcId="{8BAB6334-1A40-42CA-95B8-CF72C90416A2}" destId="{94F1D954-070E-4AF9-8632-F3A44A0FD27E}" srcOrd="1" destOrd="0" presId="urn:microsoft.com/office/officeart/2005/8/layout/hierarchy2"/>
    <dgm:cxn modelId="{2930A877-DBA9-4CDE-88B8-3CD2C400ADB1}" type="presOf" srcId="{C9B4BF46-34C7-4649-843B-F958C5100969}" destId="{3614A4BA-3DE6-48BA-B573-37BF673F10A8}" srcOrd="0" destOrd="0" presId="urn:microsoft.com/office/officeart/2005/8/layout/hierarchy2"/>
    <dgm:cxn modelId="{D2BF7880-878F-47EC-8CA1-ACDA78D9E00C}" srcId="{BE8EB472-5C4F-4AD3-8101-24CE3CB5EB2A}" destId="{4FDA805F-65AB-477C-B9B5-F7E14CDD9D43}" srcOrd="1" destOrd="0" parTransId="{8BAB6334-1A40-42CA-95B8-CF72C90416A2}" sibTransId="{F9624232-0924-4E36-A7D8-32FD4DB503FB}"/>
    <dgm:cxn modelId="{35D232A5-EFCB-4F23-B9BA-251297629F70}" type="presOf" srcId="{D806D5E1-8A5A-4EC5-A9C9-0EBD838C92BA}" destId="{0010C2D7-F88F-4F6C-92E6-DFFF48C4D215}" srcOrd="0" destOrd="0" presId="urn:microsoft.com/office/officeart/2005/8/layout/hierarchy2"/>
    <dgm:cxn modelId="{527D32B9-E764-4789-A24F-C9F2965C2227}" type="presOf" srcId="{D806D5E1-8A5A-4EC5-A9C9-0EBD838C92BA}" destId="{4BB25975-CBD4-4051-8A43-B4FE3E99A8D2}" srcOrd="1" destOrd="0" presId="urn:microsoft.com/office/officeart/2005/8/layout/hierarchy2"/>
    <dgm:cxn modelId="{4789FBBA-6DBE-4EBF-8996-7AB247064D99}" type="presOf" srcId="{E6F528B3-3396-4625-8680-EF0D66BC4EA1}" destId="{5840055C-3161-4EB7-96A2-EDA1E01A882F}" srcOrd="0" destOrd="0" presId="urn:microsoft.com/office/officeart/2005/8/layout/hierarchy2"/>
    <dgm:cxn modelId="{5BBBF8D7-54A2-4181-9352-79928495C201}" type="presOf" srcId="{A9D12914-BE2D-4D13-9F58-628E2C60D522}" destId="{E7850B7F-A8BB-4C8F-BDFC-DAB00F8D40F0}" srcOrd="0" destOrd="0" presId="urn:microsoft.com/office/officeart/2005/8/layout/hierarchy2"/>
    <dgm:cxn modelId="{0AF578ED-B2AB-4B0D-AE22-8D0F89AAB3C0}" type="presOf" srcId="{76FA0719-BEE8-4124-9457-E7721F5D8B3F}" destId="{49255814-473C-4677-A965-46ADBC360AF1}" srcOrd="0" destOrd="0" presId="urn:microsoft.com/office/officeart/2005/8/layout/hierarchy2"/>
    <dgm:cxn modelId="{961C217B-5A38-411F-9C5E-50A749B26CF3}" type="presParOf" srcId="{5840055C-3161-4EB7-96A2-EDA1E01A882F}" destId="{29B914E3-CEC2-4CFB-AC26-D50382AECD28}" srcOrd="0" destOrd="0" presId="urn:microsoft.com/office/officeart/2005/8/layout/hierarchy2"/>
    <dgm:cxn modelId="{6C395857-C8FF-4E99-93F8-A2BAF43238C2}" type="presParOf" srcId="{29B914E3-CEC2-4CFB-AC26-D50382AECD28}" destId="{4FB51D5F-7F75-48F5-B394-631F1945F3FE}" srcOrd="0" destOrd="0" presId="urn:microsoft.com/office/officeart/2005/8/layout/hierarchy2"/>
    <dgm:cxn modelId="{5B306B6E-5C32-40ED-80E3-22078991E3E1}" type="presParOf" srcId="{29B914E3-CEC2-4CFB-AC26-D50382AECD28}" destId="{E6226A58-B531-4939-987D-D6240ECA4D7C}" srcOrd="1" destOrd="0" presId="urn:microsoft.com/office/officeart/2005/8/layout/hierarchy2"/>
    <dgm:cxn modelId="{BED64ECB-58E9-424B-8113-ABE224157CAE}" type="presParOf" srcId="{E6226A58-B531-4939-987D-D6240ECA4D7C}" destId="{3614A4BA-3DE6-48BA-B573-37BF673F10A8}" srcOrd="0" destOrd="0" presId="urn:microsoft.com/office/officeart/2005/8/layout/hierarchy2"/>
    <dgm:cxn modelId="{A500386F-F7CD-4D5D-8FA0-2DDC5D307A76}" type="presParOf" srcId="{3614A4BA-3DE6-48BA-B573-37BF673F10A8}" destId="{8AC7C5A6-0A2E-4EDF-BBAF-CB26BD2ABB77}" srcOrd="0" destOrd="0" presId="urn:microsoft.com/office/officeart/2005/8/layout/hierarchy2"/>
    <dgm:cxn modelId="{569C1FCD-09CB-483A-B7BE-A651C716D5CF}" type="presParOf" srcId="{E6226A58-B531-4939-987D-D6240ECA4D7C}" destId="{1D535BFC-A06E-453A-904E-8CC0D4422A9F}" srcOrd="1" destOrd="0" presId="urn:microsoft.com/office/officeart/2005/8/layout/hierarchy2"/>
    <dgm:cxn modelId="{78142F76-F3B4-43C2-9D18-C99A3176ACD8}" type="presParOf" srcId="{1D535BFC-A06E-453A-904E-8CC0D4422A9F}" destId="{49255814-473C-4677-A965-46ADBC360AF1}" srcOrd="0" destOrd="0" presId="urn:microsoft.com/office/officeart/2005/8/layout/hierarchy2"/>
    <dgm:cxn modelId="{B142E0CA-BEA6-4EF2-85B7-5D8C610B9056}" type="presParOf" srcId="{1D535BFC-A06E-453A-904E-8CC0D4422A9F}" destId="{283884DB-D6CE-4691-B01C-6EE4E0C3E0B2}" srcOrd="1" destOrd="0" presId="urn:microsoft.com/office/officeart/2005/8/layout/hierarchy2"/>
    <dgm:cxn modelId="{C01B8532-352E-411D-AA5D-6CBFDB498A09}" type="presParOf" srcId="{E6226A58-B531-4939-987D-D6240ECA4D7C}" destId="{72924F47-06A1-490D-8729-024FD351C48E}" srcOrd="2" destOrd="0" presId="urn:microsoft.com/office/officeart/2005/8/layout/hierarchy2"/>
    <dgm:cxn modelId="{C877BC3B-60BC-4C61-BC4A-7EA70B2DD81E}" type="presParOf" srcId="{72924F47-06A1-490D-8729-024FD351C48E}" destId="{94F1D954-070E-4AF9-8632-F3A44A0FD27E}" srcOrd="0" destOrd="0" presId="urn:microsoft.com/office/officeart/2005/8/layout/hierarchy2"/>
    <dgm:cxn modelId="{70107277-B9D0-423B-BE07-1E5F0CB367BB}" type="presParOf" srcId="{E6226A58-B531-4939-987D-D6240ECA4D7C}" destId="{F6FE16FF-A8BE-4480-BCC9-358D4F55AB54}" srcOrd="3" destOrd="0" presId="urn:microsoft.com/office/officeart/2005/8/layout/hierarchy2"/>
    <dgm:cxn modelId="{5F14794C-B4D7-4FDF-9BD1-E5587EB13206}" type="presParOf" srcId="{F6FE16FF-A8BE-4480-BCC9-358D4F55AB54}" destId="{7836AA82-EAE3-423A-BB79-ACF1C4E2A53E}" srcOrd="0" destOrd="0" presId="urn:microsoft.com/office/officeart/2005/8/layout/hierarchy2"/>
    <dgm:cxn modelId="{1960F09A-1426-41D4-9EEA-6DC46C1CD8CC}" type="presParOf" srcId="{F6FE16FF-A8BE-4480-BCC9-358D4F55AB54}" destId="{A3ECE010-4307-440F-BE45-E48828EDC1BF}" srcOrd="1" destOrd="0" presId="urn:microsoft.com/office/officeart/2005/8/layout/hierarchy2"/>
    <dgm:cxn modelId="{CD28C3E4-DF75-4552-B471-1738E8877C54}" type="presParOf" srcId="{E6226A58-B531-4939-987D-D6240ECA4D7C}" destId="{0010C2D7-F88F-4F6C-92E6-DFFF48C4D215}" srcOrd="4" destOrd="0" presId="urn:microsoft.com/office/officeart/2005/8/layout/hierarchy2"/>
    <dgm:cxn modelId="{FB7870A0-4AF1-43FE-B0B3-3AD4D41C1A42}" type="presParOf" srcId="{0010C2D7-F88F-4F6C-92E6-DFFF48C4D215}" destId="{4BB25975-CBD4-4051-8A43-B4FE3E99A8D2}" srcOrd="0" destOrd="0" presId="urn:microsoft.com/office/officeart/2005/8/layout/hierarchy2"/>
    <dgm:cxn modelId="{B8B0FE5A-9398-41DC-9556-47E0FC088431}" type="presParOf" srcId="{E6226A58-B531-4939-987D-D6240ECA4D7C}" destId="{FDEB0D26-235A-4B9E-938D-F0AA525DA11F}" srcOrd="5" destOrd="0" presId="urn:microsoft.com/office/officeart/2005/8/layout/hierarchy2"/>
    <dgm:cxn modelId="{474D2257-7C6C-42B5-8AA1-A5DC9B88EE82}" type="presParOf" srcId="{FDEB0D26-235A-4B9E-938D-F0AA525DA11F}" destId="{E7850B7F-A8BB-4C8F-BDFC-DAB00F8D40F0}" srcOrd="0" destOrd="0" presId="urn:microsoft.com/office/officeart/2005/8/layout/hierarchy2"/>
    <dgm:cxn modelId="{7F75998B-87D1-443E-9D87-E1EB97894504}" type="presParOf" srcId="{FDEB0D26-235A-4B9E-938D-F0AA525DA11F}" destId="{4D1EB5D9-261A-4705-81FC-C83E977164FD}"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CE2FA7-8EFB-4BC5-ADE7-F616E32E70D1}" type="doc">
      <dgm:prSet loTypeId="urn:microsoft.com/office/officeart/2005/8/layout/vList5" loCatId="list" qsTypeId="urn:microsoft.com/office/officeart/2005/8/quickstyle/simple1" qsCatId="simple" csTypeId="urn:microsoft.com/office/officeart/2005/8/colors/accent2_5" csCatId="accent2" phldr="1"/>
      <dgm:spPr/>
      <dgm:t>
        <a:bodyPr/>
        <a:lstStyle/>
        <a:p>
          <a:endParaRPr lang="en-IN"/>
        </a:p>
      </dgm:t>
    </dgm:pt>
    <dgm:pt modelId="{7545EF92-DC8D-4FF9-BAFC-6A80DB8716C0}">
      <dgm:prSet/>
      <dgm:spPr/>
      <dgm:t>
        <a:bodyPr/>
        <a:lstStyle/>
        <a:p>
          <a:r>
            <a:rPr lang="en-US" dirty="0"/>
            <a:t>User-id </a:t>
          </a:r>
          <a:endParaRPr lang="en-IN" dirty="0"/>
        </a:p>
      </dgm:t>
    </dgm:pt>
    <dgm:pt modelId="{E95B73C8-E8D0-4F7B-B80A-3FC6631B34BB}" type="parTrans" cxnId="{E3F40893-88C4-416E-9950-929431EBB9F1}">
      <dgm:prSet/>
      <dgm:spPr/>
      <dgm:t>
        <a:bodyPr/>
        <a:lstStyle/>
        <a:p>
          <a:endParaRPr lang="en-IN"/>
        </a:p>
      </dgm:t>
    </dgm:pt>
    <dgm:pt modelId="{BBF51832-A6DF-486E-B989-E929AAF8E79F}" type="sibTrans" cxnId="{E3F40893-88C4-416E-9950-929431EBB9F1}">
      <dgm:prSet/>
      <dgm:spPr/>
      <dgm:t>
        <a:bodyPr/>
        <a:lstStyle/>
        <a:p>
          <a:endParaRPr lang="en-IN"/>
        </a:p>
      </dgm:t>
    </dgm:pt>
    <dgm:pt modelId="{A94944DF-9EBB-4C5A-B04A-21ACE231733E}">
      <dgm:prSet/>
      <dgm:spPr/>
      <dgm:t>
        <a:bodyPr/>
        <a:lstStyle/>
        <a:p>
          <a:r>
            <a:rPr lang="en-US" dirty="0"/>
            <a:t>Version</a:t>
          </a:r>
          <a:endParaRPr lang="en-IN" dirty="0"/>
        </a:p>
      </dgm:t>
    </dgm:pt>
    <dgm:pt modelId="{AC1B0AC6-0C47-434E-A5EB-E4C4ECA92609}" type="parTrans" cxnId="{8FC4DCFF-3F5F-409D-8459-5D639639B552}">
      <dgm:prSet/>
      <dgm:spPr/>
      <dgm:t>
        <a:bodyPr/>
        <a:lstStyle/>
        <a:p>
          <a:endParaRPr lang="en-IN"/>
        </a:p>
      </dgm:t>
    </dgm:pt>
    <dgm:pt modelId="{45C32146-BCF8-463B-9253-1FD002FC5823}" type="sibTrans" cxnId="{8FC4DCFF-3F5F-409D-8459-5D639639B552}">
      <dgm:prSet/>
      <dgm:spPr/>
      <dgm:t>
        <a:bodyPr/>
        <a:lstStyle/>
        <a:p>
          <a:endParaRPr lang="en-IN"/>
        </a:p>
      </dgm:t>
    </dgm:pt>
    <dgm:pt modelId="{4499D36C-7369-4A8A-82F9-C4DEE66238AB}">
      <dgm:prSet/>
      <dgm:spPr/>
      <dgm:t>
        <a:bodyPr/>
        <a:lstStyle/>
        <a:p>
          <a:r>
            <a:rPr lang="en-IN" dirty="0"/>
            <a:t>Conversion</a:t>
          </a:r>
        </a:p>
      </dgm:t>
    </dgm:pt>
    <dgm:pt modelId="{11961A3C-D32F-47D7-B17C-774AE267D764}" type="parTrans" cxnId="{6506EE60-9D48-4A1E-B885-A39C3A2E9493}">
      <dgm:prSet/>
      <dgm:spPr/>
      <dgm:t>
        <a:bodyPr/>
        <a:lstStyle/>
        <a:p>
          <a:endParaRPr lang="en-IN"/>
        </a:p>
      </dgm:t>
    </dgm:pt>
    <dgm:pt modelId="{048AC6BD-A6CF-494A-9E6F-A190F94F2B1D}" type="sibTrans" cxnId="{6506EE60-9D48-4A1E-B885-A39C3A2E9493}">
      <dgm:prSet/>
      <dgm:spPr/>
      <dgm:t>
        <a:bodyPr/>
        <a:lstStyle/>
        <a:p>
          <a:endParaRPr lang="en-IN"/>
        </a:p>
      </dgm:t>
    </dgm:pt>
    <dgm:pt modelId="{E5403C9B-1CFC-4346-98BE-34470746E024}">
      <dgm:prSet/>
      <dgm:spPr/>
      <dgm:t>
        <a:bodyPr/>
        <a:lstStyle/>
        <a:p>
          <a:pPr algn="ctr">
            <a:buNone/>
          </a:pPr>
          <a:r>
            <a:rPr lang="en-IN" dirty="0"/>
            <a:t>How participants are divided into control and treatment</a:t>
          </a:r>
        </a:p>
      </dgm:t>
    </dgm:pt>
    <dgm:pt modelId="{49799E96-5BFD-45B1-B2AE-6ACEA760AE3B}" type="parTrans" cxnId="{5E3745DD-E1CE-422E-B6D0-57AC8144112C}">
      <dgm:prSet/>
      <dgm:spPr/>
      <dgm:t>
        <a:bodyPr/>
        <a:lstStyle/>
        <a:p>
          <a:endParaRPr lang="en-IN"/>
        </a:p>
      </dgm:t>
    </dgm:pt>
    <dgm:pt modelId="{89305AB7-01F0-46B3-A2A8-A01B2F6A7FA0}" type="sibTrans" cxnId="{5E3745DD-E1CE-422E-B6D0-57AC8144112C}">
      <dgm:prSet/>
      <dgm:spPr/>
      <dgm:t>
        <a:bodyPr/>
        <a:lstStyle/>
        <a:p>
          <a:endParaRPr lang="en-IN"/>
        </a:p>
      </dgm:t>
    </dgm:pt>
    <dgm:pt modelId="{5F5372C2-6BF6-4230-8B41-19ADDC1A9347}">
      <dgm:prSet/>
      <dgm:spPr/>
      <dgm:t>
        <a:bodyPr/>
        <a:lstStyle/>
        <a:p>
          <a:pPr algn="ctr">
            <a:buNone/>
          </a:pPr>
          <a:r>
            <a:rPr lang="en-IN" dirty="0"/>
            <a:t>The participant was assigned with control or treatment</a:t>
          </a:r>
        </a:p>
      </dgm:t>
    </dgm:pt>
    <dgm:pt modelId="{47762B06-C1FA-489B-A9A0-28A9A53DBED4}" type="parTrans" cxnId="{4F0380C1-CEF3-4868-8E9E-0BA9F13CACB9}">
      <dgm:prSet/>
      <dgm:spPr/>
      <dgm:t>
        <a:bodyPr/>
        <a:lstStyle/>
        <a:p>
          <a:endParaRPr lang="en-IN"/>
        </a:p>
      </dgm:t>
    </dgm:pt>
    <dgm:pt modelId="{DA3DB76F-311F-4E9D-8543-4DDB38E7625A}" type="sibTrans" cxnId="{4F0380C1-CEF3-4868-8E9E-0BA9F13CACB9}">
      <dgm:prSet/>
      <dgm:spPr/>
      <dgm:t>
        <a:bodyPr/>
        <a:lstStyle/>
        <a:p>
          <a:endParaRPr lang="en-IN"/>
        </a:p>
      </dgm:t>
    </dgm:pt>
    <dgm:pt modelId="{ACBF2466-29C9-4FD9-AB0F-BFECF5820AAA}">
      <dgm:prSet/>
      <dgm:spPr/>
      <dgm:t>
        <a:bodyPr/>
        <a:lstStyle/>
        <a:p>
          <a:pPr algn="ctr">
            <a:buNone/>
          </a:pPr>
          <a:r>
            <a:rPr lang="en-IN" dirty="0"/>
            <a:t>The person chose to perform the desirable action or not ( in this case make a purchase )</a:t>
          </a:r>
        </a:p>
      </dgm:t>
    </dgm:pt>
    <dgm:pt modelId="{9D6BBD3A-47EA-4138-AFED-2C890CD0474E}" type="parTrans" cxnId="{2760ABB6-5DE6-459A-B141-99BC0FCF1012}">
      <dgm:prSet/>
      <dgm:spPr/>
      <dgm:t>
        <a:bodyPr/>
        <a:lstStyle/>
        <a:p>
          <a:endParaRPr lang="en-IN"/>
        </a:p>
      </dgm:t>
    </dgm:pt>
    <dgm:pt modelId="{5BD15B7B-F9C1-47BC-ABC4-3A32048E2527}" type="sibTrans" cxnId="{2760ABB6-5DE6-459A-B141-99BC0FCF1012}">
      <dgm:prSet/>
      <dgm:spPr/>
      <dgm:t>
        <a:bodyPr/>
        <a:lstStyle/>
        <a:p>
          <a:endParaRPr lang="en-IN"/>
        </a:p>
      </dgm:t>
    </dgm:pt>
    <dgm:pt modelId="{39382A8C-DB2E-46E1-B629-61AEF2EFDA31}" type="pres">
      <dgm:prSet presAssocID="{C5CE2FA7-8EFB-4BC5-ADE7-F616E32E70D1}" presName="Name0" presStyleCnt="0">
        <dgm:presLayoutVars>
          <dgm:dir/>
          <dgm:animLvl val="lvl"/>
          <dgm:resizeHandles val="exact"/>
        </dgm:presLayoutVars>
      </dgm:prSet>
      <dgm:spPr/>
    </dgm:pt>
    <dgm:pt modelId="{6772E7B6-EF43-4910-97B0-CDDD4E8132CC}" type="pres">
      <dgm:prSet presAssocID="{7545EF92-DC8D-4FF9-BAFC-6A80DB8716C0}" presName="linNode" presStyleCnt="0"/>
      <dgm:spPr/>
    </dgm:pt>
    <dgm:pt modelId="{0D9C632E-C5E1-4F43-8556-5F27C50366D7}" type="pres">
      <dgm:prSet presAssocID="{7545EF92-DC8D-4FF9-BAFC-6A80DB8716C0}" presName="parentText" presStyleLbl="node1" presStyleIdx="0" presStyleCnt="3">
        <dgm:presLayoutVars>
          <dgm:chMax val="1"/>
          <dgm:bulletEnabled val="1"/>
        </dgm:presLayoutVars>
      </dgm:prSet>
      <dgm:spPr/>
    </dgm:pt>
    <dgm:pt modelId="{8C8E9365-44B1-4695-8E8F-5B3F85957D27}" type="pres">
      <dgm:prSet presAssocID="{7545EF92-DC8D-4FF9-BAFC-6A80DB8716C0}" presName="descendantText" presStyleLbl="alignAccFollowNode1" presStyleIdx="0" presStyleCnt="3">
        <dgm:presLayoutVars>
          <dgm:bulletEnabled val="1"/>
        </dgm:presLayoutVars>
      </dgm:prSet>
      <dgm:spPr/>
    </dgm:pt>
    <dgm:pt modelId="{CBA3517E-7556-4FA1-B6CE-CD2F784F0210}" type="pres">
      <dgm:prSet presAssocID="{BBF51832-A6DF-486E-B989-E929AAF8E79F}" presName="sp" presStyleCnt="0"/>
      <dgm:spPr/>
    </dgm:pt>
    <dgm:pt modelId="{3F720074-3C58-4575-9715-4D0A0CD30FA8}" type="pres">
      <dgm:prSet presAssocID="{A94944DF-9EBB-4C5A-B04A-21ACE231733E}" presName="linNode" presStyleCnt="0"/>
      <dgm:spPr/>
    </dgm:pt>
    <dgm:pt modelId="{A16CED8D-40E2-4932-B4E8-7094E1CAD492}" type="pres">
      <dgm:prSet presAssocID="{A94944DF-9EBB-4C5A-B04A-21ACE231733E}" presName="parentText" presStyleLbl="node1" presStyleIdx="1" presStyleCnt="3">
        <dgm:presLayoutVars>
          <dgm:chMax val="1"/>
          <dgm:bulletEnabled val="1"/>
        </dgm:presLayoutVars>
      </dgm:prSet>
      <dgm:spPr/>
    </dgm:pt>
    <dgm:pt modelId="{99F35900-864C-498E-8102-D954A7268094}" type="pres">
      <dgm:prSet presAssocID="{A94944DF-9EBB-4C5A-B04A-21ACE231733E}" presName="descendantText" presStyleLbl="alignAccFollowNode1" presStyleIdx="1" presStyleCnt="3">
        <dgm:presLayoutVars>
          <dgm:bulletEnabled val="1"/>
        </dgm:presLayoutVars>
      </dgm:prSet>
      <dgm:spPr/>
    </dgm:pt>
    <dgm:pt modelId="{35152CC7-DE4B-42C9-85F0-00DA9B2CBA27}" type="pres">
      <dgm:prSet presAssocID="{45C32146-BCF8-463B-9253-1FD002FC5823}" presName="sp" presStyleCnt="0"/>
      <dgm:spPr/>
    </dgm:pt>
    <dgm:pt modelId="{E9E4E268-B2AA-4721-B957-A0FAE1EFA48E}" type="pres">
      <dgm:prSet presAssocID="{4499D36C-7369-4A8A-82F9-C4DEE66238AB}" presName="linNode" presStyleCnt="0"/>
      <dgm:spPr/>
    </dgm:pt>
    <dgm:pt modelId="{C889B343-CC5B-4E7D-B9E0-70A36BA7CD0C}" type="pres">
      <dgm:prSet presAssocID="{4499D36C-7369-4A8A-82F9-C4DEE66238AB}" presName="parentText" presStyleLbl="node1" presStyleIdx="2" presStyleCnt="3">
        <dgm:presLayoutVars>
          <dgm:chMax val="1"/>
          <dgm:bulletEnabled val="1"/>
        </dgm:presLayoutVars>
      </dgm:prSet>
      <dgm:spPr/>
    </dgm:pt>
    <dgm:pt modelId="{725B85FE-D32B-4308-A006-CD6547208E75}" type="pres">
      <dgm:prSet presAssocID="{4499D36C-7369-4A8A-82F9-C4DEE66238AB}" presName="descendantText" presStyleLbl="alignAccFollowNode1" presStyleIdx="2" presStyleCnt="3">
        <dgm:presLayoutVars>
          <dgm:bulletEnabled val="1"/>
        </dgm:presLayoutVars>
      </dgm:prSet>
      <dgm:spPr/>
    </dgm:pt>
  </dgm:ptLst>
  <dgm:cxnLst>
    <dgm:cxn modelId="{6EEBD033-EDB5-4A21-AD6D-4FBBE976FC2A}" type="presOf" srcId="{C5CE2FA7-8EFB-4BC5-ADE7-F616E32E70D1}" destId="{39382A8C-DB2E-46E1-B629-61AEF2EFDA31}" srcOrd="0" destOrd="0" presId="urn:microsoft.com/office/officeart/2005/8/layout/vList5"/>
    <dgm:cxn modelId="{F95FEF3A-2141-42E7-9D66-4BB38FFBD861}" type="presOf" srcId="{E5403C9B-1CFC-4346-98BE-34470746E024}" destId="{8C8E9365-44B1-4695-8E8F-5B3F85957D27}" srcOrd="0" destOrd="0" presId="urn:microsoft.com/office/officeart/2005/8/layout/vList5"/>
    <dgm:cxn modelId="{6506EE60-9D48-4A1E-B885-A39C3A2E9493}" srcId="{C5CE2FA7-8EFB-4BC5-ADE7-F616E32E70D1}" destId="{4499D36C-7369-4A8A-82F9-C4DEE66238AB}" srcOrd="2" destOrd="0" parTransId="{11961A3C-D32F-47D7-B17C-774AE267D764}" sibTransId="{048AC6BD-A6CF-494A-9E6F-A190F94F2B1D}"/>
    <dgm:cxn modelId="{F86CAB59-A10C-47B9-A22D-3333CB2FBAFE}" type="presOf" srcId="{ACBF2466-29C9-4FD9-AB0F-BFECF5820AAA}" destId="{725B85FE-D32B-4308-A006-CD6547208E75}" srcOrd="0" destOrd="0" presId="urn:microsoft.com/office/officeart/2005/8/layout/vList5"/>
    <dgm:cxn modelId="{E2EFCC7E-81EB-4855-A4AC-95C852EB3482}" type="presOf" srcId="{5F5372C2-6BF6-4230-8B41-19ADDC1A9347}" destId="{99F35900-864C-498E-8102-D954A7268094}" srcOrd="0" destOrd="0" presId="urn:microsoft.com/office/officeart/2005/8/layout/vList5"/>
    <dgm:cxn modelId="{E3F40893-88C4-416E-9950-929431EBB9F1}" srcId="{C5CE2FA7-8EFB-4BC5-ADE7-F616E32E70D1}" destId="{7545EF92-DC8D-4FF9-BAFC-6A80DB8716C0}" srcOrd="0" destOrd="0" parTransId="{E95B73C8-E8D0-4F7B-B80A-3FC6631B34BB}" sibTransId="{BBF51832-A6DF-486E-B989-E929AAF8E79F}"/>
    <dgm:cxn modelId="{E66F349C-B4F7-4BEB-B729-8FE682D8F5F1}" type="presOf" srcId="{A94944DF-9EBB-4C5A-B04A-21ACE231733E}" destId="{A16CED8D-40E2-4932-B4E8-7094E1CAD492}" srcOrd="0" destOrd="0" presId="urn:microsoft.com/office/officeart/2005/8/layout/vList5"/>
    <dgm:cxn modelId="{2760ABB6-5DE6-459A-B141-99BC0FCF1012}" srcId="{4499D36C-7369-4A8A-82F9-C4DEE66238AB}" destId="{ACBF2466-29C9-4FD9-AB0F-BFECF5820AAA}" srcOrd="0" destOrd="0" parTransId="{9D6BBD3A-47EA-4138-AFED-2C890CD0474E}" sibTransId="{5BD15B7B-F9C1-47BC-ABC4-3A32048E2527}"/>
    <dgm:cxn modelId="{4F0380C1-CEF3-4868-8E9E-0BA9F13CACB9}" srcId="{A94944DF-9EBB-4C5A-B04A-21ACE231733E}" destId="{5F5372C2-6BF6-4230-8B41-19ADDC1A9347}" srcOrd="0" destOrd="0" parTransId="{47762B06-C1FA-489B-A9A0-28A9A53DBED4}" sibTransId="{DA3DB76F-311F-4E9D-8543-4DDB38E7625A}"/>
    <dgm:cxn modelId="{5E3745DD-E1CE-422E-B6D0-57AC8144112C}" srcId="{7545EF92-DC8D-4FF9-BAFC-6A80DB8716C0}" destId="{E5403C9B-1CFC-4346-98BE-34470746E024}" srcOrd="0" destOrd="0" parTransId="{49799E96-5BFD-45B1-B2AE-6ACEA760AE3B}" sibTransId="{89305AB7-01F0-46B3-A2A8-A01B2F6A7FA0}"/>
    <dgm:cxn modelId="{5DA813E3-B3A6-4B22-810A-B9E838E1A593}" type="presOf" srcId="{7545EF92-DC8D-4FF9-BAFC-6A80DB8716C0}" destId="{0D9C632E-C5E1-4F43-8556-5F27C50366D7}" srcOrd="0" destOrd="0" presId="urn:microsoft.com/office/officeart/2005/8/layout/vList5"/>
    <dgm:cxn modelId="{F0016CE7-655A-4613-9CBA-B166454CDE4F}" type="presOf" srcId="{4499D36C-7369-4A8A-82F9-C4DEE66238AB}" destId="{C889B343-CC5B-4E7D-B9E0-70A36BA7CD0C}" srcOrd="0" destOrd="0" presId="urn:microsoft.com/office/officeart/2005/8/layout/vList5"/>
    <dgm:cxn modelId="{8FC4DCFF-3F5F-409D-8459-5D639639B552}" srcId="{C5CE2FA7-8EFB-4BC5-ADE7-F616E32E70D1}" destId="{A94944DF-9EBB-4C5A-B04A-21ACE231733E}" srcOrd="1" destOrd="0" parTransId="{AC1B0AC6-0C47-434E-A5EB-E4C4ECA92609}" sibTransId="{45C32146-BCF8-463B-9253-1FD002FC5823}"/>
    <dgm:cxn modelId="{11494D61-1D16-4917-8369-FA124369AA2A}" type="presParOf" srcId="{39382A8C-DB2E-46E1-B629-61AEF2EFDA31}" destId="{6772E7B6-EF43-4910-97B0-CDDD4E8132CC}" srcOrd="0" destOrd="0" presId="urn:microsoft.com/office/officeart/2005/8/layout/vList5"/>
    <dgm:cxn modelId="{702E2B64-66CC-4BA7-ABA0-08CE7A53C4E3}" type="presParOf" srcId="{6772E7B6-EF43-4910-97B0-CDDD4E8132CC}" destId="{0D9C632E-C5E1-4F43-8556-5F27C50366D7}" srcOrd="0" destOrd="0" presId="urn:microsoft.com/office/officeart/2005/8/layout/vList5"/>
    <dgm:cxn modelId="{DDA40FBF-995F-4CBE-9D22-AE4FBF191126}" type="presParOf" srcId="{6772E7B6-EF43-4910-97B0-CDDD4E8132CC}" destId="{8C8E9365-44B1-4695-8E8F-5B3F85957D27}" srcOrd="1" destOrd="0" presId="urn:microsoft.com/office/officeart/2005/8/layout/vList5"/>
    <dgm:cxn modelId="{CB9142D8-9F79-4A49-B882-BB1EA223DA45}" type="presParOf" srcId="{39382A8C-DB2E-46E1-B629-61AEF2EFDA31}" destId="{CBA3517E-7556-4FA1-B6CE-CD2F784F0210}" srcOrd="1" destOrd="0" presId="urn:microsoft.com/office/officeart/2005/8/layout/vList5"/>
    <dgm:cxn modelId="{02150E47-554D-4BAF-A489-25B4CD86D00A}" type="presParOf" srcId="{39382A8C-DB2E-46E1-B629-61AEF2EFDA31}" destId="{3F720074-3C58-4575-9715-4D0A0CD30FA8}" srcOrd="2" destOrd="0" presId="urn:microsoft.com/office/officeart/2005/8/layout/vList5"/>
    <dgm:cxn modelId="{99C07CA8-0F7D-448F-89AE-ADCD7621EC46}" type="presParOf" srcId="{3F720074-3C58-4575-9715-4D0A0CD30FA8}" destId="{A16CED8D-40E2-4932-B4E8-7094E1CAD492}" srcOrd="0" destOrd="0" presId="urn:microsoft.com/office/officeart/2005/8/layout/vList5"/>
    <dgm:cxn modelId="{787ADABA-4D84-4000-8426-607CA08E86C1}" type="presParOf" srcId="{3F720074-3C58-4575-9715-4D0A0CD30FA8}" destId="{99F35900-864C-498E-8102-D954A7268094}" srcOrd="1" destOrd="0" presId="urn:microsoft.com/office/officeart/2005/8/layout/vList5"/>
    <dgm:cxn modelId="{6C9DDAD8-1A72-4EAE-A9F3-5405947015E8}" type="presParOf" srcId="{39382A8C-DB2E-46E1-B629-61AEF2EFDA31}" destId="{35152CC7-DE4B-42C9-85F0-00DA9B2CBA27}" srcOrd="3" destOrd="0" presId="urn:microsoft.com/office/officeart/2005/8/layout/vList5"/>
    <dgm:cxn modelId="{9A2EE173-B003-492C-9D79-6F4F6AB71EF9}" type="presParOf" srcId="{39382A8C-DB2E-46E1-B629-61AEF2EFDA31}" destId="{E9E4E268-B2AA-4721-B957-A0FAE1EFA48E}" srcOrd="4" destOrd="0" presId="urn:microsoft.com/office/officeart/2005/8/layout/vList5"/>
    <dgm:cxn modelId="{158A45C7-0F74-47FF-8F15-8ADA496CFD0D}" type="presParOf" srcId="{E9E4E268-B2AA-4721-B957-A0FAE1EFA48E}" destId="{C889B343-CC5B-4E7D-B9E0-70A36BA7CD0C}" srcOrd="0" destOrd="0" presId="urn:microsoft.com/office/officeart/2005/8/layout/vList5"/>
    <dgm:cxn modelId="{2CFA33AB-6D87-44E2-A50C-1F30FED58471}" type="presParOf" srcId="{E9E4E268-B2AA-4721-B957-A0FAE1EFA48E}" destId="{725B85FE-D32B-4308-A006-CD6547208E7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51D5F-7F75-48F5-B394-631F1945F3FE}">
      <dsp:nvSpPr>
        <dsp:cNvPr id="0" name=""/>
        <dsp:cNvSpPr/>
      </dsp:nvSpPr>
      <dsp:spPr>
        <a:xfrm>
          <a:off x="93105" y="750422"/>
          <a:ext cx="1853008" cy="1094630"/>
        </a:xfrm>
        <a:prstGeom prst="roundRect">
          <a:avLst>
            <a:gd name="adj" fmla="val 10000"/>
          </a:avLst>
        </a:prstGeom>
        <a:solidFill>
          <a:srgbClr val="C2771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Parameters</a:t>
          </a:r>
          <a:endParaRPr lang="en-IN" sz="1600" kern="1200" dirty="0"/>
        </a:p>
      </dsp:txBody>
      <dsp:txXfrm>
        <a:off x="125166" y="782483"/>
        <a:ext cx="1788886" cy="1030508"/>
      </dsp:txXfrm>
    </dsp:sp>
    <dsp:sp modelId="{3614A4BA-3DE6-48BA-B573-37BF673F10A8}">
      <dsp:nvSpPr>
        <dsp:cNvPr id="0" name=""/>
        <dsp:cNvSpPr/>
      </dsp:nvSpPr>
      <dsp:spPr>
        <a:xfrm rot="19179926">
          <a:off x="1775457" y="807160"/>
          <a:ext cx="1435766" cy="51855"/>
        </a:xfrm>
        <a:custGeom>
          <a:avLst/>
          <a:gdLst/>
          <a:ahLst/>
          <a:cxnLst/>
          <a:rect l="0" t="0" r="0" b="0"/>
          <a:pathLst>
            <a:path>
              <a:moveTo>
                <a:pt x="0" y="25927"/>
              </a:moveTo>
              <a:lnTo>
                <a:pt x="1435766" y="25927"/>
              </a:lnTo>
            </a:path>
          </a:pathLst>
        </a:custGeom>
        <a:noFill/>
        <a:ln w="9525" cap="flat" cmpd="sng" algn="ctr">
          <a:solidFill>
            <a:schemeClr val="dk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57446" y="797193"/>
        <a:ext cx="71788" cy="71788"/>
      </dsp:txXfrm>
    </dsp:sp>
    <dsp:sp modelId="{49255814-473C-4677-A965-46ADBC360AF1}">
      <dsp:nvSpPr>
        <dsp:cNvPr id="0" name=""/>
        <dsp:cNvSpPr/>
      </dsp:nvSpPr>
      <dsp:spPr>
        <a:xfrm>
          <a:off x="3040567" y="0"/>
          <a:ext cx="2545510" cy="736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The </a:t>
          </a:r>
          <a:r>
            <a:rPr lang="en-IN" sz="1600" b="1" kern="1200" dirty="0"/>
            <a:t>significance level </a:t>
          </a:r>
        </a:p>
        <a:p>
          <a:pPr marL="0" lvl="0" indent="0" algn="ctr" defTabSz="711200">
            <a:lnSpc>
              <a:spcPct val="90000"/>
            </a:lnSpc>
            <a:spcBef>
              <a:spcPct val="0"/>
            </a:spcBef>
            <a:spcAft>
              <a:spcPct val="35000"/>
            </a:spcAft>
            <a:buNone/>
          </a:pPr>
          <a:r>
            <a:rPr lang="en-IN" sz="1600" kern="1200" dirty="0"/>
            <a:t>( alpha ) =  </a:t>
          </a:r>
          <a:r>
            <a:rPr lang="en-IN" sz="1600" b="1" kern="1200" dirty="0"/>
            <a:t>0.05</a:t>
          </a:r>
          <a:r>
            <a:rPr lang="en-IN" sz="1600" kern="1200" dirty="0"/>
            <a:t> </a:t>
          </a:r>
        </a:p>
      </dsp:txBody>
      <dsp:txXfrm>
        <a:off x="3062149" y="21582"/>
        <a:ext cx="2502346" cy="693712"/>
      </dsp:txXfrm>
    </dsp:sp>
    <dsp:sp modelId="{72924F47-06A1-490D-8729-024FD351C48E}">
      <dsp:nvSpPr>
        <dsp:cNvPr id="0" name=""/>
        <dsp:cNvSpPr/>
      </dsp:nvSpPr>
      <dsp:spPr>
        <a:xfrm rot="21547646">
          <a:off x="1946048" y="1263277"/>
          <a:ext cx="1120668" cy="51855"/>
        </a:xfrm>
        <a:custGeom>
          <a:avLst/>
          <a:gdLst/>
          <a:ahLst/>
          <a:cxnLst/>
          <a:rect l="0" t="0" r="0" b="0"/>
          <a:pathLst>
            <a:path>
              <a:moveTo>
                <a:pt x="0" y="25927"/>
              </a:moveTo>
              <a:lnTo>
                <a:pt x="1120668" y="25927"/>
              </a:lnTo>
            </a:path>
          </a:pathLst>
        </a:custGeom>
        <a:noFill/>
        <a:ln w="9525" cap="flat" cmpd="sng" algn="ctr">
          <a:solidFill>
            <a:schemeClr val="dk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78366" y="1261188"/>
        <a:ext cx="56033" cy="56033"/>
      </dsp:txXfrm>
    </dsp:sp>
    <dsp:sp modelId="{7836AA82-EAE3-423A-BB79-ACF1C4E2A53E}">
      <dsp:nvSpPr>
        <dsp:cNvPr id="0" name=""/>
        <dsp:cNvSpPr/>
      </dsp:nvSpPr>
      <dsp:spPr>
        <a:xfrm>
          <a:off x="3066652" y="850619"/>
          <a:ext cx="2528253" cy="8601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The </a:t>
          </a:r>
          <a:r>
            <a:rPr lang="en-IN" sz="1600" b="1" kern="1200" dirty="0"/>
            <a:t>statistical power </a:t>
          </a:r>
          <a:r>
            <a:rPr lang="en-IN" sz="1600" b="0" kern="1200" dirty="0"/>
            <a:t>=</a:t>
          </a:r>
          <a:r>
            <a:rPr lang="en-IN" sz="1600" b="1" kern="1200" dirty="0"/>
            <a:t> 80% or 0.8  </a:t>
          </a:r>
          <a:endParaRPr lang="en-IN" sz="1600" kern="1200" dirty="0"/>
        </a:p>
      </dsp:txBody>
      <dsp:txXfrm>
        <a:off x="3091844" y="875811"/>
        <a:ext cx="2477869" cy="809720"/>
      </dsp:txXfrm>
    </dsp:sp>
    <dsp:sp modelId="{0010C2D7-F88F-4F6C-92E6-DFFF48C4D215}">
      <dsp:nvSpPr>
        <dsp:cNvPr id="0" name=""/>
        <dsp:cNvSpPr/>
      </dsp:nvSpPr>
      <dsp:spPr>
        <a:xfrm rot="2338393">
          <a:off x="1788354" y="1717640"/>
          <a:ext cx="1417679" cy="51855"/>
        </a:xfrm>
        <a:custGeom>
          <a:avLst/>
          <a:gdLst/>
          <a:ahLst/>
          <a:cxnLst/>
          <a:rect l="0" t="0" r="0" b="0"/>
          <a:pathLst>
            <a:path>
              <a:moveTo>
                <a:pt x="0" y="25927"/>
              </a:moveTo>
              <a:lnTo>
                <a:pt x="1417679" y="25927"/>
              </a:lnTo>
            </a:path>
          </a:pathLst>
        </a:custGeom>
        <a:noFill/>
        <a:ln w="9525" cap="flat" cmpd="sng" algn="ctr">
          <a:solidFill>
            <a:schemeClr val="dk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61752" y="1708125"/>
        <a:ext cx="70883" cy="70883"/>
      </dsp:txXfrm>
    </dsp:sp>
    <dsp:sp modelId="{E7850B7F-A8BB-4C8F-BDFC-DAB00F8D40F0}">
      <dsp:nvSpPr>
        <dsp:cNvPr id="0" name=""/>
        <dsp:cNvSpPr/>
      </dsp:nvSpPr>
      <dsp:spPr>
        <a:xfrm>
          <a:off x="3048274" y="1820959"/>
          <a:ext cx="2541295" cy="736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The </a:t>
          </a:r>
          <a:r>
            <a:rPr lang="en-IN" sz="1600" b="1" kern="1200" dirty="0"/>
            <a:t>minimum detectable effect </a:t>
          </a:r>
          <a:r>
            <a:rPr lang="en-IN" sz="1600" b="0" kern="1200" dirty="0"/>
            <a:t> = </a:t>
          </a:r>
          <a:r>
            <a:rPr lang="en-IN" sz="1600" b="1" kern="1200" dirty="0"/>
            <a:t>0.05</a:t>
          </a:r>
        </a:p>
      </dsp:txBody>
      <dsp:txXfrm>
        <a:off x="3069856" y="1842541"/>
        <a:ext cx="2498131" cy="693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E9365-44B1-4695-8E8F-5B3F85957D27}">
      <dsp:nvSpPr>
        <dsp:cNvPr id="0" name=""/>
        <dsp:cNvSpPr/>
      </dsp:nvSpPr>
      <dsp:spPr>
        <a:xfrm rot="5400000">
          <a:off x="3478287" y="-1317363"/>
          <a:ext cx="815826" cy="365760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ctr" defTabSz="711200">
            <a:lnSpc>
              <a:spcPct val="90000"/>
            </a:lnSpc>
            <a:spcBef>
              <a:spcPct val="0"/>
            </a:spcBef>
            <a:spcAft>
              <a:spcPct val="15000"/>
            </a:spcAft>
            <a:buNone/>
          </a:pPr>
          <a:r>
            <a:rPr lang="en-IN" sz="1600" kern="1200" dirty="0"/>
            <a:t>How participants are divided into control and treatment</a:t>
          </a:r>
        </a:p>
      </dsp:txBody>
      <dsp:txXfrm rot="-5400000">
        <a:off x="2057401" y="143348"/>
        <a:ext cx="3617775" cy="736176"/>
      </dsp:txXfrm>
    </dsp:sp>
    <dsp:sp modelId="{0D9C632E-C5E1-4F43-8556-5F27C50366D7}">
      <dsp:nvSpPr>
        <dsp:cNvPr id="0" name=""/>
        <dsp:cNvSpPr/>
      </dsp:nvSpPr>
      <dsp:spPr>
        <a:xfrm>
          <a:off x="0" y="1545"/>
          <a:ext cx="2057400" cy="1019782"/>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User-id </a:t>
          </a:r>
          <a:endParaRPr lang="en-IN" sz="2800" kern="1200" dirty="0"/>
        </a:p>
      </dsp:txBody>
      <dsp:txXfrm>
        <a:off x="49782" y="51327"/>
        <a:ext cx="1957836" cy="920218"/>
      </dsp:txXfrm>
    </dsp:sp>
    <dsp:sp modelId="{99F35900-864C-498E-8102-D954A7268094}">
      <dsp:nvSpPr>
        <dsp:cNvPr id="0" name=""/>
        <dsp:cNvSpPr/>
      </dsp:nvSpPr>
      <dsp:spPr>
        <a:xfrm rot="5400000">
          <a:off x="3478287" y="-246592"/>
          <a:ext cx="815826" cy="365760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ctr" defTabSz="711200">
            <a:lnSpc>
              <a:spcPct val="90000"/>
            </a:lnSpc>
            <a:spcBef>
              <a:spcPct val="0"/>
            </a:spcBef>
            <a:spcAft>
              <a:spcPct val="15000"/>
            </a:spcAft>
            <a:buNone/>
          </a:pPr>
          <a:r>
            <a:rPr lang="en-IN" sz="1600" kern="1200" dirty="0"/>
            <a:t>The participant was assigned with control or treatment</a:t>
          </a:r>
        </a:p>
      </dsp:txBody>
      <dsp:txXfrm rot="-5400000">
        <a:off x="2057401" y="1214119"/>
        <a:ext cx="3617775" cy="736176"/>
      </dsp:txXfrm>
    </dsp:sp>
    <dsp:sp modelId="{A16CED8D-40E2-4932-B4E8-7094E1CAD492}">
      <dsp:nvSpPr>
        <dsp:cNvPr id="0" name=""/>
        <dsp:cNvSpPr/>
      </dsp:nvSpPr>
      <dsp:spPr>
        <a:xfrm>
          <a:off x="0" y="1072316"/>
          <a:ext cx="2057400" cy="1019782"/>
        </a:xfrm>
        <a:prstGeom prst="roundRect">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Version</a:t>
          </a:r>
          <a:endParaRPr lang="en-IN" sz="2800" kern="1200" dirty="0"/>
        </a:p>
      </dsp:txBody>
      <dsp:txXfrm>
        <a:off x="49782" y="1122098"/>
        <a:ext cx="1957836" cy="920218"/>
      </dsp:txXfrm>
    </dsp:sp>
    <dsp:sp modelId="{725B85FE-D32B-4308-A006-CD6547208E75}">
      <dsp:nvSpPr>
        <dsp:cNvPr id="0" name=""/>
        <dsp:cNvSpPr/>
      </dsp:nvSpPr>
      <dsp:spPr>
        <a:xfrm rot="5400000">
          <a:off x="3478287" y="824179"/>
          <a:ext cx="815826" cy="365760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ctr" defTabSz="711200">
            <a:lnSpc>
              <a:spcPct val="90000"/>
            </a:lnSpc>
            <a:spcBef>
              <a:spcPct val="0"/>
            </a:spcBef>
            <a:spcAft>
              <a:spcPct val="15000"/>
            </a:spcAft>
            <a:buNone/>
          </a:pPr>
          <a:r>
            <a:rPr lang="en-IN" sz="1600" kern="1200" dirty="0"/>
            <a:t>The person chose to perform the desirable action or not ( in this case make a purchase )</a:t>
          </a:r>
        </a:p>
      </dsp:txBody>
      <dsp:txXfrm rot="-5400000">
        <a:off x="2057401" y="2284891"/>
        <a:ext cx="3617775" cy="736176"/>
      </dsp:txXfrm>
    </dsp:sp>
    <dsp:sp modelId="{C889B343-CC5B-4E7D-B9E0-70A36BA7CD0C}">
      <dsp:nvSpPr>
        <dsp:cNvPr id="0" name=""/>
        <dsp:cNvSpPr/>
      </dsp:nvSpPr>
      <dsp:spPr>
        <a:xfrm>
          <a:off x="0" y="2143088"/>
          <a:ext cx="2057400" cy="1019782"/>
        </a:xfrm>
        <a:prstGeom prst="round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Conversion</a:t>
          </a:r>
        </a:p>
      </dsp:txBody>
      <dsp:txXfrm>
        <a:off x="49782" y="2192870"/>
        <a:ext cx="1957836" cy="9202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F0F8-7F3B-43F2-811C-BFC9D7E851D8}" type="datetimeFigureOut">
              <a:rPr lang="en-IN" smtClean="0"/>
              <a:t>31-05-2023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C31B9-8B57-4C1F-8B78-4572BAAE1C24}" type="slidenum">
              <a:rPr lang="en-IN" smtClean="0"/>
              <a:t>‹#›</a:t>
            </a:fld>
            <a:endParaRPr lang="en-IN"/>
          </a:p>
        </p:txBody>
      </p:sp>
    </p:spTree>
    <p:extLst>
      <p:ext uri="{BB962C8B-B14F-4D97-AF65-F5344CB8AC3E}">
        <p14:creationId xmlns:p14="http://schemas.microsoft.com/office/powerpoint/2010/main" val="257745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entral_limit_theor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0C31B9-8B57-4C1F-8B78-4572BAAE1C24}" type="slidenum">
              <a:rPr lang="en-IN" smtClean="0"/>
              <a:t>4</a:t>
            </a:fld>
            <a:endParaRPr lang="en-IN"/>
          </a:p>
        </p:txBody>
      </p:sp>
    </p:spTree>
    <p:extLst>
      <p:ext uri="{BB962C8B-B14F-4D97-AF65-F5344CB8AC3E}">
        <p14:creationId xmlns:p14="http://schemas.microsoft.com/office/powerpoint/2010/main" val="334777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0C31B9-8B57-4C1F-8B78-4572BAAE1C24}" type="slidenum">
              <a:rPr lang="en-IN" smtClean="0"/>
              <a:t>5</a:t>
            </a:fld>
            <a:endParaRPr lang="en-IN"/>
          </a:p>
        </p:txBody>
      </p:sp>
    </p:spTree>
    <p:extLst>
      <p:ext uri="{BB962C8B-B14F-4D97-AF65-F5344CB8AC3E}">
        <p14:creationId xmlns:p14="http://schemas.microsoft.com/office/powerpoint/2010/main" val="407799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SRM Check :</a:t>
            </a:r>
            <a:r>
              <a:rPr lang="en-IN" b="0" dirty="0"/>
              <a:t> Simple ratio mismatch check </a:t>
            </a:r>
          </a:p>
          <a:p>
            <a:r>
              <a:rPr lang="en-IN" b="0" dirty="0"/>
              <a:t>It is done to check if the populations in the control and treatment group are comparable or not.  And if there is any issue with how participants are being diverted into the two groups </a:t>
            </a:r>
          </a:p>
          <a:p>
            <a:endParaRPr lang="en-IN" b="0" dirty="0"/>
          </a:p>
          <a:p>
            <a:r>
              <a:rPr lang="en-IN" b="1" dirty="0"/>
              <a:t>Bootstrapping</a:t>
            </a:r>
            <a:r>
              <a:rPr lang="en-IN" b="0" dirty="0"/>
              <a:t> : </a:t>
            </a:r>
            <a:r>
              <a:rPr lang="en-US" b="0" i="0" dirty="0">
                <a:solidFill>
                  <a:srgbClr val="292929"/>
                </a:solidFill>
                <a:effectLst/>
                <a:latin typeface="source-serif-pro"/>
              </a:rPr>
              <a:t>Bootstrap can answer these questions. </a:t>
            </a:r>
            <a:r>
              <a:rPr lang="en-US" dirty="0"/>
              <a:t>It is a resample strategy that repeatedly samples from the original data with replacements.</a:t>
            </a:r>
            <a:r>
              <a:rPr lang="en-US" b="0" i="0" dirty="0">
                <a:solidFill>
                  <a:srgbClr val="292929"/>
                </a:solidFill>
                <a:effectLst/>
                <a:latin typeface="source-serif-pro"/>
              </a:rPr>
              <a:t> According to the </a:t>
            </a:r>
            <a:r>
              <a:rPr lang="en-US" b="0" i="0" u="sng" dirty="0">
                <a:effectLst/>
                <a:latin typeface="source-serif-pro"/>
                <a:hlinkClick r:id="rId3"/>
              </a:rPr>
              <a:t>Central Limit Theorem</a:t>
            </a:r>
            <a:r>
              <a:rPr lang="en-US" b="0" i="0" dirty="0">
                <a:solidFill>
                  <a:srgbClr val="292929"/>
                </a:solidFill>
                <a:effectLst/>
                <a:latin typeface="source-serif-pro"/>
              </a:rPr>
              <a:t>, the distribution of the resample means approximately normally distributed</a:t>
            </a:r>
            <a:endParaRPr lang="en-IN" b="1" dirty="0"/>
          </a:p>
        </p:txBody>
      </p:sp>
      <p:sp>
        <p:nvSpPr>
          <p:cNvPr id="4" name="Slide Number Placeholder 3"/>
          <p:cNvSpPr>
            <a:spLocks noGrp="1"/>
          </p:cNvSpPr>
          <p:nvPr>
            <p:ph type="sldNum" sz="quarter" idx="5"/>
          </p:nvPr>
        </p:nvSpPr>
        <p:spPr/>
        <p:txBody>
          <a:bodyPr/>
          <a:lstStyle/>
          <a:p>
            <a:fld id="{FF0C31B9-8B57-4C1F-8B78-4572BAAE1C24}" type="slidenum">
              <a:rPr lang="en-IN" smtClean="0"/>
              <a:t>7</a:t>
            </a:fld>
            <a:endParaRPr lang="en-IN"/>
          </a:p>
        </p:txBody>
      </p:sp>
    </p:spTree>
    <p:extLst>
      <p:ext uri="{BB962C8B-B14F-4D97-AF65-F5344CB8AC3E}">
        <p14:creationId xmlns:p14="http://schemas.microsoft.com/office/powerpoint/2010/main" val="1572868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0C31B9-8B57-4C1F-8B78-4572BAAE1C24}" type="slidenum">
              <a:rPr lang="en-IN" smtClean="0"/>
              <a:t>8</a:t>
            </a:fld>
            <a:endParaRPr lang="en-IN"/>
          </a:p>
        </p:txBody>
      </p:sp>
    </p:spTree>
    <p:extLst>
      <p:ext uri="{BB962C8B-B14F-4D97-AF65-F5344CB8AC3E}">
        <p14:creationId xmlns:p14="http://schemas.microsoft.com/office/powerpoint/2010/main" val="211586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DF41-A41C-7D3A-8ECC-ED63B4655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E59F4C-238D-CC62-4146-F2E39B1F3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8DA8B6-0E52-0DD7-B46B-EF4EF5394FC8}"/>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5" name="Footer Placeholder 4">
            <a:extLst>
              <a:ext uri="{FF2B5EF4-FFF2-40B4-BE49-F238E27FC236}">
                <a16:creationId xmlns:a16="http://schemas.microsoft.com/office/drawing/2014/main" id="{FDE1696F-5B32-7DFC-3537-59B56FA8A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618FA-1419-DDB2-A414-C6B8CF13D777}"/>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33757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EF3B-E7D2-5581-FAD4-06F245F916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DAA87-67C4-AC5D-05F7-C51510E75F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B248E0-F60E-FF43-ED3B-D20458681827}"/>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5" name="Footer Placeholder 4">
            <a:extLst>
              <a:ext uri="{FF2B5EF4-FFF2-40B4-BE49-F238E27FC236}">
                <a16:creationId xmlns:a16="http://schemas.microsoft.com/office/drawing/2014/main" id="{4C045CB3-7A7D-3D07-FB02-5DF963DB5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E586D-A27F-D159-B3FF-0AC43433474F}"/>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270397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6ECC3-D517-944A-473E-A2502FFBAF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7A6FC3-E820-D3E5-E1B8-93CBCE80B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47D55-F3FC-A74D-097B-0FEB336A77AD}"/>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5" name="Footer Placeholder 4">
            <a:extLst>
              <a:ext uri="{FF2B5EF4-FFF2-40B4-BE49-F238E27FC236}">
                <a16:creationId xmlns:a16="http://schemas.microsoft.com/office/drawing/2014/main" id="{8F350897-F149-59D2-59CF-87D1E799D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BFD6D-12ED-F7C2-E2E0-84819DBF0692}"/>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212805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6D04-298D-0FAD-868F-19F5D5B91C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0D5F27-4D0B-2921-EEAB-B42319815E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1D8B8-8F23-44AC-D69B-74D17F16473A}"/>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5" name="Footer Placeholder 4">
            <a:extLst>
              <a:ext uri="{FF2B5EF4-FFF2-40B4-BE49-F238E27FC236}">
                <a16:creationId xmlns:a16="http://schemas.microsoft.com/office/drawing/2014/main" id="{E2A279B3-7E69-B6E5-C029-54412936F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EC70D-E04E-D88E-E023-DC7E3D2A0FBC}"/>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2778091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EED4-2B40-CF24-E2D6-E2B8CE4AA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688CA0-E5B4-2AFB-A0F4-D15E34999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59D2B-DA17-8CE9-CD5D-983D6B0CD570}"/>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5" name="Footer Placeholder 4">
            <a:extLst>
              <a:ext uri="{FF2B5EF4-FFF2-40B4-BE49-F238E27FC236}">
                <a16:creationId xmlns:a16="http://schemas.microsoft.com/office/drawing/2014/main" id="{F1696538-553A-F32F-A5A6-7630B7BED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28564-2D37-A5C1-B334-549A539FE5A6}"/>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278734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F1C2-6B49-C152-2A49-776EAC015D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D3EE82-446C-9243-A030-9D6FA496F9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38E669-DB68-CFF1-057D-9526258A64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08FC2F-88A8-18A6-DE7C-62B0AAAE857B}"/>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6" name="Footer Placeholder 5">
            <a:extLst>
              <a:ext uri="{FF2B5EF4-FFF2-40B4-BE49-F238E27FC236}">
                <a16:creationId xmlns:a16="http://schemas.microsoft.com/office/drawing/2014/main" id="{669114C2-7856-E6A7-4E9D-F99A0445F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9865E-F629-FC69-2CF2-95E3A7D370B0}"/>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386554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8A94-A420-E0F4-5770-6A42C4120A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A82508-9351-A2E5-5920-6BE267A99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8FF25-7F89-8D86-1460-7C775D4E63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2CEF0F-2659-70FF-DD1C-8D69E164C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FC226-2C6B-D485-F535-C3B21BF7CD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63F6F9-BC44-2913-5D2C-670D3C59B81F}"/>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8" name="Footer Placeholder 7">
            <a:extLst>
              <a:ext uri="{FF2B5EF4-FFF2-40B4-BE49-F238E27FC236}">
                <a16:creationId xmlns:a16="http://schemas.microsoft.com/office/drawing/2014/main" id="{6FD20824-E4FB-7D20-732E-6C2A390D3D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1A1F7D-70AC-5AC8-48E4-2EF314EA6C33}"/>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156421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AD8D-D9E8-AE60-AF50-D836DF5AFE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22A585-CF6E-1462-67FA-AB72E4534B36}"/>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4" name="Footer Placeholder 3">
            <a:extLst>
              <a:ext uri="{FF2B5EF4-FFF2-40B4-BE49-F238E27FC236}">
                <a16:creationId xmlns:a16="http://schemas.microsoft.com/office/drawing/2014/main" id="{44FE6086-1213-6D21-7AE4-EBC0D674F5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7BD251-04BB-6E1E-C731-D836E341ADC3}"/>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233444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73D97-8C0D-2C35-038D-458C8291AD8B}"/>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3" name="Footer Placeholder 2">
            <a:extLst>
              <a:ext uri="{FF2B5EF4-FFF2-40B4-BE49-F238E27FC236}">
                <a16:creationId xmlns:a16="http://schemas.microsoft.com/office/drawing/2014/main" id="{6F253ECC-D1BF-E906-E47B-6527E2A6C5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6117B4-53A7-5411-A472-767339CCECEF}"/>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37569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8F1A-9D4B-1BA0-BF67-5A7D06775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690B9E-C25E-7705-E83D-DDBE39273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82FD0B-BFEC-16C0-DCD7-E78EFBEC4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3C6C7-ABC3-B8F4-7E12-EB7D0815818F}"/>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6" name="Footer Placeholder 5">
            <a:extLst>
              <a:ext uri="{FF2B5EF4-FFF2-40B4-BE49-F238E27FC236}">
                <a16:creationId xmlns:a16="http://schemas.microsoft.com/office/drawing/2014/main" id="{DA6110C8-6122-22DD-09F8-358F0D48B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1A10E-1959-427C-0F3B-1B418260B597}"/>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62779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C6ED-F28C-344B-C3D8-25B1178EE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8B0630-D283-EDC1-D9DD-D51103706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5E8419-89F7-A82C-C21F-A20991A99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B9EAF-7F62-969B-87CF-102327629E3D}"/>
              </a:ext>
            </a:extLst>
          </p:cNvPr>
          <p:cNvSpPr>
            <a:spLocks noGrp="1"/>
          </p:cNvSpPr>
          <p:nvPr>
            <p:ph type="dt" sz="half" idx="10"/>
          </p:nvPr>
        </p:nvSpPr>
        <p:spPr/>
        <p:txBody>
          <a:bodyPr/>
          <a:lstStyle/>
          <a:p>
            <a:fld id="{9BD3FAEA-26E2-4859-8F0F-FC6A2899996B}" type="datetimeFigureOut">
              <a:rPr lang="en-IN" smtClean="0"/>
              <a:t>31-05-2023</a:t>
            </a:fld>
            <a:endParaRPr lang="en-IN"/>
          </a:p>
        </p:txBody>
      </p:sp>
      <p:sp>
        <p:nvSpPr>
          <p:cNvPr id="6" name="Footer Placeholder 5">
            <a:extLst>
              <a:ext uri="{FF2B5EF4-FFF2-40B4-BE49-F238E27FC236}">
                <a16:creationId xmlns:a16="http://schemas.microsoft.com/office/drawing/2014/main" id="{F22FE633-A753-C212-C81D-23695391C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D82AB2-0CEA-3A93-3E9E-73B71D7462DC}"/>
              </a:ext>
            </a:extLst>
          </p:cNvPr>
          <p:cNvSpPr>
            <a:spLocks noGrp="1"/>
          </p:cNvSpPr>
          <p:nvPr>
            <p:ph type="sldNum" sz="quarter" idx="12"/>
          </p:nvPr>
        </p:nvSpPr>
        <p:spPr/>
        <p:txBody>
          <a:bodyPr/>
          <a:lstStyle/>
          <a:p>
            <a:fld id="{CB6DF422-92C5-4F99-9280-187C203CCCC0}" type="slidenum">
              <a:rPr lang="en-IN" smtClean="0"/>
              <a:t>‹#›</a:t>
            </a:fld>
            <a:endParaRPr lang="en-IN"/>
          </a:p>
        </p:txBody>
      </p:sp>
    </p:spTree>
    <p:extLst>
      <p:ext uri="{BB962C8B-B14F-4D97-AF65-F5344CB8AC3E}">
        <p14:creationId xmlns:p14="http://schemas.microsoft.com/office/powerpoint/2010/main" val="363478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A9EEB-0317-F7CB-8FFD-06577AA15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CD3EE-CC7A-EFD5-0CB4-0C23428C4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FFE7C-EE7A-70F5-C3E1-569645A9D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3FAEA-26E2-4859-8F0F-FC6A2899996B}" type="datetimeFigureOut">
              <a:rPr lang="en-IN" smtClean="0"/>
              <a:t>31-05-2023</a:t>
            </a:fld>
            <a:endParaRPr lang="en-IN"/>
          </a:p>
        </p:txBody>
      </p:sp>
      <p:sp>
        <p:nvSpPr>
          <p:cNvPr id="5" name="Footer Placeholder 4">
            <a:extLst>
              <a:ext uri="{FF2B5EF4-FFF2-40B4-BE49-F238E27FC236}">
                <a16:creationId xmlns:a16="http://schemas.microsoft.com/office/drawing/2014/main" id="{03190169-E191-5619-131D-43B268D4B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7461C7-066F-9A6E-DC93-C27276959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DF422-92C5-4F99-9280-187C203CCCC0}" type="slidenum">
              <a:rPr lang="en-IN" smtClean="0"/>
              <a:t>‹#›</a:t>
            </a:fld>
            <a:endParaRPr lang="en-IN"/>
          </a:p>
        </p:txBody>
      </p:sp>
    </p:spTree>
    <p:extLst>
      <p:ext uri="{BB962C8B-B14F-4D97-AF65-F5344CB8AC3E}">
        <p14:creationId xmlns:p14="http://schemas.microsoft.com/office/powerpoint/2010/main" val="1580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hyperlink" Target="https://colab.research.google.com/drive/1TgjbsblwOJuJXVOLTCpWCtOD3WqteQVd#scrollTo=Power_Analysis" TargetMode="External"/><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colab.research.google.com/drive/1TgjbsblwOJuJXVOLTCpWCtOD3WqteQVd#scrollTo=Data_Generation_process" TargetMode="Externa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TgjbsblwOJuJXVOLTCpWCtOD3WqteQVd#scrollTo=SRM_Check_and_Data_Analy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0CD4-2AEB-1517-0818-785CDBD45013}"/>
              </a:ext>
            </a:extLst>
          </p:cNvPr>
          <p:cNvSpPr>
            <a:spLocks noGrp="1"/>
          </p:cNvSpPr>
          <p:nvPr>
            <p:ph type="ctrTitle"/>
          </p:nvPr>
        </p:nvSpPr>
        <p:spPr>
          <a:xfrm>
            <a:off x="2237756" y="2235200"/>
            <a:ext cx="7716488" cy="2387600"/>
          </a:xfrm>
        </p:spPr>
        <p:txBody>
          <a:bodyPr/>
          <a:lstStyle/>
          <a:p>
            <a:r>
              <a:rPr lang="en-IN" b="1" dirty="0">
                <a:solidFill>
                  <a:schemeClr val="accent1">
                    <a:lumMod val="50000"/>
                  </a:schemeClr>
                </a:solidFill>
                <a:latin typeface="+mn-lt"/>
              </a:rPr>
              <a:t>A Practical Guide to AB Test in Python</a:t>
            </a:r>
          </a:p>
        </p:txBody>
      </p:sp>
    </p:spTree>
    <p:extLst>
      <p:ext uri="{BB962C8B-B14F-4D97-AF65-F5344CB8AC3E}">
        <p14:creationId xmlns:p14="http://schemas.microsoft.com/office/powerpoint/2010/main" val="283900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1255-DA4A-5EA0-C70A-F3AEED44BA58}"/>
              </a:ext>
            </a:extLst>
          </p:cNvPr>
          <p:cNvSpPr>
            <a:spLocks noGrp="1"/>
          </p:cNvSpPr>
          <p:nvPr>
            <p:ph type="title"/>
          </p:nvPr>
        </p:nvSpPr>
        <p:spPr>
          <a:xfrm>
            <a:off x="838200" y="278711"/>
            <a:ext cx="10515600" cy="1325563"/>
          </a:xfrm>
        </p:spPr>
        <p:txBody>
          <a:bodyPr/>
          <a:lstStyle/>
          <a:p>
            <a:pPr algn="ctr"/>
            <a:r>
              <a:rPr lang="en-IN" b="1" dirty="0">
                <a:solidFill>
                  <a:srgbClr val="002060"/>
                </a:solidFill>
              </a:rPr>
              <a:t>Content</a:t>
            </a:r>
          </a:p>
        </p:txBody>
      </p:sp>
      <p:grpSp>
        <p:nvGrpSpPr>
          <p:cNvPr id="51" name="Group 50">
            <a:extLst>
              <a:ext uri="{FF2B5EF4-FFF2-40B4-BE49-F238E27FC236}">
                <a16:creationId xmlns:a16="http://schemas.microsoft.com/office/drawing/2014/main" id="{665AB08C-8E34-1FFA-E98A-2C7670EE95C9}"/>
              </a:ext>
            </a:extLst>
          </p:cNvPr>
          <p:cNvGrpSpPr/>
          <p:nvPr/>
        </p:nvGrpSpPr>
        <p:grpSpPr>
          <a:xfrm>
            <a:off x="1490877" y="1970603"/>
            <a:ext cx="9210246" cy="3748868"/>
            <a:chOff x="1169887" y="1805265"/>
            <a:chExt cx="9167913" cy="3777422"/>
          </a:xfrm>
        </p:grpSpPr>
        <p:sp>
          <p:nvSpPr>
            <p:cNvPr id="4" name="Diamond 3">
              <a:extLst>
                <a:ext uri="{FF2B5EF4-FFF2-40B4-BE49-F238E27FC236}">
                  <a16:creationId xmlns:a16="http://schemas.microsoft.com/office/drawing/2014/main" id="{3350B20C-3AE6-66A2-4BED-54F76693FCD7}"/>
                </a:ext>
              </a:extLst>
            </p:cNvPr>
            <p:cNvSpPr/>
            <p:nvPr/>
          </p:nvSpPr>
          <p:spPr>
            <a:xfrm>
              <a:off x="1169888" y="1829896"/>
              <a:ext cx="833102" cy="777703"/>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panose="02000000000000000000" pitchFamily="2" charset="0"/>
                  <a:ea typeface="Roboto Medium" panose="02000000000000000000" pitchFamily="2" charset="0"/>
                </a:rPr>
                <a:t>1</a:t>
              </a:r>
            </a:p>
          </p:txBody>
        </p:sp>
        <p:sp>
          <p:nvSpPr>
            <p:cNvPr id="6" name="CuadroTexto 395">
              <a:extLst>
                <a:ext uri="{FF2B5EF4-FFF2-40B4-BE49-F238E27FC236}">
                  <a16:creationId xmlns:a16="http://schemas.microsoft.com/office/drawing/2014/main" id="{3862F474-4EB8-93BB-9C77-79C3276A2856}"/>
                </a:ext>
              </a:extLst>
            </p:cNvPr>
            <p:cNvSpPr txBox="1"/>
            <p:nvPr/>
          </p:nvSpPr>
          <p:spPr>
            <a:xfrm>
              <a:off x="2146651" y="2000605"/>
              <a:ext cx="3326846" cy="465181"/>
            </a:xfrm>
            <a:prstGeom prst="rect">
              <a:avLst/>
            </a:prstGeom>
            <a:noFill/>
          </p:spPr>
          <p:txBody>
            <a:bodyPr wrap="square" rtlCol="0">
              <a:spAutoFit/>
            </a:bodyPr>
            <a:lstStyle/>
            <a:p>
              <a:r>
                <a:rPr lang="en-US" sz="2400" dirty="0">
                  <a:solidFill>
                    <a:schemeClr val="tx1">
                      <a:lumMod val="95000"/>
                      <a:lumOff val="5000"/>
                    </a:schemeClr>
                  </a:solidFill>
                  <a:latin typeface="Roboto Medium" panose="02000000000000000000" pitchFamily="2" charset="0"/>
                  <a:ea typeface="Roboto Medium" panose="02000000000000000000" pitchFamily="2" charset="0"/>
                  <a:cs typeface="Lato Semibold" panose="020F0502020204030203" pitchFamily="34" charset="0"/>
                </a:rPr>
                <a:t>Experiment Overview</a:t>
              </a:r>
            </a:p>
          </p:txBody>
        </p:sp>
        <p:sp>
          <p:nvSpPr>
            <p:cNvPr id="10" name="CuadroTexto 395">
              <a:extLst>
                <a:ext uri="{FF2B5EF4-FFF2-40B4-BE49-F238E27FC236}">
                  <a16:creationId xmlns:a16="http://schemas.microsoft.com/office/drawing/2014/main" id="{123415B3-89B7-91F9-0B07-C31519ED322F}"/>
                </a:ext>
              </a:extLst>
            </p:cNvPr>
            <p:cNvSpPr txBox="1"/>
            <p:nvPr/>
          </p:nvSpPr>
          <p:spPr>
            <a:xfrm>
              <a:off x="2146651" y="3006023"/>
              <a:ext cx="2687816" cy="465181"/>
            </a:xfrm>
            <a:prstGeom prst="rect">
              <a:avLst/>
            </a:prstGeom>
            <a:noFill/>
          </p:spPr>
          <p:txBody>
            <a:bodyPr wrap="square" rtlCol="0">
              <a:spAutoFit/>
            </a:bodyPr>
            <a:lstStyle/>
            <a:p>
              <a:r>
                <a:rPr lang="en-US" sz="2400" dirty="0">
                  <a:solidFill>
                    <a:schemeClr val="tx1">
                      <a:lumMod val="95000"/>
                      <a:lumOff val="5000"/>
                    </a:schemeClr>
                  </a:solidFill>
                  <a:latin typeface="Roboto Medium" panose="02000000000000000000" pitchFamily="2" charset="0"/>
                  <a:ea typeface="Roboto Medium" panose="02000000000000000000" pitchFamily="2" charset="0"/>
                  <a:cs typeface="Lato Semibold" panose="020F0502020204030203" pitchFamily="34" charset="0"/>
                </a:rPr>
                <a:t>Stages Of AB Test</a:t>
              </a:r>
            </a:p>
          </p:txBody>
        </p:sp>
        <p:sp>
          <p:nvSpPr>
            <p:cNvPr id="40" name="Diamond 39">
              <a:extLst>
                <a:ext uri="{FF2B5EF4-FFF2-40B4-BE49-F238E27FC236}">
                  <a16:creationId xmlns:a16="http://schemas.microsoft.com/office/drawing/2014/main" id="{CB8F8BDF-746D-49BD-330C-F2DF3481C1E4}"/>
                </a:ext>
              </a:extLst>
            </p:cNvPr>
            <p:cNvSpPr/>
            <p:nvPr/>
          </p:nvSpPr>
          <p:spPr>
            <a:xfrm>
              <a:off x="1169887" y="2845295"/>
              <a:ext cx="833102" cy="777703"/>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panose="02000000000000000000" pitchFamily="2" charset="0"/>
                  <a:ea typeface="Roboto Medium" panose="02000000000000000000" pitchFamily="2" charset="0"/>
                </a:rPr>
                <a:t>2</a:t>
              </a:r>
            </a:p>
          </p:txBody>
        </p:sp>
        <p:sp>
          <p:nvSpPr>
            <p:cNvPr id="42" name="CuadroTexto 395">
              <a:extLst>
                <a:ext uri="{FF2B5EF4-FFF2-40B4-BE49-F238E27FC236}">
                  <a16:creationId xmlns:a16="http://schemas.microsoft.com/office/drawing/2014/main" id="{A8F1B682-98C1-4E0B-2194-6649B482B8A1}"/>
                </a:ext>
              </a:extLst>
            </p:cNvPr>
            <p:cNvSpPr txBox="1"/>
            <p:nvPr/>
          </p:nvSpPr>
          <p:spPr>
            <a:xfrm>
              <a:off x="2146651" y="4035663"/>
              <a:ext cx="2687816" cy="465181"/>
            </a:xfrm>
            <a:prstGeom prst="rect">
              <a:avLst/>
            </a:prstGeom>
            <a:noFill/>
          </p:spPr>
          <p:txBody>
            <a:bodyPr wrap="square" rtlCol="0">
              <a:spAutoFit/>
            </a:bodyPr>
            <a:lstStyle/>
            <a:p>
              <a:r>
                <a:rPr lang="en-US" sz="2400" dirty="0">
                  <a:solidFill>
                    <a:schemeClr val="tx1">
                      <a:lumMod val="95000"/>
                      <a:lumOff val="5000"/>
                    </a:schemeClr>
                  </a:solidFill>
                  <a:latin typeface="Roboto Medium" panose="02000000000000000000" pitchFamily="2" charset="0"/>
                  <a:ea typeface="Roboto Medium" panose="02000000000000000000" pitchFamily="2" charset="0"/>
                  <a:cs typeface="Lato Semibold" panose="020F0502020204030203" pitchFamily="34" charset="0"/>
                </a:rPr>
                <a:t>Pre Test</a:t>
              </a:r>
            </a:p>
          </p:txBody>
        </p:sp>
        <p:sp>
          <p:nvSpPr>
            <p:cNvPr id="44" name="Diamond 43">
              <a:extLst>
                <a:ext uri="{FF2B5EF4-FFF2-40B4-BE49-F238E27FC236}">
                  <a16:creationId xmlns:a16="http://schemas.microsoft.com/office/drawing/2014/main" id="{8F40FCF7-6A76-6AD1-B4A3-91ECA17B0D92}"/>
                </a:ext>
              </a:extLst>
            </p:cNvPr>
            <p:cNvSpPr/>
            <p:nvPr/>
          </p:nvSpPr>
          <p:spPr>
            <a:xfrm>
              <a:off x="1169887" y="3818370"/>
              <a:ext cx="833102" cy="777703"/>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panose="02000000000000000000" pitchFamily="2" charset="0"/>
                  <a:ea typeface="Roboto Medium" panose="02000000000000000000" pitchFamily="2" charset="0"/>
                </a:rPr>
                <a:t>3</a:t>
              </a:r>
            </a:p>
          </p:txBody>
        </p:sp>
        <p:sp>
          <p:nvSpPr>
            <p:cNvPr id="45" name="CuadroTexto 395">
              <a:extLst>
                <a:ext uri="{FF2B5EF4-FFF2-40B4-BE49-F238E27FC236}">
                  <a16:creationId xmlns:a16="http://schemas.microsoft.com/office/drawing/2014/main" id="{6404AB0C-6DB6-11D7-C875-E40B2722C234}"/>
                </a:ext>
              </a:extLst>
            </p:cNvPr>
            <p:cNvSpPr txBox="1"/>
            <p:nvPr/>
          </p:nvSpPr>
          <p:spPr>
            <a:xfrm>
              <a:off x="2146651" y="5022275"/>
              <a:ext cx="2687816" cy="465181"/>
            </a:xfrm>
            <a:prstGeom prst="rect">
              <a:avLst/>
            </a:prstGeom>
            <a:noFill/>
          </p:spPr>
          <p:txBody>
            <a:bodyPr wrap="square" rtlCol="0">
              <a:spAutoFit/>
            </a:bodyPr>
            <a:lstStyle/>
            <a:p>
              <a:r>
                <a:rPr lang="en-US" sz="2400" dirty="0">
                  <a:solidFill>
                    <a:schemeClr val="tx1">
                      <a:lumMod val="95000"/>
                      <a:lumOff val="5000"/>
                    </a:schemeClr>
                  </a:solidFill>
                  <a:latin typeface="Roboto Medium" panose="02000000000000000000" pitchFamily="2" charset="0"/>
                  <a:ea typeface="Roboto Medium" panose="02000000000000000000" pitchFamily="2" charset="0"/>
                  <a:cs typeface="Lato Semibold" panose="020F0502020204030203" pitchFamily="34" charset="0"/>
                </a:rPr>
                <a:t>At-Test</a:t>
              </a:r>
            </a:p>
          </p:txBody>
        </p:sp>
        <p:sp>
          <p:nvSpPr>
            <p:cNvPr id="46" name="Diamond 45">
              <a:extLst>
                <a:ext uri="{FF2B5EF4-FFF2-40B4-BE49-F238E27FC236}">
                  <a16:creationId xmlns:a16="http://schemas.microsoft.com/office/drawing/2014/main" id="{1C497874-A399-920A-61EE-00A869A08B53}"/>
                </a:ext>
              </a:extLst>
            </p:cNvPr>
            <p:cNvSpPr/>
            <p:nvPr/>
          </p:nvSpPr>
          <p:spPr>
            <a:xfrm>
              <a:off x="1169887" y="4804984"/>
              <a:ext cx="833102" cy="777703"/>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panose="02000000000000000000" pitchFamily="2" charset="0"/>
                  <a:ea typeface="Roboto Medium" panose="02000000000000000000" pitchFamily="2" charset="0"/>
                </a:rPr>
                <a:t>4</a:t>
              </a:r>
            </a:p>
          </p:txBody>
        </p:sp>
        <p:sp>
          <p:nvSpPr>
            <p:cNvPr id="47" name="CuadroTexto 395">
              <a:extLst>
                <a:ext uri="{FF2B5EF4-FFF2-40B4-BE49-F238E27FC236}">
                  <a16:creationId xmlns:a16="http://schemas.microsoft.com/office/drawing/2014/main" id="{078E28EA-B2E1-A10E-30AB-2357E4EFAD36}"/>
                </a:ext>
              </a:extLst>
            </p:cNvPr>
            <p:cNvSpPr txBox="1"/>
            <p:nvPr/>
          </p:nvSpPr>
          <p:spPr>
            <a:xfrm>
              <a:off x="7649984" y="2022558"/>
              <a:ext cx="2687816" cy="465181"/>
            </a:xfrm>
            <a:prstGeom prst="rect">
              <a:avLst/>
            </a:prstGeom>
            <a:noFill/>
          </p:spPr>
          <p:txBody>
            <a:bodyPr wrap="square" rtlCol="0">
              <a:spAutoFit/>
            </a:bodyPr>
            <a:lstStyle/>
            <a:p>
              <a:r>
                <a:rPr lang="en-US" sz="2400" dirty="0">
                  <a:solidFill>
                    <a:schemeClr val="tx1">
                      <a:lumMod val="95000"/>
                      <a:lumOff val="5000"/>
                    </a:schemeClr>
                  </a:solidFill>
                  <a:latin typeface="Roboto Medium" panose="02000000000000000000" pitchFamily="2" charset="0"/>
                  <a:ea typeface="Roboto Medium" panose="02000000000000000000" pitchFamily="2" charset="0"/>
                  <a:cs typeface="Lato Semibold" panose="020F0502020204030203" pitchFamily="34" charset="0"/>
                </a:rPr>
                <a:t>Post Test</a:t>
              </a:r>
            </a:p>
          </p:txBody>
        </p:sp>
        <p:sp>
          <p:nvSpPr>
            <p:cNvPr id="48" name="Diamond 47">
              <a:extLst>
                <a:ext uri="{FF2B5EF4-FFF2-40B4-BE49-F238E27FC236}">
                  <a16:creationId xmlns:a16="http://schemas.microsoft.com/office/drawing/2014/main" id="{2FB451D0-00CE-685A-4169-0DD19B18E7D2}"/>
                </a:ext>
              </a:extLst>
            </p:cNvPr>
            <p:cNvSpPr/>
            <p:nvPr/>
          </p:nvSpPr>
          <p:spPr>
            <a:xfrm>
              <a:off x="6673220" y="1805265"/>
              <a:ext cx="833102" cy="777703"/>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panose="02000000000000000000" pitchFamily="2" charset="0"/>
                  <a:ea typeface="Roboto Medium" panose="02000000000000000000" pitchFamily="2" charset="0"/>
                </a:rPr>
                <a:t>5</a:t>
              </a:r>
            </a:p>
          </p:txBody>
        </p:sp>
        <p:sp>
          <p:nvSpPr>
            <p:cNvPr id="49" name="CuadroTexto 395">
              <a:extLst>
                <a:ext uri="{FF2B5EF4-FFF2-40B4-BE49-F238E27FC236}">
                  <a16:creationId xmlns:a16="http://schemas.microsoft.com/office/drawing/2014/main" id="{B28F38AA-5D51-0238-5C8D-2F24ACDEF6B4}"/>
                </a:ext>
              </a:extLst>
            </p:cNvPr>
            <p:cNvSpPr txBox="1"/>
            <p:nvPr/>
          </p:nvSpPr>
          <p:spPr>
            <a:xfrm>
              <a:off x="7649984" y="3006023"/>
              <a:ext cx="2687816" cy="465181"/>
            </a:xfrm>
            <a:prstGeom prst="rect">
              <a:avLst/>
            </a:prstGeom>
            <a:noFill/>
          </p:spPr>
          <p:txBody>
            <a:bodyPr wrap="square" rtlCol="0">
              <a:spAutoFit/>
            </a:bodyPr>
            <a:lstStyle/>
            <a:p>
              <a:r>
                <a:rPr lang="en-US" sz="2400" dirty="0">
                  <a:solidFill>
                    <a:schemeClr val="tx1">
                      <a:lumMod val="95000"/>
                      <a:lumOff val="5000"/>
                    </a:schemeClr>
                  </a:solidFill>
                  <a:latin typeface="Roboto Medium" panose="02000000000000000000" pitchFamily="2" charset="0"/>
                  <a:ea typeface="Roboto Medium" panose="02000000000000000000" pitchFamily="2" charset="0"/>
                  <a:cs typeface="Lato Semibold" panose="020F0502020204030203" pitchFamily="34" charset="0"/>
                </a:rPr>
                <a:t>Conclusion</a:t>
              </a:r>
            </a:p>
          </p:txBody>
        </p:sp>
        <p:sp>
          <p:nvSpPr>
            <p:cNvPr id="50" name="Diamond 49">
              <a:extLst>
                <a:ext uri="{FF2B5EF4-FFF2-40B4-BE49-F238E27FC236}">
                  <a16:creationId xmlns:a16="http://schemas.microsoft.com/office/drawing/2014/main" id="{11D54585-4E40-37E6-E9FB-88CC93E49CF9}"/>
                </a:ext>
              </a:extLst>
            </p:cNvPr>
            <p:cNvSpPr/>
            <p:nvPr/>
          </p:nvSpPr>
          <p:spPr>
            <a:xfrm>
              <a:off x="6673220" y="2788730"/>
              <a:ext cx="833102" cy="777703"/>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panose="02000000000000000000" pitchFamily="2" charset="0"/>
                  <a:ea typeface="Roboto Medium" panose="02000000000000000000" pitchFamily="2" charset="0"/>
                </a:rPr>
                <a:t>6</a:t>
              </a:r>
            </a:p>
          </p:txBody>
        </p:sp>
      </p:grpSp>
    </p:spTree>
    <p:extLst>
      <p:ext uri="{BB962C8B-B14F-4D97-AF65-F5344CB8AC3E}">
        <p14:creationId xmlns:p14="http://schemas.microsoft.com/office/powerpoint/2010/main" val="302100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1FED-A509-A22C-FC90-AC4FDA93749A}"/>
              </a:ext>
            </a:extLst>
          </p:cNvPr>
          <p:cNvSpPr>
            <a:spLocks noGrp="1"/>
          </p:cNvSpPr>
          <p:nvPr>
            <p:ph type="title"/>
          </p:nvPr>
        </p:nvSpPr>
        <p:spPr>
          <a:xfrm>
            <a:off x="838200" y="248534"/>
            <a:ext cx="10515600" cy="1325563"/>
          </a:xfrm>
        </p:spPr>
        <p:txBody>
          <a:bodyPr/>
          <a:lstStyle/>
          <a:p>
            <a:pPr algn="ctr"/>
            <a:r>
              <a:rPr lang="en-IN" b="1" dirty="0">
                <a:solidFill>
                  <a:schemeClr val="accent1">
                    <a:lumMod val="50000"/>
                  </a:schemeClr>
                </a:solidFill>
              </a:rPr>
              <a:t>Experiment Overview</a:t>
            </a:r>
          </a:p>
        </p:txBody>
      </p:sp>
      <p:pic>
        <p:nvPicPr>
          <p:cNvPr id="1028" name="Picture 4" descr="What is A/B testing? - Optimizely">
            <a:extLst>
              <a:ext uri="{FF2B5EF4-FFF2-40B4-BE49-F238E27FC236}">
                <a16:creationId xmlns:a16="http://schemas.microsoft.com/office/drawing/2014/main" id="{DE48B67C-C8F8-EB93-0A02-D6D4B45AF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449" y="4314396"/>
            <a:ext cx="3114393" cy="18282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32A853-9F11-0F01-0436-E07D14D5E2EF}"/>
              </a:ext>
            </a:extLst>
          </p:cNvPr>
          <p:cNvSpPr txBox="1"/>
          <p:nvPr/>
        </p:nvSpPr>
        <p:spPr>
          <a:xfrm>
            <a:off x="697117" y="1276538"/>
            <a:ext cx="10791731" cy="646331"/>
          </a:xfrm>
          <a:prstGeom prst="rect">
            <a:avLst/>
          </a:prstGeom>
          <a:noFill/>
        </p:spPr>
        <p:txBody>
          <a:bodyPr wrap="square" rtlCol="0">
            <a:spAutoFit/>
          </a:bodyPr>
          <a:lstStyle/>
          <a:p>
            <a:pPr algn="ctr"/>
            <a:r>
              <a:rPr lang="en-US" b="0" i="0" dirty="0">
                <a:effectLst/>
              </a:rPr>
              <a:t>The objective of the experiment is to assess whether </a:t>
            </a:r>
            <a:r>
              <a:rPr lang="en-US" b="1" i="0" dirty="0">
                <a:effectLst/>
              </a:rPr>
              <a:t>simplifying the checkout process </a:t>
            </a:r>
            <a:r>
              <a:rPr lang="en-US" b="0" i="0" dirty="0">
                <a:effectLst/>
              </a:rPr>
              <a:t>on the website can lead to an </a:t>
            </a:r>
            <a:r>
              <a:rPr lang="en-US" b="1" i="0" dirty="0">
                <a:effectLst/>
              </a:rPr>
              <a:t>increase</a:t>
            </a:r>
            <a:r>
              <a:rPr lang="en-US" b="0" i="0" dirty="0">
                <a:effectLst/>
              </a:rPr>
              <a:t> in the </a:t>
            </a:r>
            <a:r>
              <a:rPr lang="en-US" b="1" i="0" dirty="0">
                <a:effectLst/>
              </a:rPr>
              <a:t>conversion rate</a:t>
            </a:r>
            <a:r>
              <a:rPr lang="en-US" b="0" i="0" dirty="0">
                <a:effectLst/>
              </a:rPr>
              <a:t>, specifically the </a:t>
            </a:r>
            <a:r>
              <a:rPr lang="en-US" b="1" i="0" dirty="0">
                <a:effectLst/>
              </a:rPr>
              <a:t>percentage of visitors</a:t>
            </a:r>
            <a:r>
              <a:rPr lang="en-US" b="0" i="0" dirty="0">
                <a:effectLst/>
              </a:rPr>
              <a:t> who </a:t>
            </a:r>
            <a:r>
              <a:rPr lang="en-US" b="1" i="0" dirty="0">
                <a:effectLst/>
              </a:rPr>
              <a:t>complete a purchase.</a:t>
            </a:r>
            <a:endParaRPr lang="en-IN" b="1" dirty="0"/>
          </a:p>
        </p:txBody>
      </p:sp>
      <p:sp>
        <p:nvSpPr>
          <p:cNvPr id="7" name="TextBox 6">
            <a:extLst>
              <a:ext uri="{FF2B5EF4-FFF2-40B4-BE49-F238E27FC236}">
                <a16:creationId xmlns:a16="http://schemas.microsoft.com/office/drawing/2014/main" id="{7A8A9E56-699B-2A50-7FC3-5E1026DB25A2}"/>
              </a:ext>
            </a:extLst>
          </p:cNvPr>
          <p:cNvSpPr txBox="1"/>
          <p:nvPr/>
        </p:nvSpPr>
        <p:spPr>
          <a:xfrm>
            <a:off x="516048" y="2626808"/>
            <a:ext cx="11479794" cy="1477328"/>
          </a:xfrm>
          <a:prstGeom prst="rect">
            <a:avLst/>
          </a:prstGeom>
          <a:noFill/>
        </p:spPr>
        <p:txBody>
          <a:bodyPr wrap="square" rtlCol="0">
            <a:spAutoFit/>
          </a:bodyPr>
          <a:lstStyle/>
          <a:p>
            <a:r>
              <a:rPr lang="en-US" b="1" i="0" dirty="0">
                <a:effectLst/>
                <a:highlight>
                  <a:srgbClr val="FFFF00"/>
                </a:highlight>
              </a:rPr>
              <a:t>Hypothesis</a:t>
            </a:r>
            <a:r>
              <a:rPr lang="en-US" b="0" i="0" dirty="0">
                <a:effectLst/>
                <a:highlight>
                  <a:srgbClr val="FFFF00"/>
                </a:highlight>
              </a:rPr>
              <a:t>: </a:t>
            </a:r>
          </a:p>
          <a:p>
            <a:r>
              <a:rPr lang="en-US" b="0" i="0" dirty="0">
                <a:effectLst/>
              </a:rPr>
              <a:t>The hypothesis states the expected effect of the change. </a:t>
            </a:r>
          </a:p>
          <a:p>
            <a:r>
              <a:rPr lang="en-US" b="0" i="0" dirty="0">
                <a:effectLst/>
              </a:rPr>
              <a:t>For example, "We hypothesize that by simplifying the checkout process, reducing the number of steps and removing unnecessary form fields, the conversion rate will increase as more visitors complete their purchases."</a:t>
            </a:r>
          </a:p>
          <a:p>
            <a:endParaRPr lang="en-IN" dirty="0"/>
          </a:p>
        </p:txBody>
      </p:sp>
      <p:cxnSp>
        <p:nvCxnSpPr>
          <p:cNvPr id="9" name="Straight Connector 8">
            <a:extLst>
              <a:ext uri="{FF2B5EF4-FFF2-40B4-BE49-F238E27FC236}">
                <a16:creationId xmlns:a16="http://schemas.microsoft.com/office/drawing/2014/main" id="{B8DDD064-00E2-55AD-1401-6B7936F8E919}"/>
              </a:ext>
            </a:extLst>
          </p:cNvPr>
          <p:cNvCxnSpPr>
            <a:cxnSpLocks/>
          </p:cNvCxnSpPr>
          <p:nvPr/>
        </p:nvCxnSpPr>
        <p:spPr>
          <a:xfrm flipH="1">
            <a:off x="217283" y="2270878"/>
            <a:ext cx="11778559" cy="1733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011F1BB-06CC-318B-0987-DFAE2F70E7C4}"/>
              </a:ext>
            </a:extLst>
          </p:cNvPr>
          <p:cNvSpPr txBox="1"/>
          <p:nvPr/>
        </p:nvSpPr>
        <p:spPr>
          <a:xfrm>
            <a:off x="326301" y="5086335"/>
            <a:ext cx="1624343" cy="646331"/>
          </a:xfrm>
          <a:prstGeom prst="rect">
            <a:avLst/>
          </a:prstGeom>
          <a:noFill/>
        </p:spPr>
        <p:txBody>
          <a:bodyPr wrap="square" rtlCol="0">
            <a:spAutoFit/>
          </a:bodyPr>
          <a:lstStyle/>
          <a:p>
            <a:pPr algn="ctr"/>
            <a:r>
              <a:rPr lang="en-IN" b="1" dirty="0">
                <a:highlight>
                  <a:srgbClr val="FFFF00"/>
                </a:highlight>
              </a:rPr>
              <a:t>Experiment Design</a:t>
            </a:r>
          </a:p>
        </p:txBody>
      </p:sp>
      <p:grpSp>
        <p:nvGrpSpPr>
          <p:cNvPr id="25" name="Group 24">
            <a:extLst>
              <a:ext uri="{FF2B5EF4-FFF2-40B4-BE49-F238E27FC236}">
                <a16:creationId xmlns:a16="http://schemas.microsoft.com/office/drawing/2014/main" id="{8FEC6801-14BF-CA89-B8BD-F47EF1B50A1D}"/>
              </a:ext>
            </a:extLst>
          </p:cNvPr>
          <p:cNvGrpSpPr/>
          <p:nvPr/>
        </p:nvGrpSpPr>
        <p:grpSpPr>
          <a:xfrm>
            <a:off x="1869916" y="4442727"/>
            <a:ext cx="6094869" cy="1752095"/>
            <a:chOff x="2050986" y="4551368"/>
            <a:chExt cx="6094869" cy="1752095"/>
          </a:xfrm>
        </p:grpSpPr>
        <p:grpSp>
          <p:nvGrpSpPr>
            <p:cNvPr id="22" name="Group 21">
              <a:extLst>
                <a:ext uri="{FF2B5EF4-FFF2-40B4-BE49-F238E27FC236}">
                  <a16:creationId xmlns:a16="http://schemas.microsoft.com/office/drawing/2014/main" id="{5A827B59-6918-AB18-3F6E-7BE07CE4070F}"/>
                </a:ext>
              </a:extLst>
            </p:cNvPr>
            <p:cNvGrpSpPr/>
            <p:nvPr/>
          </p:nvGrpSpPr>
          <p:grpSpPr>
            <a:xfrm>
              <a:off x="2912952" y="4551368"/>
              <a:ext cx="5232903" cy="1752095"/>
              <a:chOff x="697117" y="4666812"/>
              <a:chExt cx="5232903" cy="1752095"/>
            </a:xfrm>
          </p:grpSpPr>
          <p:sp>
            <p:nvSpPr>
              <p:cNvPr id="13" name="Rectangle: Rounded Corners 12">
                <a:extLst>
                  <a:ext uri="{FF2B5EF4-FFF2-40B4-BE49-F238E27FC236}">
                    <a16:creationId xmlns:a16="http://schemas.microsoft.com/office/drawing/2014/main" id="{0BD70C57-EB78-1C9C-15BD-236E99FC27FE}"/>
                  </a:ext>
                </a:extLst>
              </p:cNvPr>
              <p:cNvSpPr/>
              <p:nvPr/>
            </p:nvSpPr>
            <p:spPr>
              <a:xfrm>
                <a:off x="697117" y="4666812"/>
                <a:ext cx="1339913" cy="70929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Control</a:t>
                </a:r>
              </a:p>
            </p:txBody>
          </p:sp>
          <p:sp>
            <p:nvSpPr>
              <p:cNvPr id="14" name="Rectangle: Rounded Corners 13">
                <a:extLst>
                  <a:ext uri="{FF2B5EF4-FFF2-40B4-BE49-F238E27FC236}">
                    <a16:creationId xmlns:a16="http://schemas.microsoft.com/office/drawing/2014/main" id="{872130DE-4B3A-8689-6A15-F711F7B8C0FE}"/>
                  </a:ext>
                </a:extLst>
              </p:cNvPr>
              <p:cNvSpPr/>
              <p:nvPr/>
            </p:nvSpPr>
            <p:spPr>
              <a:xfrm>
                <a:off x="697117" y="5709611"/>
                <a:ext cx="1339913" cy="7092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Treatment</a:t>
                </a:r>
              </a:p>
            </p:txBody>
          </p:sp>
          <p:sp>
            <p:nvSpPr>
              <p:cNvPr id="16" name="Rectangle 15">
                <a:extLst>
                  <a:ext uri="{FF2B5EF4-FFF2-40B4-BE49-F238E27FC236}">
                    <a16:creationId xmlns:a16="http://schemas.microsoft.com/office/drawing/2014/main" id="{2144CF62-9195-1A09-DA4F-A91CB21A77C9}"/>
                  </a:ext>
                </a:extLst>
              </p:cNvPr>
              <p:cNvSpPr/>
              <p:nvPr/>
            </p:nvSpPr>
            <p:spPr>
              <a:xfrm>
                <a:off x="2815628" y="4718994"/>
                <a:ext cx="3114392" cy="604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Existing checkout Process</a:t>
                </a:r>
              </a:p>
            </p:txBody>
          </p:sp>
          <p:sp>
            <p:nvSpPr>
              <p:cNvPr id="17" name="Rectangle 16">
                <a:extLst>
                  <a:ext uri="{FF2B5EF4-FFF2-40B4-BE49-F238E27FC236}">
                    <a16:creationId xmlns:a16="http://schemas.microsoft.com/office/drawing/2014/main" id="{3428C839-5367-B2DB-8453-FADEE5506C2D}"/>
                  </a:ext>
                </a:extLst>
              </p:cNvPr>
              <p:cNvSpPr/>
              <p:nvPr/>
            </p:nvSpPr>
            <p:spPr>
              <a:xfrm>
                <a:off x="2815628" y="5761793"/>
                <a:ext cx="3114392" cy="604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Simplified checkout Process</a:t>
                </a:r>
              </a:p>
            </p:txBody>
          </p:sp>
          <p:cxnSp>
            <p:nvCxnSpPr>
              <p:cNvPr id="19" name="Straight Arrow Connector 18">
                <a:extLst>
                  <a:ext uri="{FF2B5EF4-FFF2-40B4-BE49-F238E27FC236}">
                    <a16:creationId xmlns:a16="http://schemas.microsoft.com/office/drawing/2014/main" id="{2D71342D-4CBF-CF66-6A81-C238342B18B2}"/>
                  </a:ext>
                </a:extLst>
              </p:cNvPr>
              <p:cNvCxnSpPr>
                <a:stCxn id="13" idx="3"/>
                <a:endCxn id="16" idx="1"/>
              </p:cNvCxnSpPr>
              <p:nvPr/>
            </p:nvCxnSpPr>
            <p:spPr>
              <a:xfrm>
                <a:off x="2037030" y="5021460"/>
                <a:ext cx="7785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DB349117-5627-7718-5CA7-89ED853980F4}"/>
                  </a:ext>
                </a:extLst>
              </p:cNvPr>
              <p:cNvCxnSpPr>
                <a:stCxn id="14" idx="3"/>
                <a:endCxn id="17" idx="1"/>
              </p:cNvCxnSpPr>
              <p:nvPr/>
            </p:nvCxnSpPr>
            <p:spPr>
              <a:xfrm>
                <a:off x="2037030" y="6064259"/>
                <a:ext cx="7785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4" name="Left Brace 23">
              <a:extLst>
                <a:ext uri="{FF2B5EF4-FFF2-40B4-BE49-F238E27FC236}">
                  <a16:creationId xmlns:a16="http://schemas.microsoft.com/office/drawing/2014/main" id="{4B77E4E4-B570-98EF-F481-3CA9D3C9A1F6}"/>
                </a:ext>
              </a:extLst>
            </p:cNvPr>
            <p:cNvSpPr/>
            <p:nvPr/>
          </p:nvSpPr>
          <p:spPr>
            <a:xfrm>
              <a:off x="2050986" y="4670837"/>
              <a:ext cx="861965" cy="1477328"/>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grpSp>
      <p:sp>
        <p:nvSpPr>
          <p:cNvPr id="27" name="TextBox 26">
            <a:extLst>
              <a:ext uri="{FF2B5EF4-FFF2-40B4-BE49-F238E27FC236}">
                <a16:creationId xmlns:a16="http://schemas.microsoft.com/office/drawing/2014/main" id="{4675C00A-66E6-39D2-E26A-027A527B0D95}"/>
              </a:ext>
            </a:extLst>
          </p:cNvPr>
          <p:cNvSpPr txBox="1"/>
          <p:nvPr/>
        </p:nvSpPr>
        <p:spPr>
          <a:xfrm>
            <a:off x="3202661" y="3990468"/>
            <a:ext cx="398353" cy="584775"/>
          </a:xfrm>
          <a:prstGeom prst="rect">
            <a:avLst/>
          </a:prstGeom>
          <a:noFill/>
        </p:spPr>
        <p:txBody>
          <a:bodyPr wrap="square" rtlCol="0">
            <a:spAutoFit/>
          </a:bodyPr>
          <a:lstStyle/>
          <a:p>
            <a:pPr algn="ctr"/>
            <a:r>
              <a:rPr lang="en-IN" sz="3200" dirty="0">
                <a:latin typeface="Freestyle Script" panose="030804020302050B0404" pitchFamily="66" charset="0"/>
              </a:rPr>
              <a:t>A</a:t>
            </a:r>
          </a:p>
        </p:txBody>
      </p:sp>
      <p:sp>
        <p:nvSpPr>
          <p:cNvPr id="28" name="TextBox 27">
            <a:extLst>
              <a:ext uri="{FF2B5EF4-FFF2-40B4-BE49-F238E27FC236}">
                <a16:creationId xmlns:a16="http://schemas.microsoft.com/office/drawing/2014/main" id="{7F2504BF-A361-8D19-4B28-9EA6153568DF}"/>
              </a:ext>
            </a:extLst>
          </p:cNvPr>
          <p:cNvSpPr txBox="1"/>
          <p:nvPr/>
        </p:nvSpPr>
        <p:spPr>
          <a:xfrm>
            <a:off x="3110617" y="6206703"/>
            <a:ext cx="398353" cy="584775"/>
          </a:xfrm>
          <a:prstGeom prst="rect">
            <a:avLst/>
          </a:prstGeom>
          <a:noFill/>
        </p:spPr>
        <p:txBody>
          <a:bodyPr wrap="square" rtlCol="0">
            <a:spAutoFit/>
          </a:bodyPr>
          <a:lstStyle/>
          <a:p>
            <a:pPr algn="ctr"/>
            <a:r>
              <a:rPr lang="en-IN" sz="3200" dirty="0">
                <a:latin typeface="Freestyle Script" panose="030804020302050B0404" pitchFamily="66" charset="0"/>
              </a:rPr>
              <a:t>B</a:t>
            </a:r>
          </a:p>
        </p:txBody>
      </p:sp>
    </p:spTree>
    <p:extLst>
      <p:ext uri="{BB962C8B-B14F-4D97-AF65-F5344CB8AC3E}">
        <p14:creationId xmlns:p14="http://schemas.microsoft.com/office/powerpoint/2010/main" val="131152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D9A5-2011-63AE-CD88-506FDE7C49B3}"/>
              </a:ext>
            </a:extLst>
          </p:cNvPr>
          <p:cNvSpPr>
            <a:spLocks noGrp="1"/>
          </p:cNvSpPr>
          <p:nvPr>
            <p:ph type="title"/>
          </p:nvPr>
        </p:nvSpPr>
        <p:spPr>
          <a:xfrm>
            <a:off x="1092027" y="329075"/>
            <a:ext cx="10130013" cy="1325563"/>
          </a:xfrm>
        </p:spPr>
        <p:txBody>
          <a:bodyPr/>
          <a:lstStyle/>
          <a:p>
            <a:pPr algn="ctr"/>
            <a:r>
              <a:rPr lang="en-IN" b="1" dirty="0">
                <a:solidFill>
                  <a:schemeClr val="accent1">
                    <a:lumMod val="50000"/>
                  </a:schemeClr>
                </a:solidFill>
              </a:rPr>
              <a:t>Stages of AB Test 	</a:t>
            </a:r>
            <a:endParaRPr lang="en-IN" dirty="0"/>
          </a:p>
        </p:txBody>
      </p:sp>
      <p:grpSp>
        <p:nvGrpSpPr>
          <p:cNvPr id="6" name="Group 5">
            <a:extLst>
              <a:ext uri="{FF2B5EF4-FFF2-40B4-BE49-F238E27FC236}">
                <a16:creationId xmlns:a16="http://schemas.microsoft.com/office/drawing/2014/main" id="{038296CE-617B-88C0-7EBA-979A37044D69}"/>
              </a:ext>
            </a:extLst>
          </p:cNvPr>
          <p:cNvGrpSpPr/>
          <p:nvPr/>
        </p:nvGrpSpPr>
        <p:grpSpPr>
          <a:xfrm>
            <a:off x="184150" y="2017747"/>
            <a:ext cx="11823699" cy="3528836"/>
            <a:chOff x="1875458" y="5496339"/>
            <a:chExt cx="20626734" cy="6503222"/>
          </a:xfrm>
        </p:grpSpPr>
        <p:sp>
          <p:nvSpPr>
            <p:cNvPr id="7" name="Rounded Rectangle 1">
              <a:extLst>
                <a:ext uri="{FF2B5EF4-FFF2-40B4-BE49-F238E27FC236}">
                  <a16:creationId xmlns:a16="http://schemas.microsoft.com/office/drawing/2014/main" id="{D82A9FC8-6A92-87B6-B26F-CF65B1B4F6C4}"/>
                </a:ext>
              </a:extLst>
            </p:cNvPr>
            <p:cNvSpPr/>
            <p:nvPr/>
          </p:nvSpPr>
          <p:spPr>
            <a:xfrm>
              <a:off x="1875458" y="7494104"/>
              <a:ext cx="20626734" cy="1490870"/>
            </a:xfrm>
            <a:prstGeom prst="roundRect">
              <a:avLst>
                <a:gd name="adj" fmla="val 50000"/>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Oval 7">
              <a:extLst>
                <a:ext uri="{FF2B5EF4-FFF2-40B4-BE49-F238E27FC236}">
                  <a16:creationId xmlns:a16="http://schemas.microsoft.com/office/drawing/2014/main" id="{1C208C75-D229-3FC3-4BA1-7F1A73DC0ED2}"/>
                </a:ext>
              </a:extLst>
            </p:cNvPr>
            <p:cNvSpPr/>
            <p:nvPr/>
          </p:nvSpPr>
          <p:spPr>
            <a:xfrm>
              <a:off x="9445625" y="5496339"/>
              <a:ext cx="5486400" cy="548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Oval 8">
              <a:extLst>
                <a:ext uri="{FF2B5EF4-FFF2-40B4-BE49-F238E27FC236}">
                  <a16:creationId xmlns:a16="http://schemas.microsoft.com/office/drawing/2014/main" id="{03210D0D-FF03-8BFC-44B7-B0189CC7A24C}"/>
                </a:ext>
              </a:extLst>
            </p:cNvPr>
            <p:cNvSpPr/>
            <p:nvPr/>
          </p:nvSpPr>
          <p:spPr>
            <a:xfrm>
              <a:off x="4022312" y="6155771"/>
              <a:ext cx="4167531" cy="4342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Oval 9">
              <a:extLst>
                <a:ext uri="{FF2B5EF4-FFF2-40B4-BE49-F238E27FC236}">
                  <a16:creationId xmlns:a16="http://schemas.microsoft.com/office/drawing/2014/main" id="{2FB5CD38-FA00-4BBF-BE3A-8360D32AFA4A}"/>
                </a:ext>
              </a:extLst>
            </p:cNvPr>
            <p:cNvSpPr/>
            <p:nvPr/>
          </p:nvSpPr>
          <p:spPr>
            <a:xfrm>
              <a:off x="16222186" y="6155771"/>
              <a:ext cx="4133154" cy="43422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56">
              <a:extLst>
                <a:ext uri="{FF2B5EF4-FFF2-40B4-BE49-F238E27FC236}">
                  <a16:creationId xmlns:a16="http://schemas.microsoft.com/office/drawing/2014/main" id="{F81132DE-796D-1B43-F0DC-737726C79D53}"/>
                </a:ext>
              </a:extLst>
            </p:cNvPr>
            <p:cNvSpPr/>
            <p:nvPr/>
          </p:nvSpPr>
          <p:spPr>
            <a:xfrm>
              <a:off x="3459272" y="10620955"/>
              <a:ext cx="5323312" cy="1304549"/>
            </a:xfrm>
            <a:prstGeom prst="rect">
              <a:avLst/>
            </a:prstGeom>
          </p:spPr>
          <p:txBody>
            <a:bodyPr wrap="square">
              <a:spAutoFit/>
            </a:bodyPr>
            <a:lstStyle/>
            <a:p>
              <a:pPr algn="ctr"/>
              <a:r>
                <a:rPr lang="en-US" sz="2000" dirty="0">
                  <a:latin typeface="Lato Light" panose="020F0502020204030203" pitchFamily="34" charset="0"/>
                  <a:ea typeface="Lato Light" panose="020F0502020204030203" pitchFamily="34" charset="0"/>
                  <a:cs typeface="Lato Light" panose="020F0502020204030203" pitchFamily="34" charset="0"/>
                </a:rPr>
                <a:t>Defining Goal, Choosing metrics and parameters.</a:t>
              </a:r>
            </a:p>
          </p:txBody>
        </p:sp>
        <p:sp>
          <p:nvSpPr>
            <p:cNvPr id="12" name="Rectangle 56">
              <a:extLst>
                <a:ext uri="{FF2B5EF4-FFF2-40B4-BE49-F238E27FC236}">
                  <a16:creationId xmlns:a16="http://schemas.microsoft.com/office/drawing/2014/main" id="{DE998147-0747-94F1-BF08-6F5A71789528}"/>
                </a:ext>
              </a:extLst>
            </p:cNvPr>
            <p:cNvSpPr/>
            <p:nvPr/>
          </p:nvSpPr>
          <p:spPr>
            <a:xfrm>
              <a:off x="9527168" y="11262206"/>
              <a:ext cx="5486399" cy="737355"/>
            </a:xfrm>
            <a:prstGeom prst="rect">
              <a:avLst/>
            </a:prstGeom>
          </p:spPr>
          <p:txBody>
            <a:bodyPr wrap="square">
              <a:spAutoFit/>
            </a:bodyPr>
            <a:lstStyle/>
            <a:p>
              <a:pPr algn="ctr"/>
              <a:r>
                <a:rPr lang="en-US" sz="2000" dirty="0">
                  <a:latin typeface="Lato Light" panose="020F0502020204030203" pitchFamily="34" charset="0"/>
                  <a:ea typeface="Lato Light" panose="020F0502020204030203" pitchFamily="34" charset="0"/>
                  <a:cs typeface="Lato Light" panose="020F0502020204030203" pitchFamily="34" charset="0"/>
                </a:rPr>
                <a:t>Data collection</a:t>
              </a:r>
            </a:p>
          </p:txBody>
        </p:sp>
        <p:sp>
          <p:nvSpPr>
            <p:cNvPr id="13" name="Rectangle 56">
              <a:extLst>
                <a:ext uri="{FF2B5EF4-FFF2-40B4-BE49-F238E27FC236}">
                  <a16:creationId xmlns:a16="http://schemas.microsoft.com/office/drawing/2014/main" id="{912F78C6-36C8-CDF8-C075-1463A14820A3}"/>
                </a:ext>
              </a:extLst>
            </p:cNvPr>
            <p:cNvSpPr/>
            <p:nvPr/>
          </p:nvSpPr>
          <p:spPr>
            <a:xfrm>
              <a:off x="15808017" y="10578648"/>
              <a:ext cx="5323312" cy="737355"/>
            </a:xfrm>
            <a:prstGeom prst="rect">
              <a:avLst/>
            </a:prstGeom>
          </p:spPr>
          <p:txBody>
            <a:bodyPr wrap="square">
              <a:spAutoFit/>
            </a:bodyPr>
            <a:lstStyle/>
            <a:p>
              <a:pPr algn="ctr"/>
              <a:r>
                <a:rPr lang="en-US" sz="2000" dirty="0">
                  <a:latin typeface="Lato Light" panose="020F0502020204030203" pitchFamily="34" charset="0"/>
                  <a:ea typeface="Lato Light" panose="020F0502020204030203" pitchFamily="34" charset="0"/>
                  <a:cs typeface="Lato Light" panose="020F0502020204030203" pitchFamily="34" charset="0"/>
                </a:rPr>
                <a:t>SRM Check and Analysis</a:t>
              </a:r>
            </a:p>
          </p:txBody>
        </p:sp>
        <p:sp>
          <p:nvSpPr>
            <p:cNvPr id="22" name="CuadroTexto 395">
              <a:extLst>
                <a:ext uri="{FF2B5EF4-FFF2-40B4-BE49-F238E27FC236}">
                  <a16:creationId xmlns:a16="http://schemas.microsoft.com/office/drawing/2014/main" id="{D18E4034-0CC6-ADC0-8926-126D7640EB2A}"/>
                </a:ext>
              </a:extLst>
            </p:cNvPr>
            <p:cNvSpPr txBox="1"/>
            <p:nvPr/>
          </p:nvSpPr>
          <p:spPr>
            <a:xfrm>
              <a:off x="4528194" y="7958213"/>
              <a:ext cx="3421630" cy="737355"/>
            </a:xfrm>
            <a:prstGeom prst="rect">
              <a:avLst/>
            </a:prstGeom>
            <a:noFill/>
          </p:spPr>
          <p:txBody>
            <a:bodyPr wrap="square" rtlCol="0">
              <a:spAutoFit/>
            </a:bodyPr>
            <a:lstStyle/>
            <a:p>
              <a:pPr algn="ctr"/>
              <a:r>
                <a:rPr lang="en-US" sz="2000" spc="600" dirty="0">
                  <a:solidFill>
                    <a:schemeClr val="bg1"/>
                  </a:solidFill>
                  <a:latin typeface="Poppins Medium" pitchFamily="2" charset="77"/>
                  <a:ea typeface="Lato Semibold" panose="020F0502020204030203" pitchFamily="34" charset="0"/>
                  <a:cs typeface="Poppins Medium" pitchFamily="2" charset="77"/>
                </a:rPr>
                <a:t>PRE TEST</a:t>
              </a:r>
            </a:p>
          </p:txBody>
        </p:sp>
        <p:sp>
          <p:nvSpPr>
            <p:cNvPr id="20" name="CuadroTexto 395">
              <a:extLst>
                <a:ext uri="{FF2B5EF4-FFF2-40B4-BE49-F238E27FC236}">
                  <a16:creationId xmlns:a16="http://schemas.microsoft.com/office/drawing/2014/main" id="{35C1FD32-BC74-2D09-6914-036ABA41E1F2}"/>
                </a:ext>
              </a:extLst>
            </p:cNvPr>
            <p:cNvSpPr txBox="1"/>
            <p:nvPr/>
          </p:nvSpPr>
          <p:spPr>
            <a:xfrm>
              <a:off x="10478009" y="7870861"/>
              <a:ext cx="3421630" cy="737355"/>
            </a:xfrm>
            <a:prstGeom prst="rect">
              <a:avLst/>
            </a:prstGeom>
            <a:noFill/>
          </p:spPr>
          <p:txBody>
            <a:bodyPr wrap="square" rtlCol="0">
              <a:spAutoFit/>
            </a:bodyPr>
            <a:lstStyle/>
            <a:p>
              <a:pPr algn="ctr"/>
              <a:r>
                <a:rPr lang="en-US" sz="2000" spc="600" dirty="0">
                  <a:solidFill>
                    <a:schemeClr val="bg1"/>
                  </a:solidFill>
                  <a:latin typeface="Poppins Medium" pitchFamily="2" charset="77"/>
                  <a:ea typeface="Lato Semibold" panose="020F0502020204030203" pitchFamily="34" charset="0"/>
                  <a:cs typeface="Poppins Medium" pitchFamily="2" charset="77"/>
                </a:rPr>
                <a:t>AT TEST</a:t>
              </a:r>
            </a:p>
          </p:txBody>
        </p:sp>
        <p:sp>
          <p:nvSpPr>
            <p:cNvPr id="18" name="CuadroTexto 395">
              <a:extLst>
                <a:ext uri="{FF2B5EF4-FFF2-40B4-BE49-F238E27FC236}">
                  <a16:creationId xmlns:a16="http://schemas.microsoft.com/office/drawing/2014/main" id="{61C3348A-8FAF-C8C1-7DFD-05E05D899734}"/>
                </a:ext>
              </a:extLst>
            </p:cNvPr>
            <p:cNvSpPr txBox="1"/>
            <p:nvPr/>
          </p:nvSpPr>
          <p:spPr>
            <a:xfrm>
              <a:off x="16584006" y="8014034"/>
              <a:ext cx="3771334" cy="737355"/>
            </a:xfrm>
            <a:prstGeom prst="rect">
              <a:avLst/>
            </a:prstGeom>
            <a:noFill/>
          </p:spPr>
          <p:txBody>
            <a:bodyPr wrap="square" rtlCol="0">
              <a:spAutoFit/>
            </a:bodyPr>
            <a:lstStyle/>
            <a:p>
              <a:pPr algn="ctr"/>
              <a:r>
                <a:rPr lang="en-US" sz="2000" spc="600" dirty="0">
                  <a:solidFill>
                    <a:schemeClr val="bg1"/>
                  </a:solidFill>
                  <a:latin typeface="Poppins Medium" pitchFamily="2" charset="77"/>
                  <a:ea typeface="Lato Semibold" panose="020F0502020204030203" pitchFamily="34" charset="0"/>
                  <a:cs typeface="Poppins Medium" pitchFamily="2" charset="77"/>
                </a:rPr>
                <a:t>POST TEST</a:t>
              </a:r>
            </a:p>
          </p:txBody>
        </p:sp>
      </p:grpSp>
    </p:spTree>
    <p:extLst>
      <p:ext uri="{BB962C8B-B14F-4D97-AF65-F5344CB8AC3E}">
        <p14:creationId xmlns:p14="http://schemas.microsoft.com/office/powerpoint/2010/main" val="417766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3,200+ Customer Engagement Vector Illustrations, Royalty-Free Vector  Graphics &amp; Clip Art - iStock">
            <a:extLst>
              <a:ext uri="{FF2B5EF4-FFF2-40B4-BE49-F238E27FC236}">
                <a16:creationId xmlns:a16="http://schemas.microsoft.com/office/drawing/2014/main" id="{0CEB6FA6-2047-E893-3D2E-0192C29BDD4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453"/>
                    </a14:imgEffect>
                    <a14:imgEffect>
                      <a14:saturation sat="12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794192" y="1712557"/>
            <a:ext cx="4207739" cy="3155804"/>
          </a:xfrm>
          <a:prstGeom prst="rect">
            <a:avLst/>
          </a:prstGeom>
          <a:solidFill>
            <a:schemeClr val="bg1"/>
          </a:solidFill>
        </p:spPr>
      </p:pic>
      <p:sp>
        <p:nvSpPr>
          <p:cNvPr id="2" name="Title 1">
            <a:extLst>
              <a:ext uri="{FF2B5EF4-FFF2-40B4-BE49-F238E27FC236}">
                <a16:creationId xmlns:a16="http://schemas.microsoft.com/office/drawing/2014/main" id="{B5115820-83F5-5E53-F5B3-E37CB382A42E}"/>
              </a:ext>
            </a:extLst>
          </p:cNvPr>
          <p:cNvSpPr>
            <a:spLocks noGrp="1"/>
          </p:cNvSpPr>
          <p:nvPr>
            <p:ph type="title"/>
          </p:nvPr>
        </p:nvSpPr>
        <p:spPr>
          <a:xfrm>
            <a:off x="838200" y="79217"/>
            <a:ext cx="10515600" cy="1325563"/>
          </a:xfrm>
        </p:spPr>
        <p:txBody>
          <a:bodyPr/>
          <a:lstStyle/>
          <a:p>
            <a:pPr algn="ctr"/>
            <a:r>
              <a:rPr lang="en-IN" b="1" dirty="0">
                <a:solidFill>
                  <a:schemeClr val="accent1">
                    <a:lumMod val="50000"/>
                  </a:schemeClr>
                </a:solidFill>
              </a:rPr>
              <a:t>Pre-Test	</a:t>
            </a:r>
          </a:p>
        </p:txBody>
      </p:sp>
      <p:graphicFrame>
        <p:nvGraphicFramePr>
          <p:cNvPr id="10" name="Diagram 9">
            <a:extLst>
              <a:ext uri="{FF2B5EF4-FFF2-40B4-BE49-F238E27FC236}">
                <a16:creationId xmlns:a16="http://schemas.microsoft.com/office/drawing/2014/main" id="{6D123FB5-D3C5-4D2C-CF87-EFD94698FD29}"/>
              </a:ext>
            </a:extLst>
          </p:cNvPr>
          <p:cNvGraphicFramePr/>
          <p:nvPr>
            <p:extLst>
              <p:ext uri="{D42A27DB-BD31-4B8C-83A1-F6EECF244321}">
                <p14:modId xmlns:p14="http://schemas.microsoft.com/office/powerpoint/2010/main" val="1363402789"/>
              </p:ext>
            </p:extLst>
          </p:nvPr>
        </p:nvGraphicFramePr>
        <p:xfrm>
          <a:off x="718953" y="3996873"/>
          <a:ext cx="7220095" cy="25578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hlinkClick r:id="rId10"/>
            <a:extLst>
              <a:ext uri="{FF2B5EF4-FFF2-40B4-BE49-F238E27FC236}">
                <a16:creationId xmlns:a16="http://schemas.microsoft.com/office/drawing/2014/main" id="{6C82304D-1BED-1EAF-1380-F7E613077B23}"/>
              </a:ext>
            </a:extLst>
          </p:cNvPr>
          <p:cNvSpPr txBox="1"/>
          <p:nvPr/>
        </p:nvSpPr>
        <p:spPr>
          <a:xfrm>
            <a:off x="8175279" y="5134126"/>
            <a:ext cx="3615266" cy="1092607"/>
          </a:xfrm>
          <a:prstGeom prst="rect">
            <a:avLst/>
          </a:prstGeom>
          <a:solidFill>
            <a:schemeClr val="accent1"/>
          </a:solidFill>
          <a:effectLst>
            <a:outerShdw blurRad="50800" dist="38100" dir="5400000" algn="t" rotWithShape="0">
              <a:prstClr val="black">
                <a:alpha val="40000"/>
              </a:prstClr>
            </a:outerShdw>
          </a:effectLst>
        </p:spPr>
        <p:txBody>
          <a:bodyPr wrap="square" rtlCol="0">
            <a:spAutoFit/>
          </a:bodyPr>
          <a:lstStyle/>
          <a:p>
            <a:r>
              <a:rPr lang="en-IN" dirty="0">
                <a:solidFill>
                  <a:schemeClr val="bg1"/>
                </a:solidFill>
              </a:rPr>
              <a:t>We will be going through a python script to calculate the sample size required as per the parameters </a:t>
            </a:r>
          </a:p>
          <a:p>
            <a:r>
              <a:rPr lang="en-IN" sz="1100" dirty="0">
                <a:solidFill>
                  <a:schemeClr val="bg1"/>
                </a:solidFill>
              </a:rPr>
              <a:t>(click on the box for </a:t>
            </a:r>
            <a:r>
              <a:rPr lang="en-IN" sz="1100" dirty="0" err="1">
                <a:solidFill>
                  <a:schemeClr val="bg1"/>
                </a:solidFill>
              </a:rPr>
              <a:t>colab</a:t>
            </a:r>
            <a:r>
              <a:rPr lang="en-IN" sz="1100" dirty="0">
                <a:solidFill>
                  <a:schemeClr val="bg1"/>
                </a:solidFill>
              </a:rPr>
              <a:t> notebook) </a:t>
            </a:r>
          </a:p>
        </p:txBody>
      </p:sp>
      <p:sp>
        <p:nvSpPr>
          <p:cNvPr id="8" name="TextBox 7">
            <a:extLst>
              <a:ext uri="{FF2B5EF4-FFF2-40B4-BE49-F238E27FC236}">
                <a16:creationId xmlns:a16="http://schemas.microsoft.com/office/drawing/2014/main" id="{68A783E6-E185-A8D1-F1D7-26784A56E3EA}"/>
              </a:ext>
            </a:extLst>
          </p:cNvPr>
          <p:cNvSpPr txBox="1"/>
          <p:nvPr/>
        </p:nvSpPr>
        <p:spPr>
          <a:xfrm>
            <a:off x="609600" y="1150410"/>
            <a:ext cx="10972800" cy="646331"/>
          </a:xfrm>
          <a:prstGeom prst="rect">
            <a:avLst/>
          </a:prstGeom>
          <a:noFill/>
        </p:spPr>
        <p:txBody>
          <a:bodyPr wrap="square" rtlCol="0">
            <a:spAutoFit/>
          </a:bodyPr>
          <a:lstStyle/>
          <a:p>
            <a:pPr algn="ctr"/>
            <a:r>
              <a:rPr lang="en-IN" dirty="0"/>
              <a:t>What is the goal of the study ? How we are going to measure success? </a:t>
            </a:r>
          </a:p>
          <a:p>
            <a:pPr algn="ctr"/>
            <a:r>
              <a:rPr lang="en-IN" dirty="0"/>
              <a:t>Calculating sample size with the chosen parameters</a:t>
            </a:r>
          </a:p>
        </p:txBody>
      </p:sp>
      <p:cxnSp>
        <p:nvCxnSpPr>
          <p:cNvPr id="9" name="Straight Connector 8">
            <a:extLst>
              <a:ext uri="{FF2B5EF4-FFF2-40B4-BE49-F238E27FC236}">
                <a16:creationId xmlns:a16="http://schemas.microsoft.com/office/drawing/2014/main" id="{9C71A359-2B1D-C9D2-F605-1B424AEE581B}"/>
              </a:ext>
            </a:extLst>
          </p:cNvPr>
          <p:cNvCxnSpPr>
            <a:cxnSpLocks/>
          </p:cNvCxnSpPr>
          <p:nvPr/>
        </p:nvCxnSpPr>
        <p:spPr>
          <a:xfrm flipH="1">
            <a:off x="190069" y="1919846"/>
            <a:ext cx="11778559" cy="1733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AB82C7BA-D901-84FB-CD81-535989EA84D3}"/>
              </a:ext>
            </a:extLst>
          </p:cNvPr>
          <p:cNvGrpSpPr/>
          <p:nvPr/>
        </p:nvGrpSpPr>
        <p:grpSpPr>
          <a:xfrm>
            <a:off x="505012" y="2121125"/>
            <a:ext cx="7670267" cy="1694679"/>
            <a:chOff x="552910" y="2163517"/>
            <a:chExt cx="7622369" cy="1736247"/>
          </a:xfrm>
        </p:grpSpPr>
        <p:sp>
          <p:nvSpPr>
            <p:cNvPr id="4" name="TextBox 3">
              <a:extLst>
                <a:ext uri="{FF2B5EF4-FFF2-40B4-BE49-F238E27FC236}">
                  <a16:creationId xmlns:a16="http://schemas.microsoft.com/office/drawing/2014/main" id="{98121D27-09F7-AB3D-C19B-8F5E94C0BA25}"/>
                </a:ext>
              </a:extLst>
            </p:cNvPr>
            <p:cNvSpPr txBox="1"/>
            <p:nvPr/>
          </p:nvSpPr>
          <p:spPr>
            <a:xfrm>
              <a:off x="552910" y="2163517"/>
              <a:ext cx="7622369" cy="665343"/>
            </a:xfrm>
            <a:prstGeom prst="rect">
              <a:avLst/>
            </a:prstGeom>
            <a:noFill/>
          </p:spPr>
          <p:txBody>
            <a:bodyPr wrap="none" rtlCol="0">
              <a:spAutoFit/>
            </a:bodyPr>
            <a:lstStyle/>
            <a:p>
              <a:r>
                <a:rPr lang="en-IN" b="1" dirty="0">
                  <a:highlight>
                    <a:srgbClr val="FFFF00"/>
                  </a:highlight>
                </a:rPr>
                <a:t>Goal of the Study </a:t>
              </a:r>
            </a:p>
            <a:p>
              <a:pPr marL="742950" lvl="1" indent="-285750">
                <a:buFont typeface="Arial" panose="020B0604020202020204" pitchFamily="34" charset="0"/>
                <a:buChar char="•"/>
              </a:pPr>
              <a:r>
                <a:rPr lang="en-IN" dirty="0"/>
                <a:t>Check if </a:t>
              </a:r>
              <a:r>
                <a:rPr lang="en-IN" b="1" dirty="0"/>
                <a:t>simplifying</a:t>
              </a:r>
              <a:r>
                <a:rPr lang="en-IN" dirty="0"/>
                <a:t> the </a:t>
              </a:r>
              <a:r>
                <a:rPr lang="en-IN" b="1" dirty="0"/>
                <a:t>checkout process</a:t>
              </a:r>
              <a:r>
                <a:rPr lang="en-IN" dirty="0"/>
                <a:t> increases the </a:t>
              </a:r>
              <a:r>
                <a:rPr lang="en-IN" b="1" dirty="0"/>
                <a:t>conversion rate</a:t>
              </a:r>
              <a:r>
                <a:rPr lang="en-IN" dirty="0"/>
                <a:t> </a:t>
              </a:r>
            </a:p>
          </p:txBody>
        </p:sp>
        <p:sp>
          <p:nvSpPr>
            <p:cNvPr id="5" name="TextBox 4">
              <a:extLst>
                <a:ext uri="{FF2B5EF4-FFF2-40B4-BE49-F238E27FC236}">
                  <a16:creationId xmlns:a16="http://schemas.microsoft.com/office/drawing/2014/main" id="{456C4218-1BA7-4E4F-BD8A-0D49C6529438}"/>
                </a:ext>
              </a:extLst>
            </p:cNvPr>
            <p:cNvSpPr txBox="1"/>
            <p:nvPr/>
          </p:nvSpPr>
          <p:spPr>
            <a:xfrm>
              <a:off x="552910" y="2922254"/>
              <a:ext cx="6848633" cy="977510"/>
            </a:xfrm>
            <a:prstGeom prst="rect">
              <a:avLst/>
            </a:prstGeom>
            <a:noFill/>
          </p:spPr>
          <p:txBody>
            <a:bodyPr wrap="square" rtlCol="0">
              <a:spAutoFit/>
            </a:bodyPr>
            <a:lstStyle/>
            <a:p>
              <a:r>
                <a:rPr lang="en-IN" b="1" dirty="0">
                  <a:highlight>
                    <a:srgbClr val="FFFF00"/>
                  </a:highlight>
                </a:rPr>
                <a:t>Metric </a:t>
              </a:r>
            </a:p>
            <a:p>
              <a:pPr marL="742950" lvl="1" indent="-285750">
                <a:buFont typeface="Arial" panose="020B0604020202020204" pitchFamily="34" charset="0"/>
                <a:buChar char="•"/>
              </a:pPr>
              <a:r>
                <a:rPr lang="en-IN" dirty="0"/>
                <a:t>Conversion Rate = </a:t>
              </a:r>
              <a:r>
                <a:rPr lang="en-IN" b="1" dirty="0"/>
                <a:t>Total number</a:t>
              </a:r>
              <a:r>
                <a:rPr lang="en-IN" dirty="0"/>
                <a:t> of people who </a:t>
              </a:r>
              <a:r>
                <a:rPr lang="en-IN" b="1" dirty="0"/>
                <a:t>made a purchase</a:t>
              </a:r>
              <a:r>
                <a:rPr lang="en-IN" dirty="0"/>
                <a:t> / </a:t>
              </a:r>
              <a:r>
                <a:rPr lang="en-IN" b="1" dirty="0"/>
                <a:t>total number</a:t>
              </a:r>
              <a:r>
                <a:rPr lang="en-IN" dirty="0"/>
                <a:t> of people who </a:t>
              </a:r>
              <a:r>
                <a:rPr lang="en-IN" b="1" dirty="0"/>
                <a:t>saw the checkout page</a:t>
              </a:r>
            </a:p>
          </p:txBody>
        </p:sp>
      </p:grpSp>
    </p:spTree>
    <p:extLst>
      <p:ext uri="{BB962C8B-B14F-4D97-AF65-F5344CB8AC3E}">
        <p14:creationId xmlns:p14="http://schemas.microsoft.com/office/powerpoint/2010/main" val="91908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2342A-977C-CB48-FC45-AE6703A91E76}"/>
              </a:ext>
            </a:extLst>
          </p:cNvPr>
          <p:cNvSpPr txBox="1"/>
          <p:nvPr/>
        </p:nvSpPr>
        <p:spPr>
          <a:xfrm>
            <a:off x="1688051" y="835178"/>
            <a:ext cx="9304867" cy="1200329"/>
          </a:xfrm>
          <a:prstGeom prst="rect">
            <a:avLst/>
          </a:prstGeom>
          <a:noFill/>
        </p:spPr>
        <p:txBody>
          <a:bodyPr wrap="square" rtlCol="0">
            <a:spAutoFit/>
          </a:bodyPr>
          <a:lstStyle/>
          <a:p>
            <a:pPr algn="ctr"/>
            <a:r>
              <a:rPr lang="en-US" b="0" i="0" dirty="0">
                <a:solidFill>
                  <a:srgbClr val="292929"/>
                </a:solidFill>
                <a:effectLst/>
              </a:rPr>
              <a:t>We roll out the test and initiate the data collection process.</a:t>
            </a:r>
          </a:p>
          <a:p>
            <a:pPr algn="ctr"/>
            <a:r>
              <a:rPr lang="en-US" dirty="0">
                <a:solidFill>
                  <a:srgbClr val="292929"/>
                </a:solidFill>
              </a:rPr>
              <a:t>W</a:t>
            </a:r>
            <a:r>
              <a:rPr lang="en-US" b="0" i="0" dirty="0">
                <a:solidFill>
                  <a:srgbClr val="292929"/>
                </a:solidFill>
                <a:effectLst/>
              </a:rPr>
              <a:t>e </a:t>
            </a:r>
            <a:r>
              <a:rPr lang="en-US" b="1" i="0" dirty="0">
                <a:solidFill>
                  <a:srgbClr val="292929"/>
                </a:solidFill>
                <a:effectLst/>
              </a:rPr>
              <a:t>simulate</a:t>
            </a:r>
            <a:r>
              <a:rPr lang="en-US" b="0" i="0" dirty="0">
                <a:solidFill>
                  <a:srgbClr val="292929"/>
                </a:solidFill>
                <a:effectLst/>
              </a:rPr>
              <a:t> the Data Generation Process (DGP) and </a:t>
            </a:r>
            <a:r>
              <a:rPr lang="en-US" b="1" i="0" dirty="0">
                <a:solidFill>
                  <a:srgbClr val="292929"/>
                </a:solidFill>
                <a:effectLst/>
              </a:rPr>
              <a:t>artificially create variables </a:t>
            </a:r>
            <a:r>
              <a:rPr lang="en-US" b="0" i="0" dirty="0">
                <a:solidFill>
                  <a:srgbClr val="292929"/>
                </a:solidFill>
                <a:effectLst/>
              </a:rPr>
              <a:t>that follow specific distributions. </a:t>
            </a:r>
          </a:p>
          <a:p>
            <a:pPr algn="ctr"/>
            <a:endParaRPr lang="en-US" dirty="0">
              <a:solidFill>
                <a:srgbClr val="292929"/>
              </a:solidFill>
              <a:latin typeface="source-serif-pro"/>
            </a:endParaRPr>
          </a:p>
        </p:txBody>
      </p:sp>
      <p:sp>
        <p:nvSpPr>
          <p:cNvPr id="3" name="TextBox 2">
            <a:hlinkClick r:id="rId2"/>
            <a:extLst>
              <a:ext uri="{FF2B5EF4-FFF2-40B4-BE49-F238E27FC236}">
                <a16:creationId xmlns:a16="http://schemas.microsoft.com/office/drawing/2014/main" id="{733F768D-B43E-60C9-C807-47B3B9D39A4F}"/>
              </a:ext>
            </a:extLst>
          </p:cNvPr>
          <p:cNvSpPr txBox="1"/>
          <p:nvPr/>
        </p:nvSpPr>
        <p:spPr>
          <a:xfrm>
            <a:off x="7948315" y="5198126"/>
            <a:ext cx="3615266" cy="1092607"/>
          </a:xfrm>
          <a:prstGeom prst="rect">
            <a:avLst/>
          </a:prstGeom>
          <a:solidFill>
            <a:schemeClr val="accent1"/>
          </a:solidFill>
          <a:effectLst>
            <a:outerShdw blurRad="50800" dist="38100" dir="5400000" algn="t" rotWithShape="0">
              <a:prstClr val="black">
                <a:alpha val="40000"/>
              </a:prstClr>
            </a:outerShdw>
          </a:effectLst>
        </p:spPr>
        <p:txBody>
          <a:bodyPr wrap="square" rtlCol="0">
            <a:spAutoFit/>
          </a:bodyPr>
          <a:lstStyle/>
          <a:p>
            <a:r>
              <a:rPr lang="en-IN" dirty="0">
                <a:solidFill>
                  <a:schemeClr val="bg1"/>
                </a:solidFill>
              </a:rPr>
              <a:t>We will be going through a python script to simulate the data generation process</a:t>
            </a:r>
          </a:p>
          <a:p>
            <a:r>
              <a:rPr lang="en-IN" sz="1100" dirty="0">
                <a:solidFill>
                  <a:schemeClr val="bg1"/>
                </a:solidFill>
              </a:rPr>
              <a:t>(click on the box for </a:t>
            </a:r>
            <a:r>
              <a:rPr lang="en-IN" sz="1100" dirty="0" err="1">
                <a:solidFill>
                  <a:schemeClr val="bg1"/>
                </a:solidFill>
              </a:rPr>
              <a:t>colab</a:t>
            </a:r>
            <a:r>
              <a:rPr lang="en-IN" sz="1100" dirty="0">
                <a:solidFill>
                  <a:schemeClr val="bg1"/>
                </a:solidFill>
              </a:rPr>
              <a:t> notebook) </a:t>
            </a:r>
          </a:p>
        </p:txBody>
      </p:sp>
      <p:graphicFrame>
        <p:nvGraphicFramePr>
          <p:cNvPr id="4" name="Diagram 3">
            <a:extLst>
              <a:ext uri="{FF2B5EF4-FFF2-40B4-BE49-F238E27FC236}">
                <a16:creationId xmlns:a16="http://schemas.microsoft.com/office/drawing/2014/main" id="{7CF8B0AF-3B22-21B2-6901-BA22C5957FDA}"/>
              </a:ext>
            </a:extLst>
          </p:cNvPr>
          <p:cNvGraphicFramePr/>
          <p:nvPr>
            <p:extLst>
              <p:ext uri="{D42A27DB-BD31-4B8C-83A1-F6EECF244321}">
                <p14:modId xmlns:p14="http://schemas.microsoft.com/office/powerpoint/2010/main" val="1038102022"/>
              </p:ext>
            </p:extLst>
          </p:nvPr>
        </p:nvGraphicFramePr>
        <p:xfrm>
          <a:off x="838199" y="3126317"/>
          <a:ext cx="5715001" cy="316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DCD3548-A406-171E-0ACA-B4DDB7A5FF69}"/>
              </a:ext>
            </a:extLst>
          </p:cNvPr>
          <p:cNvSpPr txBox="1"/>
          <p:nvPr/>
        </p:nvSpPr>
        <p:spPr>
          <a:xfrm>
            <a:off x="838199" y="2393502"/>
            <a:ext cx="5835508" cy="646331"/>
          </a:xfrm>
          <a:prstGeom prst="rect">
            <a:avLst/>
          </a:prstGeom>
          <a:noFill/>
        </p:spPr>
        <p:txBody>
          <a:bodyPr wrap="none" rtlCol="0">
            <a:spAutoFit/>
          </a:bodyPr>
          <a:lstStyle/>
          <a:p>
            <a:r>
              <a:rPr lang="en-US" b="1" i="0" dirty="0">
                <a:solidFill>
                  <a:srgbClr val="292929"/>
                </a:solidFill>
                <a:effectLst/>
                <a:highlight>
                  <a:srgbClr val="FFFF00"/>
                </a:highlight>
              </a:rPr>
              <a:t>There are </a:t>
            </a:r>
            <a:r>
              <a:rPr lang="en-US" b="1" dirty="0">
                <a:solidFill>
                  <a:srgbClr val="292929"/>
                </a:solidFill>
                <a:highlight>
                  <a:srgbClr val="FFFF00"/>
                </a:highlight>
              </a:rPr>
              <a:t>three</a:t>
            </a:r>
            <a:r>
              <a:rPr lang="en-US" b="1" i="0" dirty="0">
                <a:solidFill>
                  <a:srgbClr val="292929"/>
                </a:solidFill>
                <a:effectLst/>
                <a:highlight>
                  <a:srgbClr val="FFFF00"/>
                </a:highlight>
              </a:rPr>
              <a:t> variables to be simulated in our case study:</a:t>
            </a:r>
          </a:p>
          <a:p>
            <a:endParaRPr lang="en-IN" dirty="0"/>
          </a:p>
        </p:txBody>
      </p:sp>
      <p:sp>
        <p:nvSpPr>
          <p:cNvPr id="9" name="Title 1">
            <a:extLst>
              <a:ext uri="{FF2B5EF4-FFF2-40B4-BE49-F238E27FC236}">
                <a16:creationId xmlns:a16="http://schemas.microsoft.com/office/drawing/2014/main" id="{CD75BE66-46EF-D892-3FFF-74CC459C2C6A}"/>
              </a:ext>
            </a:extLst>
          </p:cNvPr>
          <p:cNvSpPr txBox="1">
            <a:spLocks/>
          </p:cNvSpPr>
          <p:nvPr/>
        </p:nvSpPr>
        <p:spPr>
          <a:xfrm>
            <a:off x="954720" y="109780"/>
            <a:ext cx="1048173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002060"/>
                </a:solidFill>
              </a:rPr>
              <a:t>At-Test</a:t>
            </a:r>
          </a:p>
        </p:txBody>
      </p:sp>
      <p:cxnSp>
        <p:nvCxnSpPr>
          <p:cNvPr id="10" name="Straight Connector 9">
            <a:extLst>
              <a:ext uri="{FF2B5EF4-FFF2-40B4-BE49-F238E27FC236}">
                <a16:creationId xmlns:a16="http://schemas.microsoft.com/office/drawing/2014/main" id="{AFCA34CA-630C-C585-D76F-E09FBE0FC6A2}"/>
              </a:ext>
            </a:extLst>
          </p:cNvPr>
          <p:cNvCxnSpPr>
            <a:cxnSpLocks/>
          </p:cNvCxnSpPr>
          <p:nvPr/>
        </p:nvCxnSpPr>
        <p:spPr>
          <a:xfrm flipH="1">
            <a:off x="206720" y="1940770"/>
            <a:ext cx="11778559" cy="1733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4E9A35D0-583C-378A-67A2-5A0375E77FDE}"/>
              </a:ext>
            </a:extLst>
          </p:cNvPr>
          <p:cNvPicPr>
            <a:picLocks noChangeAspect="1"/>
          </p:cNvPicPr>
          <p:nvPr/>
        </p:nvPicPr>
        <p:blipFill>
          <a:blip r:embed="rId8"/>
          <a:stretch>
            <a:fillRect/>
          </a:stretch>
        </p:blipFill>
        <p:spPr>
          <a:xfrm>
            <a:off x="8211161" y="2461154"/>
            <a:ext cx="3043556" cy="2341197"/>
          </a:xfrm>
          <a:prstGeom prst="rect">
            <a:avLst/>
          </a:prstGeom>
        </p:spPr>
      </p:pic>
    </p:spTree>
    <p:extLst>
      <p:ext uri="{BB962C8B-B14F-4D97-AF65-F5344CB8AC3E}">
        <p14:creationId xmlns:p14="http://schemas.microsoft.com/office/powerpoint/2010/main" val="404555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a:extLst>
              <a:ext uri="{FF2B5EF4-FFF2-40B4-BE49-F238E27FC236}">
                <a16:creationId xmlns:a16="http://schemas.microsoft.com/office/drawing/2014/main" id="{1F46EEB2-70DC-0E61-B78D-25CA0B2D902B}"/>
              </a:ext>
            </a:extLst>
          </p:cNvPr>
          <p:cNvSpPr>
            <a:spLocks noGrp="1"/>
          </p:cNvSpPr>
          <p:nvPr>
            <p:ph type="title"/>
          </p:nvPr>
        </p:nvSpPr>
        <p:spPr>
          <a:xfrm>
            <a:off x="800571" y="92520"/>
            <a:ext cx="10515600" cy="935612"/>
          </a:xfrm>
        </p:spPr>
        <p:txBody>
          <a:bodyPr/>
          <a:lstStyle/>
          <a:p>
            <a:pPr algn="ctr"/>
            <a:r>
              <a:rPr lang="en-IN" b="1" dirty="0">
                <a:solidFill>
                  <a:srgbClr val="002060"/>
                </a:solidFill>
              </a:rPr>
              <a:t>Post-Test</a:t>
            </a:r>
          </a:p>
        </p:txBody>
      </p:sp>
      <p:sp>
        <p:nvSpPr>
          <p:cNvPr id="117" name="TextBox 116">
            <a:extLst>
              <a:ext uri="{FF2B5EF4-FFF2-40B4-BE49-F238E27FC236}">
                <a16:creationId xmlns:a16="http://schemas.microsoft.com/office/drawing/2014/main" id="{9048DE82-CE3E-2819-1052-F1F159B855AD}"/>
              </a:ext>
            </a:extLst>
          </p:cNvPr>
          <p:cNvSpPr txBox="1"/>
          <p:nvPr/>
        </p:nvSpPr>
        <p:spPr>
          <a:xfrm>
            <a:off x="0" y="854814"/>
            <a:ext cx="12124266" cy="369332"/>
          </a:xfrm>
          <a:prstGeom prst="rect">
            <a:avLst/>
          </a:prstGeom>
          <a:noFill/>
        </p:spPr>
        <p:txBody>
          <a:bodyPr wrap="square">
            <a:spAutoFit/>
          </a:bodyPr>
          <a:lstStyle/>
          <a:p>
            <a:pPr algn="ctr"/>
            <a:r>
              <a:rPr lang="en-US" b="0" i="0" dirty="0">
                <a:solidFill>
                  <a:srgbClr val="292929"/>
                </a:solidFill>
                <a:effectLst/>
                <a:latin typeface="source-serif-pro"/>
              </a:rPr>
              <a:t>After collecting enough data, we move to the last stage of experiments, which is </a:t>
            </a:r>
            <a:r>
              <a:rPr lang="en-US" b="1" i="0" dirty="0">
                <a:solidFill>
                  <a:srgbClr val="292929"/>
                </a:solidFill>
                <a:effectLst/>
                <a:latin typeface="source-serif-pro"/>
              </a:rPr>
              <a:t>data analysis</a:t>
            </a:r>
            <a:r>
              <a:rPr lang="en-US" b="0" i="0" dirty="0">
                <a:solidFill>
                  <a:srgbClr val="292929"/>
                </a:solidFill>
                <a:effectLst/>
                <a:latin typeface="source-serif-pro"/>
              </a:rPr>
              <a:t>.</a:t>
            </a:r>
            <a:endParaRPr lang="en-IN" dirty="0"/>
          </a:p>
        </p:txBody>
      </p:sp>
      <p:grpSp>
        <p:nvGrpSpPr>
          <p:cNvPr id="6" name="Group 5">
            <a:extLst>
              <a:ext uri="{FF2B5EF4-FFF2-40B4-BE49-F238E27FC236}">
                <a16:creationId xmlns:a16="http://schemas.microsoft.com/office/drawing/2014/main" id="{FBD0951D-140E-4460-2E4B-6C9469AF9D25}"/>
              </a:ext>
            </a:extLst>
          </p:cNvPr>
          <p:cNvGrpSpPr/>
          <p:nvPr/>
        </p:nvGrpSpPr>
        <p:grpSpPr>
          <a:xfrm>
            <a:off x="995595" y="1719020"/>
            <a:ext cx="10335846" cy="4622307"/>
            <a:chOff x="571169" y="1898853"/>
            <a:chExt cx="10537314" cy="4622307"/>
          </a:xfrm>
        </p:grpSpPr>
        <p:grpSp>
          <p:nvGrpSpPr>
            <p:cNvPr id="2" name="Group 1">
              <a:extLst>
                <a:ext uri="{FF2B5EF4-FFF2-40B4-BE49-F238E27FC236}">
                  <a16:creationId xmlns:a16="http://schemas.microsoft.com/office/drawing/2014/main" id="{031E6747-775F-A024-D7A1-FABA8E3D7008}"/>
                </a:ext>
              </a:extLst>
            </p:cNvPr>
            <p:cNvGrpSpPr/>
            <p:nvPr/>
          </p:nvGrpSpPr>
          <p:grpSpPr>
            <a:xfrm>
              <a:off x="571169" y="1898853"/>
              <a:ext cx="10399646" cy="4622307"/>
              <a:chOff x="461102" y="1856519"/>
              <a:chExt cx="10399646" cy="4622307"/>
            </a:xfrm>
          </p:grpSpPr>
          <p:sp>
            <p:nvSpPr>
              <p:cNvPr id="48" name="Rectangle 47">
                <a:extLst>
                  <a:ext uri="{FF2B5EF4-FFF2-40B4-BE49-F238E27FC236}">
                    <a16:creationId xmlns:a16="http://schemas.microsoft.com/office/drawing/2014/main" id="{4686C40F-48C7-9059-15B0-08882AECD239}"/>
                  </a:ext>
                </a:extLst>
              </p:cNvPr>
              <p:cNvSpPr/>
              <p:nvPr/>
            </p:nvSpPr>
            <p:spPr>
              <a:xfrm>
                <a:off x="972274" y="1856519"/>
                <a:ext cx="1812119" cy="6178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Poppins Medium" pitchFamily="2" charset="77"/>
                    <a:ea typeface="Cambria" panose="02040503050406030204" pitchFamily="18" charset="0"/>
                    <a:cs typeface="Poppins Medium" pitchFamily="2" charset="77"/>
                  </a:rPr>
                  <a:t>Start</a:t>
                </a:r>
              </a:p>
            </p:txBody>
          </p:sp>
          <p:sp>
            <p:nvSpPr>
              <p:cNvPr id="49" name="Rectangle 48">
                <a:extLst>
                  <a:ext uri="{FF2B5EF4-FFF2-40B4-BE49-F238E27FC236}">
                    <a16:creationId xmlns:a16="http://schemas.microsoft.com/office/drawing/2014/main" id="{4C213868-8582-B9A7-0130-BF3B11E98AE1}"/>
                  </a:ext>
                </a:extLst>
              </p:cNvPr>
              <p:cNvSpPr/>
              <p:nvPr/>
            </p:nvSpPr>
            <p:spPr>
              <a:xfrm>
                <a:off x="4930660" y="2239301"/>
                <a:ext cx="2035287" cy="8203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Poppins Medium" pitchFamily="2" charset="77"/>
                    <a:ea typeface="Cambria" panose="02040503050406030204" pitchFamily="18" charset="0"/>
                    <a:cs typeface="Poppins Medium" pitchFamily="2" charset="77"/>
                  </a:rPr>
                  <a:t>SRM CHECK</a:t>
                </a:r>
              </a:p>
            </p:txBody>
          </p:sp>
          <p:sp>
            <p:nvSpPr>
              <p:cNvPr id="50" name="Rectangle 49">
                <a:extLst>
                  <a:ext uri="{FF2B5EF4-FFF2-40B4-BE49-F238E27FC236}">
                    <a16:creationId xmlns:a16="http://schemas.microsoft.com/office/drawing/2014/main" id="{63E91740-7D95-6E5E-2C90-CED16D2AD826}"/>
                  </a:ext>
                </a:extLst>
              </p:cNvPr>
              <p:cNvSpPr/>
              <p:nvPr/>
            </p:nvSpPr>
            <p:spPr>
              <a:xfrm>
                <a:off x="4930661" y="3532189"/>
                <a:ext cx="2059827" cy="7373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Poppins Medium" pitchFamily="2" charset="77"/>
                    <a:ea typeface="Cambria" panose="02040503050406030204" pitchFamily="18" charset="0"/>
                    <a:cs typeface="Poppins Medium" pitchFamily="2" charset="77"/>
                  </a:rPr>
                  <a:t>ANALYSIS</a:t>
                </a:r>
              </a:p>
            </p:txBody>
          </p:sp>
          <p:sp>
            <p:nvSpPr>
              <p:cNvPr id="51" name="Rectangle 50">
                <a:extLst>
                  <a:ext uri="{FF2B5EF4-FFF2-40B4-BE49-F238E27FC236}">
                    <a16:creationId xmlns:a16="http://schemas.microsoft.com/office/drawing/2014/main" id="{C837E3E6-8738-1007-23DC-C17EA701655B}"/>
                  </a:ext>
                </a:extLst>
              </p:cNvPr>
              <p:cNvSpPr/>
              <p:nvPr/>
            </p:nvSpPr>
            <p:spPr>
              <a:xfrm>
                <a:off x="4930661" y="4742094"/>
                <a:ext cx="2035287" cy="747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Poppins Medium" pitchFamily="2" charset="77"/>
                    <a:ea typeface="Cambria" panose="02040503050406030204" pitchFamily="18" charset="0"/>
                    <a:cs typeface="Poppins Medium" pitchFamily="2" charset="77"/>
                  </a:rPr>
                  <a:t>Conclusion</a:t>
                </a:r>
              </a:p>
            </p:txBody>
          </p:sp>
          <p:sp>
            <p:nvSpPr>
              <p:cNvPr id="52" name="Rectangle 51">
                <a:extLst>
                  <a:ext uri="{FF2B5EF4-FFF2-40B4-BE49-F238E27FC236}">
                    <a16:creationId xmlns:a16="http://schemas.microsoft.com/office/drawing/2014/main" id="{7C1328BB-59DE-D4BF-AD5A-85395C194797}"/>
                  </a:ext>
                </a:extLst>
              </p:cNvPr>
              <p:cNvSpPr/>
              <p:nvPr/>
            </p:nvSpPr>
            <p:spPr>
              <a:xfrm>
                <a:off x="9108181" y="5500820"/>
                <a:ext cx="1752567" cy="639865"/>
              </a:xfrm>
              <a:prstGeom prst="rect">
                <a:avLst/>
              </a:prstGeom>
              <a:solidFill>
                <a:srgbClr val="C27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Poppins Medium" pitchFamily="2" charset="77"/>
                    <a:ea typeface="Cambria" panose="02040503050406030204" pitchFamily="18" charset="0"/>
                    <a:cs typeface="Poppins Medium" pitchFamily="2" charset="77"/>
                  </a:rPr>
                  <a:t>End</a:t>
                </a:r>
              </a:p>
            </p:txBody>
          </p:sp>
          <p:cxnSp>
            <p:nvCxnSpPr>
              <p:cNvPr id="53" name="Connector: Elbow 54">
                <a:extLst>
                  <a:ext uri="{FF2B5EF4-FFF2-40B4-BE49-F238E27FC236}">
                    <a16:creationId xmlns:a16="http://schemas.microsoft.com/office/drawing/2014/main" id="{89FE7BB6-B79E-292E-EF55-A5C5ED8EEAB5}"/>
                  </a:ext>
                </a:extLst>
              </p:cNvPr>
              <p:cNvCxnSpPr>
                <a:cxnSpLocks/>
                <a:stCxn id="48" idx="2"/>
                <a:endCxn id="49" idx="1"/>
              </p:cNvCxnSpPr>
              <p:nvPr/>
            </p:nvCxnSpPr>
            <p:spPr>
              <a:xfrm rot="16200000" flipH="1">
                <a:off x="3316958" y="1035790"/>
                <a:ext cx="175076" cy="3052326"/>
              </a:xfrm>
              <a:prstGeom prst="bentConnector2">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042DCE8-B622-5940-1918-84D609011974}"/>
                  </a:ext>
                </a:extLst>
              </p:cNvPr>
              <p:cNvCxnSpPr>
                <a:cxnSpLocks/>
                <a:stCxn id="49" idx="2"/>
                <a:endCxn id="50" idx="0"/>
              </p:cNvCxnSpPr>
              <p:nvPr/>
            </p:nvCxnSpPr>
            <p:spPr>
              <a:xfrm>
                <a:off x="5948304" y="3059681"/>
                <a:ext cx="12271" cy="472508"/>
              </a:xfrm>
              <a:prstGeom prst="straightConnector1">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F439AF9-FD55-5BF4-BC0B-E8823E0A9717}"/>
                  </a:ext>
                </a:extLst>
              </p:cNvPr>
              <p:cNvCxnSpPr>
                <a:cxnSpLocks/>
                <a:stCxn id="50" idx="2"/>
                <a:endCxn id="51" idx="0"/>
              </p:cNvCxnSpPr>
              <p:nvPr/>
            </p:nvCxnSpPr>
            <p:spPr>
              <a:xfrm flipH="1">
                <a:off x="5948305" y="4269586"/>
                <a:ext cx="12270" cy="472508"/>
              </a:xfrm>
              <a:prstGeom prst="straightConnector1">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Connector: Elbow 64">
                <a:extLst>
                  <a:ext uri="{FF2B5EF4-FFF2-40B4-BE49-F238E27FC236}">
                    <a16:creationId xmlns:a16="http://schemas.microsoft.com/office/drawing/2014/main" id="{266AF12A-2A93-867F-81A6-9BDE5CA923F0}"/>
                  </a:ext>
                </a:extLst>
              </p:cNvPr>
              <p:cNvCxnSpPr>
                <a:cxnSpLocks/>
                <a:stCxn id="51" idx="3"/>
                <a:endCxn id="52" idx="0"/>
              </p:cNvCxnSpPr>
              <p:nvPr/>
            </p:nvCxnSpPr>
            <p:spPr>
              <a:xfrm>
                <a:off x="6965947" y="5115612"/>
                <a:ext cx="3018518" cy="385208"/>
              </a:xfrm>
              <a:prstGeom prst="bentConnector2">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Freeform 84">
                <a:extLst>
                  <a:ext uri="{FF2B5EF4-FFF2-40B4-BE49-F238E27FC236}">
                    <a16:creationId xmlns:a16="http://schemas.microsoft.com/office/drawing/2014/main" id="{36369D5E-E0A4-B6AB-7B45-A1D725167C5E}"/>
                  </a:ext>
                </a:extLst>
              </p:cNvPr>
              <p:cNvSpPr>
                <a:spLocks noEditPoints="1"/>
              </p:cNvSpPr>
              <p:nvPr/>
            </p:nvSpPr>
            <p:spPr bwMode="auto">
              <a:xfrm>
                <a:off x="8729285" y="3024214"/>
                <a:ext cx="1255180" cy="833871"/>
              </a:xfrm>
              <a:custGeom>
                <a:avLst/>
                <a:gdLst>
                  <a:gd name="T0" fmla="*/ 611 w 618"/>
                  <a:gd name="T1" fmla="*/ 447 h 447"/>
                  <a:gd name="T2" fmla="*/ 450 w 618"/>
                  <a:gd name="T3" fmla="*/ 447 h 447"/>
                  <a:gd name="T4" fmla="*/ 443 w 618"/>
                  <a:gd name="T5" fmla="*/ 440 h 447"/>
                  <a:gd name="T6" fmla="*/ 443 w 618"/>
                  <a:gd name="T7" fmla="*/ 7 h 447"/>
                  <a:gd name="T8" fmla="*/ 450 w 618"/>
                  <a:gd name="T9" fmla="*/ 0 h 447"/>
                  <a:gd name="T10" fmla="*/ 611 w 618"/>
                  <a:gd name="T11" fmla="*/ 0 h 447"/>
                  <a:gd name="T12" fmla="*/ 618 w 618"/>
                  <a:gd name="T13" fmla="*/ 7 h 447"/>
                  <a:gd name="T14" fmla="*/ 618 w 618"/>
                  <a:gd name="T15" fmla="*/ 440 h 447"/>
                  <a:gd name="T16" fmla="*/ 611 w 618"/>
                  <a:gd name="T17" fmla="*/ 447 h 447"/>
                  <a:gd name="T18" fmla="*/ 457 w 618"/>
                  <a:gd name="T19" fmla="*/ 433 h 447"/>
                  <a:gd name="T20" fmla="*/ 604 w 618"/>
                  <a:gd name="T21" fmla="*/ 433 h 447"/>
                  <a:gd name="T22" fmla="*/ 604 w 618"/>
                  <a:gd name="T23" fmla="*/ 14 h 447"/>
                  <a:gd name="T24" fmla="*/ 457 w 618"/>
                  <a:gd name="T25" fmla="*/ 14 h 447"/>
                  <a:gd name="T26" fmla="*/ 457 w 618"/>
                  <a:gd name="T27" fmla="*/ 433 h 447"/>
                  <a:gd name="T28" fmla="*/ 389 w 618"/>
                  <a:gd name="T29" fmla="*/ 447 h 447"/>
                  <a:gd name="T30" fmla="*/ 228 w 618"/>
                  <a:gd name="T31" fmla="*/ 447 h 447"/>
                  <a:gd name="T32" fmla="*/ 221 w 618"/>
                  <a:gd name="T33" fmla="*/ 440 h 447"/>
                  <a:gd name="T34" fmla="*/ 221 w 618"/>
                  <a:gd name="T35" fmla="*/ 110 h 447"/>
                  <a:gd name="T36" fmla="*/ 228 w 618"/>
                  <a:gd name="T37" fmla="*/ 103 h 447"/>
                  <a:gd name="T38" fmla="*/ 389 w 618"/>
                  <a:gd name="T39" fmla="*/ 103 h 447"/>
                  <a:gd name="T40" fmla="*/ 396 w 618"/>
                  <a:gd name="T41" fmla="*/ 110 h 447"/>
                  <a:gd name="T42" fmla="*/ 396 w 618"/>
                  <a:gd name="T43" fmla="*/ 440 h 447"/>
                  <a:gd name="T44" fmla="*/ 389 w 618"/>
                  <a:gd name="T45" fmla="*/ 447 h 447"/>
                  <a:gd name="T46" fmla="*/ 235 w 618"/>
                  <a:gd name="T47" fmla="*/ 433 h 447"/>
                  <a:gd name="T48" fmla="*/ 382 w 618"/>
                  <a:gd name="T49" fmla="*/ 433 h 447"/>
                  <a:gd name="T50" fmla="*/ 382 w 618"/>
                  <a:gd name="T51" fmla="*/ 117 h 447"/>
                  <a:gd name="T52" fmla="*/ 235 w 618"/>
                  <a:gd name="T53" fmla="*/ 117 h 447"/>
                  <a:gd name="T54" fmla="*/ 235 w 618"/>
                  <a:gd name="T55" fmla="*/ 433 h 447"/>
                  <a:gd name="T56" fmla="*/ 168 w 618"/>
                  <a:gd name="T57" fmla="*/ 447 h 447"/>
                  <a:gd name="T58" fmla="*/ 7 w 618"/>
                  <a:gd name="T59" fmla="*/ 447 h 447"/>
                  <a:gd name="T60" fmla="*/ 0 w 618"/>
                  <a:gd name="T61" fmla="*/ 440 h 447"/>
                  <a:gd name="T62" fmla="*/ 0 w 618"/>
                  <a:gd name="T63" fmla="*/ 224 h 447"/>
                  <a:gd name="T64" fmla="*/ 7 w 618"/>
                  <a:gd name="T65" fmla="*/ 217 h 447"/>
                  <a:gd name="T66" fmla="*/ 168 w 618"/>
                  <a:gd name="T67" fmla="*/ 217 h 447"/>
                  <a:gd name="T68" fmla="*/ 175 w 618"/>
                  <a:gd name="T69" fmla="*/ 224 h 447"/>
                  <a:gd name="T70" fmla="*/ 175 w 618"/>
                  <a:gd name="T71" fmla="*/ 440 h 447"/>
                  <a:gd name="T72" fmla="*/ 168 w 618"/>
                  <a:gd name="T73" fmla="*/ 447 h 447"/>
                  <a:gd name="T74" fmla="*/ 14 w 618"/>
                  <a:gd name="T75" fmla="*/ 433 h 447"/>
                  <a:gd name="T76" fmla="*/ 161 w 618"/>
                  <a:gd name="T77" fmla="*/ 433 h 447"/>
                  <a:gd name="T78" fmla="*/ 161 w 618"/>
                  <a:gd name="T79" fmla="*/ 231 h 447"/>
                  <a:gd name="T80" fmla="*/ 14 w 618"/>
                  <a:gd name="T81" fmla="*/ 231 h 447"/>
                  <a:gd name="T82" fmla="*/ 14 w 618"/>
                  <a:gd name="T83" fmla="*/ 4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8" h="447">
                    <a:moveTo>
                      <a:pt x="611" y="447"/>
                    </a:moveTo>
                    <a:cubicBezTo>
                      <a:pt x="450" y="447"/>
                      <a:pt x="450" y="447"/>
                      <a:pt x="450" y="447"/>
                    </a:cubicBezTo>
                    <a:cubicBezTo>
                      <a:pt x="446" y="447"/>
                      <a:pt x="443" y="444"/>
                      <a:pt x="443" y="440"/>
                    </a:cubicBezTo>
                    <a:cubicBezTo>
                      <a:pt x="443" y="7"/>
                      <a:pt x="443" y="7"/>
                      <a:pt x="443" y="7"/>
                    </a:cubicBezTo>
                    <a:cubicBezTo>
                      <a:pt x="443" y="3"/>
                      <a:pt x="446" y="0"/>
                      <a:pt x="450" y="0"/>
                    </a:cubicBezTo>
                    <a:cubicBezTo>
                      <a:pt x="611" y="0"/>
                      <a:pt x="611" y="0"/>
                      <a:pt x="611" y="0"/>
                    </a:cubicBezTo>
                    <a:cubicBezTo>
                      <a:pt x="615" y="0"/>
                      <a:pt x="618" y="3"/>
                      <a:pt x="618" y="7"/>
                    </a:cubicBezTo>
                    <a:cubicBezTo>
                      <a:pt x="618" y="440"/>
                      <a:pt x="618" y="440"/>
                      <a:pt x="618" y="440"/>
                    </a:cubicBezTo>
                    <a:cubicBezTo>
                      <a:pt x="618" y="444"/>
                      <a:pt x="615" y="447"/>
                      <a:pt x="611" y="447"/>
                    </a:cubicBezTo>
                    <a:close/>
                    <a:moveTo>
                      <a:pt x="457" y="433"/>
                    </a:moveTo>
                    <a:cubicBezTo>
                      <a:pt x="604" y="433"/>
                      <a:pt x="604" y="433"/>
                      <a:pt x="604" y="433"/>
                    </a:cubicBezTo>
                    <a:cubicBezTo>
                      <a:pt x="604" y="14"/>
                      <a:pt x="604" y="14"/>
                      <a:pt x="604" y="14"/>
                    </a:cubicBezTo>
                    <a:cubicBezTo>
                      <a:pt x="457" y="14"/>
                      <a:pt x="457" y="14"/>
                      <a:pt x="457" y="14"/>
                    </a:cubicBezTo>
                    <a:lnTo>
                      <a:pt x="457" y="433"/>
                    </a:lnTo>
                    <a:close/>
                    <a:moveTo>
                      <a:pt x="389" y="447"/>
                    </a:moveTo>
                    <a:cubicBezTo>
                      <a:pt x="228" y="447"/>
                      <a:pt x="228" y="447"/>
                      <a:pt x="228" y="447"/>
                    </a:cubicBezTo>
                    <a:cubicBezTo>
                      <a:pt x="225" y="447"/>
                      <a:pt x="221" y="444"/>
                      <a:pt x="221" y="440"/>
                    </a:cubicBezTo>
                    <a:cubicBezTo>
                      <a:pt x="221" y="110"/>
                      <a:pt x="221" y="110"/>
                      <a:pt x="221" y="110"/>
                    </a:cubicBezTo>
                    <a:cubicBezTo>
                      <a:pt x="221" y="106"/>
                      <a:pt x="225" y="103"/>
                      <a:pt x="228" y="103"/>
                    </a:cubicBezTo>
                    <a:cubicBezTo>
                      <a:pt x="389" y="103"/>
                      <a:pt x="389" y="103"/>
                      <a:pt x="389" y="103"/>
                    </a:cubicBezTo>
                    <a:cubicBezTo>
                      <a:pt x="393" y="103"/>
                      <a:pt x="396" y="106"/>
                      <a:pt x="396" y="110"/>
                    </a:cubicBezTo>
                    <a:cubicBezTo>
                      <a:pt x="396" y="440"/>
                      <a:pt x="396" y="440"/>
                      <a:pt x="396" y="440"/>
                    </a:cubicBezTo>
                    <a:cubicBezTo>
                      <a:pt x="396" y="444"/>
                      <a:pt x="393" y="447"/>
                      <a:pt x="389" y="447"/>
                    </a:cubicBezTo>
                    <a:close/>
                    <a:moveTo>
                      <a:pt x="235" y="433"/>
                    </a:moveTo>
                    <a:cubicBezTo>
                      <a:pt x="382" y="433"/>
                      <a:pt x="382" y="433"/>
                      <a:pt x="382" y="433"/>
                    </a:cubicBezTo>
                    <a:cubicBezTo>
                      <a:pt x="382" y="117"/>
                      <a:pt x="382" y="117"/>
                      <a:pt x="382" y="117"/>
                    </a:cubicBezTo>
                    <a:cubicBezTo>
                      <a:pt x="235" y="117"/>
                      <a:pt x="235" y="117"/>
                      <a:pt x="235" y="117"/>
                    </a:cubicBezTo>
                    <a:lnTo>
                      <a:pt x="235" y="433"/>
                    </a:lnTo>
                    <a:close/>
                    <a:moveTo>
                      <a:pt x="168" y="447"/>
                    </a:moveTo>
                    <a:cubicBezTo>
                      <a:pt x="7" y="447"/>
                      <a:pt x="7" y="447"/>
                      <a:pt x="7" y="447"/>
                    </a:cubicBezTo>
                    <a:cubicBezTo>
                      <a:pt x="3" y="447"/>
                      <a:pt x="0" y="444"/>
                      <a:pt x="0" y="440"/>
                    </a:cubicBezTo>
                    <a:cubicBezTo>
                      <a:pt x="0" y="224"/>
                      <a:pt x="0" y="224"/>
                      <a:pt x="0" y="224"/>
                    </a:cubicBezTo>
                    <a:cubicBezTo>
                      <a:pt x="0" y="220"/>
                      <a:pt x="3" y="217"/>
                      <a:pt x="7" y="217"/>
                    </a:cubicBezTo>
                    <a:cubicBezTo>
                      <a:pt x="168" y="217"/>
                      <a:pt x="168" y="217"/>
                      <a:pt x="168" y="217"/>
                    </a:cubicBezTo>
                    <a:cubicBezTo>
                      <a:pt x="172" y="217"/>
                      <a:pt x="175" y="220"/>
                      <a:pt x="175" y="224"/>
                    </a:cubicBezTo>
                    <a:cubicBezTo>
                      <a:pt x="175" y="440"/>
                      <a:pt x="175" y="440"/>
                      <a:pt x="175" y="440"/>
                    </a:cubicBezTo>
                    <a:cubicBezTo>
                      <a:pt x="175" y="444"/>
                      <a:pt x="172" y="447"/>
                      <a:pt x="168" y="447"/>
                    </a:cubicBezTo>
                    <a:close/>
                    <a:moveTo>
                      <a:pt x="14" y="433"/>
                    </a:moveTo>
                    <a:cubicBezTo>
                      <a:pt x="161" y="433"/>
                      <a:pt x="161" y="433"/>
                      <a:pt x="161" y="433"/>
                    </a:cubicBezTo>
                    <a:cubicBezTo>
                      <a:pt x="161" y="231"/>
                      <a:pt x="161" y="231"/>
                      <a:pt x="161" y="231"/>
                    </a:cubicBezTo>
                    <a:cubicBezTo>
                      <a:pt x="14" y="231"/>
                      <a:pt x="14" y="231"/>
                      <a:pt x="14" y="231"/>
                    </a:cubicBezTo>
                    <a:lnTo>
                      <a:pt x="14" y="433"/>
                    </a:lnTo>
                    <a:close/>
                  </a:path>
                </a:pathLst>
              </a:custGeom>
              <a:solidFill>
                <a:srgbClr val="1F4E79"/>
              </a:solidFill>
              <a:ln w="38100">
                <a:solidFill>
                  <a:schemeClr val="bg1"/>
                </a:solidFill>
              </a:ln>
            </p:spPr>
            <p:txBody>
              <a:bodyPr vert="horz" wrap="square" lIns="182901" tIns="91451" rIns="182901" bIns="91451" numCol="1" anchor="t" anchorCtr="0" compatLnSpc="1">
                <a:prstTxWarp prst="textNoShape">
                  <a:avLst/>
                </a:prstTxWarp>
              </a:bodyPr>
              <a:lstStyle/>
              <a:p>
                <a:pPr marL="0" marR="0" lvl="0" indent="0" algn="ctr"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Liberation Serif"/>
                  <a:ea typeface="+mn-ea"/>
                  <a:cs typeface="+mn-cs"/>
                </a:endParaRPr>
              </a:p>
            </p:txBody>
          </p:sp>
          <p:sp>
            <p:nvSpPr>
              <p:cNvPr id="136" name="TextBox 135">
                <a:hlinkClick r:id="rId3"/>
                <a:extLst>
                  <a:ext uri="{FF2B5EF4-FFF2-40B4-BE49-F238E27FC236}">
                    <a16:creationId xmlns:a16="http://schemas.microsoft.com/office/drawing/2014/main" id="{F3A5AEEA-29EF-31D7-220E-45343C3C22DF}"/>
                  </a:ext>
                </a:extLst>
              </p:cNvPr>
              <p:cNvSpPr txBox="1"/>
              <p:nvPr/>
            </p:nvSpPr>
            <p:spPr>
              <a:xfrm>
                <a:off x="461102" y="5663218"/>
                <a:ext cx="4240156" cy="815608"/>
              </a:xfrm>
              <a:prstGeom prst="rect">
                <a:avLst/>
              </a:prstGeom>
              <a:solidFill>
                <a:schemeClr val="accent1"/>
              </a:solidFill>
              <a:effectLst>
                <a:outerShdw blurRad="50800" dist="38100" dir="5400000" algn="t" rotWithShape="0">
                  <a:prstClr val="black">
                    <a:alpha val="40000"/>
                  </a:prstClr>
                </a:outerShdw>
              </a:effectLst>
            </p:spPr>
            <p:txBody>
              <a:bodyPr wrap="square" rtlCol="0">
                <a:spAutoFit/>
              </a:bodyPr>
              <a:lstStyle/>
              <a:p>
                <a:pPr algn="just"/>
                <a:r>
                  <a:rPr lang="en-IN" dirty="0">
                    <a:solidFill>
                      <a:schemeClr val="bg1"/>
                    </a:solidFill>
                  </a:rPr>
                  <a:t>We will be going through a python script to understand SRM Check and analysis</a:t>
                </a:r>
              </a:p>
              <a:p>
                <a:pPr algn="just"/>
                <a:r>
                  <a:rPr lang="en-IN" sz="1100" dirty="0">
                    <a:solidFill>
                      <a:schemeClr val="bg1"/>
                    </a:solidFill>
                  </a:rPr>
                  <a:t>(click on the box for </a:t>
                </a:r>
                <a:r>
                  <a:rPr lang="en-IN" sz="1100" dirty="0" err="1">
                    <a:solidFill>
                      <a:schemeClr val="bg1"/>
                    </a:solidFill>
                  </a:rPr>
                  <a:t>colab</a:t>
                </a:r>
                <a:r>
                  <a:rPr lang="en-IN" sz="1100" dirty="0">
                    <a:solidFill>
                      <a:schemeClr val="bg1"/>
                    </a:solidFill>
                  </a:rPr>
                  <a:t> notebook) </a:t>
                </a:r>
              </a:p>
            </p:txBody>
          </p:sp>
        </p:grpSp>
        <p:sp>
          <p:nvSpPr>
            <p:cNvPr id="3" name="TextBox 2">
              <a:extLst>
                <a:ext uri="{FF2B5EF4-FFF2-40B4-BE49-F238E27FC236}">
                  <a16:creationId xmlns:a16="http://schemas.microsoft.com/office/drawing/2014/main" id="{F80661C2-9951-8ACF-90A2-BDEF2295F459}"/>
                </a:ext>
              </a:extLst>
            </p:cNvPr>
            <p:cNvSpPr txBox="1"/>
            <p:nvPr/>
          </p:nvSpPr>
          <p:spPr>
            <a:xfrm>
              <a:off x="691953" y="2969725"/>
              <a:ext cx="3498243" cy="2031325"/>
            </a:xfrm>
            <a:prstGeom prst="rect">
              <a:avLst/>
            </a:prstGeom>
            <a:noFill/>
          </p:spPr>
          <p:txBody>
            <a:bodyPr wrap="square" rtlCol="0">
              <a:spAutoFit/>
            </a:bodyPr>
            <a:lstStyle/>
            <a:p>
              <a:pPr algn="ctr"/>
              <a:r>
                <a:rPr lang="en-IN" b="1" dirty="0"/>
                <a:t>SRM Check</a:t>
              </a:r>
            </a:p>
            <a:p>
              <a:pPr marL="285750" indent="-285750" algn="just">
                <a:buFont typeface="Arial" panose="020B0604020202020204" pitchFamily="34" charset="0"/>
                <a:buChar char="•"/>
              </a:pPr>
              <a:r>
                <a:rPr lang="en-IN" dirty="0"/>
                <a:t>Performing a Chi-Square Test between </a:t>
              </a:r>
              <a:r>
                <a:rPr lang="en-US" b="0" i="0" dirty="0">
                  <a:solidFill>
                    <a:srgbClr val="292929"/>
                  </a:solidFill>
                  <a:effectLst/>
                  <a:latin typeface="source-serif-pro"/>
                </a:rPr>
                <a:t>actual split and the expected split ( 50/50 ) of the treated and control units.</a:t>
              </a:r>
            </a:p>
            <a:p>
              <a:pPr marL="285750" indent="-285750" algn="just">
                <a:buFont typeface="Arial" panose="020B0604020202020204" pitchFamily="34" charset="0"/>
                <a:buChar char="•"/>
              </a:pPr>
              <a:r>
                <a:rPr lang="en-US" dirty="0">
                  <a:solidFill>
                    <a:srgbClr val="292929"/>
                  </a:solidFill>
                  <a:latin typeface="source-serif-pro"/>
                </a:rPr>
                <a:t>T</a:t>
              </a:r>
              <a:r>
                <a:rPr lang="en-US" b="0" i="0" dirty="0">
                  <a:solidFill>
                    <a:srgbClr val="292929"/>
                  </a:solidFill>
                  <a:effectLst/>
                  <a:latin typeface="source-serif-pro"/>
                </a:rPr>
                <a:t>he alpha level is set at 0.001 to test SRM</a:t>
              </a:r>
              <a:endParaRPr lang="en-IN" dirty="0"/>
            </a:p>
          </p:txBody>
        </p:sp>
        <p:sp>
          <p:nvSpPr>
            <p:cNvPr id="4" name="TextBox 3">
              <a:extLst>
                <a:ext uri="{FF2B5EF4-FFF2-40B4-BE49-F238E27FC236}">
                  <a16:creationId xmlns:a16="http://schemas.microsoft.com/office/drawing/2014/main" id="{EFC326A1-9B31-2933-8F10-B84B2EF72E9B}"/>
                </a:ext>
              </a:extLst>
            </p:cNvPr>
            <p:cNvSpPr txBox="1"/>
            <p:nvPr/>
          </p:nvSpPr>
          <p:spPr>
            <a:xfrm>
              <a:off x="7495760" y="2969725"/>
              <a:ext cx="3612723" cy="2031325"/>
            </a:xfrm>
            <a:prstGeom prst="rect">
              <a:avLst/>
            </a:prstGeom>
            <a:noFill/>
          </p:spPr>
          <p:txBody>
            <a:bodyPr wrap="square" rtlCol="0">
              <a:spAutoFit/>
            </a:bodyPr>
            <a:lstStyle/>
            <a:p>
              <a:pPr algn="ctr"/>
              <a:r>
                <a:rPr lang="en-IN" b="1" dirty="0"/>
                <a:t>Analysis</a:t>
              </a:r>
            </a:p>
            <a:p>
              <a:pPr marL="285750" indent="-285750" algn="just">
                <a:buFont typeface="Arial" panose="020B0604020202020204" pitchFamily="34" charset="0"/>
                <a:buChar char="•"/>
              </a:pPr>
              <a:r>
                <a:rPr lang="en-IN" dirty="0"/>
                <a:t>Hypothesis Test to analyse which version is performing better </a:t>
              </a:r>
            </a:p>
            <a:p>
              <a:pPr marL="285750" indent="-285750" algn="just">
                <a:buFont typeface="Arial" panose="020B0604020202020204" pitchFamily="34" charset="0"/>
                <a:buChar char="•"/>
              </a:pPr>
              <a:r>
                <a:rPr lang="en-IN" dirty="0"/>
                <a:t>Using Logistic regression to analyse how conversion rate is affected by different features in the dataset </a:t>
              </a:r>
            </a:p>
          </p:txBody>
        </p:sp>
      </p:grpSp>
      <p:cxnSp>
        <p:nvCxnSpPr>
          <p:cNvPr id="5" name="Straight Connector 4">
            <a:extLst>
              <a:ext uri="{FF2B5EF4-FFF2-40B4-BE49-F238E27FC236}">
                <a16:creationId xmlns:a16="http://schemas.microsoft.com/office/drawing/2014/main" id="{8F17590A-9D74-577A-9455-8A22266D9E36}"/>
              </a:ext>
            </a:extLst>
          </p:cNvPr>
          <p:cNvCxnSpPr>
            <a:cxnSpLocks/>
          </p:cNvCxnSpPr>
          <p:nvPr/>
        </p:nvCxnSpPr>
        <p:spPr>
          <a:xfrm flipH="1">
            <a:off x="226900" y="1501085"/>
            <a:ext cx="11778559" cy="1733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773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B616-41BC-2901-DE08-E27E9B4E1438}"/>
              </a:ext>
            </a:extLst>
          </p:cNvPr>
          <p:cNvSpPr>
            <a:spLocks noGrp="1"/>
          </p:cNvSpPr>
          <p:nvPr>
            <p:ph type="title"/>
          </p:nvPr>
        </p:nvSpPr>
        <p:spPr/>
        <p:txBody>
          <a:bodyPr/>
          <a:lstStyle/>
          <a:p>
            <a:pPr algn="ctr"/>
            <a:r>
              <a:rPr lang="en-IN" b="1" dirty="0">
                <a:solidFill>
                  <a:srgbClr val="002060"/>
                </a:solidFill>
              </a:rPr>
              <a:t>Conclusion</a:t>
            </a:r>
          </a:p>
        </p:txBody>
      </p:sp>
      <p:sp>
        <p:nvSpPr>
          <p:cNvPr id="4" name="TextBox 3">
            <a:extLst>
              <a:ext uri="{FF2B5EF4-FFF2-40B4-BE49-F238E27FC236}">
                <a16:creationId xmlns:a16="http://schemas.microsoft.com/office/drawing/2014/main" id="{7DD5151C-6578-5BD0-72C1-38274FCCBF87}"/>
              </a:ext>
            </a:extLst>
          </p:cNvPr>
          <p:cNvSpPr txBox="1"/>
          <p:nvPr/>
        </p:nvSpPr>
        <p:spPr>
          <a:xfrm>
            <a:off x="1231421" y="1690688"/>
            <a:ext cx="9729157"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t>
            </a:r>
            <a:r>
              <a:rPr lang="en-US" b="1" dirty="0"/>
              <a:t>p-value</a:t>
            </a:r>
            <a:r>
              <a:rPr lang="en-US" dirty="0"/>
              <a:t> from the </a:t>
            </a:r>
            <a:r>
              <a:rPr lang="en-US" b="1" dirty="0"/>
              <a:t>simulations hypothesis test </a:t>
            </a:r>
            <a:r>
              <a:rPr lang="en-US" dirty="0"/>
              <a:t>is</a:t>
            </a:r>
            <a:r>
              <a:rPr lang="en-US" b="1" dirty="0"/>
              <a:t> 0.0023</a:t>
            </a:r>
            <a:r>
              <a:rPr lang="en-US" dirty="0"/>
              <a:t>, while the </a:t>
            </a:r>
            <a:r>
              <a:rPr lang="en-US" b="1" dirty="0"/>
              <a:t>p-value</a:t>
            </a:r>
            <a:r>
              <a:rPr lang="en-US" dirty="0"/>
              <a:t> from the </a:t>
            </a:r>
            <a:r>
              <a:rPr lang="en-US" b="1" dirty="0"/>
              <a:t>built-in function</a:t>
            </a:r>
            <a:r>
              <a:rPr lang="en-US" dirty="0"/>
              <a:t> is </a:t>
            </a:r>
            <a:r>
              <a:rPr lang="en-US" b="1" dirty="0"/>
              <a:t>0.0035</a:t>
            </a:r>
            <a:r>
              <a:rPr lang="en-US" dirty="0"/>
              <a:t>. These p-values are </a:t>
            </a:r>
            <a:r>
              <a:rPr lang="en-US" b="1" dirty="0"/>
              <a:t>reasonably close</a:t>
            </a:r>
            <a:r>
              <a:rPr lang="en-US" dirty="0"/>
              <a:t>, indicating </a:t>
            </a:r>
            <a:r>
              <a:rPr lang="en-US" b="1" dirty="0"/>
              <a:t>consistency</a:t>
            </a:r>
            <a:r>
              <a:rPr lang="en-US" dirty="0"/>
              <a:t> between the </a:t>
            </a:r>
            <a:r>
              <a:rPr lang="en-US" b="1" dirty="0"/>
              <a:t>two methods</a:t>
            </a:r>
            <a:r>
              <a:rPr lang="en-US" dirty="0"/>
              <a:t> and providing further </a:t>
            </a:r>
            <a:r>
              <a:rPr lang="en-US" b="1" dirty="0"/>
              <a:t>validation</a:t>
            </a:r>
            <a:r>
              <a:rPr lang="en-US" dirty="0"/>
              <a:t> of the </a:t>
            </a:r>
            <a:r>
              <a:rPr lang="en-US" b="1" dirty="0"/>
              <a:t>results</a:t>
            </a:r>
            <a:r>
              <a:rPr lang="en-US" dirty="0"/>
              <a:t>.</a:t>
            </a:r>
          </a:p>
          <a:p>
            <a:pPr algn="just"/>
            <a:endParaRPr lang="en-US" dirty="0"/>
          </a:p>
          <a:p>
            <a:pPr marL="285750" indent="-285750" algn="just">
              <a:buFont typeface="Arial" panose="020B0604020202020204" pitchFamily="34" charset="0"/>
              <a:buChar char="•"/>
            </a:pPr>
            <a:r>
              <a:rPr lang="en-US" dirty="0"/>
              <a:t>The logistic regression model's analysis reveals the positive coefficient of </a:t>
            </a:r>
            <a:r>
              <a:rPr lang="en-US" b="1" dirty="0"/>
              <a:t>0.1327</a:t>
            </a:r>
            <a:r>
              <a:rPr lang="en-US" dirty="0"/>
              <a:t> associated with the group feature suggests that the treatment group has a </a:t>
            </a:r>
            <a:r>
              <a:rPr lang="en-US" b="1" dirty="0"/>
              <a:t>higher probability </a:t>
            </a:r>
            <a:r>
              <a:rPr lang="en-US" dirty="0"/>
              <a:t>of conversion compared to the control group.</a:t>
            </a:r>
            <a:endParaRPr lang="en-IN" dirty="0"/>
          </a:p>
          <a:p>
            <a:pPr algn="just"/>
            <a:endParaRPr lang="en-US" dirty="0"/>
          </a:p>
          <a:p>
            <a:pPr algn="just"/>
            <a:r>
              <a:rPr lang="en-US" dirty="0"/>
              <a:t>In summary, the results from both the simulations hypothesis test and the logistic regression model support the conclusion that the </a:t>
            </a:r>
            <a:r>
              <a:rPr lang="en-US" b="1" dirty="0"/>
              <a:t>treatment group</a:t>
            </a:r>
            <a:r>
              <a:rPr lang="en-US" dirty="0"/>
              <a:t> has a </a:t>
            </a:r>
            <a:r>
              <a:rPr lang="en-US" b="1" dirty="0"/>
              <a:t>higher probability </a:t>
            </a:r>
            <a:r>
              <a:rPr lang="en-US" dirty="0"/>
              <a:t>of conversion compared to the </a:t>
            </a:r>
            <a:r>
              <a:rPr lang="en-US" b="1" dirty="0"/>
              <a:t>control group </a:t>
            </a:r>
            <a:r>
              <a:rPr lang="en-US" dirty="0"/>
              <a:t>but as our MDE is 0.05 and on average we see a change of 0.02 between the control and treatment group we will not deploy this change. </a:t>
            </a:r>
          </a:p>
        </p:txBody>
      </p:sp>
    </p:spTree>
    <p:extLst>
      <p:ext uri="{BB962C8B-B14F-4D97-AF65-F5344CB8AC3E}">
        <p14:creationId xmlns:p14="http://schemas.microsoft.com/office/powerpoint/2010/main" val="160102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0081-2A01-BC27-8B15-3760360C41CF}"/>
              </a:ext>
            </a:extLst>
          </p:cNvPr>
          <p:cNvSpPr>
            <a:spLocks noGrp="1"/>
          </p:cNvSpPr>
          <p:nvPr>
            <p:ph type="title"/>
          </p:nvPr>
        </p:nvSpPr>
        <p:spPr>
          <a:xfrm>
            <a:off x="4416969" y="2929242"/>
            <a:ext cx="3358061" cy="999516"/>
          </a:xfrm>
        </p:spPr>
        <p:txBody>
          <a:bodyPr/>
          <a:lstStyle/>
          <a:p>
            <a:r>
              <a:rPr lang="en-IN" b="1" dirty="0">
                <a:solidFill>
                  <a:srgbClr val="002060"/>
                </a:solidFill>
              </a:rPr>
              <a:t>Thank You</a:t>
            </a:r>
          </a:p>
        </p:txBody>
      </p:sp>
    </p:spTree>
    <p:extLst>
      <p:ext uri="{BB962C8B-B14F-4D97-AF65-F5344CB8AC3E}">
        <p14:creationId xmlns:p14="http://schemas.microsoft.com/office/powerpoint/2010/main" val="264255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695</Words>
  <Application>Microsoft Office PowerPoint</Application>
  <PresentationFormat>Widescreen</PresentationFormat>
  <Paragraphs>89</Paragraphs>
  <Slides>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Freestyle Script</vt:lpstr>
      <vt:lpstr>Lato Light</vt:lpstr>
      <vt:lpstr>Liberation Serif</vt:lpstr>
      <vt:lpstr>Poppins Medium</vt:lpstr>
      <vt:lpstr>Roboto Medium</vt:lpstr>
      <vt:lpstr>source-serif-pro</vt:lpstr>
      <vt:lpstr>Office Theme</vt:lpstr>
      <vt:lpstr>A Practical Guide to AB Test in Python</vt:lpstr>
      <vt:lpstr>Content</vt:lpstr>
      <vt:lpstr>Experiment Overview</vt:lpstr>
      <vt:lpstr>Stages of AB Test  </vt:lpstr>
      <vt:lpstr>Pre-Test </vt:lpstr>
      <vt:lpstr>PowerPoint Presentation</vt:lpstr>
      <vt:lpstr>Post-Test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RKT </dc:title>
  <dc:creator>Ayan Ansar</dc:creator>
  <cp:lastModifiedBy>Ayan Ansar</cp:lastModifiedBy>
  <cp:revision>30</cp:revision>
  <dcterms:created xsi:type="dcterms:W3CDTF">2023-05-17T17:19:45Z</dcterms:created>
  <dcterms:modified xsi:type="dcterms:W3CDTF">2023-05-31T07:16:45Z</dcterms:modified>
</cp:coreProperties>
</file>