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  <p:embeddedFont>
      <p:font typeface="Pacifico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CEE9DC-C348-4300-8465-3D2D6B11B468}">
  <a:tblStyle styleId="{FDCEE9DC-C348-4300-8465-3D2D6B11B4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Pacific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58fdb92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58fdb92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58fdb92dc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58fdb92dc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598f2c75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598f2c75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564dc4b4d_0_3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1564dc4b4d_0_3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598f2c7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598f2c7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4b454f4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14b454f4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44b916f6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44b916f6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564dc4b4d_0_1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564dc4b4d_0_1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564dc4b4d_0_1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564dc4b4d_0_1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44b916f6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44b916f6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5983459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5983459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509ca1c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509ca1c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509ca1c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509ca1c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58fdb92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58fdb92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267750" y="1060138"/>
            <a:ext cx="82221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Course No</a:t>
            </a: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EEE 304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Course Title:</a:t>
            </a: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 Electronics Laboratory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352950" y="2399938"/>
            <a:ext cx="80517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Group No</a:t>
            </a: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01</a:t>
            </a:r>
            <a:b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Members:</a:t>
            </a: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1706001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1706004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1706007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1706032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5710500" y="2571750"/>
            <a:ext cx="29832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Submitted To: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Mr. Hamidur Rahman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Rifat Shahriar 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267750" y="354375"/>
            <a:ext cx="86085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4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 Player Based Quiz System</a:t>
            </a:r>
            <a:endParaRPr b="1" sz="334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463550" y="116650"/>
            <a:ext cx="70305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Analysis</a:t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50" y="592000"/>
            <a:ext cx="3453666" cy="22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2"/>
          <p:cNvSpPr txBox="1"/>
          <p:nvPr/>
        </p:nvSpPr>
        <p:spPr>
          <a:xfrm>
            <a:off x="101375" y="2863975"/>
            <a:ext cx="3917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Comparator 1 compares between score of participant 1 &amp; participant 2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Aw1=QA&gt;B or QA=B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ikewise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Bw1=QA&lt;B or QA=B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Comparator 2 compares between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score of participant 3 &amp; participant 4.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Parameters- Cw1, Dw1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22"/>
          <p:cNvSpPr txBox="1"/>
          <p:nvPr/>
        </p:nvSpPr>
        <p:spPr>
          <a:xfrm>
            <a:off x="4396900" y="2939925"/>
            <a:ext cx="391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Comparator 3 compares between the highest scorer from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comparator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1 &amp; comparator 2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Value of A,B,C,D is either 0 or 1 which decides the winner of the game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1" name="Google Shape;3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875" y="592000"/>
            <a:ext cx="3634122" cy="22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466225" y="115375"/>
            <a:ext cx="70305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Analysis</a:t>
            </a:r>
            <a:endParaRPr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775" y="2029475"/>
            <a:ext cx="3169225" cy="250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3"/>
          <p:cNvSpPr txBox="1"/>
          <p:nvPr/>
        </p:nvSpPr>
        <p:spPr>
          <a:xfrm>
            <a:off x="352725" y="767375"/>
            <a:ext cx="3844200" cy="12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omparator output A, B, C &amp; D determines the winner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If 2 output led is ON, then the match is tie between the corresponding participants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497687" y="4536400"/>
            <a:ext cx="36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Case 1: LED A is ON, winner is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participant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7912" y="607100"/>
            <a:ext cx="3169226" cy="250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3"/>
          <p:cNvSpPr txBox="1"/>
          <p:nvPr/>
        </p:nvSpPr>
        <p:spPr>
          <a:xfrm>
            <a:off x="5531573" y="3237100"/>
            <a:ext cx="338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Case 2: LED C &amp; D are ON, match is tie between participant 3 &amp; 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" name="Google Shape;356;p24"/>
          <p:cNvGraphicFramePr/>
          <p:nvPr/>
        </p:nvGraphicFramePr>
        <p:xfrm>
          <a:off x="420950" y="762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{FDCEE9DC-C348-4300-8465-3D2D6B11B468}</a:tableStyleId>
              </a:tblPr>
              <a:tblGrid>
                <a:gridCol w="3181725"/>
                <a:gridCol w="1270150"/>
                <a:gridCol w="2088175"/>
                <a:gridCol w="1461425"/>
              </a:tblGrid>
              <a:tr h="38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Parts Name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Total Units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Corresponding IC units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Price(Tk)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OR Gate 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36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 IC 7432 (4 gate per IC)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25X9= 225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3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AND 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28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IC 7408 (4 gate per IC)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20X7=140 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3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NOT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IC 7404(6 gate per IC)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25X1= 25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7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BCD to 7 segment decoder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IC </a:t>
                      </a:r>
                      <a:r>
                        <a:rPr lang="en" sz="1200"/>
                        <a:t>74LS47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50X5= 250 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JK Flip-Flop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IC </a:t>
                      </a:r>
                      <a:r>
                        <a:rPr lang="en" sz="1200"/>
                        <a:t>74LS73 (2 per IC)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68X2= 136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Up-Down Binary Counter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IC 74LS193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60X4 = 240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3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4-bit D type register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IC 74LS173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48X1= 48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3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8 bit priority encoder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IC 4532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48X1= 48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7 segment LED display common cathode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10X5= 50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57" name="Google Shape;357;p24"/>
          <p:cNvSpPr txBox="1"/>
          <p:nvPr>
            <p:ph type="title"/>
          </p:nvPr>
        </p:nvSpPr>
        <p:spPr>
          <a:xfrm>
            <a:off x="197800" y="96650"/>
            <a:ext cx="70305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4"/>
          <p:cNvSpPr txBox="1"/>
          <p:nvPr/>
        </p:nvSpPr>
        <p:spPr>
          <a:xfrm>
            <a:off x="6961000" y="4613125"/>
            <a:ext cx="1461300" cy="400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(total) 1162 Tk.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Prospects</a:t>
            </a:r>
            <a:endParaRPr/>
          </a:p>
        </p:txBody>
      </p:sp>
      <p:sp>
        <p:nvSpPr>
          <p:cNvPr id="364" name="Google Shape;364;p25"/>
          <p:cNvSpPr txBox="1"/>
          <p:nvPr>
            <p:ph idx="1" type="body"/>
          </p:nvPr>
        </p:nvSpPr>
        <p:spPr>
          <a:xfrm>
            <a:off x="1303800" y="1511975"/>
            <a:ext cx="63093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Increasing</a:t>
            </a:r>
            <a:r>
              <a:rPr lang="en" sz="1800">
                <a:solidFill>
                  <a:srgbClr val="000000"/>
                </a:solidFill>
              </a:rPr>
              <a:t> question numbers with double digit seven segment display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G</a:t>
            </a:r>
            <a:r>
              <a:rPr lang="en" sz="1800">
                <a:solidFill>
                  <a:srgbClr val="000000"/>
                </a:solidFill>
              </a:rPr>
              <a:t>eneralizing number of players instead of only 4 players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Improving comparator design for winner determination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Accepting answer only within preset time limit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Designing quiz system with elimination per round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>
            <p:ph type="title"/>
          </p:nvPr>
        </p:nvSpPr>
        <p:spPr>
          <a:xfrm>
            <a:off x="1388550" y="998225"/>
            <a:ext cx="6366900" cy="1863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5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Have a nice day!</a:t>
            </a:r>
            <a:endParaRPr sz="26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/>
          <p:nvPr/>
        </p:nvSpPr>
        <p:spPr>
          <a:xfrm>
            <a:off x="1087625" y="961825"/>
            <a:ext cx="1730700" cy="1392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Contestant stage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(To find the first player)</a:t>
            </a:r>
            <a:endParaRPr/>
          </a:p>
        </p:txBody>
      </p:sp>
      <p:sp>
        <p:nvSpPr>
          <p:cNvPr id="375" name="Google Shape;375;p27"/>
          <p:cNvSpPr/>
          <p:nvPr/>
        </p:nvSpPr>
        <p:spPr>
          <a:xfrm>
            <a:off x="3090388" y="776338"/>
            <a:ext cx="1730700" cy="2799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Judge stage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(To store and update player score)</a:t>
            </a:r>
            <a:endParaRPr/>
          </a:p>
        </p:txBody>
      </p:sp>
      <p:sp>
        <p:nvSpPr>
          <p:cNvPr id="376" name="Google Shape;376;p27"/>
          <p:cNvSpPr/>
          <p:nvPr/>
        </p:nvSpPr>
        <p:spPr>
          <a:xfrm>
            <a:off x="5618675" y="1333800"/>
            <a:ext cx="1865400" cy="1392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Comparator stage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(To declare winner)</a:t>
            </a:r>
            <a:endParaRPr/>
          </a:p>
        </p:txBody>
      </p:sp>
      <p:pic>
        <p:nvPicPr>
          <p:cNvPr id="377" name="Google Shape;377;p27"/>
          <p:cNvPicPr preferRelativeResize="0"/>
          <p:nvPr/>
        </p:nvPicPr>
        <p:blipFill rotWithShape="1">
          <a:blip r:embed="rId3">
            <a:alphaModFix/>
          </a:blip>
          <a:srcRect b="8074" l="32145" r="31461" t="11175"/>
          <a:stretch/>
        </p:blipFill>
        <p:spPr>
          <a:xfrm>
            <a:off x="4909450" y="831450"/>
            <a:ext cx="315025" cy="5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7"/>
          <p:cNvPicPr preferRelativeResize="0"/>
          <p:nvPr/>
        </p:nvPicPr>
        <p:blipFill rotWithShape="1">
          <a:blip r:embed="rId3">
            <a:alphaModFix/>
          </a:blip>
          <a:srcRect b="8074" l="32145" r="31461" t="11175"/>
          <a:stretch/>
        </p:blipFill>
        <p:spPr>
          <a:xfrm>
            <a:off x="4909450" y="1541975"/>
            <a:ext cx="315025" cy="5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7"/>
          <p:cNvPicPr preferRelativeResize="0"/>
          <p:nvPr/>
        </p:nvPicPr>
        <p:blipFill rotWithShape="1">
          <a:blip r:embed="rId3">
            <a:alphaModFix/>
          </a:blip>
          <a:srcRect b="8074" l="32145" r="31461" t="11175"/>
          <a:stretch/>
        </p:blipFill>
        <p:spPr>
          <a:xfrm>
            <a:off x="4909450" y="2306163"/>
            <a:ext cx="315025" cy="5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7"/>
          <p:cNvPicPr preferRelativeResize="0"/>
          <p:nvPr/>
        </p:nvPicPr>
        <p:blipFill rotWithShape="1">
          <a:blip r:embed="rId3">
            <a:alphaModFix/>
          </a:blip>
          <a:srcRect b="8074" l="32145" r="31461" t="11175"/>
          <a:stretch/>
        </p:blipFill>
        <p:spPr>
          <a:xfrm>
            <a:off x="4909450" y="2981825"/>
            <a:ext cx="315025" cy="5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7"/>
          <p:cNvPicPr preferRelativeResize="0"/>
          <p:nvPr/>
        </p:nvPicPr>
        <p:blipFill rotWithShape="1">
          <a:blip r:embed="rId4">
            <a:alphaModFix/>
          </a:blip>
          <a:srcRect b="0" l="20736" r="21759" t="0"/>
          <a:stretch/>
        </p:blipFill>
        <p:spPr>
          <a:xfrm>
            <a:off x="547875" y="702725"/>
            <a:ext cx="411950" cy="4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7"/>
          <p:cNvPicPr preferRelativeResize="0"/>
          <p:nvPr/>
        </p:nvPicPr>
        <p:blipFill rotWithShape="1">
          <a:blip r:embed="rId4">
            <a:alphaModFix/>
          </a:blip>
          <a:srcRect b="0" l="20736" r="21759" t="0"/>
          <a:stretch/>
        </p:blipFill>
        <p:spPr>
          <a:xfrm>
            <a:off x="4047725" y="3681638"/>
            <a:ext cx="411950" cy="4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7"/>
          <p:cNvSpPr/>
          <p:nvPr/>
        </p:nvSpPr>
        <p:spPr>
          <a:xfrm>
            <a:off x="1361375" y="2856350"/>
            <a:ext cx="1183200" cy="957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</a:t>
            </a:r>
            <a:endParaRPr/>
          </a:p>
        </p:txBody>
      </p:sp>
      <p:pic>
        <p:nvPicPr>
          <p:cNvPr id="384" name="Google Shape;384;p27"/>
          <p:cNvPicPr preferRelativeResize="0"/>
          <p:nvPr/>
        </p:nvPicPr>
        <p:blipFill rotWithShape="1">
          <a:blip r:embed="rId4">
            <a:alphaModFix/>
          </a:blip>
          <a:srcRect b="0" l="20736" r="21759" t="0"/>
          <a:stretch/>
        </p:blipFill>
        <p:spPr>
          <a:xfrm>
            <a:off x="1509750" y="3911525"/>
            <a:ext cx="411950" cy="4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7"/>
          <p:cNvPicPr preferRelativeResize="0"/>
          <p:nvPr/>
        </p:nvPicPr>
        <p:blipFill rotWithShape="1">
          <a:blip r:embed="rId4">
            <a:alphaModFix/>
          </a:blip>
          <a:srcRect b="0" l="20736" r="21759" t="0"/>
          <a:stretch/>
        </p:blipFill>
        <p:spPr>
          <a:xfrm>
            <a:off x="2064600" y="3911525"/>
            <a:ext cx="411950" cy="4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7"/>
          <p:cNvPicPr preferRelativeResize="0"/>
          <p:nvPr/>
        </p:nvPicPr>
        <p:blipFill rotWithShape="1">
          <a:blip r:embed="rId4">
            <a:alphaModFix/>
          </a:blip>
          <a:srcRect b="0" l="20736" r="21759" t="0"/>
          <a:stretch/>
        </p:blipFill>
        <p:spPr>
          <a:xfrm>
            <a:off x="3540100" y="3681638"/>
            <a:ext cx="411950" cy="4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7"/>
          <p:cNvPicPr preferRelativeResize="0"/>
          <p:nvPr/>
        </p:nvPicPr>
        <p:blipFill rotWithShape="1">
          <a:blip r:embed="rId4">
            <a:alphaModFix/>
          </a:blip>
          <a:srcRect b="0" l="20736" r="21759" t="0"/>
          <a:stretch/>
        </p:blipFill>
        <p:spPr>
          <a:xfrm>
            <a:off x="547875" y="1213375"/>
            <a:ext cx="411950" cy="4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7"/>
          <p:cNvPicPr preferRelativeResize="0"/>
          <p:nvPr/>
        </p:nvPicPr>
        <p:blipFill rotWithShape="1">
          <a:blip r:embed="rId4">
            <a:alphaModFix/>
          </a:blip>
          <a:srcRect b="0" l="20736" r="21759" t="0"/>
          <a:stretch/>
        </p:blipFill>
        <p:spPr>
          <a:xfrm>
            <a:off x="547875" y="1689650"/>
            <a:ext cx="411950" cy="4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7"/>
          <p:cNvPicPr preferRelativeResize="0"/>
          <p:nvPr/>
        </p:nvPicPr>
        <p:blipFill rotWithShape="1">
          <a:blip r:embed="rId4">
            <a:alphaModFix/>
          </a:blip>
          <a:srcRect b="0" l="20736" r="21759" t="0"/>
          <a:stretch/>
        </p:blipFill>
        <p:spPr>
          <a:xfrm>
            <a:off x="547875" y="2200300"/>
            <a:ext cx="411950" cy="4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7"/>
          <p:cNvPicPr preferRelativeResize="0"/>
          <p:nvPr/>
        </p:nvPicPr>
        <p:blipFill rotWithShape="1">
          <a:blip r:embed="rId5">
            <a:alphaModFix/>
          </a:blip>
          <a:srcRect b="9633" l="22855" r="20135" t="0"/>
          <a:stretch/>
        </p:blipFill>
        <p:spPr>
          <a:xfrm>
            <a:off x="7538100" y="776338"/>
            <a:ext cx="383555" cy="65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7"/>
          <p:cNvPicPr preferRelativeResize="0"/>
          <p:nvPr/>
        </p:nvPicPr>
        <p:blipFill rotWithShape="1">
          <a:blip r:embed="rId5">
            <a:alphaModFix/>
          </a:blip>
          <a:srcRect b="9633" l="22855" r="20135" t="0"/>
          <a:stretch/>
        </p:blipFill>
        <p:spPr>
          <a:xfrm>
            <a:off x="7538100" y="1432988"/>
            <a:ext cx="383555" cy="65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7"/>
          <p:cNvPicPr preferRelativeResize="0"/>
          <p:nvPr/>
        </p:nvPicPr>
        <p:blipFill rotWithShape="1">
          <a:blip r:embed="rId5">
            <a:alphaModFix/>
          </a:blip>
          <a:srcRect b="9633" l="22855" r="20135" t="0"/>
          <a:stretch/>
        </p:blipFill>
        <p:spPr>
          <a:xfrm>
            <a:off x="7538100" y="2089638"/>
            <a:ext cx="383555" cy="65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7"/>
          <p:cNvPicPr preferRelativeResize="0"/>
          <p:nvPr/>
        </p:nvPicPr>
        <p:blipFill rotWithShape="1">
          <a:blip r:embed="rId5">
            <a:alphaModFix/>
          </a:blip>
          <a:srcRect b="9633" l="22855" r="20135" t="0"/>
          <a:stretch/>
        </p:blipFill>
        <p:spPr>
          <a:xfrm>
            <a:off x="7538100" y="2746288"/>
            <a:ext cx="383555" cy="65665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7"/>
          <p:cNvSpPr txBox="1"/>
          <p:nvPr/>
        </p:nvSpPr>
        <p:spPr>
          <a:xfrm>
            <a:off x="178175" y="348725"/>
            <a:ext cx="118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Player Buzzers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27"/>
          <p:cNvSpPr txBox="1"/>
          <p:nvPr/>
        </p:nvSpPr>
        <p:spPr>
          <a:xfrm>
            <a:off x="4669150" y="208750"/>
            <a:ext cx="118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Current score of each player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27"/>
          <p:cNvSpPr txBox="1"/>
          <p:nvPr/>
        </p:nvSpPr>
        <p:spPr>
          <a:xfrm>
            <a:off x="7234850" y="83650"/>
            <a:ext cx="1330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Winning state 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of each player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7" name="Google Shape;397;p27"/>
          <p:cNvCxnSpPr/>
          <p:nvPr/>
        </p:nvCxnSpPr>
        <p:spPr>
          <a:xfrm>
            <a:off x="4838575" y="2192225"/>
            <a:ext cx="7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27"/>
          <p:cNvCxnSpPr/>
          <p:nvPr/>
        </p:nvCxnSpPr>
        <p:spPr>
          <a:xfrm flipH="1" rot="10800000">
            <a:off x="2810150" y="1652875"/>
            <a:ext cx="2898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27"/>
          <p:cNvSpPr txBox="1"/>
          <p:nvPr/>
        </p:nvSpPr>
        <p:spPr>
          <a:xfrm>
            <a:off x="1436400" y="4315575"/>
            <a:ext cx="62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Reset Game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27"/>
          <p:cNvSpPr txBox="1"/>
          <p:nvPr/>
        </p:nvSpPr>
        <p:spPr>
          <a:xfrm>
            <a:off x="2008250" y="4315575"/>
            <a:ext cx="801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Take Next Question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" name="Google Shape;401;p27"/>
          <p:cNvSpPr txBox="1"/>
          <p:nvPr/>
        </p:nvSpPr>
        <p:spPr>
          <a:xfrm>
            <a:off x="3429950" y="4146075"/>
            <a:ext cx="72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Point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Increase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" name="Google Shape;402;p27"/>
          <p:cNvSpPr txBox="1"/>
          <p:nvPr/>
        </p:nvSpPr>
        <p:spPr>
          <a:xfrm>
            <a:off x="4128225" y="4146075"/>
            <a:ext cx="83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Point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Decrease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03" name="Google Shape;403;p27"/>
          <p:cNvCxnSpPr>
            <a:stCxn id="383" idx="0"/>
          </p:cNvCxnSpPr>
          <p:nvPr/>
        </p:nvCxnSpPr>
        <p:spPr>
          <a:xfrm flipH="1" rot="10800000">
            <a:off x="1952975" y="2337050"/>
            <a:ext cx="3900" cy="5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27"/>
          <p:cNvCxnSpPr/>
          <p:nvPr/>
        </p:nvCxnSpPr>
        <p:spPr>
          <a:xfrm flipH="1" rot="10800000">
            <a:off x="2544525" y="3053450"/>
            <a:ext cx="5475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27"/>
          <p:cNvSpPr txBox="1"/>
          <p:nvPr/>
        </p:nvSpPr>
        <p:spPr>
          <a:xfrm>
            <a:off x="178175" y="702725"/>
            <a:ext cx="2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A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" name="Google Shape;406;p27"/>
          <p:cNvSpPr txBox="1"/>
          <p:nvPr/>
        </p:nvSpPr>
        <p:spPr>
          <a:xfrm>
            <a:off x="178175" y="1213363"/>
            <a:ext cx="2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B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7" name="Google Shape;407;p27"/>
          <p:cNvSpPr txBox="1"/>
          <p:nvPr/>
        </p:nvSpPr>
        <p:spPr>
          <a:xfrm>
            <a:off x="178175" y="1724025"/>
            <a:ext cx="2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C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" name="Google Shape;408;p27"/>
          <p:cNvSpPr txBox="1"/>
          <p:nvPr/>
        </p:nvSpPr>
        <p:spPr>
          <a:xfrm>
            <a:off x="178175" y="2234663"/>
            <a:ext cx="2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D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9" name="Google Shape;409;p27"/>
          <p:cNvSpPr txBox="1"/>
          <p:nvPr/>
        </p:nvSpPr>
        <p:spPr>
          <a:xfrm>
            <a:off x="5276675" y="961825"/>
            <a:ext cx="2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A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0" name="Google Shape;410;p27"/>
          <p:cNvSpPr txBox="1"/>
          <p:nvPr/>
        </p:nvSpPr>
        <p:spPr>
          <a:xfrm>
            <a:off x="5276675" y="1642275"/>
            <a:ext cx="2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B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1" name="Google Shape;411;p27"/>
          <p:cNvSpPr txBox="1"/>
          <p:nvPr/>
        </p:nvSpPr>
        <p:spPr>
          <a:xfrm>
            <a:off x="5276675" y="2403475"/>
            <a:ext cx="2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C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" name="Google Shape;412;p27"/>
          <p:cNvSpPr txBox="1"/>
          <p:nvPr/>
        </p:nvSpPr>
        <p:spPr>
          <a:xfrm>
            <a:off x="5276675" y="3083913"/>
            <a:ext cx="2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D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3" name="Google Shape;413;p27"/>
          <p:cNvSpPr txBox="1"/>
          <p:nvPr/>
        </p:nvSpPr>
        <p:spPr>
          <a:xfrm>
            <a:off x="8024825" y="961825"/>
            <a:ext cx="2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A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4" name="Google Shape;414;p27"/>
          <p:cNvSpPr txBox="1"/>
          <p:nvPr/>
        </p:nvSpPr>
        <p:spPr>
          <a:xfrm>
            <a:off x="8024825" y="1626588"/>
            <a:ext cx="2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B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5" name="Google Shape;415;p27"/>
          <p:cNvSpPr txBox="1"/>
          <p:nvPr/>
        </p:nvSpPr>
        <p:spPr>
          <a:xfrm>
            <a:off x="8024825" y="2291375"/>
            <a:ext cx="2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C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7"/>
          <p:cNvSpPr txBox="1"/>
          <p:nvPr/>
        </p:nvSpPr>
        <p:spPr>
          <a:xfrm>
            <a:off x="8024825" y="2888138"/>
            <a:ext cx="2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D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464000" y="1283400"/>
            <a:ext cx="8213700" cy="28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❖"/>
            </a:pPr>
            <a:r>
              <a:rPr lang="en" sz="2000">
                <a:solidFill>
                  <a:srgbClr val="000000"/>
                </a:solidFill>
              </a:rPr>
              <a:t>In our project,there are four participants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❖"/>
            </a:pPr>
            <a:r>
              <a:rPr lang="en" sz="2000">
                <a:solidFill>
                  <a:srgbClr val="000000"/>
                </a:solidFill>
              </a:rPr>
              <a:t>Inputs are taken from Logic Toggle (Buzzers)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❖"/>
            </a:pPr>
            <a:r>
              <a:rPr lang="en" sz="2000">
                <a:solidFill>
                  <a:srgbClr val="000000"/>
                </a:solidFill>
              </a:rPr>
              <a:t>Maximum achievable point is 9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❖"/>
            </a:pPr>
            <a:r>
              <a:rPr lang="en" sz="2000">
                <a:solidFill>
                  <a:srgbClr val="000000"/>
                </a:solidFill>
              </a:rPr>
              <a:t>Point reduction for wrong answer is available but points cannot be reduced to negative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❖"/>
            </a:pPr>
            <a:r>
              <a:rPr lang="en" sz="2000">
                <a:solidFill>
                  <a:srgbClr val="000000"/>
                </a:solidFill>
              </a:rPr>
              <a:t>Winner/s is/are shown by LED 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365275" y="296175"/>
            <a:ext cx="2339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Nunito"/>
                <a:ea typeface="Nunito"/>
                <a:cs typeface="Nunito"/>
                <a:sym typeface="Nunito"/>
              </a:rPr>
              <a:t>Features:</a:t>
            </a:r>
            <a:r>
              <a:rPr b="1" lang="en" sz="3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endParaRPr b="1" sz="3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543175" y="357100"/>
            <a:ext cx="77928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50" y="1021850"/>
            <a:ext cx="7792850" cy="36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399075" y="288225"/>
            <a:ext cx="8280600" cy="47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25" y="376900"/>
            <a:ext cx="8047799" cy="45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562725" y="598575"/>
            <a:ext cx="77715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Diagram: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385025" y="1273525"/>
            <a:ext cx="8549400" cy="3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25" y="1337700"/>
            <a:ext cx="8417476" cy="357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idx="4294967295" type="title"/>
          </p:nvPr>
        </p:nvSpPr>
        <p:spPr>
          <a:xfrm>
            <a:off x="297300" y="91450"/>
            <a:ext cx="70041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Subcircuit of Contestant stage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75" y="918963"/>
            <a:ext cx="6567326" cy="315522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8"/>
          <p:cNvSpPr txBox="1"/>
          <p:nvPr/>
        </p:nvSpPr>
        <p:spPr>
          <a:xfrm>
            <a:off x="7003800" y="843950"/>
            <a:ext cx="1891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Input Bus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Takes toggle information of the contestants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JK output bus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Stores the info whenever buzzers are pressed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 output bus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Only registers the participants who press 1st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297300" y="91450"/>
            <a:ext cx="70041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Subcircuit of Judge stage</a:t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9550"/>
            <a:ext cx="8839200" cy="3887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297300" y="91450"/>
            <a:ext cx="70041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Subcircuit of Judge stage</a:t>
            </a:r>
            <a:endParaRPr/>
          </a:p>
        </p:txBody>
      </p:sp>
      <p:sp>
        <p:nvSpPr>
          <p:cNvPr id="324" name="Google Shape;324;p20"/>
          <p:cNvSpPr txBox="1"/>
          <p:nvPr/>
        </p:nvSpPr>
        <p:spPr>
          <a:xfrm>
            <a:off x="596575" y="2924725"/>
            <a:ext cx="8105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If ‘Point increase’ is toggled,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If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‘en0’ = 1, then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current score will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increase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by 1.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lse, counter will not current change state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UP = ‘en0’ &amp; ‘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Point increase’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If ‘Point decrease’ is toggled,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If ‘en0’ = 1 and current score != 0, then current score will decrease by 1.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else, counter will not current change state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 DN = ‘en0’ &amp; (‘Point decrease’ | !’Current score’)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50" y="648252"/>
            <a:ext cx="5603775" cy="23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453075" y="-43850"/>
            <a:ext cx="70305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Subcircuit of Comparator stage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25" y="538750"/>
            <a:ext cx="8601126" cy="45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1"/>
          <p:cNvSpPr txBox="1"/>
          <p:nvPr/>
        </p:nvSpPr>
        <p:spPr>
          <a:xfrm>
            <a:off x="6347600" y="3930100"/>
            <a:ext cx="22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0000"/>
                </a:solidFill>
                <a:latin typeface="Nunito"/>
                <a:ea typeface="Nunito"/>
                <a:cs typeface="Nunito"/>
                <a:sym typeface="Nunito"/>
              </a:rPr>
              <a:t>Comparator Circuit</a:t>
            </a:r>
            <a:endParaRPr b="1" sz="1800">
              <a:solidFill>
                <a:srgbClr val="99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