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8"/>
  </p:notesMasterIdLst>
  <p:handoutMasterIdLst>
    <p:handoutMasterId r:id="rId29"/>
  </p:handoutMasterIdLst>
  <p:sldIdLst>
    <p:sldId id="256" r:id="rId5"/>
    <p:sldId id="275" r:id="rId6"/>
    <p:sldId id="277" r:id="rId7"/>
    <p:sldId id="278" r:id="rId8"/>
    <p:sldId id="282" r:id="rId9"/>
    <p:sldId id="276" r:id="rId10"/>
    <p:sldId id="258" r:id="rId11"/>
    <p:sldId id="279" r:id="rId12"/>
    <p:sldId id="280" r:id="rId13"/>
    <p:sldId id="281" r:id="rId14"/>
    <p:sldId id="283" r:id="rId15"/>
    <p:sldId id="284" r:id="rId16"/>
    <p:sldId id="285" r:id="rId17"/>
    <p:sldId id="286" r:id="rId18"/>
    <p:sldId id="287" r:id="rId19"/>
    <p:sldId id="288" r:id="rId20"/>
    <p:sldId id="289" r:id="rId21"/>
    <p:sldId id="290" r:id="rId22"/>
    <p:sldId id="293" r:id="rId23"/>
    <p:sldId id="291" r:id="rId24"/>
    <p:sldId id="292" r:id="rId25"/>
    <p:sldId id="294"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5033" autoAdjust="0"/>
  </p:normalViewPr>
  <p:slideViewPr>
    <p:cSldViewPr snapToGrid="0" snapToObjects="1">
      <p:cViewPr varScale="1">
        <p:scale>
          <a:sx n="86" d="100"/>
          <a:sy n="86" d="100"/>
        </p:scale>
        <p:origin x="581" y="6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OneDrive%20-%20BUET\Desktop\antDiam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OneDrive%20-%20BUET\Desktop\antDiam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BER vs Antenna Diameter for 0HZ frequency offset</a:t>
            </a:r>
          </a:p>
        </c:rich>
      </c:tx>
      <c:layout>
        <c:manualLayout>
          <c:xMode val="edge"/>
          <c:yMode val="edge"/>
          <c:x val="0.30244205420934084"/>
          <c:y val="1.3623189027647566E-2"/>
        </c:manualLayout>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9.8173068405252611E-2"/>
          <c:y val="9.7712412691806305E-2"/>
          <c:w val="0.88724021197202119"/>
          <c:h val="0.7812301775448367"/>
        </c:manualLayout>
      </c:layout>
      <c:scatterChart>
        <c:scatterStyle val="smoothMarker"/>
        <c:varyColors val="0"/>
        <c:ser>
          <c:idx val="0"/>
          <c:order val="0"/>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Sheet1!$A$9:$A$16</c:f>
              <c:numCache>
                <c:formatCode>General</c:formatCode>
                <c:ptCount val="8"/>
                <c:pt idx="0">
                  <c:v>0.4</c:v>
                </c:pt>
                <c:pt idx="1">
                  <c:v>0.6</c:v>
                </c:pt>
                <c:pt idx="2">
                  <c:v>1</c:v>
                </c:pt>
                <c:pt idx="3">
                  <c:v>1.3</c:v>
                </c:pt>
                <c:pt idx="4">
                  <c:v>1.5</c:v>
                </c:pt>
                <c:pt idx="5">
                  <c:v>1.8</c:v>
                </c:pt>
                <c:pt idx="6">
                  <c:v>2.5</c:v>
                </c:pt>
                <c:pt idx="7">
                  <c:v>3</c:v>
                </c:pt>
              </c:numCache>
            </c:numRef>
          </c:xVal>
          <c:yVal>
            <c:numRef>
              <c:f>Sheet1!$B$9:$B$16</c:f>
              <c:numCache>
                <c:formatCode>0.00E+00</c:formatCode>
                <c:ptCount val="8"/>
                <c:pt idx="0">
                  <c:v>2.9200000000000002E-5</c:v>
                </c:pt>
                <c:pt idx="1">
                  <c:v>8.8999999999999995E-6</c:v>
                </c:pt>
                <c:pt idx="2">
                  <c:v>6.7399999999999998E-6</c:v>
                </c:pt>
                <c:pt idx="3">
                  <c:v>1.7499999999999998E-5</c:v>
                </c:pt>
                <c:pt idx="4">
                  <c:v>2.3499999999999999E-5</c:v>
                </c:pt>
                <c:pt idx="5">
                  <c:v>2.4899999999999999E-5</c:v>
                </c:pt>
                <c:pt idx="6">
                  <c:v>2.6699999999999998E-5</c:v>
                </c:pt>
                <c:pt idx="7">
                  <c:v>2.9249999999999999E-5</c:v>
                </c:pt>
              </c:numCache>
            </c:numRef>
          </c:yVal>
          <c:smooth val="1"/>
          <c:extLst>
            <c:ext xmlns:c16="http://schemas.microsoft.com/office/drawing/2014/chart" uri="{C3380CC4-5D6E-409C-BE32-E72D297353CC}">
              <c16:uniqueId val="{00000000-33EC-447C-906E-0C62B3A9ED9B}"/>
            </c:ext>
          </c:extLst>
        </c:ser>
        <c:dLbls>
          <c:showLegendKey val="0"/>
          <c:showVal val="0"/>
          <c:showCatName val="0"/>
          <c:showSerName val="0"/>
          <c:showPercent val="0"/>
          <c:showBubbleSize val="0"/>
        </c:dLbls>
        <c:axId val="301838056"/>
        <c:axId val="301835704"/>
      </c:scatterChart>
      <c:valAx>
        <c:axId val="301838056"/>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Antenna Diameter(meter)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01835704"/>
        <c:crosses val="autoZero"/>
        <c:crossBetween val="midCat"/>
      </c:valAx>
      <c:valAx>
        <c:axId val="301835704"/>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BER</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018380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Total Errors vs Antenna Diameter at 0 frequency offset</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4.9982237881117025E-2"/>
          <c:y val="0.14096508495648569"/>
          <c:w val="0.92416961776208495"/>
          <c:h val="0.78158585439977901"/>
        </c:manualLayout>
      </c:layout>
      <c:barChart>
        <c:barDir val="col"/>
        <c:grouping val="clustered"/>
        <c:varyColors val="0"/>
        <c:ser>
          <c:idx val="0"/>
          <c:order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Sheet1!$A$9:$A$16</c:f>
              <c:numCache>
                <c:formatCode>General</c:formatCode>
                <c:ptCount val="8"/>
                <c:pt idx="0">
                  <c:v>0.4</c:v>
                </c:pt>
                <c:pt idx="1">
                  <c:v>0.6</c:v>
                </c:pt>
                <c:pt idx="2">
                  <c:v>1</c:v>
                </c:pt>
                <c:pt idx="3">
                  <c:v>1.3</c:v>
                </c:pt>
                <c:pt idx="4">
                  <c:v>1.5</c:v>
                </c:pt>
                <c:pt idx="5">
                  <c:v>1.8</c:v>
                </c:pt>
                <c:pt idx="6">
                  <c:v>2.5</c:v>
                </c:pt>
                <c:pt idx="7">
                  <c:v>3</c:v>
                </c:pt>
              </c:numCache>
            </c:numRef>
          </c:cat>
          <c:val>
            <c:numRef>
              <c:f>Sheet1!$C$9:$C$16</c:f>
              <c:numCache>
                <c:formatCode>General</c:formatCode>
                <c:ptCount val="8"/>
                <c:pt idx="0">
                  <c:v>117</c:v>
                </c:pt>
                <c:pt idx="1">
                  <c:v>36</c:v>
                </c:pt>
                <c:pt idx="2">
                  <c:v>27</c:v>
                </c:pt>
                <c:pt idx="3">
                  <c:v>70</c:v>
                </c:pt>
                <c:pt idx="4">
                  <c:v>92</c:v>
                </c:pt>
                <c:pt idx="5">
                  <c:v>100</c:v>
                </c:pt>
                <c:pt idx="6">
                  <c:v>107</c:v>
                </c:pt>
                <c:pt idx="7">
                  <c:v>117</c:v>
                </c:pt>
              </c:numCache>
            </c:numRef>
          </c:val>
          <c:extLst>
            <c:ext xmlns:c16="http://schemas.microsoft.com/office/drawing/2014/chart" uri="{C3380CC4-5D6E-409C-BE32-E72D297353CC}">
              <c16:uniqueId val="{00000000-A025-4CF6-8A55-B217B8027DD5}"/>
            </c:ext>
          </c:extLst>
        </c:ser>
        <c:dLbls>
          <c:dLblPos val="outEnd"/>
          <c:showLegendKey val="0"/>
          <c:showVal val="1"/>
          <c:showCatName val="0"/>
          <c:showSerName val="0"/>
          <c:showPercent val="0"/>
          <c:showBubbleSize val="0"/>
        </c:dLbls>
        <c:gapWidth val="100"/>
        <c:overlap val="-24"/>
        <c:axId val="450909640"/>
        <c:axId val="450910032"/>
      </c:barChart>
      <c:catAx>
        <c:axId val="45090964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Antenna Diameter(meter)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50910032"/>
        <c:crosses val="autoZero"/>
        <c:auto val="1"/>
        <c:lblAlgn val="ctr"/>
        <c:lblOffset val="100"/>
        <c:noMultiLvlLbl val="0"/>
      </c:catAx>
      <c:valAx>
        <c:axId val="45091003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Errors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50909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BER vs Antenna Diameter at 2 Hz frequency offset</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2787739424768202"/>
          <c:y val="0.20840606494436129"/>
          <c:w val="0.7903495188101487"/>
          <c:h val="0.566188393117527"/>
        </c:manualLayout>
      </c:layout>
      <c:scatterChart>
        <c:scatterStyle val="smoothMarker"/>
        <c:varyColors val="0"/>
        <c:ser>
          <c:idx val="0"/>
          <c:order val="0"/>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Sheet1!$A$1:$A$8</c:f>
              <c:numCache>
                <c:formatCode>General</c:formatCode>
                <c:ptCount val="8"/>
                <c:pt idx="0">
                  <c:v>0.4</c:v>
                </c:pt>
                <c:pt idx="1">
                  <c:v>0.6</c:v>
                </c:pt>
                <c:pt idx="2">
                  <c:v>1</c:v>
                </c:pt>
                <c:pt idx="3">
                  <c:v>1.3</c:v>
                </c:pt>
                <c:pt idx="4">
                  <c:v>1.5</c:v>
                </c:pt>
                <c:pt idx="5">
                  <c:v>1.8</c:v>
                </c:pt>
                <c:pt idx="6">
                  <c:v>2.5</c:v>
                </c:pt>
                <c:pt idx="7">
                  <c:v>3</c:v>
                </c:pt>
              </c:numCache>
            </c:numRef>
          </c:xVal>
          <c:yVal>
            <c:numRef>
              <c:f>Sheet1!$B$1:$B$8</c:f>
              <c:numCache>
                <c:formatCode>0.00E+00</c:formatCode>
                <c:ptCount val="8"/>
                <c:pt idx="0">
                  <c:v>4.6199999999999998E-5</c:v>
                </c:pt>
                <c:pt idx="1">
                  <c:v>3.57E-5</c:v>
                </c:pt>
                <c:pt idx="2">
                  <c:v>2.3499999999999999E-5</c:v>
                </c:pt>
                <c:pt idx="3">
                  <c:v>3.15E-5</c:v>
                </c:pt>
                <c:pt idx="4">
                  <c:v>3.8000000000000002E-5</c:v>
                </c:pt>
                <c:pt idx="5">
                  <c:v>3.9700000000000003E-5</c:v>
                </c:pt>
                <c:pt idx="6">
                  <c:v>4.2200000000000003E-5</c:v>
                </c:pt>
                <c:pt idx="7">
                  <c:v>4.4700000000000002E-5</c:v>
                </c:pt>
              </c:numCache>
            </c:numRef>
          </c:yVal>
          <c:smooth val="1"/>
          <c:extLst>
            <c:ext xmlns:c16="http://schemas.microsoft.com/office/drawing/2014/chart" uri="{C3380CC4-5D6E-409C-BE32-E72D297353CC}">
              <c16:uniqueId val="{00000000-AE56-45F2-BB92-E3E8D2355905}"/>
            </c:ext>
          </c:extLst>
        </c:ser>
        <c:dLbls>
          <c:showLegendKey val="0"/>
          <c:showVal val="0"/>
          <c:showCatName val="0"/>
          <c:showSerName val="0"/>
          <c:showPercent val="0"/>
          <c:showBubbleSize val="0"/>
        </c:dLbls>
        <c:axId val="453331792"/>
        <c:axId val="453329048"/>
      </c:scatterChart>
      <c:valAx>
        <c:axId val="453331792"/>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sz="1400" dirty="0"/>
                  <a:t>Antenna Diameter(meter)</a:t>
                </a:r>
              </a:p>
            </c:rich>
          </c:tx>
          <c:layout>
            <c:manualLayout>
              <c:xMode val="edge"/>
              <c:yMode val="edge"/>
              <c:x val="0.43007616405149679"/>
              <c:y val="0.87868028893082595"/>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53329048"/>
        <c:crosses val="autoZero"/>
        <c:crossBetween val="midCat"/>
      </c:valAx>
      <c:valAx>
        <c:axId val="453329048"/>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BER</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533317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bit Errors at 2 Hz Frequency offset</a:t>
            </a:r>
          </a:p>
        </c:rich>
      </c:tx>
      <c:layout>
        <c:manualLayout>
          <c:xMode val="edge"/>
          <c:yMode val="edge"/>
          <c:x val="0.23086111111111116"/>
          <c:y val="3.2407407407407406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Sheet1!$A$1:$A$8</c:f>
              <c:numCache>
                <c:formatCode>General</c:formatCode>
                <c:ptCount val="8"/>
                <c:pt idx="0">
                  <c:v>0.4</c:v>
                </c:pt>
                <c:pt idx="1">
                  <c:v>0.6</c:v>
                </c:pt>
                <c:pt idx="2">
                  <c:v>1</c:v>
                </c:pt>
                <c:pt idx="3">
                  <c:v>1.3</c:v>
                </c:pt>
                <c:pt idx="4">
                  <c:v>1.5</c:v>
                </c:pt>
                <c:pt idx="5">
                  <c:v>1.8</c:v>
                </c:pt>
                <c:pt idx="6">
                  <c:v>2.5</c:v>
                </c:pt>
                <c:pt idx="7">
                  <c:v>3</c:v>
                </c:pt>
              </c:numCache>
            </c:numRef>
          </c:cat>
          <c:val>
            <c:numRef>
              <c:f>Sheet1!$C$1:$C$8</c:f>
              <c:numCache>
                <c:formatCode>General</c:formatCode>
                <c:ptCount val="8"/>
                <c:pt idx="0">
                  <c:v>185</c:v>
                </c:pt>
                <c:pt idx="1">
                  <c:v>143</c:v>
                </c:pt>
                <c:pt idx="2">
                  <c:v>94</c:v>
                </c:pt>
                <c:pt idx="3">
                  <c:v>126</c:v>
                </c:pt>
                <c:pt idx="4">
                  <c:v>152</c:v>
                </c:pt>
                <c:pt idx="5">
                  <c:v>159</c:v>
                </c:pt>
                <c:pt idx="6">
                  <c:v>169</c:v>
                </c:pt>
                <c:pt idx="7">
                  <c:v>179</c:v>
                </c:pt>
              </c:numCache>
            </c:numRef>
          </c:val>
          <c:extLst>
            <c:ext xmlns:c16="http://schemas.microsoft.com/office/drawing/2014/chart" uri="{C3380CC4-5D6E-409C-BE32-E72D297353CC}">
              <c16:uniqueId val="{00000000-6152-4B83-B762-25DCDA1C6913}"/>
            </c:ext>
          </c:extLst>
        </c:ser>
        <c:dLbls>
          <c:dLblPos val="outEnd"/>
          <c:showLegendKey val="0"/>
          <c:showVal val="1"/>
          <c:showCatName val="0"/>
          <c:showSerName val="0"/>
          <c:showPercent val="0"/>
          <c:showBubbleSize val="0"/>
        </c:dLbls>
        <c:gapWidth val="100"/>
        <c:overlap val="-24"/>
        <c:axId val="392994848"/>
        <c:axId val="392999160"/>
      </c:barChart>
      <c:catAx>
        <c:axId val="392994848"/>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Antenna Diameter(meter)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92999160"/>
        <c:crosses val="autoZero"/>
        <c:auto val="1"/>
        <c:lblAlgn val="ctr"/>
        <c:lblOffset val="100"/>
        <c:noMultiLvlLbl val="0"/>
      </c:catAx>
      <c:valAx>
        <c:axId val="39299916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Bit Errors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9299484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Total Errors vs Altitude</a:t>
            </a:r>
          </a:p>
        </c:rich>
      </c:tx>
      <c:layout>
        <c:manualLayout>
          <c:xMode val="edge"/>
          <c:yMode val="edge"/>
          <c:x val="0.32029620092621791"/>
          <c:y val="3.3936514183130859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2625849858531843E-2"/>
          <c:y val="0.14663659264765541"/>
          <c:w val="0.93729767968074928"/>
          <c:h val="0.75054572927066865"/>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Sheet1!$A$1:$A$11</c:f>
              <c:numCache>
                <c:formatCode>General</c:formatCode>
                <c:ptCount val="11"/>
                <c:pt idx="0">
                  <c:v>15600</c:v>
                </c:pt>
                <c:pt idx="1">
                  <c:v>19600</c:v>
                </c:pt>
                <c:pt idx="2">
                  <c:v>23600</c:v>
                </c:pt>
                <c:pt idx="3">
                  <c:v>27600</c:v>
                </c:pt>
                <c:pt idx="4">
                  <c:v>31600</c:v>
                </c:pt>
                <c:pt idx="5">
                  <c:v>35600</c:v>
                </c:pt>
                <c:pt idx="6">
                  <c:v>39600</c:v>
                </c:pt>
                <c:pt idx="7">
                  <c:v>43600</c:v>
                </c:pt>
                <c:pt idx="8">
                  <c:v>47600</c:v>
                </c:pt>
                <c:pt idx="9">
                  <c:v>51600</c:v>
                </c:pt>
                <c:pt idx="10">
                  <c:v>55600</c:v>
                </c:pt>
              </c:numCache>
            </c:numRef>
          </c:cat>
          <c:val>
            <c:numRef>
              <c:f>Sheet1!$B$1:$B$11</c:f>
              <c:numCache>
                <c:formatCode>General</c:formatCode>
                <c:ptCount val="11"/>
                <c:pt idx="0">
                  <c:v>316</c:v>
                </c:pt>
                <c:pt idx="1">
                  <c:v>314</c:v>
                </c:pt>
                <c:pt idx="2">
                  <c:v>314</c:v>
                </c:pt>
                <c:pt idx="3">
                  <c:v>314</c:v>
                </c:pt>
                <c:pt idx="4">
                  <c:v>313</c:v>
                </c:pt>
                <c:pt idx="5">
                  <c:v>313</c:v>
                </c:pt>
                <c:pt idx="6">
                  <c:v>313</c:v>
                </c:pt>
                <c:pt idx="7">
                  <c:v>312</c:v>
                </c:pt>
                <c:pt idx="8">
                  <c:v>313</c:v>
                </c:pt>
                <c:pt idx="9">
                  <c:v>313</c:v>
                </c:pt>
                <c:pt idx="10">
                  <c:v>313</c:v>
                </c:pt>
              </c:numCache>
            </c:numRef>
          </c:val>
          <c:extLst>
            <c:ext xmlns:c16="http://schemas.microsoft.com/office/drawing/2014/chart" uri="{C3380CC4-5D6E-409C-BE32-E72D297353CC}">
              <c16:uniqueId val="{00000000-371E-4639-B46B-528725A7A5BB}"/>
            </c:ext>
          </c:extLst>
        </c:ser>
        <c:dLbls>
          <c:dLblPos val="outEnd"/>
          <c:showLegendKey val="0"/>
          <c:showVal val="1"/>
          <c:showCatName val="0"/>
          <c:showSerName val="0"/>
          <c:showPercent val="0"/>
          <c:showBubbleSize val="0"/>
        </c:dLbls>
        <c:gapWidth val="444"/>
        <c:overlap val="-81"/>
        <c:axId val="471304048"/>
        <c:axId val="471303720"/>
      </c:barChart>
      <c:catAx>
        <c:axId val="4713040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Altitude</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71303720"/>
        <c:crosses val="autoZero"/>
        <c:auto val="1"/>
        <c:lblAlgn val="ctr"/>
        <c:lblOffset val="100"/>
        <c:noMultiLvlLbl val="0"/>
      </c:catAx>
      <c:valAx>
        <c:axId val="471303720"/>
        <c:scaling>
          <c:orientation val="minMax"/>
        </c:scaling>
        <c:delete val="1"/>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Total Errors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71304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BER vs Carrier Frequency at 1m Antenna Diameter</a:t>
            </a:r>
          </a:p>
        </c:rich>
      </c:tx>
      <c:layout>
        <c:manualLayout>
          <c:xMode val="edge"/>
          <c:yMode val="edge"/>
          <c:x val="0.24265426698205933"/>
          <c:y val="2.159244264507422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50537800422006"/>
          <c:y val="0.14218897390534616"/>
          <c:w val="0.82694941679002931"/>
          <c:h val="0.68724493517443619"/>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Sheet1!$A$10:$A$20</c:f>
              <c:numCache>
                <c:formatCode>General</c:formatCode>
                <c:ptCount val="11"/>
                <c:pt idx="0">
                  <c:v>3000</c:v>
                </c:pt>
                <c:pt idx="1">
                  <c:v>4000</c:v>
                </c:pt>
                <c:pt idx="2">
                  <c:v>5000</c:v>
                </c:pt>
                <c:pt idx="3">
                  <c:v>6000</c:v>
                </c:pt>
                <c:pt idx="4">
                  <c:v>7000</c:v>
                </c:pt>
                <c:pt idx="5">
                  <c:v>8000</c:v>
                </c:pt>
                <c:pt idx="6">
                  <c:v>9000</c:v>
                </c:pt>
                <c:pt idx="7">
                  <c:v>10000</c:v>
                </c:pt>
                <c:pt idx="8">
                  <c:v>11000</c:v>
                </c:pt>
                <c:pt idx="9">
                  <c:v>12000</c:v>
                </c:pt>
                <c:pt idx="10">
                  <c:v>13000</c:v>
                </c:pt>
              </c:numCache>
            </c:numRef>
          </c:xVal>
          <c:yVal>
            <c:numRef>
              <c:f>Sheet1!$B$10:$B$20</c:f>
              <c:numCache>
                <c:formatCode>0.00E+00</c:formatCode>
                <c:ptCount val="11"/>
                <c:pt idx="0">
                  <c:v>2.05E-5</c:v>
                </c:pt>
                <c:pt idx="1">
                  <c:v>1.7499999999999998E-5</c:v>
                </c:pt>
                <c:pt idx="2">
                  <c:v>1.375E-5</c:v>
                </c:pt>
                <c:pt idx="3">
                  <c:v>1.1749999999999999E-5</c:v>
                </c:pt>
                <c:pt idx="4">
                  <c:v>8.7399999999999993E-6</c:v>
                </c:pt>
                <c:pt idx="5">
                  <c:v>7.7489999999999998E-6</c:v>
                </c:pt>
                <c:pt idx="6">
                  <c:v>6.4899999999999997E-6</c:v>
                </c:pt>
                <c:pt idx="7">
                  <c:v>6.9999999999999999E-6</c:v>
                </c:pt>
                <c:pt idx="8">
                  <c:v>6.4999999999999996E-6</c:v>
                </c:pt>
                <c:pt idx="9">
                  <c:v>6.2400000000000004E-6</c:v>
                </c:pt>
                <c:pt idx="10">
                  <c:v>6.4999999999999996E-6</c:v>
                </c:pt>
              </c:numCache>
            </c:numRef>
          </c:yVal>
          <c:smooth val="0"/>
          <c:extLst>
            <c:ext xmlns:c16="http://schemas.microsoft.com/office/drawing/2014/chart" uri="{C3380CC4-5D6E-409C-BE32-E72D297353CC}">
              <c16:uniqueId val="{00000000-4B79-454C-85D9-643BBF737686}"/>
            </c:ext>
          </c:extLst>
        </c:ser>
        <c:dLbls>
          <c:showLegendKey val="0"/>
          <c:showVal val="0"/>
          <c:showCatName val="0"/>
          <c:showSerName val="0"/>
          <c:showPercent val="0"/>
          <c:showBubbleSize val="0"/>
        </c:dLbls>
        <c:axId val="322068848"/>
        <c:axId val="322069176"/>
      </c:scatterChart>
      <c:valAx>
        <c:axId val="322068848"/>
        <c:scaling>
          <c:orientation val="minMax"/>
        </c:scaling>
        <c:delete val="0"/>
        <c:axPos val="b"/>
        <c:majorGridlines>
          <c:spPr>
            <a:ln w="0" cap="flat" cmpd="sng" algn="ctr">
              <a:solidFill>
                <a:schemeClr val="tx1"/>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Carrier Frequency</a:t>
                </a:r>
              </a:p>
            </c:rich>
          </c:tx>
          <c:layout>
            <c:manualLayout>
              <c:xMode val="edge"/>
              <c:yMode val="edge"/>
              <c:x val="0.45686679790026241"/>
              <c:y val="0.89719889180519097"/>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2069176"/>
        <c:crosses val="autoZero"/>
        <c:crossBetween val="midCat"/>
      </c:valAx>
      <c:valAx>
        <c:axId val="322069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BER</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20688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errors vs Carrier Frequency at 1 m antenna diameter</a:t>
            </a:r>
          </a:p>
        </c:rich>
      </c:tx>
      <c:layout>
        <c:manualLayout>
          <c:xMode val="edge"/>
          <c:yMode val="edge"/>
          <c:x val="0.14345774959948188"/>
          <c:y val="2.7711797307996833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Sheet1!$A$10:$A$20</c:f>
              <c:numCache>
                <c:formatCode>General</c:formatCode>
                <c:ptCount val="11"/>
                <c:pt idx="0">
                  <c:v>3000</c:v>
                </c:pt>
                <c:pt idx="1">
                  <c:v>4000</c:v>
                </c:pt>
                <c:pt idx="2">
                  <c:v>5000</c:v>
                </c:pt>
                <c:pt idx="3">
                  <c:v>6000</c:v>
                </c:pt>
                <c:pt idx="4">
                  <c:v>7000</c:v>
                </c:pt>
                <c:pt idx="5">
                  <c:v>8000</c:v>
                </c:pt>
                <c:pt idx="6">
                  <c:v>9000</c:v>
                </c:pt>
                <c:pt idx="7">
                  <c:v>10000</c:v>
                </c:pt>
                <c:pt idx="8">
                  <c:v>11000</c:v>
                </c:pt>
                <c:pt idx="9">
                  <c:v>12000</c:v>
                </c:pt>
                <c:pt idx="10">
                  <c:v>13000</c:v>
                </c:pt>
              </c:numCache>
            </c:numRef>
          </c:cat>
          <c:val>
            <c:numRef>
              <c:f>Sheet1!$C$10:$C$20</c:f>
              <c:numCache>
                <c:formatCode>General</c:formatCode>
                <c:ptCount val="11"/>
                <c:pt idx="0">
                  <c:v>82</c:v>
                </c:pt>
                <c:pt idx="1">
                  <c:v>70</c:v>
                </c:pt>
                <c:pt idx="2">
                  <c:v>55</c:v>
                </c:pt>
                <c:pt idx="3">
                  <c:v>47</c:v>
                </c:pt>
                <c:pt idx="4">
                  <c:v>35</c:v>
                </c:pt>
                <c:pt idx="5">
                  <c:v>31</c:v>
                </c:pt>
                <c:pt idx="6">
                  <c:v>26</c:v>
                </c:pt>
                <c:pt idx="7">
                  <c:v>28</c:v>
                </c:pt>
                <c:pt idx="8">
                  <c:v>26</c:v>
                </c:pt>
                <c:pt idx="9">
                  <c:v>25</c:v>
                </c:pt>
                <c:pt idx="10">
                  <c:v>26</c:v>
                </c:pt>
              </c:numCache>
            </c:numRef>
          </c:val>
          <c:extLst>
            <c:ext xmlns:c16="http://schemas.microsoft.com/office/drawing/2014/chart" uri="{C3380CC4-5D6E-409C-BE32-E72D297353CC}">
              <c16:uniqueId val="{00000000-3B67-43D2-8468-E2A52E990032}"/>
            </c:ext>
          </c:extLst>
        </c:ser>
        <c:dLbls>
          <c:dLblPos val="outEnd"/>
          <c:showLegendKey val="0"/>
          <c:showVal val="1"/>
          <c:showCatName val="0"/>
          <c:showSerName val="0"/>
          <c:showPercent val="0"/>
          <c:showBubbleSize val="0"/>
        </c:dLbls>
        <c:gapWidth val="100"/>
        <c:overlap val="-24"/>
        <c:axId val="690086280"/>
        <c:axId val="690089232"/>
      </c:barChart>
      <c:catAx>
        <c:axId val="69008628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Carrier frequency</a:t>
                </a:r>
              </a:p>
            </c:rich>
          </c:tx>
          <c:layout>
            <c:manualLayout>
              <c:xMode val="edge"/>
              <c:yMode val="edge"/>
              <c:x val="0.42595324947750779"/>
              <c:y val="0.94310134957416747"/>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90089232"/>
        <c:crosses val="autoZero"/>
        <c:auto val="1"/>
        <c:lblAlgn val="ctr"/>
        <c:lblOffset val="100"/>
        <c:noMultiLvlLbl val="0"/>
      </c:catAx>
      <c:valAx>
        <c:axId val="69008923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Total errors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9008628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CF720-8042-4244-BA6E-146B8681DC07}"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324B8CE6-8F1D-4F41-B6CA-EE188BDD5DE8}">
      <dgm:prSet phldrT="[Text]"/>
      <dgm:spPr/>
      <dgm:t>
        <a:bodyPr/>
        <a:lstStyle/>
        <a:p>
          <a:r>
            <a:rPr lang="en-US" b="1" dirty="0">
              <a:latin typeface="Cambria Math" panose="02040503050406030204" pitchFamily="18" charset="0"/>
              <a:ea typeface="Cambria Math" panose="02040503050406030204" pitchFamily="18" charset="0"/>
            </a:rPr>
            <a:t>Satellite Downlink Transmitter</a:t>
          </a:r>
        </a:p>
      </dgm:t>
    </dgm:pt>
    <dgm:pt modelId="{8916E0E3-7588-480D-B822-B357DB55A1C6}" type="parTrans" cxnId="{3BCA7389-80A1-44C3-8FBB-7C134D0E7828}">
      <dgm:prSet/>
      <dgm:spPr/>
      <dgm:t>
        <a:bodyPr/>
        <a:lstStyle/>
        <a:p>
          <a:endParaRPr lang="en-US"/>
        </a:p>
      </dgm:t>
    </dgm:pt>
    <dgm:pt modelId="{B38CC65E-D619-4880-89C7-58BE35E67844}" type="sibTrans" cxnId="{3BCA7389-80A1-44C3-8FBB-7C134D0E7828}">
      <dgm:prSet/>
      <dgm:spPr/>
      <dgm:t>
        <a:bodyPr/>
        <a:lstStyle/>
        <a:p>
          <a:endParaRPr lang="en-US"/>
        </a:p>
      </dgm:t>
    </dgm:pt>
    <dgm:pt modelId="{83205088-B4EF-4A11-BBAF-61DF9F23E0C0}">
      <dgm:prSet phldrT="[Text]" custT="1"/>
      <dgm:spPr/>
      <dgm:t>
        <a:bodyPr/>
        <a:lstStyle/>
        <a:p>
          <a:r>
            <a:rPr lang="en-US" sz="1600" dirty="0">
              <a:latin typeface="Cambria Math" panose="02040503050406030204" pitchFamily="18" charset="0"/>
              <a:ea typeface="Cambria Math" panose="02040503050406030204" pitchFamily="18" charset="0"/>
            </a:rPr>
            <a:t>- </a:t>
          </a:r>
          <a:r>
            <a:rPr lang="en-US" sz="1800" dirty="0">
              <a:latin typeface="Cambria Math" panose="02040503050406030204" pitchFamily="18" charset="0"/>
              <a:ea typeface="Cambria Math" panose="02040503050406030204" pitchFamily="18" charset="0"/>
            </a:rPr>
            <a:t>Bernoulli Binary Generator</a:t>
          </a:r>
        </a:p>
        <a:p>
          <a:r>
            <a:rPr lang="en-US" sz="1800" dirty="0">
              <a:latin typeface="Cambria Math" panose="02040503050406030204" pitchFamily="18" charset="0"/>
              <a:ea typeface="Cambria Math" panose="02040503050406030204" pitchFamily="18" charset="0"/>
            </a:rPr>
            <a:t>-Rectangular QAM Modulator Baseband</a:t>
          </a:r>
        </a:p>
        <a:p>
          <a:r>
            <a:rPr lang="en-US" sz="1800" dirty="0">
              <a:latin typeface="Cambria Math" panose="02040503050406030204" pitchFamily="18" charset="0"/>
              <a:ea typeface="Cambria Math" panose="02040503050406030204" pitchFamily="18" charset="0"/>
            </a:rPr>
            <a:t>- Raised Cosine Transmit Filter</a:t>
          </a:r>
        </a:p>
        <a:p>
          <a:r>
            <a:rPr lang="en-US" sz="1800" dirty="0">
              <a:latin typeface="Cambria Math" panose="02040503050406030204" pitchFamily="18" charset="0"/>
              <a:ea typeface="Cambria Math" panose="02040503050406030204" pitchFamily="18" charset="0"/>
            </a:rPr>
            <a:t>- Saleh Model for memory nonlinearity</a:t>
          </a:r>
        </a:p>
        <a:p>
          <a:r>
            <a:rPr lang="en-US" sz="1800" dirty="0">
              <a:latin typeface="Cambria Math" panose="02040503050406030204" pitchFamily="18" charset="0"/>
              <a:ea typeface="Cambria Math" panose="02040503050406030204" pitchFamily="18" charset="0"/>
            </a:rPr>
            <a:t>- Antenna Gain</a:t>
          </a:r>
        </a:p>
      </dgm:t>
    </dgm:pt>
    <dgm:pt modelId="{26A6BF34-B8D0-4354-A59F-D1972E412C43}" type="parTrans" cxnId="{DC552C7F-2DCA-4ACA-89F4-DA9189893B12}">
      <dgm:prSet/>
      <dgm:spPr/>
      <dgm:t>
        <a:bodyPr/>
        <a:lstStyle/>
        <a:p>
          <a:endParaRPr lang="en-US"/>
        </a:p>
      </dgm:t>
    </dgm:pt>
    <dgm:pt modelId="{A1520BA2-8CF3-4AA1-B179-ABE4CBC70CEF}" type="sibTrans" cxnId="{DC552C7F-2DCA-4ACA-89F4-DA9189893B12}">
      <dgm:prSet/>
      <dgm:spPr/>
      <dgm:t>
        <a:bodyPr/>
        <a:lstStyle/>
        <a:p>
          <a:endParaRPr lang="en-US"/>
        </a:p>
      </dgm:t>
    </dgm:pt>
    <dgm:pt modelId="{A491BE44-901A-4AEB-B510-AE53F7833A6D}">
      <dgm:prSet phldrT="[Text]"/>
      <dgm:spPr/>
      <dgm:t>
        <a:bodyPr/>
        <a:lstStyle/>
        <a:p>
          <a:r>
            <a:rPr lang="en-US" b="1" dirty="0">
              <a:latin typeface="Cambria Math" panose="02040503050406030204" pitchFamily="18" charset="0"/>
              <a:ea typeface="Cambria Math" panose="02040503050406030204" pitchFamily="18" charset="0"/>
            </a:rPr>
            <a:t>Ground Station Downlink Receiver</a:t>
          </a:r>
        </a:p>
      </dgm:t>
    </dgm:pt>
    <dgm:pt modelId="{9DF90D0B-9805-442C-8535-67E5383A9560}" type="parTrans" cxnId="{B5911F73-C5EE-431D-855A-0207578AFB1F}">
      <dgm:prSet/>
      <dgm:spPr/>
      <dgm:t>
        <a:bodyPr/>
        <a:lstStyle/>
        <a:p>
          <a:endParaRPr lang="en-US"/>
        </a:p>
      </dgm:t>
    </dgm:pt>
    <dgm:pt modelId="{82EA2EF4-4EDD-439D-91E6-C64CF183EE92}" type="sibTrans" cxnId="{B5911F73-C5EE-431D-855A-0207578AFB1F}">
      <dgm:prSet/>
      <dgm:spPr/>
      <dgm:t>
        <a:bodyPr/>
        <a:lstStyle/>
        <a:p>
          <a:endParaRPr lang="en-US"/>
        </a:p>
      </dgm:t>
    </dgm:pt>
    <dgm:pt modelId="{53ADDCD5-76C3-4026-B47B-30C55B924D62}">
      <dgm:prSet phldrT="[Text]" custT="1"/>
      <dgm:spPr/>
      <dgm:t>
        <a:bodyPr/>
        <a:lstStyle/>
        <a:p>
          <a:r>
            <a:rPr lang="en-US" sz="1600" dirty="0">
              <a:latin typeface="Cambria Math" panose="02040503050406030204" pitchFamily="18" charset="0"/>
              <a:ea typeface="Cambria Math" panose="02040503050406030204" pitchFamily="18" charset="0"/>
            </a:rPr>
            <a:t>- Antenna Gain</a:t>
          </a:r>
        </a:p>
        <a:p>
          <a:r>
            <a:rPr lang="en-US" sz="1600" dirty="0">
              <a:latin typeface="Cambria Math" panose="02040503050406030204" pitchFamily="18" charset="0"/>
              <a:ea typeface="Cambria Math" panose="02040503050406030204" pitchFamily="18" charset="0"/>
            </a:rPr>
            <a:t>- Thermal and Phase noise</a:t>
          </a:r>
        </a:p>
        <a:p>
          <a:r>
            <a:rPr lang="en-US" sz="1600" dirty="0">
              <a:latin typeface="Cambria Math" panose="02040503050406030204" pitchFamily="18" charset="0"/>
              <a:ea typeface="Cambria Math" panose="02040503050406030204" pitchFamily="18" charset="0"/>
            </a:rPr>
            <a:t>- IQ imbalance</a:t>
          </a:r>
        </a:p>
        <a:p>
          <a:r>
            <a:rPr lang="en-US" sz="1600" dirty="0">
              <a:latin typeface="Cambria Math" panose="02040503050406030204" pitchFamily="18" charset="0"/>
              <a:ea typeface="Cambria Math" panose="02040503050406030204" pitchFamily="18" charset="0"/>
            </a:rPr>
            <a:t>-  Low noise amplifier</a:t>
          </a:r>
        </a:p>
        <a:p>
          <a:r>
            <a:rPr lang="en-US" sz="1600" dirty="0">
              <a:latin typeface="Cambria Math" panose="02040503050406030204" pitchFamily="18" charset="0"/>
              <a:ea typeface="Cambria Math" panose="02040503050406030204" pitchFamily="18" charset="0"/>
            </a:rPr>
            <a:t>- Raised Cosine Receive Filter</a:t>
          </a:r>
        </a:p>
        <a:p>
          <a:r>
            <a:rPr lang="en-US" sz="1600" dirty="0">
              <a:latin typeface="Cambria Math" panose="02040503050406030204" pitchFamily="18" charset="0"/>
              <a:ea typeface="Cambria Math" panose="02040503050406030204" pitchFamily="18" charset="0"/>
            </a:rPr>
            <a:t>- DC blocker</a:t>
          </a:r>
        </a:p>
        <a:p>
          <a:r>
            <a:rPr lang="en-US" sz="1600" dirty="0">
              <a:latin typeface="Cambria Math" panose="02040503050406030204" pitchFamily="18" charset="0"/>
              <a:ea typeface="Cambria Math" panose="02040503050406030204" pitchFamily="18" charset="0"/>
            </a:rPr>
            <a:t>- AGC block</a:t>
          </a:r>
        </a:p>
        <a:p>
          <a:r>
            <a:rPr lang="en-US" sz="1600" dirty="0">
              <a:latin typeface="Cambria Math" panose="02040503050406030204" pitchFamily="18" charset="0"/>
              <a:ea typeface="Cambria Math" panose="02040503050406030204" pitchFamily="18" charset="0"/>
            </a:rPr>
            <a:t>- IQ imbalance compensator</a:t>
          </a:r>
        </a:p>
        <a:p>
          <a:r>
            <a:rPr lang="en-US" sz="1600" dirty="0">
              <a:latin typeface="Cambria Math" panose="02040503050406030204" pitchFamily="18" charset="0"/>
              <a:ea typeface="Cambria Math" panose="02040503050406030204" pitchFamily="18" charset="0"/>
            </a:rPr>
            <a:t>- Carrier Synchronizer</a:t>
          </a:r>
        </a:p>
        <a:p>
          <a:r>
            <a:rPr lang="en-US" sz="1600" dirty="0">
              <a:latin typeface="Cambria Math" panose="02040503050406030204" pitchFamily="18" charset="0"/>
              <a:ea typeface="Cambria Math" panose="02040503050406030204" pitchFamily="18" charset="0"/>
            </a:rPr>
            <a:t>-  Demodulator</a:t>
          </a:r>
        </a:p>
        <a:p>
          <a:endParaRPr lang="en-US" sz="1300" dirty="0"/>
        </a:p>
      </dgm:t>
    </dgm:pt>
    <dgm:pt modelId="{B455F770-784B-4475-9ED1-07CB28689A92}" type="parTrans" cxnId="{52DFA917-BFFC-472A-8EE2-840C7911E07B}">
      <dgm:prSet/>
      <dgm:spPr/>
      <dgm:t>
        <a:bodyPr/>
        <a:lstStyle/>
        <a:p>
          <a:endParaRPr lang="en-US"/>
        </a:p>
      </dgm:t>
    </dgm:pt>
    <dgm:pt modelId="{88E408B5-5029-45F1-8377-7B4DDB22AD3B}" type="sibTrans" cxnId="{52DFA917-BFFC-472A-8EE2-840C7911E07B}">
      <dgm:prSet/>
      <dgm:spPr/>
      <dgm:t>
        <a:bodyPr/>
        <a:lstStyle/>
        <a:p>
          <a:endParaRPr lang="en-US"/>
        </a:p>
      </dgm:t>
    </dgm:pt>
    <dgm:pt modelId="{37536503-6B43-40B3-BA70-BE10DE644DEF}">
      <dgm:prSet phldrT="[Text]" custT="1"/>
      <dgm:spPr/>
      <dgm:t>
        <a:bodyPr/>
        <a:lstStyle/>
        <a:p>
          <a:r>
            <a:rPr lang="en-US" sz="2000" b="1" dirty="0">
              <a:latin typeface="Cambria Math" panose="02040503050406030204" pitchFamily="18" charset="0"/>
              <a:ea typeface="Cambria Math" panose="02040503050406030204" pitchFamily="18" charset="0"/>
            </a:rPr>
            <a:t>Downlink Path</a:t>
          </a:r>
        </a:p>
      </dgm:t>
    </dgm:pt>
    <dgm:pt modelId="{2E3B28B4-1985-494B-BA05-A15246CB3A20}" type="parTrans" cxnId="{5B84EB6D-2CE3-4F81-B68C-564D3C50859D}">
      <dgm:prSet/>
      <dgm:spPr/>
      <dgm:t>
        <a:bodyPr/>
        <a:lstStyle/>
        <a:p>
          <a:endParaRPr lang="en-US"/>
        </a:p>
      </dgm:t>
    </dgm:pt>
    <dgm:pt modelId="{938CF852-DECD-466B-A970-61D2758343E2}" type="sibTrans" cxnId="{5B84EB6D-2CE3-4F81-B68C-564D3C50859D}">
      <dgm:prSet/>
      <dgm:spPr/>
      <dgm:t>
        <a:bodyPr/>
        <a:lstStyle/>
        <a:p>
          <a:endParaRPr lang="en-US"/>
        </a:p>
      </dgm:t>
    </dgm:pt>
    <dgm:pt modelId="{8F3819CA-29B7-4017-86AA-5E5238DCAB51}">
      <dgm:prSet custT="1"/>
      <dgm:spPr/>
      <dgm:t>
        <a:bodyPr/>
        <a:lstStyle/>
        <a:p>
          <a:r>
            <a:rPr lang="en-US" sz="1600" dirty="0">
              <a:latin typeface="Cambria Math" panose="02040503050406030204" pitchFamily="18" charset="0"/>
              <a:ea typeface="Cambria Math" panose="02040503050406030204" pitchFamily="18" charset="0"/>
            </a:rPr>
            <a:t>-</a:t>
          </a:r>
          <a:r>
            <a:rPr lang="en-US" sz="1800" dirty="0">
              <a:latin typeface="Cambria Math" panose="02040503050406030204" pitchFamily="18" charset="0"/>
              <a:ea typeface="Cambria Math" panose="02040503050406030204" pitchFamily="18" charset="0"/>
            </a:rPr>
            <a:t>Free space path loss</a:t>
          </a:r>
        </a:p>
        <a:p>
          <a:r>
            <a:rPr lang="en-US" sz="1800" dirty="0">
              <a:latin typeface="Cambria Math" panose="02040503050406030204" pitchFamily="18" charset="0"/>
              <a:ea typeface="Cambria Math" panose="02040503050406030204" pitchFamily="18" charset="0"/>
            </a:rPr>
            <a:t>-Doppler Error(Phase/Frequency offset</a:t>
          </a:r>
          <a:r>
            <a:rPr lang="en-US" sz="1600" dirty="0">
              <a:latin typeface="Cambria Math" panose="02040503050406030204" pitchFamily="18" charset="0"/>
              <a:ea typeface="Cambria Math" panose="02040503050406030204" pitchFamily="18" charset="0"/>
            </a:rPr>
            <a:t>)</a:t>
          </a:r>
        </a:p>
      </dgm:t>
    </dgm:pt>
    <dgm:pt modelId="{7BAF1AF1-C405-44EF-B280-424DBBD9799F}" type="parTrans" cxnId="{560988FC-4BAD-47E5-81F9-A3578F9546CE}">
      <dgm:prSet/>
      <dgm:spPr/>
      <dgm:t>
        <a:bodyPr/>
        <a:lstStyle/>
        <a:p>
          <a:endParaRPr lang="en-US"/>
        </a:p>
      </dgm:t>
    </dgm:pt>
    <dgm:pt modelId="{5DD68893-F64F-4DD7-827E-75F94CCFF5FC}" type="sibTrans" cxnId="{560988FC-4BAD-47E5-81F9-A3578F9546CE}">
      <dgm:prSet/>
      <dgm:spPr/>
      <dgm:t>
        <a:bodyPr/>
        <a:lstStyle/>
        <a:p>
          <a:endParaRPr lang="en-US"/>
        </a:p>
      </dgm:t>
    </dgm:pt>
    <dgm:pt modelId="{DD2C1225-3AB9-4F5D-967E-09849F21641F}" type="pres">
      <dgm:prSet presAssocID="{63CCF720-8042-4244-BA6E-146B8681DC07}" presName="list" presStyleCnt="0">
        <dgm:presLayoutVars>
          <dgm:dir/>
          <dgm:animLvl val="lvl"/>
        </dgm:presLayoutVars>
      </dgm:prSet>
      <dgm:spPr/>
    </dgm:pt>
    <dgm:pt modelId="{340CDA66-08C4-40E3-A24B-622301A763DB}" type="pres">
      <dgm:prSet presAssocID="{324B8CE6-8F1D-4F41-B6CA-EE188BDD5DE8}" presName="posSpace" presStyleCnt="0"/>
      <dgm:spPr/>
    </dgm:pt>
    <dgm:pt modelId="{F665F8A9-0337-48E4-8E79-C84241DF05D0}" type="pres">
      <dgm:prSet presAssocID="{324B8CE6-8F1D-4F41-B6CA-EE188BDD5DE8}" presName="vertFlow" presStyleCnt="0"/>
      <dgm:spPr/>
    </dgm:pt>
    <dgm:pt modelId="{314350F9-E41E-4B61-8572-0F0E493655A3}" type="pres">
      <dgm:prSet presAssocID="{324B8CE6-8F1D-4F41-B6CA-EE188BDD5DE8}" presName="topSpace" presStyleCnt="0"/>
      <dgm:spPr/>
    </dgm:pt>
    <dgm:pt modelId="{335254AD-D860-43D0-AE07-6109B98CF602}" type="pres">
      <dgm:prSet presAssocID="{324B8CE6-8F1D-4F41-B6CA-EE188BDD5DE8}" presName="firstComp" presStyleCnt="0"/>
      <dgm:spPr/>
    </dgm:pt>
    <dgm:pt modelId="{FDD887F2-6A95-4A06-ADAD-1173EA1521AA}" type="pres">
      <dgm:prSet presAssocID="{324B8CE6-8F1D-4F41-B6CA-EE188BDD5DE8}" presName="firstChild" presStyleLbl="bgAccFollowNode1" presStyleIdx="0" presStyleCnt="3" custScaleY="261441"/>
      <dgm:spPr/>
    </dgm:pt>
    <dgm:pt modelId="{823F396F-56CD-42DE-9AAA-8BD96E4CF77B}" type="pres">
      <dgm:prSet presAssocID="{324B8CE6-8F1D-4F41-B6CA-EE188BDD5DE8}" presName="firstChildTx" presStyleLbl="bgAccFollowNode1" presStyleIdx="0" presStyleCnt="3">
        <dgm:presLayoutVars>
          <dgm:bulletEnabled val="1"/>
        </dgm:presLayoutVars>
      </dgm:prSet>
      <dgm:spPr/>
    </dgm:pt>
    <dgm:pt modelId="{08DFDC6A-FBC3-4246-A645-92BB0F81FE44}" type="pres">
      <dgm:prSet presAssocID="{324B8CE6-8F1D-4F41-B6CA-EE188BDD5DE8}" presName="negSpace" presStyleCnt="0"/>
      <dgm:spPr/>
    </dgm:pt>
    <dgm:pt modelId="{5C2D97F5-FB65-4683-B3C8-CE900B558E5B}" type="pres">
      <dgm:prSet presAssocID="{324B8CE6-8F1D-4F41-B6CA-EE188BDD5DE8}" presName="circle" presStyleLbl="node1" presStyleIdx="0" presStyleCnt="3" custLinFactNeighborX="8497" custLinFactNeighborY="-607"/>
      <dgm:spPr/>
    </dgm:pt>
    <dgm:pt modelId="{6B316A1B-93D7-4FF9-9C5D-A879CF2C79E8}" type="pres">
      <dgm:prSet presAssocID="{B38CC65E-D619-4880-89C7-58BE35E67844}" presName="transSpace" presStyleCnt="0"/>
      <dgm:spPr/>
    </dgm:pt>
    <dgm:pt modelId="{3862F0B6-3F54-4A1F-B010-FA2860EA68CF}" type="pres">
      <dgm:prSet presAssocID="{37536503-6B43-40B3-BA70-BE10DE644DEF}" presName="posSpace" presStyleCnt="0"/>
      <dgm:spPr/>
    </dgm:pt>
    <dgm:pt modelId="{95536245-78C2-4F58-BAFB-54D10DBDF5E8}" type="pres">
      <dgm:prSet presAssocID="{37536503-6B43-40B3-BA70-BE10DE644DEF}" presName="vertFlow" presStyleCnt="0"/>
      <dgm:spPr/>
    </dgm:pt>
    <dgm:pt modelId="{E043D414-EEC2-4566-AA3C-8F63D4C7F3AF}" type="pres">
      <dgm:prSet presAssocID="{37536503-6B43-40B3-BA70-BE10DE644DEF}" presName="topSpace" presStyleCnt="0"/>
      <dgm:spPr/>
    </dgm:pt>
    <dgm:pt modelId="{080EE05A-F4E9-4270-BF25-3A776A8748E8}" type="pres">
      <dgm:prSet presAssocID="{37536503-6B43-40B3-BA70-BE10DE644DEF}" presName="firstComp" presStyleCnt="0"/>
      <dgm:spPr/>
    </dgm:pt>
    <dgm:pt modelId="{742F5CFA-E6CF-4BD9-A709-18F666704B5C}" type="pres">
      <dgm:prSet presAssocID="{37536503-6B43-40B3-BA70-BE10DE644DEF}" presName="firstChild" presStyleLbl="bgAccFollowNode1" presStyleIdx="1" presStyleCnt="3" custScaleY="259015"/>
      <dgm:spPr/>
    </dgm:pt>
    <dgm:pt modelId="{24A79E34-69FE-4164-8D03-517B9385F2F0}" type="pres">
      <dgm:prSet presAssocID="{37536503-6B43-40B3-BA70-BE10DE644DEF}" presName="firstChildTx" presStyleLbl="bgAccFollowNode1" presStyleIdx="1" presStyleCnt="3">
        <dgm:presLayoutVars>
          <dgm:bulletEnabled val="1"/>
        </dgm:presLayoutVars>
      </dgm:prSet>
      <dgm:spPr/>
    </dgm:pt>
    <dgm:pt modelId="{13EE1BF9-B1DA-468C-9B9C-7FEAAD23B5F6}" type="pres">
      <dgm:prSet presAssocID="{37536503-6B43-40B3-BA70-BE10DE644DEF}" presName="negSpace" presStyleCnt="0"/>
      <dgm:spPr/>
    </dgm:pt>
    <dgm:pt modelId="{ABAB9C98-F056-4ACE-A87B-B45FE66F92A7}" type="pres">
      <dgm:prSet presAssocID="{37536503-6B43-40B3-BA70-BE10DE644DEF}" presName="circle" presStyleLbl="node1" presStyleIdx="1" presStyleCnt="3" custLinFactNeighborX="5665" custLinFactNeighborY="-3035"/>
      <dgm:spPr/>
    </dgm:pt>
    <dgm:pt modelId="{9AB8F19B-8BBB-4008-A4A4-3703E0EF262A}" type="pres">
      <dgm:prSet presAssocID="{938CF852-DECD-466B-A970-61D2758343E2}" presName="transSpace" presStyleCnt="0"/>
      <dgm:spPr/>
    </dgm:pt>
    <dgm:pt modelId="{76CBD7DA-BB66-44FF-A90F-E329D6DEDE2C}" type="pres">
      <dgm:prSet presAssocID="{A491BE44-901A-4AEB-B510-AE53F7833A6D}" presName="posSpace" presStyleCnt="0"/>
      <dgm:spPr/>
    </dgm:pt>
    <dgm:pt modelId="{C846EE45-DF12-45DC-9D43-84D82B07A303}" type="pres">
      <dgm:prSet presAssocID="{A491BE44-901A-4AEB-B510-AE53F7833A6D}" presName="vertFlow" presStyleCnt="0"/>
      <dgm:spPr/>
    </dgm:pt>
    <dgm:pt modelId="{B3636444-DB7D-4283-AB4C-68432958B824}" type="pres">
      <dgm:prSet presAssocID="{A491BE44-901A-4AEB-B510-AE53F7833A6D}" presName="topSpace" presStyleCnt="0"/>
      <dgm:spPr/>
    </dgm:pt>
    <dgm:pt modelId="{964563D2-F89D-4A27-AD71-E72C2EED6862}" type="pres">
      <dgm:prSet presAssocID="{A491BE44-901A-4AEB-B510-AE53F7833A6D}" presName="firstComp" presStyleCnt="0"/>
      <dgm:spPr/>
    </dgm:pt>
    <dgm:pt modelId="{CAD9F7FA-81AE-498E-ACBA-E0D05F12B58D}" type="pres">
      <dgm:prSet presAssocID="{A491BE44-901A-4AEB-B510-AE53F7833A6D}" presName="firstChild" presStyleLbl="bgAccFollowNode1" presStyleIdx="2" presStyleCnt="3" custScaleY="271147" custLinFactNeighborX="42" custLinFactNeighborY="-9099"/>
      <dgm:spPr/>
    </dgm:pt>
    <dgm:pt modelId="{EE9EF939-E09B-496C-A476-D1A6D9CC3630}" type="pres">
      <dgm:prSet presAssocID="{A491BE44-901A-4AEB-B510-AE53F7833A6D}" presName="firstChildTx" presStyleLbl="bgAccFollowNode1" presStyleIdx="2" presStyleCnt="3">
        <dgm:presLayoutVars>
          <dgm:bulletEnabled val="1"/>
        </dgm:presLayoutVars>
      </dgm:prSet>
      <dgm:spPr/>
    </dgm:pt>
    <dgm:pt modelId="{9968C79E-93FC-4938-BBDC-B5E7B762F20E}" type="pres">
      <dgm:prSet presAssocID="{A491BE44-901A-4AEB-B510-AE53F7833A6D}" presName="negSpace" presStyleCnt="0"/>
      <dgm:spPr/>
    </dgm:pt>
    <dgm:pt modelId="{A56D394D-A30D-4A4C-A9D6-0A71A82A5731}" type="pres">
      <dgm:prSet presAssocID="{A491BE44-901A-4AEB-B510-AE53F7833A6D}" presName="circle" presStyleLbl="node1" presStyleIdx="2" presStyleCnt="3" custLinFactNeighborX="1056"/>
      <dgm:spPr/>
    </dgm:pt>
  </dgm:ptLst>
  <dgm:cxnLst>
    <dgm:cxn modelId="{545A8B10-4D60-4ED1-850B-4D559A0391D8}" type="presOf" srcId="{83205088-B4EF-4A11-BBAF-61DF9F23E0C0}" destId="{823F396F-56CD-42DE-9AAA-8BD96E4CF77B}" srcOrd="1" destOrd="0" presId="urn:microsoft.com/office/officeart/2005/8/layout/hList9"/>
    <dgm:cxn modelId="{52DFA917-BFFC-472A-8EE2-840C7911E07B}" srcId="{A491BE44-901A-4AEB-B510-AE53F7833A6D}" destId="{53ADDCD5-76C3-4026-B47B-30C55B924D62}" srcOrd="0" destOrd="0" parTransId="{B455F770-784B-4475-9ED1-07CB28689A92}" sibTransId="{88E408B5-5029-45F1-8377-7B4DDB22AD3B}"/>
    <dgm:cxn modelId="{158BF521-62B2-4008-AAB8-BDA6FB54AB96}" type="presOf" srcId="{37536503-6B43-40B3-BA70-BE10DE644DEF}" destId="{ABAB9C98-F056-4ACE-A87B-B45FE66F92A7}" srcOrd="0" destOrd="0" presId="urn:microsoft.com/office/officeart/2005/8/layout/hList9"/>
    <dgm:cxn modelId="{2C270F37-18F2-4033-A27C-FC16AA515C2E}" type="presOf" srcId="{A491BE44-901A-4AEB-B510-AE53F7833A6D}" destId="{A56D394D-A30D-4A4C-A9D6-0A71A82A5731}" srcOrd="0" destOrd="0" presId="urn:microsoft.com/office/officeart/2005/8/layout/hList9"/>
    <dgm:cxn modelId="{5B84EB6D-2CE3-4F81-B68C-564D3C50859D}" srcId="{63CCF720-8042-4244-BA6E-146B8681DC07}" destId="{37536503-6B43-40B3-BA70-BE10DE644DEF}" srcOrd="1" destOrd="0" parTransId="{2E3B28B4-1985-494B-BA05-A15246CB3A20}" sibTransId="{938CF852-DECD-466B-A970-61D2758343E2}"/>
    <dgm:cxn modelId="{B5911F73-C5EE-431D-855A-0207578AFB1F}" srcId="{63CCF720-8042-4244-BA6E-146B8681DC07}" destId="{A491BE44-901A-4AEB-B510-AE53F7833A6D}" srcOrd="2" destOrd="0" parTransId="{9DF90D0B-9805-442C-8535-67E5383A9560}" sibTransId="{82EA2EF4-4EDD-439D-91E6-C64CF183EE92}"/>
    <dgm:cxn modelId="{DC552C7F-2DCA-4ACA-89F4-DA9189893B12}" srcId="{324B8CE6-8F1D-4F41-B6CA-EE188BDD5DE8}" destId="{83205088-B4EF-4A11-BBAF-61DF9F23E0C0}" srcOrd="0" destOrd="0" parTransId="{26A6BF34-B8D0-4354-A59F-D1972E412C43}" sibTransId="{A1520BA2-8CF3-4AA1-B179-ABE4CBC70CEF}"/>
    <dgm:cxn modelId="{3BCA7389-80A1-44C3-8FBB-7C134D0E7828}" srcId="{63CCF720-8042-4244-BA6E-146B8681DC07}" destId="{324B8CE6-8F1D-4F41-B6CA-EE188BDD5DE8}" srcOrd="0" destOrd="0" parTransId="{8916E0E3-7588-480D-B822-B357DB55A1C6}" sibTransId="{B38CC65E-D619-4880-89C7-58BE35E67844}"/>
    <dgm:cxn modelId="{89C4BE9E-F18A-48B6-9DBA-E5C9D4F0EEC0}" type="presOf" srcId="{53ADDCD5-76C3-4026-B47B-30C55B924D62}" destId="{EE9EF939-E09B-496C-A476-D1A6D9CC3630}" srcOrd="1" destOrd="0" presId="urn:microsoft.com/office/officeart/2005/8/layout/hList9"/>
    <dgm:cxn modelId="{2582EE9E-BFB7-47BE-A6EF-C712BA4118FA}" type="presOf" srcId="{324B8CE6-8F1D-4F41-B6CA-EE188BDD5DE8}" destId="{5C2D97F5-FB65-4683-B3C8-CE900B558E5B}" srcOrd="0" destOrd="0" presId="urn:microsoft.com/office/officeart/2005/8/layout/hList9"/>
    <dgm:cxn modelId="{2C5D25BB-2DE0-4BF5-8D49-F5B5EA6F1E6B}" type="presOf" srcId="{83205088-B4EF-4A11-BBAF-61DF9F23E0C0}" destId="{FDD887F2-6A95-4A06-ADAD-1173EA1521AA}" srcOrd="0" destOrd="0" presId="urn:microsoft.com/office/officeart/2005/8/layout/hList9"/>
    <dgm:cxn modelId="{321900C8-B3CD-455A-A192-96C38316B398}" type="presOf" srcId="{63CCF720-8042-4244-BA6E-146B8681DC07}" destId="{DD2C1225-3AB9-4F5D-967E-09849F21641F}" srcOrd="0" destOrd="0" presId="urn:microsoft.com/office/officeart/2005/8/layout/hList9"/>
    <dgm:cxn modelId="{5CB20EC9-5D1D-44C0-984C-7BD89912533D}" type="presOf" srcId="{53ADDCD5-76C3-4026-B47B-30C55B924D62}" destId="{CAD9F7FA-81AE-498E-ACBA-E0D05F12B58D}" srcOrd="0" destOrd="0" presId="urn:microsoft.com/office/officeart/2005/8/layout/hList9"/>
    <dgm:cxn modelId="{6AED02D2-FEF1-4C41-8A16-8D7C6F7A818A}" type="presOf" srcId="{8F3819CA-29B7-4017-86AA-5E5238DCAB51}" destId="{742F5CFA-E6CF-4BD9-A709-18F666704B5C}" srcOrd="0" destOrd="0" presId="urn:microsoft.com/office/officeart/2005/8/layout/hList9"/>
    <dgm:cxn modelId="{CD2D06F8-55B4-4E15-B127-5AE01BBB7CAC}" type="presOf" srcId="{8F3819CA-29B7-4017-86AA-5E5238DCAB51}" destId="{24A79E34-69FE-4164-8D03-517B9385F2F0}" srcOrd="1" destOrd="0" presId="urn:microsoft.com/office/officeart/2005/8/layout/hList9"/>
    <dgm:cxn modelId="{560988FC-4BAD-47E5-81F9-A3578F9546CE}" srcId="{37536503-6B43-40B3-BA70-BE10DE644DEF}" destId="{8F3819CA-29B7-4017-86AA-5E5238DCAB51}" srcOrd="0" destOrd="0" parTransId="{7BAF1AF1-C405-44EF-B280-424DBBD9799F}" sibTransId="{5DD68893-F64F-4DD7-827E-75F94CCFF5FC}"/>
    <dgm:cxn modelId="{696F5D7E-71DC-455F-BD74-0248EB034BD9}" type="presParOf" srcId="{DD2C1225-3AB9-4F5D-967E-09849F21641F}" destId="{340CDA66-08C4-40E3-A24B-622301A763DB}" srcOrd="0" destOrd="0" presId="urn:microsoft.com/office/officeart/2005/8/layout/hList9"/>
    <dgm:cxn modelId="{4548DCF0-EF44-467D-8144-9BECBE74C79F}" type="presParOf" srcId="{DD2C1225-3AB9-4F5D-967E-09849F21641F}" destId="{F665F8A9-0337-48E4-8E79-C84241DF05D0}" srcOrd="1" destOrd="0" presId="urn:microsoft.com/office/officeart/2005/8/layout/hList9"/>
    <dgm:cxn modelId="{8DE9BF2C-9E18-4DD4-9675-C69A1E005EC1}" type="presParOf" srcId="{F665F8A9-0337-48E4-8E79-C84241DF05D0}" destId="{314350F9-E41E-4B61-8572-0F0E493655A3}" srcOrd="0" destOrd="0" presId="urn:microsoft.com/office/officeart/2005/8/layout/hList9"/>
    <dgm:cxn modelId="{551C7E2E-FF74-49F0-941F-93E8312CD83D}" type="presParOf" srcId="{F665F8A9-0337-48E4-8E79-C84241DF05D0}" destId="{335254AD-D860-43D0-AE07-6109B98CF602}" srcOrd="1" destOrd="0" presId="urn:microsoft.com/office/officeart/2005/8/layout/hList9"/>
    <dgm:cxn modelId="{25109558-868A-4F89-9164-11F24A911C86}" type="presParOf" srcId="{335254AD-D860-43D0-AE07-6109B98CF602}" destId="{FDD887F2-6A95-4A06-ADAD-1173EA1521AA}" srcOrd="0" destOrd="0" presId="urn:microsoft.com/office/officeart/2005/8/layout/hList9"/>
    <dgm:cxn modelId="{E528AD41-A894-442C-B194-6ACF2AA24A90}" type="presParOf" srcId="{335254AD-D860-43D0-AE07-6109B98CF602}" destId="{823F396F-56CD-42DE-9AAA-8BD96E4CF77B}" srcOrd="1" destOrd="0" presId="urn:microsoft.com/office/officeart/2005/8/layout/hList9"/>
    <dgm:cxn modelId="{4B659E4A-ACA7-44E6-BFF7-C53A73F6FC15}" type="presParOf" srcId="{DD2C1225-3AB9-4F5D-967E-09849F21641F}" destId="{08DFDC6A-FBC3-4246-A645-92BB0F81FE44}" srcOrd="2" destOrd="0" presId="urn:microsoft.com/office/officeart/2005/8/layout/hList9"/>
    <dgm:cxn modelId="{16F9C6B6-3CBE-4C18-881E-E37105FD0058}" type="presParOf" srcId="{DD2C1225-3AB9-4F5D-967E-09849F21641F}" destId="{5C2D97F5-FB65-4683-B3C8-CE900B558E5B}" srcOrd="3" destOrd="0" presId="urn:microsoft.com/office/officeart/2005/8/layout/hList9"/>
    <dgm:cxn modelId="{DEDB2807-D295-4734-BA7B-487302C8B772}" type="presParOf" srcId="{DD2C1225-3AB9-4F5D-967E-09849F21641F}" destId="{6B316A1B-93D7-4FF9-9C5D-A879CF2C79E8}" srcOrd="4" destOrd="0" presId="urn:microsoft.com/office/officeart/2005/8/layout/hList9"/>
    <dgm:cxn modelId="{9BE22E22-993F-4B5F-A82D-F41B9D937C96}" type="presParOf" srcId="{DD2C1225-3AB9-4F5D-967E-09849F21641F}" destId="{3862F0B6-3F54-4A1F-B010-FA2860EA68CF}" srcOrd="5" destOrd="0" presId="urn:microsoft.com/office/officeart/2005/8/layout/hList9"/>
    <dgm:cxn modelId="{D97A498C-9FA9-4F45-AB30-39DF4A547054}" type="presParOf" srcId="{DD2C1225-3AB9-4F5D-967E-09849F21641F}" destId="{95536245-78C2-4F58-BAFB-54D10DBDF5E8}" srcOrd="6" destOrd="0" presId="urn:microsoft.com/office/officeart/2005/8/layout/hList9"/>
    <dgm:cxn modelId="{A5A9EFAB-B365-45ED-AA5C-104F621C732D}" type="presParOf" srcId="{95536245-78C2-4F58-BAFB-54D10DBDF5E8}" destId="{E043D414-EEC2-4566-AA3C-8F63D4C7F3AF}" srcOrd="0" destOrd="0" presId="urn:microsoft.com/office/officeart/2005/8/layout/hList9"/>
    <dgm:cxn modelId="{BF0C05C3-BF42-4480-BE7C-47E57B80BC72}" type="presParOf" srcId="{95536245-78C2-4F58-BAFB-54D10DBDF5E8}" destId="{080EE05A-F4E9-4270-BF25-3A776A8748E8}" srcOrd="1" destOrd="0" presId="urn:microsoft.com/office/officeart/2005/8/layout/hList9"/>
    <dgm:cxn modelId="{EDB7140E-DD6A-4CAE-BA65-19326F5B4093}" type="presParOf" srcId="{080EE05A-F4E9-4270-BF25-3A776A8748E8}" destId="{742F5CFA-E6CF-4BD9-A709-18F666704B5C}" srcOrd="0" destOrd="0" presId="urn:microsoft.com/office/officeart/2005/8/layout/hList9"/>
    <dgm:cxn modelId="{E378110D-9C39-4467-881C-60E3014F87C8}" type="presParOf" srcId="{080EE05A-F4E9-4270-BF25-3A776A8748E8}" destId="{24A79E34-69FE-4164-8D03-517B9385F2F0}" srcOrd="1" destOrd="0" presId="urn:microsoft.com/office/officeart/2005/8/layout/hList9"/>
    <dgm:cxn modelId="{3FBC0A76-0C11-4EAB-AF2C-675A75D61257}" type="presParOf" srcId="{DD2C1225-3AB9-4F5D-967E-09849F21641F}" destId="{13EE1BF9-B1DA-468C-9B9C-7FEAAD23B5F6}" srcOrd="7" destOrd="0" presId="urn:microsoft.com/office/officeart/2005/8/layout/hList9"/>
    <dgm:cxn modelId="{2FB48BBE-4027-4595-9126-1B1DBA85B1B4}" type="presParOf" srcId="{DD2C1225-3AB9-4F5D-967E-09849F21641F}" destId="{ABAB9C98-F056-4ACE-A87B-B45FE66F92A7}" srcOrd="8" destOrd="0" presId="urn:microsoft.com/office/officeart/2005/8/layout/hList9"/>
    <dgm:cxn modelId="{D6A3FA78-F4A0-4C66-923B-950C90CEE049}" type="presParOf" srcId="{DD2C1225-3AB9-4F5D-967E-09849F21641F}" destId="{9AB8F19B-8BBB-4008-A4A4-3703E0EF262A}" srcOrd="9" destOrd="0" presId="urn:microsoft.com/office/officeart/2005/8/layout/hList9"/>
    <dgm:cxn modelId="{876A2246-25D8-4FBC-98FE-7F24003F7D4A}" type="presParOf" srcId="{DD2C1225-3AB9-4F5D-967E-09849F21641F}" destId="{76CBD7DA-BB66-44FF-A90F-E329D6DEDE2C}" srcOrd="10" destOrd="0" presId="urn:microsoft.com/office/officeart/2005/8/layout/hList9"/>
    <dgm:cxn modelId="{D36314AB-6245-4A29-9160-B2F538FA2506}" type="presParOf" srcId="{DD2C1225-3AB9-4F5D-967E-09849F21641F}" destId="{C846EE45-DF12-45DC-9D43-84D82B07A303}" srcOrd="11" destOrd="0" presId="urn:microsoft.com/office/officeart/2005/8/layout/hList9"/>
    <dgm:cxn modelId="{5600AB46-F231-45B6-BB8C-D3E57F06EEA2}" type="presParOf" srcId="{C846EE45-DF12-45DC-9D43-84D82B07A303}" destId="{B3636444-DB7D-4283-AB4C-68432958B824}" srcOrd="0" destOrd="0" presId="urn:microsoft.com/office/officeart/2005/8/layout/hList9"/>
    <dgm:cxn modelId="{528586A1-642D-4170-A74A-E31DEDA7F55A}" type="presParOf" srcId="{C846EE45-DF12-45DC-9D43-84D82B07A303}" destId="{964563D2-F89D-4A27-AD71-E72C2EED6862}" srcOrd="1" destOrd="0" presId="urn:microsoft.com/office/officeart/2005/8/layout/hList9"/>
    <dgm:cxn modelId="{7F3B21F1-483F-40C1-B9C4-D1BBC649B156}" type="presParOf" srcId="{964563D2-F89D-4A27-AD71-E72C2EED6862}" destId="{CAD9F7FA-81AE-498E-ACBA-E0D05F12B58D}" srcOrd="0" destOrd="0" presId="urn:microsoft.com/office/officeart/2005/8/layout/hList9"/>
    <dgm:cxn modelId="{1AD85042-4DD2-4E0C-8AD5-39BBC975A254}" type="presParOf" srcId="{964563D2-F89D-4A27-AD71-E72C2EED6862}" destId="{EE9EF939-E09B-496C-A476-D1A6D9CC3630}" srcOrd="1" destOrd="0" presId="urn:microsoft.com/office/officeart/2005/8/layout/hList9"/>
    <dgm:cxn modelId="{58E0FB17-46C1-4E25-A3F2-EB53C7196FE7}" type="presParOf" srcId="{DD2C1225-3AB9-4F5D-967E-09849F21641F}" destId="{9968C79E-93FC-4938-BBDC-B5E7B762F20E}" srcOrd="12" destOrd="0" presId="urn:microsoft.com/office/officeart/2005/8/layout/hList9"/>
    <dgm:cxn modelId="{F3C89AB4-A470-4A78-8DD1-E09BE068027F}" type="presParOf" srcId="{DD2C1225-3AB9-4F5D-967E-09849F21641F}" destId="{A56D394D-A30D-4A4C-A9D6-0A71A82A5731}"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2754E8-60BB-4626-8271-F73C09266238}"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en-US"/>
        </a:p>
      </dgm:t>
    </dgm:pt>
    <dgm:pt modelId="{2A93EA1E-AB75-412A-88E3-1EA2637B56D9}">
      <dgm:prSet phldrT="[Text]" custT="1"/>
      <dgm:spPr/>
      <dgm:t>
        <a:bodyPr/>
        <a:lstStyle/>
        <a:p>
          <a:r>
            <a:rPr lang="en-US" sz="2000" dirty="0">
              <a:latin typeface="Cambria Math" panose="02040503050406030204" pitchFamily="18" charset="0"/>
              <a:ea typeface="Cambria Math" panose="02040503050406030204" pitchFamily="18" charset="0"/>
            </a:rPr>
            <a:t>Reduces amplitude of the signal based on altitude and frequency</a:t>
          </a:r>
        </a:p>
      </dgm:t>
    </dgm:pt>
    <dgm:pt modelId="{46A79B84-8616-44E7-9D33-6D4ACED496BE}" type="parTrans" cxnId="{0F467930-F81D-449B-BF8A-043C9CA537AD}">
      <dgm:prSet/>
      <dgm:spPr/>
      <dgm:t>
        <a:bodyPr/>
        <a:lstStyle/>
        <a:p>
          <a:endParaRPr lang="en-US"/>
        </a:p>
      </dgm:t>
    </dgm:pt>
    <dgm:pt modelId="{E194267E-3745-46C7-952D-B128C874E0BD}" type="sibTrans" cxnId="{0F467930-F81D-449B-BF8A-043C9CA537AD}">
      <dgm:prSet/>
      <dgm:spPr/>
      <dgm:t>
        <a:bodyPr/>
        <a:lstStyle/>
        <a:p>
          <a:endParaRPr lang="en-US"/>
        </a:p>
      </dgm:t>
    </dgm:pt>
    <dgm:pt modelId="{775902F3-71BD-4EBA-AAE1-E89A16C384DA}">
      <dgm:prSet phldrT="[Text]"/>
      <dgm:spPr>
        <a:solidFill>
          <a:schemeClr val="accent1">
            <a:lumMod val="60000"/>
            <a:lumOff val="40000"/>
          </a:schemeClr>
        </a:solidFill>
        <a:ln>
          <a:solidFill>
            <a:schemeClr val="bg2">
              <a:lumMod val="75000"/>
            </a:schemeClr>
          </a:solidFill>
        </a:ln>
      </dgm:spPr>
      <dgm:t>
        <a:bodyPr/>
        <a:lstStyle/>
        <a:p>
          <a:r>
            <a:rPr lang="en-US" b="1" dirty="0">
              <a:solidFill>
                <a:schemeClr val="bg1">
                  <a:lumMod val="85000"/>
                  <a:lumOff val="15000"/>
                </a:schemeClr>
              </a:solidFill>
              <a:latin typeface="Cambria Math" panose="02040503050406030204" pitchFamily="18" charset="0"/>
              <a:ea typeface="Cambria Math" panose="02040503050406030204" pitchFamily="18" charset="0"/>
            </a:rPr>
            <a:t>Doppler Error</a:t>
          </a:r>
        </a:p>
      </dgm:t>
    </dgm:pt>
    <dgm:pt modelId="{33B60BE1-79A7-475B-8433-0BF3DB109107}" type="parTrans" cxnId="{662F17BC-4BAE-419E-81C3-E48065812AF4}">
      <dgm:prSet/>
      <dgm:spPr/>
      <dgm:t>
        <a:bodyPr/>
        <a:lstStyle/>
        <a:p>
          <a:endParaRPr lang="en-US"/>
        </a:p>
      </dgm:t>
    </dgm:pt>
    <dgm:pt modelId="{AB4D7582-70D2-401D-9190-22670095E504}" type="sibTrans" cxnId="{662F17BC-4BAE-419E-81C3-E48065812AF4}">
      <dgm:prSet/>
      <dgm:spPr/>
      <dgm:t>
        <a:bodyPr/>
        <a:lstStyle/>
        <a:p>
          <a:endParaRPr lang="en-US"/>
        </a:p>
      </dgm:t>
    </dgm:pt>
    <dgm:pt modelId="{867A2F5F-F5CE-450C-B4DA-DB08C02905F4}">
      <dgm:prSet phldrT="[Text]"/>
      <dgm:spPr/>
      <dgm:t>
        <a:bodyPr/>
        <a:lstStyle/>
        <a:p>
          <a:r>
            <a:rPr lang="en-US" dirty="0">
              <a:latin typeface="Cambria Math" panose="02040503050406030204" pitchFamily="18" charset="0"/>
              <a:ea typeface="Cambria Math" panose="02040503050406030204" pitchFamily="18" charset="0"/>
            </a:rPr>
            <a:t>Causes frequency and phase shift</a:t>
          </a:r>
        </a:p>
      </dgm:t>
    </dgm:pt>
    <dgm:pt modelId="{E08DB513-AC67-43ED-8A16-C2B8849B2F7D}" type="parTrans" cxnId="{58C08C55-0CBA-4BF6-9E4D-09C20FF897F7}">
      <dgm:prSet/>
      <dgm:spPr/>
      <dgm:t>
        <a:bodyPr/>
        <a:lstStyle/>
        <a:p>
          <a:endParaRPr lang="en-US"/>
        </a:p>
      </dgm:t>
    </dgm:pt>
    <dgm:pt modelId="{9139D9FA-B1C0-41BA-8FB0-565841396EA7}" type="sibTrans" cxnId="{58C08C55-0CBA-4BF6-9E4D-09C20FF897F7}">
      <dgm:prSet/>
      <dgm:spPr/>
      <dgm:t>
        <a:bodyPr/>
        <a:lstStyle/>
        <a:p>
          <a:endParaRPr lang="en-US"/>
        </a:p>
      </dgm:t>
    </dgm:pt>
    <dgm:pt modelId="{3AEB17F9-10E0-4A1C-8E64-1F9A7C2AD2DB}">
      <dgm:prSet phldrT="[Text]"/>
      <dgm:spPr>
        <a:solidFill>
          <a:schemeClr val="accent1">
            <a:lumMod val="60000"/>
            <a:lumOff val="40000"/>
          </a:schemeClr>
        </a:solidFill>
        <a:ln>
          <a:solidFill>
            <a:schemeClr val="bg1">
              <a:lumMod val="85000"/>
              <a:lumOff val="15000"/>
            </a:schemeClr>
          </a:solidFill>
        </a:ln>
      </dgm:spPr>
      <dgm:t>
        <a:bodyPr/>
        <a:lstStyle/>
        <a:p>
          <a:r>
            <a:rPr lang="en-US" b="1" dirty="0">
              <a:solidFill>
                <a:schemeClr val="bg1">
                  <a:lumMod val="85000"/>
                  <a:lumOff val="15000"/>
                </a:schemeClr>
              </a:solidFill>
              <a:latin typeface="Cambria Math" panose="02040503050406030204" pitchFamily="18" charset="0"/>
              <a:ea typeface="Cambria Math" panose="02040503050406030204" pitchFamily="18" charset="0"/>
            </a:rPr>
            <a:t>Thermal and Phase noise</a:t>
          </a:r>
        </a:p>
      </dgm:t>
    </dgm:pt>
    <dgm:pt modelId="{4F7612B8-A8CA-4594-B709-8BB4B0A36B1B}" type="parTrans" cxnId="{7C374672-8078-41D1-8C2C-37D5ECB63F5C}">
      <dgm:prSet/>
      <dgm:spPr/>
      <dgm:t>
        <a:bodyPr/>
        <a:lstStyle/>
        <a:p>
          <a:endParaRPr lang="en-US"/>
        </a:p>
      </dgm:t>
    </dgm:pt>
    <dgm:pt modelId="{1C6ECA42-D93A-4DB3-BB61-3608EC31ACB3}" type="sibTrans" cxnId="{7C374672-8078-41D1-8C2C-37D5ECB63F5C}">
      <dgm:prSet/>
      <dgm:spPr/>
      <dgm:t>
        <a:bodyPr/>
        <a:lstStyle/>
        <a:p>
          <a:endParaRPr lang="en-US"/>
        </a:p>
      </dgm:t>
    </dgm:pt>
    <dgm:pt modelId="{DDBD7DF4-2CD9-4DDC-BAA2-05B89970A591}">
      <dgm:prSet phldrT="[Text]" custT="1"/>
      <dgm:spPr/>
      <dgm:t>
        <a:bodyPr/>
        <a:lstStyle/>
        <a:p>
          <a:pPr rtl="0"/>
          <a:r>
            <a:rPr lang="en-US" sz="1800" b="0" i="0" u="none" dirty="0">
              <a:latin typeface="Cambria Math" panose="02040503050406030204" pitchFamily="18" charset="0"/>
              <a:ea typeface="Cambria Math" panose="02040503050406030204" pitchFamily="18" charset="0"/>
            </a:rPr>
            <a:t>Represents effective temperature of the system</a:t>
          </a:r>
          <a:endParaRPr lang="en-US" sz="1800" dirty="0">
            <a:latin typeface="Cambria Math" panose="02040503050406030204" pitchFamily="18" charset="0"/>
            <a:ea typeface="Cambria Math" panose="02040503050406030204" pitchFamily="18" charset="0"/>
          </a:endParaRPr>
        </a:p>
      </dgm:t>
    </dgm:pt>
    <dgm:pt modelId="{994C963C-187F-4E5C-A04D-E5B920F0F2F0}" type="parTrans" cxnId="{4D0113EA-571E-4284-A123-F7E48D235925}">
      <dgm:prSet/>
      <dgm:spPr/>
      <dgm:t>
        <a:bodyPr/>
        <a:lstStyle/>
        <a:p>
          <a:endParaRPr lang="en-US"/>
        </a:p>
      </dgm:t>
    </dgm:pt>
    <dgm:pt modelId="{D5D5D713-64D6-4466-885C-B1F9A0192080}" type="sibTrans" cxnId="{4D0113EA-571E-4284-A123-F7E48D235925}">
      <dgm:prSet/>
      <dgm:spPr/>
      <dgm:t>
        <a:bodyPr/>
        <a:lstStyle/>
        <a:p>
          <a:endParaRPr lang="en-US"/>
        </a:p>
      </dgm:t>
    </dgm:pt>
    <dgm:pt modelId="{382218A2-C08F-4736-AC8B-543EC7B8988B}">
      <dgm:prSet phldrT="[Text]"/>
      <dgm:spPr>
        <a:solidFill>
          <a:schemeClr val="accent1">
            <a:lumMod val="60000"/>
            <a:lumOff val="40000"/>
          </a:schemeClr>
        </a:solidFill>
        <a:ln>
          <a:solidFill>
            <a:schemeClr val="bg2">
              <a:lumMod val="50000"/>
            </a:schemeClr>
          </a:solidFill>
        </a:ln>
      </dgm:spPr>
      <dgm:t>
        <a:bodyPr/>
        <a:lstStyle/>
        <a:p>
          <a:r>
            <a:rPr lang="en-US" b="1" dirty="0">
              <a:solidFill>
                <a:schemeClr val="bg1">
                  <a:lumMod val="85000"/>
                  <a:lumOff val="15000"/>
                </a:schemeClr>
              </a:solidFill>
              <a:latin typeface="Cambria Math" panose="02040503050406030204" pitchFamily="18" charset="0"/>
              <a:ea typeface="Cambria Math" panose="02040503050406030204" pitchFamily="18" charset="0"/>
            </a:rPr>
            <a:t>IQ imbalance</a:t>
          </a:r>
        </a:p>
      </dgm:t>
    </dgm:pt>
    <dgm:pt modelId="{A998A9B8-A3B2-4345-A4DD-0BA8AD76DAEE}" type="parTrans" cxnId="{520FCEF5-6941-4F98-BCF2-E9950516908D}">
      <dgm:prSet/>
      <dgm:spPr/>
      <dgm:t>
        <a:bodyPr/>
        <a:lstStyle/>
        <a:p>
          <a:endParaRPr lang="en-US"/>
        </a:p>
      </dgm:t>
    </dgm:pt>
    <dgm:pt modelId="{2E585A4E-E851-4377-9AB0-C763EFABFB52}" type="sibTrans" cxnId="{520FCEF5-6941-4F98-BCF2-E9950516908D}">
      <dgm:prSet/>
      <dgm:spPr/>
      <dgm:t>
        <a:bodyPr/>
        <a:lstStyle/>
        <a:p>
          <a:endParaRPr lang="en-US"/>
        </a:p>
      </dgm:t>
    </dgm:pt>
    <dgm:pt modelId="{766B96E2-6188-4BCA-B5F2-49AFE9940FDF}">
      <dgm:prSet phldrT="[Text]"/>
      <dgm:spPr/>
      <dgm:t>
        <a:bodyPr/>
        <a:lstStyle/>
        <a:p>
          <a:r>
            <a:rPr lang="en-US" b="0" i="0" dirty="0">
              <a:latin typeface="Cambria Math" panose="02040503050406030204" pitchFamily="18" charset="0"/>
              <a:ea typeface="Cambria Math" panose="02040503050406030204" pitchFamily="18" charset="0"/>
            </a:rPr>
            <a:t>Introduces DC offset, amplitude imbalance, or phase imbalance to the signal</a:t>
          </a:r>
          <a:endParaRPr lang="en-US" dirty="0">
            <a:latin typeface="Cambria Math" panose="02040503050406030204" pitchFamily="18" charset="0"/>
            <a:ea typeface="Cambria Math" panose="02040503050406030204" pitchFamily="18" charset="0"/>
          </a:endParaRPr>
        </a:p>
      </dgm:t>
    </dgm:pt>
    <dgm:pt modelId="{7393F803-DDFF-4AC7-8CB4-CD29DA584C8B}" type="parTrans" cxnId="{CA572421-8650-4DFE-B454-D0A6F7D42A14}">
      <dgm:prSet/>
      <dgm:spPr/>
      <dgm:t>
        <a:bodyPr/>
        <a:lstStyle/>
        <a:p>
          <a:endParaRPr lang="en-US"/>
        </a:p>
      </dgm:t>
    </dgm:pt>
    <dgm:pt modelId="{57601FC4-35B1-4FEC-90D3-3786B3FBB278}" type="sibTrans" cxnId="{CA572421-8650-4DFE-B454-D0A6F7D42A14}">
      <dgm:prSet/>
      <dgm:spPr/>
      <dgm:t>
        <a:bodyPr/>
        <a:lstStyle/>
        <a:p>
          <a:endParaRPr lang="en-US"/>
        </a:p>
      </dgm:t>
    </dgm:pt>
    <dgm:pt modelId="{39978EA9-4519-49C7-A796-B120674A9C75}">
      <dgm:prSet phldrT="[Text]"/>
      <dgm:spPr>
        <a:solidFill>
          <a:schemeClr val="accent1">
            <a:lumMod val="60000"/>
            <a:lumOff val="40000"/>
          </a:schemeClr>
        </a:solidFill>
        <a:ln>
          <a:solidFill>
            <a:schemeClr val="bg2">
              <a:lumMod val="75000"/>
            </a:schemeClr>
          </a:solidFill>
        </a:ln>
      </dgm:spPr>
      <dgm:t>
        <a:bodyPr/>
        <a:lstStyle/>
        <a:p>
          <a:r>
            <a:rPr lang="en-US" b="1" dirty="0">
              <a:solidFill>
                <a:schemeClr val="bg1">
                  <a:lumMod val="85000"/>
                  <a:lumOff val="15000"/>
                </a:schemeClr>
              </a:solidFill>
              <a:latin typeface="Cambria Math" panose="02040503050406030204" pitchFamily="18" charset="0"/>
              <a:ea typeface="Cambria Math" panose="02040503050406030204" pitchFamily="18" charset="0"/>
            </a:rPr>
            <a:t>Free Space path loss</a:t>
          </a:r>
        </a:p>
      </dgm:t>
    </dgm:pt>
    <dgm:pt modelId="{66E75139-DFE6-465A-A541-550DEF75D2DB}" type="sibTrans" cxnId="{A3C8B37C-072E-4CAD-9E62-DFBDD257D058}">
      <dgm:prSet/>
      <dgm:spPr/>
      <dgm:t>
        <a:bodyPr/>
        <a:lstStyle/>
        <a:p>
          <a:endParaRPr lang="en-US"/>
        </a:p>
      </dgm:t>
    </dgm:pt>
    <dgm:pt modelId="{94E2B407-9BEB-40B6-8889-3EED271E7BA0}" type="parTrans" cxnId="{A3C8B37C-072E-4CAD-9E62-DFBDD257D058}">
      <dgm:prSet/>
      <dgm:spPr/>
      <dgm:t>
        <a:bodyPr/>
        <a:lstStyle/>
        <a:p>
          <a:endParaRPr lang="en-US"/>
        </a:p>
      </dgm:t>
    </dgm:pt>
    <dgm:pt modelId="{958DE5AD-A01D-48EC-97A3-C262758D9476}">
      <dgm:prSet/>
      <dgm:spPr/>
      <dgm:t>
        <a:bodyPr/>
        <a:lstStyle/>
        <a:p>
          <a:endParaRPr lang="en-US" sz="900" dirty="0"/>
        </a:p>
      </dgm:t>
    </dgm:pt>
    <dgm:pt modelId="{7793146F-C1BB-4FA1-88E0-0FFC8F516C1F}" type="parTrans" cxnId="{1D4EA5EA-0465-4A5A-BC7D-BB3188D4D0FB}">
      <dgm:prSet/>
      <dgm:spPr/>
      <dgm:t>
        <a:bodyPr/>
        <a:lstStyle/>
        <a:p>
          <a:endParaRPr lang="en-US"/>
        </a:p>
      </dgm:t>
    </dgm:pt>
    <dgm:pt modelId="{5D4819E5-257B-41AC-940D-0EC7A0F0D1FB}" type="sibTrans" cxnId="{1D4EA5EA-0465-4A5A-BC7D-BB3188D4D0FB}">
      <dgm:prSet/>
      <dgm:spPr/>
      <dgm:t>
        <a:bodyPr/>
        <a:lstStyle/>
        <a:p>
          <a:endParaRPr lang="en-US"/>
        </a:p>
      </dgm:t>
    </dgm:pt>
    <dgm:pt modelId="{D0CC0C97-70EB-4EEE-AF3D-0EA04895F996}">
      <dgm:prSet phldrT="[Text]" custT="1"/>
      <dgm:spPr/>
      <dgm:t>
        <a:bodyPr/>
        <a:lstStyle/>
        <a:p>
          <a:pPr rtl="0"/>
          <a:r>
            <a:rPr lang="en-US" sz="1800" b="0" i="0" u="none" dirty="0">
              <a:latin typeface="Cambria Math" panose="02040503050406030204" pitchFamily="18" charset="0"/>
              <a:ea typeface="Cambria Math" panose="02040503050406030204" pitchFamily="18" charset="0"/>
            </a:rPr>
            <a:t>Introduced fluctuations in the phase of a waveform</a:t>
          </a:r>
          <a:r>
            <a:rPr lang="en-US" sz="1600" b="0" i="0" u="none" dirty="0">
              <a:latin typeface="Cambria Math" panose="02040503050406030204" pitchFamily="18" charset="0"/>
              <a:ea typeface="Cambria Math" panose="02040503050406030204" pitchFamily="18" charset="0"/>
            </a:rPr>
            <a:t>. </a:t>
          </a:r>
          <a:endParaRPr lang="en-US" sz="1600" dirty="0">
            <a:latin typeface="Cambria Math" panose="02040503050406030204" pitchFamily="18" charset="0"/>
            <a:ea typeface="Cambria Math" panose="02040503050406030204" pitchFamily="18" charset="0"/>
          </a:endParaRPr>
        </a:p>
      </dgm:t>
    </dgm:pt>
    <dgm:pt modelId="{2E36AE26-7738-4701-A62D-A23A6FEA77C3}" type="parTrans" cxnId="{B6CF2224-5754-4A82-83CE-C343BEF63100}">
      <dgm:prSet/>
      <dgm:spPr/>
      <dgm:t>
        <a:bodyPr/>
        <a:lstStyle/>
        <a:p>
          <a:endParaRPr lang="en-US"/>
        </a:p>
      </dgm:t>
    </dgm:pt>
    <dgm:pt modelId="{D3738649-D4B4-4238-B305-A99781673B84}" type="sibTrans" cxnId="{B6CF2224-5754-4A82-83CE-C343BEF63100}">
      <dgm:prSet/>
      <dgm:spPr/>
      <dgm:t>
        <a:bodyPr/>
        <a:lstStyle/>
        <a:p>
          <a:endParaRPr lang="en-US"/>
        </a:p>
      </dgm:t>
    </dgm:pt>
    <dgm:pt modelId="{FC9DFB13-A1BD-4EDC-8328-2031D3A1D9ED}" type="pres">
      <dgm:prSet presAssocID="{572754E8-60BB-4626-8271-F73C09266238}" presName="cycleMatrixDiagram" presStyleCnt="0">
        <dgm:presLayoutVars>
          <dgm:chMax val="1"/>
          <dgm:dir/>
          <dgm:animLvl val="lvl"/>
          <dgm:resizeHandles val="exact"/>
        </dgm:presLayoutVars>
      </dgm:prSet>
      <dgm:spPr/>
    </dgm:pt>
    <dgm:pt modelId="{BD3BBB8B-A08B-4549-B087-F202003B0072}" type="pres">
      <dgm:prSet presAssocID="{572754E8-60BB-4626-8271-F73C09266238}" presName="children" presStyleCnt="0"/>
      <dgm:spPr/>
    </dgm:pt>
    <dgm:pt modelId="{AD726807-F46C-4A88-937B-0BB65244A783}" type="pres">
      <dgm:prSet presAssocID="{572754E8-60BB-4626-8271-F73C09266238}" presName="child1group" presStyleCnt="0"/>
      <dgm:spPr/>
    </dgm:pt>
    <dgm:pt modelId="{E09A69AE-3BF1-4938-8A05-ACB815DF6054}" type="pres">
      <dgm:prSet presAssocID="{572754E8-60BB-4626-8271-F73C09266238}" presName="child1" presStyleLbl="bgAcc1" presStyleIdx="0" presStyleCnt="4" custScaleX="172444" custLinFactNeighborX="-54644" custLinFactNeighborY="-692"/>
      <dgm:spPr/>
    </dgm:pt>
    <dgm:pt modelId="{645BC8EF-45B1-460A-A154-F8A87B56AB5B}" type="pres">
      <dgm:prSet presAssocID="{572754E8-60BB-4626-8271-F73C09266238}" presName="child1Text" presStyleLbl="bgAcc1" presStyleIdx="0" presStyleCnt="4">
        <dgm:presLayoutVars>
          <dgm:bulletEnabled val="1"/>
        </dgm:presLayoutVars>
      </dgm:prSet>
      <dgm:spPr/>
    </dgm:pt>
    <dgm:pt modelId="{26D9541A-5AD5-4CFD-B3FB-5B01BC3482BE}" type="pres">
      <dgm:prSet presAssocID="{572754E8-60BB-4626-8271-F73C09266238}" presName="child2group" presStyleCnt="0"/>
      <dgm:spPr/>
    </dgm:pt>
    <dgm:pt modelId="{BEA3AED8-5CC1-45D4-8243-52A96F460E9A}" type="pres">
      <dgm:prSet presAssocID="{572754E8-60BB-4626-8271-F73C09266238}" presName="child2" presStyleLbl="bgAcc1" presStyleIdx="1" presStyleCnt="4" custScaleX="157324" custLinFactNeighborX="14331" custLinFactNeighborY="953"/>
      <dgm:spPr/>
    </dgm:pt>
    <dgm:pt modelId="{F487C449-D6C7-4B81-B3B2-DD0A829C6590}" type="pres">
      <dgm:prSet presAssocID="{572754E8-60BB-4626-8271-F73C09266238}" presName="child2Text" presStyleLbl="bgAcc1" presStyleIdx="1" presStyleCnt="4">
        <dgm:presLayoutVars>
          <dgm:bulletEnabled val="1"/>
        </dgm:presLayoutVars>
      </dgm:prSet>
      <dgm:spPr/>
    </dgm:pt>
    <dgm:pt modelId="{F6E8D65C-5846-4597-BCCE-7DEF82368140}" type="pres">
      <dgm:prSet presAssocID="{572754E8-60BB-4626-8271-F73C09266238}" presName="child3group" presStyleCnt="0"/>
      <dgm:spPr/>
    </dgm:pt>
    <dgm:pt modelId="{F33B18BE-9376-4D35-9B47-039B42653B43}" type="pres">
      <dgm:prSet presAssocID="{572754E8-60BB-4626-8271-F73C09266238}" presName="child3" presStyleLbl="bgAcc1" presStyleIdx="2" presStyleCnt="4" custScaleX="172635" custLinFactNeighborX="28713" custLinFactNeighborY="3172"/>
      <dgm:spPr/>
    </dgm:pt>
    <dgm:pt modelId="{BE3D3A33-8FCF-4ECB-A5C8-ADD1C0C0E5B8}" type="pres">
      <dgm:prSet presAssocID="{572754E8-60BB-4626-8271-F73C09266238}" presName="child3Text" presStyleLbl="bgAcc1" presStyleIdx="2" presStyleCnt="4">
        <dgm:presLayoutVars>
          <dgm:bulletEnabled val="1"/>
        </dgm:presLayoutVars>
      </dgm:prSet>
      <dgm:spPr/>
    </dgm:pt>
    <dgm:pt modelId="{A0AC5326-AD06-479A-9638-646EFBF297D9}" type="pres">
      <dgm:prSet presAssocID="{572754E8-60BB-4626-8271-F73C09266238}" presName="child4group" presStyleCnt="0"/>
      <dgm:spPr/>
    </dgm:pt>
    <dgm:pt modelId="{F6459F00-53B9-44B0-8854-3FFE36F5E24E}" type="pres">
      <dgm:prSet presAssocID="{572754E8-60BB-4626-8271-F73C09266238}" presName="child4" presStyleLbl="bgAcc1" presStyleIdx="3" presStyleCnt="4" custScaleX="168157" custScaleY="108251" custLinFactNeighborX="-34389" custLinFactNeighborY="-953"/>
      <dgm:spPr/>
    </dgm:pt>
    <dgm:pt modelId="{C39C2BBC-0F80-471B-BF9D-9921DFFE0D96}" type="pres">
      <dgm:prSet presAssocID="{572754E8-60BB-4626-8271-F73C09266238}" presName="child4Text" presStyleLbl="bgAcc1" presStyleIdx="3" presStyleCnt="4">
        <dgm:presLayoutVars>
          <dgm:bulletEnabled val="1"/>
        </dgm:presLayoutVars>
      </dgm:prSet>
      <dgm:spPr/>
    </dgm:pt>
    <dgm:pt modelId="{DECEB021-BB1D-43D0-8876-5C37866FD4CD}" type="pres">
      <dgm:prSet presAssocID="{572754E8-60BB-4626-8271-F73C09266238}" presName="childPlaceholder" presStyleCnt="0"/>
      <dgm:spPr/>
    </dgm:pt>
    <dgm:pt modelId="{FE203CE7-27AB-4DEB-95F5-04CB242447F9}" type="pres">
      <dgm:prSet presAssocID="{572754E8-60BB-4626-8271-F73C09266238}" presName="circle" presStyleCnt="0"/>
      <dgm:spPr/>
    </dgm:pt>
    <dgm:pt modelId="{5966E3AF-B307-4282-9CF6-CBC72478C2F5}" type="pres">
      <dgm:prSet presAssocID="{572754E8-60BB-4626-8271-F73C09266238}" presName="quadrant1" presStyleLbl="node1" presStyleIdx="0" presStyleCnt="4">
        <dgm:presLayoutVars>
          <dgm:chMax val="1"/>
          <dgm:bulletEnabled val="1"/>
        </dgm:presLayoutVars>
      </dgm:prSet>
      <dgm:spPr/>
    </dgm:pt>
    <dgm:pt modelId="{18515F30-F428-40DA-9BC0-7CA1F2037FA8}" type="pres">
      <dgm:prSet presAssocID="{572754E8-60BB-4626-8271-F73C09266238}" presName="quadrant2" presStyleLbl="node1" presStyleIdx="1" presStyleCnt="4">
        <dgm:presLayoutVars>
          <dgm:chMax val="1"/>
          <dgm:bulletEnabled val="1"/>
        </dgm:presLayoutVars>
      </dgm:prSet>
      <dgm:spPr/>
    </dgm:pt>
    <dgm:pt modelId="{C423A4DA-68DC-4586-965B-F6EA58C8C508}" type="pres">
      <dgm:prSet presAssocID="{572754E8-60BB-4626-8271-F73C09266238}" presName="quadrant3" presStyleLbl="node1" presStyleIdx="2" presStyleCnt="4">
        <dgm:presLayoutVars>
          <dgm:chMax val="1"/>
          <dgm:bulletEnabled val="1"/>
        </dgm:presLayoutVars>
      </dgm:prSet>
      <dgm:spPr/>
    </dgm:pt>
    <dgm:pt modelId="{762D90EA-B5CE-41E5-B4C2-ED907B8554BD}" type="pres">
      <dgm:prSet presAssocID="{572754E8-60BB-4626-8271-F73C09266238}" presName="quadrant4" presStyleLbl="node1" presStyleIdx="3" presStyleCnt="4">
        <dgm:presLayoutVars>
          <dgm:chMax val="1"/>
          <dgm:bulletEnabled val="1"/>
        </dgm:presLayoutVars>
      </dgm:prSet>
      <dgm:spPr/>
    </dgm:pt>
    <dgm:pt modelId="{13AD4956-A78A-445F-8178-893AB50D57E1}" type="pres">
      <dgm:prSet presAssocID="{572754E8-60BB-4626-8271-F73C09266238}" presName="quadrantPlaceholder" presStyleCnt="0"/>
      <dgm:spPr/>
    </dgm:pt>
    <dgm:pt modelId="{5DF6D180-7162-455C-9213-7A5EC9AB293A}" type="pres">
      <dgm:prSet presAssocID="{572754E8-60BB-4626-8271-F73C09266238}" presName="center1" presStyleLbl="fgShp" presStyleIdx="0" presStyleCnt="2" custLinFactNeighborX="-210" custLinFactNeighborY="9585"/>
      <dgm:spPr>
        <a:prstGeom prst="ellipse">
          <a:avLst/>
        </a:prstGeom>
      </dgm:spPr>
    </dgm:pt>
    <dgm:pt modelId="{D1537689-9DA3-4F69-BDFA-5B247E63E327}" type="pres">
      <dgm:prSet presAssocID="{572754E8-60BB-4626-8271-F73C09266238}" presName="center2" presStyleLbl="fgShp" presStyleIdx="1" presStyleCnt="2" custLinFactNeighborX="-380" custLinFactNeighborY="-30892"/>
      <dgm:spPr>
        <a:prstGeom prst="ellipse">
          <a:avLst/>
        </a:prstGeom>
      </dgm:spPr>
    </dgm:pt>
  </dgm:ptLst>
  <dgm:cxnLst>
    <dgm:cxn modelId="{FA6A7907-39B9-4109-83B7-73A072E240A7}" type="presOf" srcId="{2A93EA1E-AB75-412A-88E3-1EA2637B56D9}" destId="{645BC8EF-45B1-460A-A154-F8A87B56AB5B}" srcOrd="1" destOrd="0" presId="urn:microsoft.com/office/officeart/2005/8/layout/cycle4"/>
    <dgm:cxn modelId="{BEDCF80D-35D7-409F-87F5-11A644CA656A}" type="presOf" srcId="{DDBD7DF4-2CD9-4DDC-BAA2-05B89970A591}" destId="{F33B18BE-9376-4D35-9B47-039B42653B43}" srcOrd="0" destOrd="0" presId="urn:microsoft.com/office/officeart/2005/8/layout/cycle4"/>
    <dgm:cxn modelId="{44CDD41C-85D0-4766-932E-EA46CBA5388D}" type="presOf" srcId="{DDBD7DF4-2CD9-4DDC-BAA2-05B89970A591}" destId="{BE3D3A33-8FCF-4ECB-A5C8-ADD1C0C0E5B8}" srcOrd="1" destOrd="0" presId="urn:microsoft.com/office/officeart/2005/8/layout/cycle4"/>
    <dgm:cxn modelId="{94BF241E-3E4C-40FD-BC2F-DF7C7B1FD382}" type="presOf" srcId="{39978EA9-4519-49C7-A796-B120674A9C75}" destId="{5966E3AF-B307-4282-9CF6-CBC72478C2F5}" srcOrd="0" destOrd="0" presId="urn:microsoft.com/office/officeart/2005/8/layout/cycle4"/>
    <dgm:cxn modelId="{CA572421-8650-4DFE-B454-D0A6F7D42A14}" srcId="{382218A2-C08F-4736-AC8B-543EC7B8988B}" destId="{766B96E2-6188-4BCA-B5F2-49AFE9940FDF}" srcOrd="0" destOrd="0" parTransId="{7393F803-DDFF-4AC7-8CB4-CD29DA584C8B}" sibTransId="{57601FC4-35B1-4FEC-90D3-3786B3FBB278}"/>
    <dgm:cxn modelId="{B6CF2224-5754-4A82-83CE-C343BEF63100}" srcId="{3AEB17F9-10E0-4A1C-8E64-1F9A7C2AD2DB}" destId="{D0CC0C97-70EB-4EEE-AF3D-0EA04895F996}" srcOrd="1" destOrd="0" parTransId="{2E36AE26-7738-4701-A62D-A23A6FEA77C3}" sibTransId="{D3738649-D4B4-4238-B305-A99781673B84}"/>
    <dgm:cxn modelId="{0F467930-F81D-449B-BF8A-043C9CA537AD}" srcId="{39978EA9-4519-49C7-A796-B120674A9C75}" destId="{2A93EA1E-AB75-412A-88E3-1EA2637B56D9}" srcOrd="0" destOrd="0" parTransId="{46A79B84-8616-44E7-9D33-6D4ACED496BE}" sibTransId="{E194267E-3745-46C7-952D-B128C874E0BD}"/>
    <dgm:cxn modelId="{E6199947-56F8-4DFB-9044-6B891B0B1D58}" type="presOf" srcId="{775902F3-71BD-4EBA-AAE1-E89A16C384DA}" destId="{18515F30-F428-40DA-9BC0-7CA1F2037FA8}" srcOrd="0" destOrd="0" presId="urn:microsoft.com/office/officeart/2005/8/layout/cycle4"/>
    <dgm:cxn modelId="{0F101A68-EBD1-4C34-9691-3E60285A7C9B}" type="presOf" srcId="{382218A2-C08F-4736-AC8B-543EC7B8988B}" destId="{762D90EA-B5CE-41E5-B4C2-ED907B8554BD}" srcOrd="0" destOrd="0" presId="urn:microsoft.com/office/officeart/2005/8/layout/cycle4"/>
    <dgm:cxn modelId="{9BB79468-F055-4B33-9158-8A682D5878BD}" type="presOf" srcId="{D0CC0C97-70EB-4EEE-AF3D-0EA04895F996}" destId="{F33B18BE-9376-4D35-9B47-039B42653B43}" srcOrd="0" destOrd="1" presId="urn:microsoft.com/office/officeart/2005/8/layout/cycle4"/>
    <dgm:cxn modelId="{B3B40A4A-EC40-4055-98C1-CEE8CCC9330B}" type="presOf" srcId="{958DE5AD-A01D-48EC-97A3-C262758D9476}" destId="{F33B18BE-9376-4D35-9B47-039B42653B43}" srcOrd="0" destOrd="2" presId="urn:microsoft.com/office/officeart/2005/8/layout/cycle4"/>
    <dgm:cxn modelId="{4B75BB4C-C76D-401C-84C7-089EA63C1933}" type="presOf" srcId="{867A2F5F-F5CE-450C-B4DA-DB08C02905F4}" destId="{F487C449-D6C7-4B81-B3B2-DD0A829C6590}" srcOrd="1" destOrd="0" presId="urn:microsoft.com/office/officeart/2005/8/layout/cycle4"/>
    <dgm:cxn modelId="{6471726F-F4E7-4D5F-9BDF-C607626D09A8}" type="presOf" srcId="{D0CC0C97-70EB-4EEE-AF3D-0EA04895F996}" destId="{BE3D3A33-8FCF-4ECB-A5C8-ADD1C0C0E5B8}" srcOrd="1" destOrd="1" presId="urn:microsoft.com/office/officeart/2005/8/layout/cycle4"/>
    <dgm:cxn modelId="{7C374672-8078-41D1-8C2C-37D5ECB63F5C}" srcId="{572754E8-60BB-4626-8271-F73C09266238}" destId="{3AEB17F9-10E0-4A1C-8E64-1F9A7C2AD2DB}" srcOrd="2" destOrd="0" parTransId="{4F7612B8-A8CA-4594-B709-8BB4B0A36B1B}" sibTransId="{1C6ECA42-D93A-4DB3-BB61-3608EC31ACB3}"/>
    <dgm:cxn modelId="{58C08C55-0CBA-4BF6-9E4D-09C20FF897F7}" srcId="{775902F3-71BD-4EBA-AAE1-E89A16C384DA}" destId="{867A2F5F-F5CE-450C-B4DA-DB08C02905F4}" srcOrd="0" destOrd="0" parTransId="{E08DB513-AC67-43ED-8A16-C2B8849B2F7D}" sibTransId="{9139D9FA-B1C0-41BA-8FB0-565841396EA7}"/>
    <dgm:cxn modelId="{A3C8B37C-072E-4CAD-9E62-DFBDD257D058}" srcId="{572754E8-60BB-4626-8271-F73C09266238}" destId="{39978EA9-4519-49C7-A796-B120674A9C75}" srcOrd="0" destOrd="0" parTransId="{94E2B407-9BEB-40B6-8889-3EED271E7BA0}" sibTransId="{66E75139-DFE6-465A-A541-550DEF75D2DB}"/>
    <dgm:cxn modelId="{6A2009A0-27B3-4A01-93C0-064307C170B8}" type="presOf" srcId="{958DE5AD-A01D-48EC-97A3-C262758D9476}" destId="{BE3D3A33-8FCF-4ECB-A5C8-ADD1C0C0E5B8}" srcOrd="1" destOrd="2" presId="urn:microsoft.com/office/officeart/2005/8/layout/cycle4"/>
    <dgm:cxn modelId="{ABE882A9-C367-47AA-817D-B0713A8AA009}" type="presOf" srcId="{766B96E2-6188-4BCA-B5F2-49AFE9940FDF}" destId="{F6459F00-53B9-44B0-8854-3FFE36F5E24E}" srcOrd="0" destOrd="0" presId="urn:microsoft.com/office/officeart/2005/8/layout/cycle4"/>
    <dgm:cxn modelId="{4133A4B7-F329-451E-8E54-C7081778E2AB}" type="presOf" srcId="{867A2F5F-F5CE-450C-B4DA-DB08C02905F4}" destId="{BEA3AED8-5CC1-45D4-8243-52A96F460E9A}" srcOrd="0" destOrd="0" presId="urn:microsoft.com/office/officeart/2005/8/layout/cycle4"/>
    <dgm:cxn modelId="{662F17BC-4BAE-419E-81C3-E48065812AF4}" srcId="{572754E8-60BB-4626-8271-F73C09266238}" destId="{775902F3-71BD-4EBA-AAE1-E89A16C384DA}" srcOrd="1" destOrd="0" parTransId="{33B60BE1-79A7-475B-8433-0BF3DB109107}" sibTransId="{AB4D7582-70D2-401D-9190-22670095E504}"/>
    <dgm:cxn modelId="{C0DDDACE-14C6-4F73-A034-0315FC1D3106}" type="presOf" srcId="{3AEB17F9-10E0-4A1C-8E64-1F9A7C2AD2DB}" destId="{C423A4DA-68DC-4586-965B-F6EA58C8C508}" srcOrd="0" destOrd="0" presId="urn:microsoft.com/office/officeart/2005/8/layout/cycle4"/>
    <dgm:cxn modelId="{452665E0-30A2-426A-866D-6164CB2B91D0}" type="presOf" srcId="{2A93EA1E-AB75-412A-88E3-1EA2637B56D9}" destId="{E09A69AE-3BF1-4938-8A05-ACB815DF6054}" srcOrd="0" destOrd="0" presId="urn:microsoft.com/office/officeart/2005/8/layout/cycle4"/>
    <dgm:cxn modelId="{37DB0FE8-048B-4C19-AFA3-7B7BA661B564}" type="presOf" srcId="{766B96E2-6188-4BCA-B5F2-49AFE9940FDF}" destId="{C39C2BBC-0F80-471B-BF9D-9921DFFE0D96}" srcOrd="1" destOrd="0" presId="urn:microsoft.com/office/officeart/2005/8/layout/cycle4"/>
    <dgm:cxn modelId="{4D0113EA-571E-4284-A123-F7E48D235925}" srcId="{3AEB17F9-10E0-4A1C-8E64-1F9A7C2AD2DB}" destId="{DDBD7DF4-2CD9-4DDC-BAA2-05B89970A591}" srcOrd="0" destOrd="0" parTransId="{994C963C-187F-4E5C-A04D-E5B920F0F2F0}" sibTransId="{D5D5D713-64D6-4466-885C-B1F9A0192080}"/>
    <dgm:cxn modelId="{1D4EA5EA-0465-4A5A-BC7D-BB3188D4D0FB}" srcId="{3AEB17F9-10E0-4A1C-8E64-1F9A7C2AD2DB}" destId="{958DE5AD-A01D-48EC-97A3-C262758D9476}" srcOrd="2" destOrd="0" parTransId="{7793146F-C1BB-4FA1-88E0-0FFC8F516C1F}" sibTransId="{5D4819E5-257B-41AC-940D-0EC7A0F0D1FB}"/>
    <dgm:cxn modelId="{520FCEF5-6941-4F98-BCF2-E9950516908D}" srcId="{572754E8-60BB-4626-8271-F73C09266238}" destId="{382218A2-C08F-4736-AC8B-543EC7B8988B}" srcOrd="3" destOrd="0" parTransId="{A998A9B8-A3B2-4345-A4DD-0BA8AD76DAEE}" sibTransId="{2E585A4E-E851-4377-9AB0-C763EFABFB52}"/>
    <dgm:cxn modelId="{075563FE-EB16-45B7-A3CD-8050EF15E3EC}" type="presOf" srcId="{572754E8-60BB-4626-8271-F73C09266238}" destId="{FC9DFB13-A1BD-4EDC-8328-2031D3A1D9ED}" srcOrd="0" destOrd="0" presId="urn:microsoft.com/office/officeart/2005/8/layout/cycle4"/>
    <dgm:cxn modelId="{495E1517-8E10-4CAA-820B-097AFB177389}" type="presParOf" srcId="{FC9DFB13-A1BD-4EDC-8328-2031D3A1D9ED}" destId="{BD3BBB8B-A08B-4549-B087-F202003B0072}" srcOrd="0" destOrd="0" presId="urn:microsoft.com/office/officeart/2005/8/layout/cycle4"/>
    <dgm:cxn modelId="{0A3D4574-382F-4F0B-B70E-931C841F0DF4}" type="presParOf" srcId="{BD3BBB8B-A08B-4549-B087-F202003B0072}" destId="{AD726807-F46C-4A88-937B-0BB65244A783}" srcOrd="0" destOrd="0" presId="urn:microsoft.com/office/officeart/2005/8/layout/cycle4"/>
    <dgm:cxn modelId="{EC214939-355D-47BF-B478-80EADD42EC70}" type="presParOf" srcId="{AD726807-F46C-4A88-937B-0BB65244A783}" destId="{E09A69AE-3BF1-4938-8A05-ACB815DF6054}" srcOrd="0" destOrd="0" presId="urn:microsoft.com/office/officeart/2005/8/layout/cycle4"/>
    <dgm:cxn modelId="{927FB7CD-6CEB-4A7B-9CBF-94197FC362C5}" type="presParOf" srcId="{AD726807-F46C-4A88-937B-0BB65244A783}" destId="{645BC8EF-45B1-460A-A154-F8A87B56AB5B}" srcOrd="1" destOrd="0" presId="urn:microsoft.com/office/officeart/2005/8/layout/cycle4"/>
    <dgm:cxn modelId="{0EEB6F42-C817-4B64-9DB9-C757DEEE6DD1}" type="presParOf" srcId="{BD3BBB8B-A08B-4549-B087-F202003B0072}" destId="{26D9541A-5AD5-4CFD-B3FB-5B01BC3482BE}" srcOrd="1" destOrd="0" presId="urn:microsoft.com/office/officeart/2005/8/layout/cycle4"/>
    <dgm:cxn modelId="{009B19C8-3F18-454A-82B8-FA77F427F1D9}" type="presParOf" srcId="{26D9541A-5AD5-4CFD-B3FB-5B01BC3482BE}" destId="{BEA3AED8-5CC1-45D4-8243-52A96F460E9A}" srcOrd="0" destOrd="0" presId="urn:microsoft.com/office/officeart/2005/8/layout/cycle4"/>
    <dgm:cxn modelId="{40861434-D061-416E-B7B0-19D538F706AE}" type="presParOf" srcId="{26D9541A-5AD5-4CFD-B3FB-5B01BC3482BE}" destId="{F487C449-D6C7-4B81-B3B2-DD0A829C6590}" srcOrd="1" destOrd="0" presId="urn:microsoft.com/office/officeart/2005/8/layout/cycle4"/>
    <dgm:cxn modelId="{04D592ED-4B45-41E6-AFA7-21992A54F8CC}" type="presParOf" srcId="{BD3BBB8B-A08B-4549-B087-F202003B0072}" destId="{F6E8D65C-5846-4597-BCCE-7DEF82368140}" srcOrd="2" destOrd="0" presId="urn:microsoft.com/office/officeart/2005/8/layout/cycle4"/>
    <dgm:cxn modelId="{BD5FAD8A-73BF-46B3-AB0D-25C501D283B2}" type="presParOf" srcId="{F6E8D65C-5846-4597-BCCE-7DEF82368140}" destId="{F33B18BE-9376-4D35-9B47-039B42653B43}" srcOrd="0" destOrd="0" presId="urn:microsoft.com/office/officeart/2005/8/layout/cycle4"/>
    <dgm:cxn modelId="{8E8A5DBD-AD3E-4D96-A3F2-9475F692DDDB}" type="presParOf" srcId="{F6E8D65C-5846-4597-BCCE-7DEF82368140}" destId="{BE3D3A33-8FCF-4ECB-A5C8-ADD1C0C0E5B8}" srcOrd="1" destOrd="0" presId="urn:microsoft.com/office/officeart/2005/8/layout/cycle4"/>
    <dgm:cxn modelId="{A578CFF5-93F0-4869-8D1C-6F9E9A246397}" type="presParOf" srcId="{BD3BBB8B-A08B-4549-B087-F202003B0072}" destId="{A0AC5326-AD06-479A-9638-646EFBF297D9}" srcOrd="3" destOrd="0" presId="urn:microsoft.com/office/officeart/2005/8/layout/cycle4"/>
    <dgm:cxn modelId="{AB4271D4-D1E2-45C0-BC34-9378D845432D}" type="presParOf" srcId="{A0AC5326-AD06-479A-9638-646EFBF297D9}" destId="{F6459F00-53B9-44B0-8854-3FFE36F5E24E}" srcOrd="0" destOrd="0" presId="urn:microsoft.com/office/officeart/2005/8/layout/cycle4"/>
    <dgm:cxn modelId="{F04FD996-5260-4D47-92B8-045A4CDDAB31}" type="presParOf" srcId="{A0AC5326-AD06-479A-9638-646EFBF297D9}" destId="{C39C2BBC-0F80-471B-BF9D-9921DFFE0D96}" srcOrd="1" destOrd="0" presId="urn:microsoft.com/office/officeart/2005/8/layout/cycle4"/>
    <dgm:cxn modelId="{35E67E15-63DF-462D-A5C4-8D5F57C9B85E}" type="presParOf" srcId="{BD3BBB8B-A08B-4549-B087-F202003B0072}" destId="{DECEB021-BB1D-43D0-8876-5C37866FD4CD}" srcOrd="4" destOrd="0" presId="urn:microsoft.com/office/officeart/2005/8/layout/cycle4"/>
    <dgm:cxn modelId="{A4F9A3B8-FE8E-44CE-B7C3-F5C357EB5980}" type="presParOf" srcId="{FC9DFB13-A1BD-4EDC-8328-2031D3A1D9ED}" destId="{FE203CE7-27AB-4DEB-95F5-04CB242447F9}" srcOrd="1" destOrd="0" presId="urn:microsoft.com/office/officeart/2005/8/layout/cycle4"/>
    <dgm:cxn modelId="{25E5DF4C-7792-458D-8E89-9690BABB252F}" type="presParOf" srcId="{FE203CE7-27AB-4DEB-95F5-04CB242447F9}" destId="{5966E3AF-B307-4282-9CF6-CBC72478C2F5}" srcOrd="0" destOrd="0" presId="urn:microsoft.com/office/officeart/2005/8/layout/cycle4"/>
    <dgm:cxn modelId="{A704DEB2-F7BB-4663-AC2F-02643D8D4912}" type="presParOf" srcId="{FE203CE7-27AB-4DEB-95F5-04CB242447F9}" destId="{18515F30-F428-40DA-9BC0-7CA1F2037FA8}" srcOrd="1" destOrd="0" presId="urn:microsoft.com/office/officeart/2005/8/layout/cycle4"/>
    <dgm:cxn modelId="{789ED4D5-546E-4A03-B5C2-1B3E12ECBE0E}" type="presParOf" srcId="{FE203CE7-27AB-4DEB-95F5-04CB242447F9}" destId="{C423A4DA-68DC-4586-965B-F6EA58C8C508}" srcOrd="2" destOrd="0" presId="urn:microsoft.com/office/officeart/2005/8/layout/cycle4"/>
    <dgm:cxn modelId="{59C46C67-15E2-4666-8EA3-545F320DD2C6}" type="presParOf" srcId="{FE203CE7-27AB-4DEB-95F5-04CB242447F9}" destId="{762D90EA-B5CE-41E5-B4C2-ED907B8554BD}" srcOrd="3" destOrd="0" presId="urn:microsoft.com/office/officeart/2005/8/layout/cycle4"/>
    <dgm:cxn modelId="{9AA0724B-32D9-4CA7-9C22-0E21E1821918}" type="presParOf" srcId="{FE203CE7-27AB-4DEB-95F5-04CB242447F9}" destId="{13AD4956-A78A-445F-8178-893AB50D57E1}" srcOrd="4" destOrd="0" presId="urn:microsoft.com/office/officeart/2005/8/layout/cycle4"/>
    <dgm:cxn modelId="{2A890B0B-9214-490C-8E4C-88DD757D287A}" type="presParOf" srcId="{FC9DFB13-A1BD-4EDC-8328-2031D3A1D9ED}" destId="{5DF6D180-7162-455C-9213-7A5EC9AB293A}" srcOrd="2" destOrd="0" presId="urn:microsoft.com/office/officeart/2005/8/layout/cycle4"/>
    <dgm:cxn modelId="{9B95DFF5-992A-4BDD-9600-6F330CE71943}" type="presParOf" srcId="{FC9DFB13-A1BD-4EDC-8328-2031D3A1D9ED}" destId="{D1537689-9DA3-4F69-BDFA-5B247E63E327}"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7A2A1F-9E71-4255-A8FE-FB0EE962A551}" type="doc">
      <dgm:prSet loTypeId="urn:microsoft.com/office/officeart/2005/8/layout/hProcess7" loCatId="process" qsTypeId="urn:microsoft.com/office/officeart/2005/8/quickstyle/simple3" qsCatId="simple" csTypeId="urn:microsoft.com/office/officeart/2005/8/colors/accent1_2" csCatId="accent1" phldr="1"/>
      <dgm:spPr/>
      <dgm:t>
        <a:bodyPr/>
        <a:lstStyle/>
        <a:p>
          <a:endParaRPr lang="en-US"/>
        </a:p>
      </dgm:t>
    </dgm:pt>
    <dgm:pt modelId="{6A71A259-9D2F-42C8-B22C-93A4AC649797}">
      <dgm:prSet phldrT="[Text]" custT="1"/>
      <dgm:sp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2000" b="1" dirty="0">
              <a:solidFill>
                <a:schemeClr val="bg1"/>
              </a:solidFill>
            </a:rPr>
            <a:t>DC Blocker </a:t>
          </a:r>
        </a:p>
      </dgm:t>
    </dgm:pt>
    <dgm:pt modelId="{B15F5678-37E2-4EBC-9BB3-85415D578237}" type="parTrans" cxnId="{C99845E5-E47D-4A8D-81E5-EEFFACE736C8}">
      <dgm:prSet/>
      <dgm:spPr/>
      <dgm:t>
        <a:bodyPr/>
        <a:lstStyle/>
        <a:p>
          <a:endParaRPr lang="en-US"/>
        </a:p>
      </dgm:t>
    </dgm:pt>
    <dgm:pt modelId="{B3DB457C-F5A9-4CEF-9BBB-EDF333398E31}" type="sibTrans" cxnId="{C99845E5-E47D-4A8D-81E5-EEFFACE736C8}">
      <dgm:prSet/>
      <dgm:spPr/>
      <dgm:t>
        <a:bodyPr/>
        <a:lstStyle/>
        <a:p>
          <a:endParaRPr lang="en-US"/>
        </a:p>
      </dgm:t>
    </dgm:pt>
    <dgm:pt modelId="{5A3049E5-FB79-448B-86B8-1050694E1D0C}">
      <dgm:prSet phldrT="[Text]" custT="1"/>
      <dgm:spPr/>
      <dgm:t>
        <a:bodyPr/>
        <a:lstStyle/>
        <a:p>
          <a:r>
            <a:rPr lang="en-US" sz="2000" dirty="0">
              <a:solidFill>
                <a:schemeClr val="bg1"/>
              </a:solidFill>
              <a:latin typeface="Cambria Math" panose="02040503050406030204" pitchFamily="18" charset="0"/>
              <a:ea typeface="Cambria Math" panose="02040503050406030204" pitchFamily="18" charset="0"/>
            </a:rPr>
            <a:t>Compensates DC offsets.</a:t>
          </a:r>
        </a:p>
      </dgm:t>
    </dgm:pt>
    <dgm:pt modelId="{30398D3C-D811-4055-893B-617723BDEE7B}" type="parTrans" cxnId="{90EAF15D-7C0C-49B5-B579-9C287B6AB591}">
      <dgm:prSet/>
      <dgm:spPr/>
      <dgm:t>
        <a:bodyPr/>
        <a:lstStyle/>
        <a:p>
          <a:endParaRPr lang="en-US"/>
        </a:p>
      </dgm:t>
    </dgm:pt>
    <dgm:pt modelId="{5371E49A-9C72-4860-B996-8854C87D0D50}" type="sibTrans" cxnId="{90EAF15D-7C0C-49B5-B579-9C287B6AB591}">
      <dgm:prSet/>
      <dgm:spPr/>
      <dgm:t>
        <a:bodyPr/>
        <a:lstStyle/>
        <a:p>
          <a:endParaRPr lang="en-US"/>
        </a:p>
      </dgm:t>
    </dgm:pt>
    <dgm:pt modelId="{70A15611-87BF-4C86-83B1-63A5E03E571A}">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2000" b="1" dirty="0"/>
            <a:t>AGC</a:t>
          </a:r>
          <a:r>
            <a:rPr lang="en-US" sz="1500" dirty="0"/>
            <a:t> </a:t>
          </a:r>
        </a:p>
      </dgm:t>
    </dgm:pt>
    <dgm:pt modelId="{C0CFBB25-D6EA-4762-953B-D278E082E9A5}" type="parTrans" cxnId="{6D5F7870-8FC7-4960-B34D-9B2ED2AAE17B}">
      <dgm:prSet/>
      <dgm:spPr/>
      <dgm:t>
        <a:bodyPr/>
        <a:lstStyle/>
        <a:p>
          <a:endParaRPr lang="en-US"/>
        </a:p>
      </dgm:t>
    </dgm:pt>
    <dgm:pt modelId="{B3802244-2F99-4157-B3BB-8288315C0F33}" type="sibTrans" cxnId="{6D5F7870-8FC7-4960-B34D-9B2ED2AAE17B}">
      <dgm:prSet/>
      <dgm:spPr/>
      <dgm:t>
        <a:bodyPr/>
        <a:lstStyle/>
        <a:p>
          <a:endParaRPr lang="en-US"/>
        </a:p>
      </dgm:t>
    </dgm:pt>
    <dgm:pt modelId="{5F4F74B4-4B51-45D8-9D36-E2A40D7B47A1}">
      <dgm:prSet phldrT="[Text]" custT="1"/>
      <dgm:spPr/>
      <dgm:t>
        <a:bodyPr/>
        <a:lstStyle/>
        <a:p>
          <a:pPr rtl="0"/>
          <a:r>
            <a:rPr lang="en-US" sz="2000" b="0" i="0" u="none" dirty="0">
              <a:latin typeface="Cambria Math" panose="02040503050406030204" pitchFamily="18" charset="0"/>
              <a:ea typeface="Cambria Math" panose="02040503050406030204" pitchFamily="18" charset="0"/>
            </a:rPr>
            <a:t>Adaptively adjusts its gain to achieve a constant signal level at the output.</a:t>
          </a:r>
          <a:endParaRPr lang="en-US" sz="2000" dirty="0">
            <a:latin typeface="Cambria Math" panose="02040503050406030204" pitchFamily="18" charset="0"/>
            <a:ea typeface="Cambria Math" panose="02040503050406030204" pitchFamily="18" charset="0"/>
          </a:endParaRPr>
        </a:p>
      </dgm:t>
    </dgm:pt>
    <dgm:pt modelId="{00D3A3D4-590E-41C3-952B-257680A2D5EC}" type="parTrans" cxnId="{158DA5DB-DE9F-40D1-9DD7-FCA2C4D28FC4}">
      <dgm:prSet/>
      <dgm:spPr/>
      <dgm:t>
        <a:bodyPr/>
        <a:lstStyle/>
        <a:p>
          <a:endParaRPr lang="en-US"/>
        </a:p>
      </dgm:t>
    </dgm:pt>
    <dgm:pt modelId="{40785C85-21B8-410B-B527-7C3A862AFF1E}" type="sibTrans" cxnId="{158DA5DB-DE9F-40D1-9DD7-FCA2C4D28FC4}">
      <dgm:prSet/>
      <dgm:spPr/>
      <dgm:t>
        <a:bodyPr/>
        <a:lstStyle/>
        <a:p>
          <a:endParaRPr lang="en-US"/>
        </a:p>
      </dgm:t>
    </dgm:pt>
    <dgm:pt modelId="{22C8285A-66A4-4005-90EE-F02B85ED2BB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800" b="1" dirty="0"/>
            <a:t>IQ Imbalance Compensator</a:t>
          </a:r>
        </a:p>
      </dgm:t>
    </dgm:pt>
    <dgm:pt modelId="{AEA262CC-32BE-484A-9636-37C22B013326}" type="parTrans" cxnId="{C6B127B2-4648-444B-9AD3-7A8992F7C14D}">
      <dgm:prSet/>
      <dgm:spPr/>
      <dgm:t>
        <a:bodyPr/>
        <a:lstStyle/>
        <a:p>
          <a:endParaRPr lang="en-US"/>
        </a:p>
      </dgm:t>
    </dgm:pt>
    <dgm:pt modelId="{8F9543CE-8549-458E-980C-76756C2386C7}" type="sibTrans" cxnId="{C6B127B2-4648-444B-9AD3-7A8992F7C14D}">
      <dgm:prSet/>
      <dgm:spPr/>
      <dgm:t>
        <a:bodyPr/>
        <a:lstStyle/>
        <a:p>
          <a:endParaRPr lang="en-US"/>
        </a:p>
      </dgm:t>
    </dgm:pt>
    <dgm:pt modelId="{65B50A06-6E63-4CE3-9F45-58063823EA84}">
      <dgm:prSet phldrT="[Text]" custT="1"/>
      <dgm:spPr/>
      <dgm:t>
        <a:bodyPr/>
        <a:lstStyle/>
        <a:p>
          <a:r>
            <a:rPr lang="en-US" sz="2000" b="0" i="0" u="none" dirty="0">
              <a:latin typeface="Cambria Math" panose="02040503050406030204" pitchFamily="18" charset="0"/>
              <a:ea typeface="Cambria Math" panose="02040503050406030204" pitchFamily="18" charset="0"/>
            </a:rPr>
            <a:t>Mitigates the effects of an amplitude and phase imbalance between the in-phase and quadrature components of a modulated signal.</a:t>
          </a:r>
          <a:endParaRPr lang="en-US" sz="2000" dirty="0">
            <a:latin typeface="Cambria Math" panose="02040503050406030204" pitchFamily="18" charset="0"/>
            <a:ea typeface="Cambria Math" panose="02040503050406030204" pitchFamily="18" charset="0"/>
          </a:endParaRPr>
        </a:p>
      </dgm:t>
    </dgm:pt>
    <dgm:pt modelId="{9E176A27-EB6B-45A2-9A32-CC58161085AC}" type="parTrans" cxnId="{23C3DB6A-3C51-4E7F-9087-D95CBE06DD57}">
      <dgm:prSet/>
      <dgm:spPr/>
      <dgm:t>
        <a:bodyPr/>
        <a:lstStyle/>
        <a:p>
          <a:endParaRPr lang="en-US"/>
        </a:p>
      </dgm:t>
    </dgm:pt>
    <dgm:pt modelId="{E5041A3B-2C84-4BE6-B300-E1C872BEEB75}" type="sibTrans" cxnId="{23C3DB6A-3C51-4E7F-9087-D95CBE06DD57}">
      <dgm:prSet/>
      <dgm:spPr/>
      <dgm:t>
        <a:bodyPr/>
        <a:lstStyle/>
        <a:p>
          <a:endParaRPr lang="en-US"/>
        </a:p>
      </dgm:t>
    </dgm:pt>
    <dgm:pt modelId="{4CB30BA5-B811-42E5-9ADC-7032E921D55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2000" b="1" dirty="0"/>
            <a:t>Carrier Synchronizer</a:t>
          </a:r>
        </a:p>
      </dgm:t>
    </dgm:pt>
    <dgm:pt modelId="{716640CF-9EEB-49C2-BF9E-711E6E2C9A15}" type="parTrans" cxnId="{604A3D6A-364A-487D-AB90-696800855C02}">
      <dgm:prSet/>
      <dgm:spPr/>
      <dgm:t>
        <a:bodyPr/>
        <a:lstStyle/>
        <a:p>
          <a:endParaRPr lang="en-US"/>
        </a:p>
      </dgm:t>
    </dgm:pt>
    <dgm:pt modelId="{0F37682D-1171-4C94-BDE5-EB1A81702245}" type="sibTrans" cxnId="{604A3D6A-364A-487D-AB90-696800855C02}">
      <dgm:prSet/>
      <dgm:spPr/>
      <dgm:t>
        <a:bodyPr/>
        <a:lstStyle/>
        <a:p>
          <a:endParaRPr lang="en-US"/>
        </a:p>
      </dgm:t>
    </dgm:pt>
    <dgm:pt modelId="{CF13DECF-4341-49F0-87DC-F8B559E31C12}">
      <dgm:prSet/>
      <dgm:spPr/>
      <dgm:t>
        <a:bodyPr/>
        <a:lstStyle/>
        <a:p>
          <a:endParaRPr lang="en-US" sz="2500" dirty="0"/>
        </a:p>
      </dgm:t>
    </dgm:pt>
    <dgm:pt modelId="{18920B5A-7CDE-4C56-A3D2-5B8DCF726ABD}" type="parTrans" cxnId="{1408B838-392B-4A4B-9880-645B98A82296}">
      <dgm:prSet/>
      <dgm:spPr/>
      <dgm:t>
        <a:bodyPr/>
        <a:lstStyle/>
        <a:p>
          <a:endParaRPr lang="en-US"/>
        </a:p>
      </dgm:t>
    </dgm:pt>
    <dgm:pt modelId="{734AB98E-AE92-49A8-A15E-594E7A50B84B}" type="sibTrans" cxnId="{1408B838-392B-4A4B-9880-645B98A82296}">
      <dgm:prSet/>
      <dgm:spPr/>
      <dgm:t>
        <a:bodyPr/>
        <a:lstStyle/>
        <a:p>
          <a:endParaRPr lang="en-US"/>
        </a:p>
      </dgm:t>
    </dgm:pt>
    <dgm:pt modelId="{EC2CBBDE-63F3-4CAC-8C1F-86706F247268}" type="pres">
      <dgm:prSet presAssocID="{157A2A1F-9E71-4255-A8FE-FB0EE962A551}" presName="Name0" presStyleCnt="0">
        <dgm:presLayoutVars>
          <dgm:dir/>
          <dgm:animLvl val="lvl"/>
          <dgm:resizeHandles val="exact"/>
        </dgm:presLayoutVars>
      </dgm:prSet>
      <dgm:spPr/>
    </dgm:pt>
    <dgm:pt modelId="{BBFA4AE3-E132-4F40-B663-188FC3C8F89D}" type="pres">
      <dgm:prSet presAssocID="{6A71A259-9D2F-42C8-B22C-93A4AC649797}" presName="compositeNode" presStyleCnt="0">
        <dgm:presLayoutVars>
          <dgm:bulletEnabled val="1"/>
        </dgm:presLayoutVars>
      </dgm:prSet>
      <dgm:spPr/>
    </dgm:pt>
    <dgm:pt modelId="{5DE08C5C-6DAB-4F15-BF59-A30F30D1C168}" type="pres">
      <dgm:prSet presAssocID="{6A71A259-9D2F-42C8-B22C-93A4AC649797}" presName="bgRect" presStyleLbl="node1" presStyleIdx="0" presStyleCnt="4" custScaleY="114014"/>
      <dgm:spPr/>
    </dgm:pt>
    <dgm:pt modelId="{66C4FB65-D6DE-4EF1-B4B6-7FE3F5269FF2}" type="pres">
      <dgm:prSet presAssocID="{6A71A259-9D2F-42C8-B22C-93A4AC649797}" presName="parentNode" presStyleLbl="node1" presStyleIdx="0" presStyleCnt="4">
        <dgm:presLayoutVars>
          <dgm:chMax val="0"/>
          <dgm:bulletEnabled val="1"/>
        </dgm:presLayoutVars>
      </dgm:prSet>
      <dgm:spPr/>
    </dgm:pt>
    <dgm:pt modelId="{BB021E7E-55FA-43E2-B46A-BF1567F9B135}" type="pres">
      <dgm:prSet presAssocID="{6A71A259-9D2F-42C8-B22C-93A4AC649797}" presName="childNode" presStyleLbl="node1" presStyleIdx="0" presStyleCnt="4">
        <dgm:presLayoutVars>
          <dgm:bulletEnabled val="1"/>
        </dgm:presLayoutVars>
      </dgm:prSet>
      <dgm:spPr/>
    </dgm:pt>
    <dgm:pt modelId="{E5169CE5-903F-49DB-AB9D-B36E9D7FFBE8}" type="pres">
      <dgm:prSet presAssocID="{B3DB457C-F5A9-4CEF-9BBB-EDF333398E31}" presName="hSp" presStyleCnt="0"/>
      <dgm:spPr/>
    </dgm:pt>
    <dgm:pt modelId="{CBA7AF03-7728-4F2F-9B6C-B9C61C4FB26F}" type="pres">
      <dgm:prSet presAssocID="{B3DB457C-F5A9-4CEF-9BBB-EDF333398E31}" presName="vProcSp" presStyleCnt="0"/>
      <dgm:spPr/>
    </dgm:pt>
    <dgm:pt modelId="{125B2803-8AB4-4502-A9CC-EC1320CA8C0B}" type="pres">
      <dgm:prSet presAssocID="{B3DB457C-F5A9-4CEF-9BBB-EDF333398E31}" presName="vSp1" presStyleCnt="0"/>
      <dgm:spPr/>
    </dgm:pt>
    <dgm:pt modelId="{EDC6B8DC-417C-4A22-9E7B-9E35F263EF73}" type="pres">
      <dgm:prSet presAssocID="{B3DB457C-F5A9-4CEF-9BBB-EDF333398E31}" presName="simulatedConn" presStyleLbl="solidFgAcc1" presStyleIdx="0" presStyleCnt="3" custLinFactY="28797" custLinFactNeighborX="-6459" custLinFactNeighborY="100000"/>
      <dgm:spPr/>
    </dgm:pt>
    <dgm:pt modelId="{457A51C1-16E4-4EA3-B2BB-EA3EA5493527}" type="pres">
      <dgm:prSet presAssocID="{B3DB457C-F5A9-4CEF-9BBB-EDF333398E31}" presName="vSp2" presStyleCnt="0"/>
      <dgm:spPr/>
    </dgm:pt>
    <dgm:pt modelId="{4F497C3F-3EDF-4DD9-9ECA-6E78BB2309FC}" type="pres">
      <dgm:prSet presAssocID="{B3DB457C-F5A9-4CEF-9BBB-EDF333398E31}" presName="sibTrans" presStyleCnt="0"/>
      <dgm:spPr/>
    </dgm:pt>
    <dgm:pt modelId="{DCF8F7EF-6D65-4917-B571-96FA9258E28A}" type="pres">
      <dgm:prSet presAssocID="{70A15611-87BF-4C86-83B1-63A5E03E571A}" presName="compositeNode" presStyleCnt="0">
        <dgm:presLayoutVars>
          <dgm:bulletEnabled val="1"/>
        </dgm:presLayoutVars>
      </dgm:prSet>
      <dgm:spPr/>
    </dgm:pt>
    <dgm:pt modelId="{94826199-A2C1-4557-94E3-4B63364376E8}" type="pres">
      <dgm:prSet presAssocID="{70A15611-87BF-4C86-83B1-63A5E03E571A}" presName="bgRect" presStyleLbl="node1" presStyleIdx="1" presStyleCnt="4" custScaleY="115006"/>
      <dgm:spPr/>
    </dgm:pt>
    <dgm:pt modelId="{722BBDB0-1A34-4F2A-9894-E8CB993A7149}" type="pres">
      <dgm:prSet presAssocID="{70A15611-87BF-4C86-83B1-63A5E03E571A}" presName="parentNode" presStyleLbl="node1" presStyleIdx="1" presStyleCnt="4">
        <dgm:presLayoutVars>
          <dgm:chMax val="0"/>
          <dgm:bulletEnabled val="1"/>
        </dgm:presLayoutVars>
      </dgm:prSet>
      <dgm:spPr/>
    </dgm:pt>
    <dgm:pt modelId="{A7F0ED00-6997-4F95-82CB-DE180EAAC5E8}" type="pres">
      <dgm:prSet presAssocID="{70A15611-87BF-4C86-83B1-63A5E03E571A}" presName="childNode" presStyleLbl="node1" presStyleIdx="1" presStyleCnt="4">
        <dgm:presLayoutVars>
          <dgm:bulletEnabled val="1"/>
        </dgm:presLayoutVars>
      </dgm:prSet>
      <dgm:spPr/>
    </dgm:pt>
    <dgm:pt modelId="{959AA5FA-BE57-424B-9C72-1E041F1223CB}" type="pres">
      <dgm:prSet presAssocID="{B3802244-2F99-4157-B3BB-8288315C0F33}" presName="hSp" presStyleCnt="0"/>
      <dgm:spPr/>
    </dgm:pt>
    <dgm:pt modelId="{F751E5F9-C8B0-4A1B-B9CE-F86942EF17A8}" type="pres">
      <dgm:prSet presAssocID="{B3802244-2F99-4157-B3BB-8288315C0F33}" presName="vProcSp" presStyleCnt="0"/>
      <dgm:spPr/>
    </dgm:pt>
    <dgm:pt modelId="{1C789C89-92ED-44A5-A1C2-03939FF694E0}" type="pres">
      <dgm:prSet presAssocID="{B3802244-2F99-4157-B3BB-8288315C0F33}" presName="vSp1" presStyleCnt="0"/>
      <dgm:spPr/>
    </dgm:pt>
    <dgm:pt modelId="{0EBC6E31-575D-4C62-8122-0C07A0FF3685}" type="pres">
      <dgm:prSet presAssocID="{B3802244-2F99-4157-B3BB-8288315C0F33}" presName="simulatedConn" presStyleLbl="solidFgAcc1" presStyleIdx="1" presStyleCnt="3" custLinFactY="33236" custLinFactNeighborX="-202" custLinFactNeighborY="100000"/>
      <dgm:spPr/>
    </dgm:pt>
    <dgm:pt modelId="{A6B0D8A7-C35E-4B55-AB21-12624CAEC70C}" type="pres">
      <dgm:prSet presAssocID="{B3802244-2F99-4157-B3BB-8288315C0F33}" presName="vSp2" presStyleCnt="0"/>
      <dgm:spPr/>
    </dgm:pt>
    <dgm:pt modelId="{8B66D0EB-9907-4B87-A0C2-9704789D9174}" type="pres">
      <dgm:prSet presAssocID="{B3802244-2F99-4157-B3BB-8288315C0F33}" presName="sibTrans" presStyleCnt="0"/>
      <dgm:spPr/>
    </dgm:pt>
    <dgm:pt modelId="{81859A18-75F0-4DF5-97A0-9D86B4F5F100}" type="pres">
      <dgm:prSet presAssocID="{22C8285A-66A4-4005-90EE-F02B85ED2BB8}" presName="compositeNode" presStyleCnt="0">
        <dgm:presLayoutVars>
          <dgm:bulletEnabled val="1"/>
        </dgm:presLayoutVars>
      </dgm:prSet>
      <dgm:spPr/>
    </dgm:pt>
    <dgm:pt modelId="{76B9E6F9-4599-4F8C-AE94-121708C82AD1}" type="pres">
      <dgm:prSet presAssocID="{22C8285A-66A4-4005-90EE-F02B85ED2BB8}" presName="bgRect" presStyleLbl="node1" presStyleIdx="2" presStyleCnt="4" custScaleY="114693"/>
      <dgm:spPr/>
    </dgm:pt>
    <dgm:pt modelId="{36AF26AD-2023-49BD-892A-D67CB1E0216C}" type="pres">
      <dgm:prSet presAssocID="{22C8285A-66A4-4005-90EE-F02B85ED2BB8}" presName="parentNode" presStyleLbl="node1" presStyleIdx="2" presStyleCnt="4">
        <dgm:presLayoutVars>
          <dgm:chMax val="0"/>
          <dgm:bulletEnabled val="1"/>
        </dgm:presLayoutVars>
      </dgm:prSet>
      <dgm:spPr/>
    </dgm:pt>
    <dgm:pt modelId="{7D438FE3-AA2A-4A6B-B188-04823B44C7BC}" type="pres">
      <dgm:prSet presAssocID="{22C8285A-66A4-4005-90EE-F02B85ED2BB8}" presName="childNode" presStyleLbl="node1" presStyleIdx="2" presStyleCnt="4">
        <dgm:presLayoutVars>
          <dgm:bulletEnabled val="1"/>
        </dgm:presLayoutVars>
      </dgm:prSet>
      <dgm:spPr/>
    </dgm:pt>
    <dgm:pt modelId="{E171BF8F-EE60-440E-A1DE-E432D5479CC2}" type="pres">
      <dgm:prSet presAssocID="{8F9543CE-8549-458E-980C-76756C2386C7}" presName="hSp" presStyleCnt="0"/>
      <dgm:spPr/>
    </dgm:pt>
    <dgm:pt modelId="{D7FC7730-1D30-4756-A71C-AB986F05D375}" type="pres">
      <dgm:prSet presAssocID="{8F9543CE-8549-458E-980C-76756C2386C7}" presName="vProcSp" presStyleCnt="0"/>
      <dgm:spPr/>
    </dgm:pt>
    <dgm:pt modelId="{785A4D0E-AB90-4F71-8550-6CBDB94C492B}" type="pres">
      <dgm:prSet presAssocID="{8F9543CE-8549-458E-980C-76756C2386C7}" presName="vSp1" presStyleCnt="0"/>
      <dgm:spPr/>
    </dgm:pt>
    <dgm:pt modelId="{95AC9666-90B2-4988-AA53-D189931E9147}" type="pres">
      <dgm:prSet presAssocID="{8F9543CE-8549-458E-980C-76756C2386C7}" presName="simulatedConn" presStyleLbl="solidFgAcc1" presStyleIdx="2" presStyleCnt="3" custLinFactY="26578" custLinFactNeighborX="15656" custLinFactNeighborY="100000"/>
      <dgm:spPr/>
    </dgm:pt>
    <dgm:pt modelId="{78D8809E-443D-4657-943E-F78AC14914FA}" type="pres">
      <dgm:prSet presAssocID="{8F9543CE-8549-458E-980C-76756C2386C7}" presName="vSp2" presStyleCnt="0"/>
      <dgm:spPr/>
    </dgm:pt>
    <dgm:pt modelId="{FE5DF6BE-7777-4254-8516-1A350B9C6C28}" type="pres">
      <dgm:prSet presAssocID="{8F9543CE-8549-458E-980C-76756C2386C7}" presName="sibTrans" presStyleCnt="0"/>
      <dgm:spPr/>
    </dgm:pt>
    <dgm:pt modelId="{3746536D-6114-47D3-AE38-FD59B120E187}" type="pres">
      <dgm:prSet presAssocID="{4CB30BA5-B811-42E5-9ADC-7032E921D552}" presName="compositeNode" presStyleCnt="0">
        <dgm:presLayoutVars>
          <dgm:bulletEnabled val="1"/>
        </dgm:presLayoutVars>
      </dgm:prSet>
      <dgm:spPr/>
    </dgm:pt>
    <dgm:pt modelId="{A50B48DA-E795-47D7-8445-4ADA4E26C893}" type="pres">
      <dgm:prSet presAssocID="{4CB30BA5-B811-42E5-9ADC-7032E921D552}" presName="bgRect" presStyleLbl="node1" presStyleIdx="3" presStyleCnt="4" custScaleY="112709"/>
      <dgm:spPr/>
    </dgm:pt>
    <dgm:pt modelId="{940E3A89-3745-4398-BA99-835AA6F1691F}" type="pres">
      <dgm:prSet presAssocID="{4CB30BA5-B811-42E5-9ADC-7032E921D552}" presName="parentNode" presStyleLbl="node1" presStyleIdx="3" presStyleCnt="4">
        <dgm:presLayoutVars>
          <dgm:chMax val="0"/>
          <dgm:bulletEnabled val="1"/>
        </dgm:presLayoutVars>
      </dgm:prSet>
      <dgm:spPr/>
    </dgm:pt>
  </dgm:ptLst>
  <dgm:cxnLst>
    <dgm:cxn modelId="{64672009-C9F0-4F46-9694-86B55FD4D355}" type="presOf" srcId="{6A71A259-9D2F-42C8-B22C-93A4AC649797}" destId="{66C4FB65-D6DE-4EF1-B4B6-7FE3F5269FF2}" srcOrd="1" destOrd="0" presId="urn:microsoft.com/office/officeart/2005/8/layout/hProcess7"/>
    <dgm:cxn modelId="{428A4432-C349-4AA9-9DB2-8131DB42EC71}" type="presOf" srcId="{157A2A1F-9E71-4255-A8FE-FB0EE962A551}" destId="{EC2CBBDE-63F3-4CAC-8C1F-86706F247268}" srcOrd="0" destOrd="0" presId="urn:microsoft.com/office/officeart/2005/8/layout/hProcess7"/>
    <dgm:cxn modelId="{1408B838-392B-4A4B-9880-645B98A82296}" srcId="{70A15611-87BF-4C86-83B1-63A5E03E571A}" destId="{CF13DECF-4341-49F0-87DC-F8B559E31C12}" srcOrd="1" destOrd="0" parTransId="{18920B5A-7CDE-4C56-A3D2-5B8DCF726ABD}" sibTransId="{734AB98E-AE92-49A8-A15E-594E7A50B84B}"/>
    <dgm:cxn modelId="{90EAF15D-7C0C-49B5-B579-9C287B6AB591}" srcId="{6A71A259-9D2F-42C8-B22C-93A4AC649797}" destId="{5A3049E5-FB79-448B-86B8-1050694E1D0C}" srcOrd="0" destOrd="0" parTransId="{30398D3C-D811-4055-893B-617723BDEE7B}" sibTransId="{5371E49A-9C72-4860-B996-8854C87D0D50}"/>
    <dgm:cxn modelId="{8AB79D65-27D0-466C-A26C-89C4DC6F181F}" type="presOf" srcId="{4CB30BA5-B811-42E5-9ADC-7032E921D552}" destId="{A50B48DA-E795-47D7-8445-4ADA4E26C893}" srcOrd="0" destOrd="0" presId="urn:microsoft.com/office/officeart/2005/8/layout/hProcess7"/>
    <dgm:cxn modelId="{D7749F66-14E0-4950-9E72-8B6CC0C19E92}" type="presOf" srcId="{4CB30BA5-B811-42E5-9ADC-7032E921D552}" destId="{940E3A89-3745-4398-BA99-835AA6F1691F}" srcOrd="1" destOrd="0" presId="urn:microsoft.com/office/officeart/2005/8/layout/hProcess7"/>
    <dgm:cxn modelId="{5AFDA146-2188-4695-BF2A-007ABCCE20DA}" type="presOf" srcId="{22C8285A-66A4-4005-90EE-F02B85ED2BB8}" destId="{36AF26AD-2023-49BD-892A-D67CB1E0216C}" srcOrd="1" destOrd="0" presId="urn:microsoft.com/office/officeart/2005/8/layout/hProcess7"/>
    <dgm:cxn modelId="{604A3D6A-364A-487D-AB90-696800855C02}" srcId="{157A2A1F-9E71-4255-A8FE-FB0EE962A551}" destId="{4CB30BA5-B811-42E5-9ADC-7032E921D552}" srcOrd="3" destOrd="0" parTransId="{716640CF-9EEB-49C2-BF9E-711E6E2C9A15}" sibTransId="{0F37682D-1171-4C94-BDE5-EB1A81702245}"/>
    <dgm:cxn modelId="{23C3DB6A-3C51-4E7F-9087-D95CBE06DD57}" srcId="{22C8285A-66A4-4005-90EE-F02B85ED2BB8}" destId="{65B50A06-6E63-4CE3-9F45-58063823EA84}" srcOrd="0" destOrd="0" parTransId="{9E176A27-EB6B-45A2-9A32-CC58161085AC}" sibTransId="{E5041A3B-2C84-4BE6-B300-E1C872BEEB75}"/>
    <dgm:cxn modelId="{6D5F7870-8FC7-4960-B34D-9B2ED2AAE17B}" srcId="{157A2A1F-9E71-4255-A8FE-FB0EE962A551}" destId="{70A15611-87BF-4C86-83B1-63A5E03E571A}" srcOrd="1" destOrd="0" parTransId="{C0CFBB25-D6EA-4762-953B-D278E082E9A5}" sibTransId="{B3802244-2F99-4157-B3BB-8288315C0F33}"/>
    <dgm:cxn modelId="{92036A7D-139E-4CD5-B55B-BF7BDA004367}" type="presOf" srcId="{CF13DECF-4341-49F0-87DC-F8B559E31C12}" destId="{A7F0ED00-6997-4F95-82CB-DE180EAAC5E8}" srcOrd="0" destOrd="1" presId="urn:microsoft.com/office/officeart/2005/8/layout/hProcess7"/>
    <dgm:cxn modelId="{2EAB2B94-E374-4920-902E-123C4BA89CD3}" type="presOf" srcId="{22C8285A-66A4-4005-90EE-F02B85ED2BB8}" destId="{76B9E6F9-4599-4F8C-AE94-121708C82AD1}" srcOrd="0" destOrd="0" presId="urn:microsoft.com/office/officeart/2005/8/layout/hProcess7"/>
    <dgm:cxn modelId="{16F973A9-4525-4629-B436-4E69D980BAB2}" type="presOf" srcId="{6A71A259-9D2F-42C8-B22C-93A4AC649797}" destId="{5DE08C5C-6DAB-4F15-BF59-A30F30D1C168}" srcOrd="0" destOrd="0" presId="urn:microsoft.com/office/officeart/2005/8/layout/hProcess7"/>
    <dgm:cxn modelId="{C6B127B2-4648-444B-9AD3-7A8992F7C14D}" srcId="{157A2A1F-9E71-4255-A8FE-FB0EE962A551}" destId="{22C8285A-66A4-4005-90EE-F02B85ED2BB8}" srcOrd="2" destOrd="0" parTransId="{AEA262CC-32BE-484A-9636-37C22B013326}" sibTransId="{8F9543CE-8549-458E-980C-76756C2386C7}"/>
    <dgm:cxn modelId="{9F19E1B7-A527-4E7F-AD6E-88DA258B85B3}" type="presOf" srcId="{65B50A06-6E63-4CE3-9F45-58063823EA84}" destId="{7D438FE3-AA2A-4A6B-B188-04823B44C7BC}" srcOrd="0" destOrd="0" presId="urn:microsoft.com/office/officeart/2005/8/layout/hProcess7"/>
    <dgm:cxn modelId="{65F46DCA-C3C9-4D1C-9B8E-C2EA38222BC1}" type="presOf" srcId="{70A15611-87BF-4C86-83B1-63A5E03E571A}" destId="{722BBDB0-1A34-4F2A-9894-E8CB993A7149}" srcOrd="1" destOrd="0" presId="urn:microsoft.com/office/officeart/2005/8/layout/hProcess7"/>
    <dgm:cxn modelId="{158DA5DB-DE9F-40D1-9DD7-FCA2C4D28FC4}" srcId="{70A15611-87BF-4C86-83B1-63A5E03E571A}" destId="{5F4F74B4-4B51-45D8-9D36-E2A40D7B47A1}" srcOrd="0" destOrd="0" parTransId="{00D3A3D4-590E-41C3-952B-257680A2D5EC}" sibTransId="{40785C85-21B8-410B-B527-7C3A862AFF1E}"/>
    <dgm:cxn modelId="{155240E4-4220-489A-9932-2206A9D9AE3B}" type="presOf" srcId="{5F4F74B4-4B51-45D8-9D36-E2A40D7B47A1}" destId="{A7F0ED00-6997-4F95-82CB-DE180EAAC5E8}" srcOrd="0" destOrd="0" presId="urn:microsoft.com/office/officeart/2005/8/layout/hProcess7"/>
    <dgm:cxn modelId="{C99845E5-E47D-4A8D-81E5-EEFFACE736C8}" srcId="{157A2A1F-9E71-4255-A8FE-FB0EE962A551}" destId="{6A71A259-9D2F-42C8-B22C-93A4AC649797}" srcOrd="0" destOrd="0" parTransId="{B15F5678-37E2-4EBC-9BB3-85415D578237}" sibTransId="{B3DB457C-F5A9-4CEF-9BBB-EDF333398E31}"/>
    <dgm:cxn modelId="{9179A2F1-88E7-49FF-AC28-144D1F9B268B}" type="presOf" srcId="{5A3049E5-FB79-448B-86B8-1050694E1D0C}" destId="{BB021E7E-55FA-43E2-B46A-BF1567F9B135}" srcOrd="0" destOrd="0" presId="urn:microsoft.com/office/officeart/2005/8/layout/hProcess7"/>
    <dgm:cxn modelId="{2840BEF8-4633-4E46-A249-6450616097BD}" type="presOf" srcId="{70A15611-87BF-4C86-83B1-63A5E03E571A}" destId="{94826199-A2C1-4557-94E3-4B63364376E8}" srcOrd="0" destOrd="0" presId="urn:microsoft.com/office/officeart/2005/8/layout/hProcess7"/>
    <dgm:cxn modelId="{C41E6784-6E62-431C-BC10-33E0608AAA39}" type="presParOf" srcId="{EC2CBBDE-63F3-4CAC-8C1F-86706F247268}" destId="{BBFA4AE3-E132-4F40-B663-188FC3C8F89D}" srcOrd="0" destOrd="0" presId="urn:microsoft.com/office/officeart/2005/8/layout/hProcess7"/>
    <dgm:cxn modelId="{FCB146FD-8F62-4F20-AC7B-D0CC8050004C}" type="presParOf" srcId="{BBFA4AE3-E132-4F40-B663-188FC3C8F89D}" destId="{5DE08C5C-6DAB-4F15-BF59-A30F30D1C168}" srcOrd="0" destOrd="0" presId="urn:microsoft.com/office/officeart/2005/8/layout/hProcess7"/>
    <dgm:cxn modelId="{9F38F0D7-A4E8-4EAC-B926-032D8F13A2AC}" type="presParOf" srcId="{BBFA4AE3-E132-4F40-B663-188FC3C8F89D}" destId="{66C4FB65-D6DE-4EF1-B4B6-7FE3F5269FF2}" srcOrd="1" destOrd="0" presId="urn:microsoft.com/office/officeart/2005/8/layout/hProcess7"/>
    <dgm:cxn modelId="{DB41D569-A910-4D8B-9D7A-56BB0F4EA5F3}" type="presParOf" srcId="{BBFA4AE3-E132-4F40-B663-188FC3C8F89D}" destId="{BB021E7E-55FA-43E2-B46A-BF1567F9B135}" srcOrd="2" destOrd="0" presId="urn:microsoft.com/office/officeart/2005/8/layout/hProcess7"/>
    <dgm:cxn modelId="{0A298E0F-496E-4D0A-B421-3E20921B0D43}" type="presParOf" srcId="{EC2CBBDE-63F3-4CAC-8C1F-86706F247268}" destId="{E5169CE5-903F-49DB-AB9D-B36E9D7FFBE8}" srcOrd="1" destOrd="0" presId="urn:microsoft.com/office/officeart/2005/8/layout/hProcess7"/>
    <dgm:cxn modelId="{D4B377E7-90ED-4D9A-9D26-F25BD04011C5}" type="presParOf" srcId="{EC2CBBDE-63F3-4CAC-8C1F-86706F247268}" destId="{CBA7AF03-7728-4F2F-9B6C-B9C61C4FB26F}" srcOrd="2" destOrd="0" presId="urn:microsoft.com/office/officeart/2005/8/layout/hProcess7"/>
    <dgm:cxn modelId="{DC499B03-656E-4943-8E0F-F2E132365D41}" type="presParOf" srcId="{CBA7AF03-7728-4F2F-9B6C-B9C61C4FB26F}" destId="{125B2803-8AB4-4502-A9CC-EC1320CA8C0B}" srcOrd="0" destOrd="0" presId="urn:microsoft.com/office/officeart/2005/8/layout/hProcess7"/>
    <dgm:cxn modelId="{E3D1A168-BE99-4734-9859-C94FD75CFF6E}" type="presParOf" srcId="{CBA7AF03-7728-4F2F-9B6C-B9C61C4FB26F}" destId="{EDC6B8DC-417C-4A22-9E7B-9E35F263EF73}" srcOrd="1" destOrd="0" presId="urn:microsoft.com/office/officeart/2005/8/layout/hProcess7"/>
    <dgm:cxn modelId="{C8DE1D59-B5E3-45C3-87AC-15E93D263268}" type="presParOf" srcId="{CBA7AF03-7728-4F2F-9B6C-B9C61C4FB26F}" destId="{457A51C1-16E4-4EA3-B2BB-EA3EA5493527}" srcOrd="2" destOrd="0" presId="urn:microsoft.com/office/officeart/2005/8/layout/hProcess7"/>
    <dgm:cxn modelId="{E01420B0-2D92-4EE4-BCCC-C79CADF7643E}" type="presParOf" srcId="{EC2CBBDE-63F3-4CAC-8C1F-86706F247268}" destId="{4F497C3F-3EDF-4DD9-9ECA-6E78BB2309FC}" srcOrd="3" destOrd="0" presId="urn:microsoft.com/office/officeart/2005/8/layout/hProcess7"/>
    <dgm:cxn modelId="{3962C1F6-A568-46AE-8F1B-7AB2045E560C}" type="presParOf" srcId="{EC2CBBDE-63F3-4CAC-8C1F-86706F247268}" destId="{DCF8F7EF-6D65-4917-B571-96FA9258E28A}" srcOrd="4" destOrd="0" presId="urn:microsoft.com/office/officeart/2005/8/layout/hProcess7"/>
    <dgm:cxn modelId="{89455CF8-EBD0-4394-B34E-8F96D1CEDCBA}" type="presParOf" srcId="{DCF8F7EF-6D65-4917-B571-96FA9258E28A}" destId="{94826199-A2C1-4557-94E3-4B63364376E8}" srcOrd="0" destOrd="0" presId="urn:microsoft.com/office/officeart/2005/8/layout/hProcess7"/>
    <dgm:cxn modelId="{B11B44EB-2CDB-4F7C-AC56-F32F1FB5AE0F}" type="presParOf" srcId="{DCF8F7EF-6D65-4917-B571-96FA9258E28A}" destId="{722BBDB0-1A34-4F2A-9894-E8CB993A7149}" srcOrd="1" destOrd="0" presId="urn:microsoft.com/office/officeart/2005/8/layout/hProcess7"/>
    <dgm:cxn modelId="{3A809761-F7F1-479D-A43B-B8633EF52EA2}" type="presParOf" srcId="{DCF8F7EF-6D65-4917-B571-96FA9258E28A}" destId="{A7F0ED00-6997-4F95-82CB-DE180EAAC5E8}" srcOrd="2" destOrd="0" presId="urn:microsoft.com/office/officeart/2005/8/layout/hProcess7"/>
    <dgm:cxn modelId="{42A13211-789F-42C2-AF3F-465D8F7F8E03}" type="presParOf" srcId="{EC2CBBDE-63F3-4CAC-8C1F-86706F247268}" destId="{959AA5FA-BE57-424B-9C72-1E041F1223CB}" srcOrd="5" destOrd="0" presId="urn:microsoft.com/office/officeart/2005/8/layout/hProcess7"/>
    <dgm:cxn modelId="{1F3AB2A3-F862-409A-A0A7-A12A243FAE17}" type="presParOf" srcId="{EC2CBBDE-63F3-4CAC-8C1F-86706F247268}" destId="{F751E5F9-C8B0-4A1B-B9CE-F86942EF17A8}" srcOrd="6" destOrd="0" presId="urn:microsoft.com/office/officeart/2005/8/layout/hProcess7"/>
    <dgm:cxn modelId="{595C9366-9101-40BD-A54E-E5DB32386C39}" type="presParOf" srcId="{F751E5F9-C8B0-4A1B-B9CE-F86942EF17A8}" destId="{1C789C89-92ED-44A5-A1C2-03939FF694E0}" srcOrd="0" destOrd="0" presId="urn:microsoft.com/office/officeart/2005/8/layout/hProcess7"/>
    <dgm:cxn modelId="{F9A548FE-4B96-496A-AEB7-60A11C00EDBB}" type="presParOf" srcId="{F751E5F9-C8B0-4A1B-B9CE-F86942EF17A8}" destId="{0EBC6E31-575D-4C62-8122-0C07A0FF3685}" srcOrd="1" destOrd="0" presId="urn:microsoft.com/office/officeart/2005/8/layout/hProcess7"/>
    <dgm:cxn modelId="{0B81A6A9-781E-4067-B386-6FA42ECBD025}" type="presParOf" srcId="{F751E5F9-C8B0-4A1B-B9CE-F86942EF17A8}" destId="{A6B0D8A7-C35E-4B55-AB21-12624CAEC70C}" srcOrd="2" destOrd="0" presId="urn:microsoft.com/office/officeart/2005/8/layout/hProcess7"/>
    <dgm:cxn modelId="{5CB1B6FA-7D7E-4EE1-9312-280D99838B76}" type="presParOf" srcId="{EC2CBBDE-63F3-4CAC-8C1F-86706F247268}" destId="{8B66D0EB-9907-4B87-A0C2-9704789D9174}" srcOrd="7" destOrd="0" presId="urn:microsoft.com/office/officeart/2005/8/layout/hProcess7"/>
    <dgm:cxn modelId="{5A494FB4-ED95-435E-9CBD-A54676421D43}" type="presParOf" srcId="{EC2CBBDE-63F3-4CAC-8C1F-86706F247268}" destId="{81859A18-75F0-4DF5-97A0-9D86B4F5F100}" srcOrd="8" destOrd="0" presId="urn:microsoft.com/office/officeart/2005/8/layout/hProcess7"/>
    <dgm:cxn modelId="{8DAA43A6-0FAD-4CA8-8601-7AD01DFB4FA7}" type="presParOf" srcId="{81859A18-75F0-4DF5-97A0-9D86B4F5F100}" destId="{76B9E6F9-4599-4F8C-AE94-121708C82AD1}" srcOrd="0" destOrd="0" presId="urn:microsoft.com/office/officeart/2005/8/layout/hProcess7"/>
    <dgm:cxn modelId="{2B4111CB-7604-4FAD-90FC-30DBDEAA07D3}" type="presParOf" srcId="{81859A18-75F0-4DF5-97A0-9D86B4F5F100}" destId="{36AF26AD-2023-49BD-892A-D67CB1E0216C}" srcOrd="1" destOrd="0" presId="urn:microsoft.com/office/officeart/2005/8/layout/hProcess7"/>
    <dgm:cxn modelId="{2D0EF0F0-5B1A-431D-AAA2-4C9A224340F6}" type="presParOf" srcId="{81859A18-75F0-4DF5-97A0-9D86B4F5F100}" destId="{7D438FE3-AA2A-4A6B-B188-04823B44C7BC}" srcOrd="2" destOrd="0" presId="urn:microsoft.com/office/officeart/2005/8/layout/hProcess7"/>
    <dgm:cxn modelId="{A238175C-7AA5-42AF-93E2-E17E731CE266}" type="presParOf" srcId="{EC2CBBDE-63F3-4CAC-8C1F-86706F247268}" destId="{E171BF8F-EE60-440E-A1DE-E432D5479CC2}" srcOrd="9" destOrd="0" presId="urn:microsoft.com/office/officeart/2005/8/layout/hProcess7"/>
    <dgm:cxn modelId="{07FE3C33-2E35-4DE5-8F17-A0F40CF57536}" type="presParOf" srcId="{EC2CBBDE-63F3-4CAC-8C1F-86706F247268}" destId="{D7FC7730-1D30-4756-A71C-AB986F05D375}" srcOrd="10" destOrd="0" presId="urn:microsoft.com/office/officeart/2005/8/layout/hProcess7"/>
    <dgm:cxn modelId="{912C908B-4C02-40B3-81C6-E17F56FF5834}" type="presParOf" srcId="{D7FC7730-1D30-4756-A71C-AB986F05D375}" destId="{785A4D0E-AB90-4F71-8550-6CBDB94C492B}" srcOrd="0" destOrd="0" presId="urn:microsoft.com/office/officeart/2005/8/layout/hProcess7"/>
    <dgm:cxn modelId="{9FBF7CF2-E355-4674-B7ED-190645B31EE4}" type="presParOf" srcId="{D7FC7730-1D30-4756-A71C-AB986F05D375}" destId="{95AC9666-90B2-4988-AA53-D189931E9147}" srcOrd="1" destOrd="0" presId="urn:microsoft.com/office/officeart/2005/8/layout/hProcess7"/>
    <dgm:cxn modelId="{1E804DDB-DC51-4D12-95CC-0DEC2CEE385C}" type="presParOf" srcId="{D7FC7730-1D30-4756-A71C-AB986F05D375}" destId="{78D8809E-443D-4657-943E-F78AC14914FA}" srcOrd="2" destOrd="0" presId="urn:microsoft.com/office/officeart/2005/8/layout/hProcess7"/>
    <dgm:cxn modelId="{2002B5BF-F378-4402-B8CD-24304061AE75}" type="presParOf" srcId="{EC2CBBDE-63F3-4CAC-8C1F-86706F247268}" destId="{FE5DF6BE-7777-4254-8516-1A350B9C6C28}" srcOrd="11" destOrd="0" presId="urn:microsoft.com/office/officeart/2005/8/layout/hProcess7"/>
    <dgm:cxn modelId="{4B664644-40B5-4A86-9F27-4337B3CAE348}" type="presParOf" srcId="{EC2CBBDE-63F3-4CAC-8C1F-86706F247268}" destId="{3746536D-6114-47D3-AE38-FD59B120E187}" srcOrd="12" destOrd="0" presId="urn:microsoft.com/office/officeart/2005/8/layout/hProcess7"/>
    <dgm:cxn modelId="{651487CE-9EDE-4FAE-B62F-B7697664F512}" type="presParOf" srcId="{3746536D-6114-47D3-AE38-FD59B120E187}" destId="{A50B48DA-E795-47D7-8445-4ADA4E26C893}" srcOrd="0" destOrd="0" presId="urn:microsoft.com/office/officeart/2005/8/layout/hProcess7"/>
    <dgm:cxn modelId="{18B0D6C7-9360-4453-A785-676CBAF6C832}" type="presParOf" srcId="{3746536D-6114-47D3-AE38-FD59B120E187}" destId="{940E3A89-3745-4398-BA99-835AA6F1691F}" srcOrd="1"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D887F2-6A95-4A06-ADAD-1173EA1521AA}">
      <dsp:nvSpPr>
        <dsp:cNvPr id="0" name=""/>
        <dsp:cNvSpPr/>
      </dsp:nvSpPr>
      <dsp:spPr>
        <a:xfrm>
          <a:off x="1256498" y="894459"/>
          <a:ext cx="2354099" cy="410510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mbria Math" panose="02040503050406030204" pitchFamily="18" charset="0"/>
              <a:ea typeface="Cambria Math" panose="02040503050406030204" pitchFamily="18" charset="0"/>
            </a:rPr>
            <a:t>- </a:t>
          </a:r>
          <a:r>
            <a:rPr lang="en-US" sz="1800" kern="1200" dirty="0">
              <a:latin typeface="Cambria Math" panose="02040503050406030204" pitchFamily="18" charset="0"/>
              <a:ea typeface="Cambria Math" panose="02040503050406030204" pitchFamily="18" charset="0"/>
            </a:rPr>
            <a:t>Bernoulli Binary Generator</a:t>
          </a:r>
        </a:p>
        <a:p>
          <a:pPr marL="0" lvl="0" indent="0" algn="l" defTabSz="711200">
            <a:lnSpc>
              <a:spcPct val="90000"/>
            </a:lnSpc>
            <a:spcBef>
              <a:spcPct val="0"/>
            </a:spcBef>
            <a:spcAft>
              <a:spcPct val="35000"/>
            </a:spcAft>
            <a:buNone/>
          </a:pPr>
          <a:r>
            <a:rPr lang="en-US" sz="1800" kern="1200" dirty="0">
              <a:latin typeface="Cambria Math" panose="02040503050406030204" pitchFamily="18" charset="0"/>
              <a:ea typeface="Cambria Math" panose="02040503050406030204" pitchFamily="18" charset="0"/>
            </a:rPr>
            <a:t>-Rectangular QAM Modulator Baseband</a:t>
          </a:r>
        </a:p>
        <a:p>
          <a:pPr marL="0" lvl="0" indent="0" algn="l" defTabSz="711200">
            <a:lnSpc>
              <a:spcPct val="90000"/>
            </a:lnSpc>
            <a:spcBef>
              <a:spcPct val="0"/>
            </a:spcBef>
            <a:spcAft>
              <a:spcPct val="35000"/>
            </a:spcAft>
            <a:buNone/>
          </a:pPr>
          <a:r>
            <a:rPr lang="en-US" sz="1800" kern="1200" dirty="0">
              <a:latin typeface="Cambria Math" panose="02040503050406030204" pitchFamily="18" charset="0"/>
              <a:ea typeface="Cambria Math" panose="02040503050406030204" pitchFamily="18" charset="0"/>
            </a:rPr>
            <a:t>- Raised Cosine Transmit Filter</a:t>
          </a:r>
        </a:p>
        <a:p>
          <a:pPr marL="0" lvl="0" indent="0" algn="l" defTabSz="711200">
            <a:lnSpc>
              <a:spcPct val="90000"/>
            </a:lnSpc>
            <a:spcBef>
              <a:spcPct val="0"/>
            </a:spcBef>
            <a:spcAft>
              <a:spcPct val="35000"/>
            </a:spcAft>
            <a:buNone/>
          </a:pPr>
          <a:r>
            <a:rPr lang="en-US" sz="1800" kern="1200" dirty="0">
              <a:latin typeface="Cambria Math" panose="02040503050406030204" pitchFamily="18" charset="0"/>
              <a:ea typeface="Cambria Math" panose="02040503050406030204" pitchFamily="18" charset="0"/>
            </a:rPr>
            <a:t>- Saleh Model for memory nonlinearity</a:t>
          </a:r>
        </a:p>
        <a:p>
          <a:pPr marL="0" lvl="0" indent="0" algn="l" defTabSz="711200">
            <a:lnSpc>
              <a:spcPct val="90000"/>
            </a:lnSpc>
            <a:spcBef>
              <a:spcPct val="0"/>
            </a:spcBef>
            <a:spcAft>
              <a:spcPct val="35000"/>
            </a:spcAft>
            <a:buNone/>
          </a:pPr>
          <a:r>
            <a:rPr lang="en-US" sz="1800" kern="1200" dirty="0">
              <a:latin typeface="Cambria Math" panose="02040503050406030204" pitchFamily="18" charset="0"/>
              <a:ea typeface="Cambria Math" panose="02040503050406030204" pitchFamily="18" charset="0"/>
            </a:rPr>
            <a:t>- Antenna Gain</a:t>
          </a:r>
        </a:p>
      </dsp:txBody>
      <dsp:txXfrm>
        <a:off x="1633154" y="894459"/>
        <a:ext cx="1977443" cy="4105105"/>
      </dsp:txXfrm>
    </dsp:sp>
    <dsp:sp modelId="{5C2D97F5-FB65-4683-B3C8-CE900B558E5B}">
      <dsp:nvSpPr>
        <dsp:cNvPr id="0" name=""/>
        <dsp:cNvSpPr/>
      </dsp:nvSpPr>
      <dsp:spPr>
        <a:xfrm>
          <a:off x="201006" y="257173"/>
          <a:ext cx="1569399" cy="15693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ambria Math" panose="02040503050406030204" pitchFamily="18" charset="0"/>
              <a:ea typeface="Cambria Math" panose="02040503050406030204" pitchFamily="18" charset="0"/>
            </a:rPr>
            <a:t>Satellite Downlink Transmitter</a:t>
          </a:r>
        </a:p>
      </dsp:txBody>
      <dsp:txXfrm>
        <a:off x="430839" y="487006"/>
        <a:ext cx="1109733" cy="1109733"/>
      </dsp:txXfrm>
    </dsp:sp>
    <dsp:sp modelId="{742F5CFA-E6CF-4BD9-A709-18F666704B5C}">
      <dsp:nvSpPr>
        <dsp:cNvPr id="0" name=""/>
        <dsp:cNvSpPr/>
      </dsp:nvSpPr>
      <dsp:spPr>
        <a:xfrm>
          <a:off x="5179997" y="894459"/>
          <a:ext cx="2354099" cy="406701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mbria Math" panose="02040503050406030204" pitchFamily="18" charset="0"/>
              <a:ea typeface="Cambria Math" panose="02040503050406030204" pitchFamily="18" charset="0"/>
            </a:rPr>
            <a:t>-</a:t>
          </a:r>
          <a:r>
            <a:rPr lang="en-US" sz="1800" kern="1200" dirty="0">
              <a:latin typeface="Cambria Math" panose="02040503050406030204" pitchFamily="18" charset="0"/>
              <a:ea typeface="Cambria Math" panose="02040503050406030204" pitchFamily="18" charset="0"/>
            </a:rPr>
            <a:t>Free space path loss</a:t>
          </a:r>
        </a:p>
        <a:p>
          <a:pPr marL="0" lvl="0" indent="0" algn="l" defTabSz="711200">
            <a:lnSpc>
              <a:spcPct val="90000"/>
            </a:lnSpc>
            <a:spcBef>
              <a:spcPct val="0"/>
            </a:spcBef>
            <a:spcAft>
              <a:spcPct val="35000"/>
            </a:spcAft>
            <a:buNone/>
          </a:pPr>
          <a:r>
            <a:rPr lang="en-US" sz="1800" kern="1200" dirty="0">
              <a:latin typeface="Cambria Math" panose="02040503050406030204" pitchFamily="18" charset="0"/>
              <a:ea typeface="Cambria Math" panose="02040503050406030204" pitchFamily="18" charset="0"/>
            </a:rPr>
            <a:t>-Doppler Error(Phase/Frequency offset</a:t>
          </a:r>
          <a:r>
            <a:rPr lang="en-US" sz="1600" kern="1200" dirty="0">
              <a:latin typeface="Cambria Math" panose="02040503050406030204" pitchFamily="18" charset="0"/>
              <a:ea typeface="Cambria Math" panose="02040503050406030204" pitchFamily="18" charset="0"/>
            </a:rPr>
            <a:t>)</a:t>
          </a:r>
        </a:p>
      </dsp:txBody>
      <dsp:txXfrm>
        <a:off x="5556653" y="894459"/>
        <a:ext cx="1977443" cy="4067012"/>
      </dsp:txXfrm>
    </dsp:sp>
    <dsp:sp modelId="{ABAB9C98-F056-4ACE-A87B-B45FE66F92A7}">
      <dsp:nvSpPr>
        <dsp:cNvPr id="0" name=""/>
        <dsp:cNvSpPr/>
      </dsp:nvSpPr>
      <dsp:spPr>
        <a:xfrm>
          <a:off x="4057837" y="219068"/>
          <a:ext cx="1569399" cy="15693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mbria Math" panose="02040503050406030204" pitchFamily="18" charset="0"/>
              <a:ea typeface="Cambria Math" panose="02040503050406030204" pitchFamily="18" charset="0"/>
            </a:rPr>
            <a:t>Downlink Path</a:t>
          </a:r>
        </a:p>
      </dsp:txBody>
      <dsp:txXfrm>
        <a:off x="4287670" y="448901"/>
        <a:ext cx="1109733" cy="1109733"/>
      </dsp:txXfrm>
    </dsp:sp>
    <dsp:sp modelId="{CAD9F7FA-81AE-498E-ACBA-E0D05F12B58D}">
      <dsp:nvSpPr>
        <dsp:cNvPr id="0" name=""/>
        <dsp:cNvSpPr/>
      </dsp:nvSpPr>
      <dsp:spPr>
        <a:xfrm>
          <a:off x="9104475" y="751588"/>
          <a:ext cx="2354099" cy="425750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mbria Math" panose="02040503050406030204" pitchFamily="18" charset="0"/>
              <a:ea typeface="Cambria Math" panose="02040503050406030204" pitchFamily="18" charset="0"/>
            </a:rPr>
            <a:t>- Antenna Gain</a:t>
          </a:r>
        </a:p>
        <a:p>
          <a:pPr marL="0" lvl="0" indent="0" algn="l" defTabSz="711200">
            <a:lnSpc>
              <a:spcPct val="90000"/>
            </a:lnSpc>
            <a:spcBef>
              <a:spcPct val="0"/>
            </a:spcBef>
            <a:spcAft>
              <a:spcPct val="35000"/>
            </a:spcAft>
            <a:buNone/>
          </a:pPr>
          <a:r>
            <a:rPr lang="en-US" sz="1600" kern="1200" dirty="0">
              <a:latin typeface="Cambria Math" panose="02040503050406030204" pitchFamily="18" charset="0"/>
              <a:ea typeface="Cambria Math" panose="02040503050406030204" pitchFamily="18" charset="0"/>
            </a:rPr>
            <a:t>- Thermal and Phase noise</a:t>
          </a:r>
        </a:p>
        <a:p>
          <a:pPr marL="0" lvl="0" indent="0" algn="l" defTabSz="711200">
            <a:lnSpc>
              <a:spcPct val="90000"/>
            </a:lnSpc>
            <a:spcBef>
              <a:spcPct val="0"/>
            </a:spcBef>
            <a:spcAft>
              <a:spcPct val="35000"/>
            </a:spcAft>
            <a:buNone/>
          </a:pPr>
          <a:r>
            <a:rPr lang="en-US" sz="1600" kern="1200" dirty="0">
              <a:latin typeface="Cambria Math" panose="02040503050406030204" pitchFamily="18" charset="0"/>
              <a:ea typeface="Cambria Math" panose="02040503050406030204" pitchFamily="18" charset="0"/>
            </a:rPr>
            <a:t>- IQ imbalance</a:t>
          </a:r>
        </a:p>
        <a:p>
          <a:pPr marL="0" lvl="0" indent="0" algn="l" defTabSz="711200">
            <a:lnSpc>
              <a:spcPct val="90000"/>
            </a:lnSpc>
            <a:spcBef>
              <a:spcPct val="0"/>
            </a:spcBef>
            <a:spcAft>
              <a:spcPct val="35000"/>
            </a:spcAft>
            <a:buNone/>
          </a:pPr>
          <a:r>
            <a:rPr lang="en-US" sz="1600" kern="1200" dirty="0">
              <a:latin typeface="Cambria Math" panose="02040503050406030204" pitchFamily="18" charset="0"/>
              <a:ea typeface="Cambria Math" panose="02040503050406030204" pitchFamily="18" charset="0"/>
            </a:rPr>
            <a:t>-  Low noise amplifier</a:t>
          </a:r>
        </a:p>
        <a:p>
          <a:pPr marL="0" lvl="0" indent="0" algn="l" defTabSz="711200">
            <a:lnSpc>
              <a:spcPct val="90000"/>
            </a:lnSpc>
            <a:spcBef>
              <a:spcPct val="0"/>
            </a:spcBef>
            <a:spcAft>
              <a:spcPct val="35000"/>
            </a:spcAft>
            <a:buNone/>
          </a:pPr>
          <a:r>
            <a:rPr lang="en-US" sz="1600" kern="1200" dirty="0">
              <a:latin typeface="Cambria Math" panose="02040503050406030204" pitchFamily="18" charset="0"/>
              <a:ea typeface="Cambria Math" panose="02040503050406030204" pitchFamily="18" charset="0"/>
            </a:rPr>
            <a:t>- Raised Cosine Receive Filter</a:t>
          </a:r>
        </a:p>
        <a:p>
          <a:pPr marL="0" lvl="0" indent="0" algn="l" defTabSz="711200">
            <a:lnSpc>
              <a:spcPct val="90000"/>
            </a:lnSpc>
            <a:spcBef>
              <a:spcPct val="0"/>
            </a:spcBef>
            <a:spcAft>
              <a:spcPct val="35000"/>
            </a:spcAft>
            <a:buNone/>
          </a:pPr>
          <a:r>
            <a:rPr lang="en-US" sz="1600" kern="1200" dirty="0">
              <a:latin typeface="Cambria Math" panose="02040503050406030204" pitchFamily="18" charset="0"/>
              <a:ea typeface="Cambria Math" panose="02040503050406030204" pitchFamily="18" charset="0"/>
            </a:rPr>
            <a:t>- DC blocker</a:t>
          </a:r>
        </a:p>
        <a:p>
          <a:pPr marL="0" lvl="0" indent="0" algn="l" defTabSz="711200">
            <a:lnSpc>
              <a:spcPct val="90000"/>
            </a:lnSpc>
            <a:spcBef>
              <a:spcPct val="0"/>
            </a:spcBef>
            <a:spcAft>
              <a:spcPct val="35000"/>
            </a:spcAft>
            <a:buNone/>
          </a:pPr>
          <a:r>
            <a:rPr lang="en-US" sz="1600" kern="1200" dirty="0">
              <a:latin typeface="Cambria Math" panose="02040503050406030204" pitchFamily="18" charset="0"/>
              <a:ea typeface="Cambria Math" panose="02040503050406030204" pitchFamily="18" charset="0"/>
            </a:rPr>
            <a:t>- AGC block</a:t>
          </a:r>
        </a:p>
        <a:p>
          <a:pPr marL="0" lvl="0" indent="0" algn="l" defTabSz="711200">
            <a:lnSpc>
              <a:spcPct val="90000"/>
            </a:lnSpc>
            <a:spcBef>
              <a:spcPct val="0"/>
            </a:spcBef>
            <a:spcAft>
              <a:spcPct val="35000"/>
            </a:spcAft>
            <a:buNone/>
          </a:pPr>
          <a:r>
            <a:rPr lang="en-US" sz="1600" kern="1200" dirty="0">
              <a:latin typeface="Cambria Math" panose="02040503050406030204" pitchFamily="18" charset="0"/>
              <a:ea typeface="Cambria Math" panose="02040503050406030204" pitchFamily="18" charset="0"/>
            </a:rPr>
            <a:t>- IQ imbalance compensator</a:t>
          </a:r>
        </a:p>
        <a:p>
          <a:pPr marL="0" lvl="0" indent="0" algn="l" defTabSz="711200">
            <a:lnSpc>
              <a:spcPct val="90000"/>
            </a:lnSpc>
            <a:spcBef>
              <a:spcPct val="0"/>
            </a:spcBef>
            <a:spcAft>
              <a:spcPct val="35000"/>
            </a:spcAft>
            <a:buNone/>
          </a:pPr>
          <a:r>
            <a:rPr lang="en-US" sz="1600" kern="1200" dirty="0">
              <a:latin typeface="Cambria Math" panose="02040503050406030204" pitchFamily="18" charset="0"/>
              <a:ea typeface="Cambria Math" panose="02040503050406030204" pitchFamily="18" charset="0"/>
            </a:rPr>
            <a:t>- Carrier Synchronizer</a:t>
          </a:r>
        </a:p>
        <a:p>
          <a:pPr marL="0" lvl="0" indent="0" algn="l" defTabSz="711200">
            <a:lnSpc>
              <a:spcPct val="90000"/>
            </a:lnSpc>
            <a:spcBef>
              <a:spcPct val="0"/>
            </a:spcBef>
            <a:spcAft>
              <a:spcPct val="35000"/>
            </a:spcAft>
            <a:buNone/>
          </a:pPr>
          <a:r>
            <a:rPr lang="en-US" sz="1600" kern="1200" dirty="0">
              <a:latin typeface="Cambria Math" panose="02040503050406030204" pitchFamily="18" charset="0"/>
              <a:ea typeface="Cambria Math" panose="02040503050406030204" pitchFamily="18" charset="0"/>
            </a:rPr>
            <a:t>-  Demodulator</a:t>
          </a:r>
        </a:p>
        <a:p>
          <a:pPr marL="0" lvl="0" indent="0" algn="l" defTabSz="711200">
            <a:lnSpc>
              <a:spcPct val="90000"/>
            </a:lnSpc>
            <a:spcBef>
              <a:spcPct val="0"/>
            </a:spcBef>
            <a:spcAft>
              <a:spcPct val="35000"/>
            </a:spcAft>
            <a:buNone/>
          </a:pPr>
          <a:endParaRPr lang="en-US" sz="1300" kern="1200" dirty="0"/>
        </a:p>
      </dsp:txBody>
      <dsp:txXfrm>
        <a:off x="9481131" y="751588"/>
        <a:ext cx="1977443" cy="4257507"/>
      </dsp:txXfrm>
    </dsp:sp>
    <dsp:sp modelId="{A56D394D-A30D-4A4C-A9D6-0A71A82A5731}">
      <dsp:nvSpPr>
        <dsp:cNvPr id="0" name=""/>
        <dsp:cNvSpPr/>
      </dsp:nvSpPr>
      <dsp:spPr>
        <a:xfrm>
          <a:off x="7886094" y="266699"/>
          <a:ext cx="1569399" cy="15693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ambria Math" panose="02040503050406030204" pitchFamily="18" charset="0"/>
              <a:ea typeface="Cambria Math" panose="02040503050406030204" pitchFamily="18" charset="0"/>
            </a:rPr>
            <a:t>Ground Station Downlink Receiver</a:t>
          </a:r>
        </a:p>
      </dsp:txBody>
      <dsp:txXfrm>
        <a:off x="8115927" y="496532"/>
        <a:ext cx="1109733" cy="1109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B18BE-9376-4D35-9B47-039B42653B43}">
      <dsp:nvSpPr>
        <dsp:cNvPr id="0" name=""/>
        <dsp:cNvSpPr/>
      </dsp:nvSpPr>
      <dsp:spPr>
        <a:xfrm>
          <a:off x="5231777" y="3730129"/>
          <a:ext cx="4629773" cy="173721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rtl="0">
            <a:lnSpc>
              <a:spcPct val="90000"/>
            </a:lnSpc>
            <a:spcBef>
              <a:spcPct val="0"/>
            </a:spcBef>
            <a:spcAft>
              <a:spcPct val="15000"/>
            </a:spcAft>
            <a:buChar char="•"/>
          </a:pPr>
          <a:r>
            <a:rPr lang="en-US" sz="1800" b="0" i="0" u="none" kern="1200" dirty="0">
              <a:latin typeface="Cambria Math" panose="02040503050406030204" pitchFamily="18" charset="0"/>
              <a:ea typeface="Cambria Math" panose="02040503050406030204" pitchFamily="18" charset="0"/>
            </a:rPr>
            <a:t>Represents effective temperature of the system</a:t>
          </a:r>
          <a:endParaRPr lang="en-US" sz="1800" kern="1200" dirty="0">
            <a:latin typeface="Cambria Math" panose="02040503050406030204" pitchFamily="18" charset="0"/>
            <a:ea typeface="Cambria Math" panose="02040503050406030204" pitchFamily="18" charset="0"/>
          </a:endParaRPr>
        </a:p>
        <a:p>
          <a:pPr marL="171450" lvl="1" indent="-171450" algn="l" defTabSz="800100" rtl="0">
            <a:lnSpc>
              <a:spcPct val="90000"/>
            </a:lnSpc>
            <a:spcBef>
              <a:spcPct val="0"/>
            </a:spcBef>
            <a:spcAft>
              <a:spcPct val="15000"/>
            </a:spcAft>
            <a:buChar char="•"/>
          </a:pPr>
          <a:r>
            <a:rPr lang="en-US" sz="1800" b="0" i="0" u="none" kern="1200" dirty="0">
              <a:latin typeface="Cambria Math" panose="02040503050406030204" pitchFamily="18" charset="0"/>
              <a:ea typeface="Cambria Math" panose="02040503050406030204" pitchFamily="18" charset="0"/>
            </a:rPr>
            <a:t>Introduced fluctuations in the phase of a waveform</a:t>
          </a:r>
          <a:r>
            <a:rPr lang="en-US" sz="1600" b="0" i="0" u="none" kern="1200" dirty="0">
              <a:latin typeface="Cambria Math" panose="02040503050406030204" pitchFamily="18" charset="0"/>
              <a:ea typeface="Cambria Math" panose="02040503050406030204" pitchFamily="18" charset="0"/>
            </a:rPr>
            <a:t>. </a:t>
          </a:r>
          <a:endParaRPr lang="en-US" sz="1600" kern="1200" dirty="0">
            <a:latin typeface="Cambria Math" panose="02040503050406030204" pitchFamily="18" charset="0"/>
            <a:ea typeface="Cambria Math" panose="02040503050406030204" pitchFamily="18" charset="0"/>
          </a:endParaRPr>
        </a:p>
        <a:p>
          <a:pPr marL="57150" lvl="1" indent="-57150" algn="l" defTabSz="400050">
            <a:lnSpc>
              <a:spcPct val="90000"/>
            </a:lnSpc>
            <a:spcBef>
              <a:spcPct val="0"/>
            </a:spcBef>
            <a:spcAft>
              <a:spcPct val="15000"/>
            </a:spcAft>
            <a:buChar char="•"/>
          </a:pPr>
          <a:endParaRPr lang="en-US" sz="900" kern="1200" dirty="0"/>
        </a:p>
      </dsp:txBody>
      <dsp:txXfrm>
        <a:off x="6658870" y="4202594"/>
        <a:ext cx="3164519" cy="1226590"/>
      </dsp:txXfrm>
    </dsp:sp>
    <dsp:sp modelId="{F6459F00-53B9-44B0-8854-3FFE36F5E24E}">
      <dsp:nvSpPr>
        <dsp:cNvPr id="0" name=""/>
        <dsp:cNvSpPr/>
      </dsp:nvSpPr>
      <dsp:spPr>
        <a:xfrm>
          <a:off x="0" y="3586800"/>
          <a:ext cx="4509681" cy="18805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latin typeface="Cambria Math" panose="02040503050406030204" pitchFamily="18" charset="0"/>
              <a:ea typeface="Cambria Math" panose="02040503050406030204" pitchFamily="18" charset="0"/>
            </a:rPr>
            <a:t>Introduces DC offset, amplitude imbalance, or phase imbalance to the signal</a:t>
          </a:r>
          <a:endParaRPr lang="en-US" sz="2000" kern="1200" dirty="0">
            <a:latin typeface="Cambria Math" panose="02040503050406030204" pitchFamily="18" charset="0"/>
            <a:ea typeface="Cambria Math" panose="02040503050406030204" pitchFamily="18" charset="0"/>
          </a:endParaRPr>
        </a:p>
      </dsp:txBody>
      <dsp:txXfrm>
        <a:off x="41310" y="4098248"/>
        <a:ext cx="3074156" cy="1327795"/>
      </dsp:txXfrm>
    </dsp:sp>
    <dsp:sp modelId="{BEA3AED8-5CC1-45D4-8243-52A96F460E9A}">
      <dsp:nvSpPr>
        <dsp:cNvPr id="0" name=""/>
        <dsp:cNvSpPr/>
      </dsp:nvSpPr>
      <dsp:spPr>
        <a:xfrm>
          <a:off x="5392055" y="-4"/>
          <a:ext cx="4219158" cy="173721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Cambria Math" panose="02040503050406030204" pitchFamily="18" charset="0"/>
              <a:ea typeface="Cambria Math" panose="02040503050406030204" pitchFamily="18" charset="0"/>
            </a:rPr>
            <a:t>Causes frequency and phase shift</a:t>
          </a:r>
        </a:p>
      </dsp:txBody>
      <dsp:txXfrm>
        <a:off x="6695963" y="38157"/>
        <a:ext cx="2877089" cy="1226590"/>
      </dsp:txXfrm>
    </dsp:sp>
    <dsp:sp modelId="{E09A69AE-3BF1-4938-8A05-ACB815DF6054}">
      <dsp:nvSpPr>
        <dsp:cNvPr id="0" name=""/>
        <dsp:cNvSpPr/>
      </dsp:nvSpPr>
      <dsp:spPr>
        <a:xfrm>
          <a:off x="0" y="-16560"/>
          <a:ext cx="4624651" cy="173721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Cambria Math" panose="02040503050406030204" pitchFamily="18" charset="0"/>
              <a:ea typeface="Cambria Math" panose="02040503050406030204" pitchFamily="18" charset="0"/>
            </a:rPr>
            <a:t>Reduces amplitude of the signal based on altitude and frequency</a:t>
          </a:r>
        </a:p>
      </dsp:txBody>
      <dsp:txXfrm>
        <a:off x="38161" y="21601"/>
        <a:ext cx="3160933" cy="1226590"/>
      </dsp:txXfrm>
    </dsp:sp>
    <dsp:sp modelId="{5966E3AF-B307-4282-9CF6-CBC72478C2F5}">
      <dsp:nvSpPr>
        <dsp:cNvPr id="0" name=""/>
        <dsp:cNvSpPr/>
      </dsp:nvSpPr>
      <dsp:spPr>
        <a:xfrm>
          <a:off x="2525816" y="328716"/>
          <a:ext cx="2350670" cy="2350670"/>
        </a:xfrm>
        <a:prstGeom prst="pieWedge">
          <a:avLst/>
        </a:prstGeom>
        <a:solidFill>
          <a:schemeClr val="accent1">
            <a:lumMod val="60000"/>
            <a:lumOff val="40000"/>
          </a:schemeClr>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lumMod val="85000"/>
                  <a:lumOff val="15000"/>
                </a:schemeClr>
              </a:solidFill>
              <a:latin typeface="Cambria Math" panose="02040503050406030204" pitchFamily="18" charset="0"/>
              <a:ea typeface="Cambria Math" panose="02040503050406030204" pitchFamily="18" charset="0"/>
            </a:rPr>
            <a:t>Free Space path loss</a:t>
          </a:r>
        </a:p>
      </dsp:txBody>
      <dsp:txXfrm>
        <a:off x="3214311" y="1017211"/>
        <a:ext cx="1662175" cy="1662175"/>
      </dsp:txXfrm>
    </dsp:sp>
    <dsp:sp modelId="{18515F30-F428-40DA-9BC0-7CA1F2037FA8}">
      <dsp:nvSpPr>
        <dsp:cNvPr id="0" name=""/>
        <dsp:cNvSpPr/>
      </dsp:nvSpPr>
      <dsp:spPr>
        <a:xfrm rot="5400000">
          <a:off x="4985063" y="328716"/>
          <a:ext cx="2350670" cy="2350670"/>
        </a:xfrm>
        <a:prstGeom prst="pieWedge">
          <a:avLst/>
        </a:prstGeom>
        <a:solidFill>
          <a:schemeClr val="accent1">
            <a:lumMod val="60000"/>
            <a:lumOff val="40000"/>
          </a:schemeClr>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lumMod val="85000"/>
                  <a:lumOff val="15000"/>
                </a:schemeClr>
              </a:solidFill>
              <a:latin typeface="Cambria Math" panose="02040503050406030204" pitchFamily="18" charset="0"/>
              <a:ea typeface="Cambria Math" panose="02040503050406030204" pitchFamily="18" charset="0"/>
            </a:rPr>
            <a:t>Doppler Error</a:t>
          </a:r>
        </a:p>
      </dsp:txBody>
      <dsp:txXfrm rot="-5400000">
        <a:off x="4985063" y="1017211"/>
        <a:ext cx="1662175" cy="1662175"/>
      </dsp:txXfrm>
    </dsp:sp>
    <dsp:sp modelId="{C423A4DA-68DC-4586-965B-F6EA58C8C508}">
      <dsp:nvSpPr>
        <dsp:cNvPr id="0" name=""/>
        <dsp:cNvSpPr/>
      </dsp:nvSpPr>
      <dsp:spPr>
        <a:xfrm rot="10800000">
          <a:off x="4985063" y="2787963"/>
          <a:ext cx="2350670" cy="2350670"/>
        </a:xfrm>
        <a:prstGeom prst="pieWedge">
          <a:avLst/>
        </a:prstGeom>
        <a:solidFill>
          <a:schemeClr val="accent1">
            <a:lumMod val="60000"/>
            <a:lumOff val="40000"/>
          </a:schemeClr>
        </a:solidFill>
        <a:ln w="19050" cap="rnd" cmpd="sng" algn="ctr">
          <a:solidFill>
            <a:schemeClr val="bg1">
              <a:lumMod val="85000"/>
              <a:lumOff val="1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lumMod val="85000"/>
                  <a:lumOff val="15000"/>
                </a:schemeClr>
              </a:solidFill>
              <a:latin typeface="Cambria Math" panose="02040503050406030204" pitchFamily="18" charset="0"/>
              <a:ea typeface="Cambria Math" panose="02040503050406030204" pitchFamily="18" charset="0"/>
            </a:rPr>
            <a:t>Thermal and Phase noise</a:t>
          </a:r>
        </a:p>
      </dsp:txBody>
      <dsp:txXfrm rot="10800000">
        <a:off x="4985063" y="2787963"/>
        <a:ext cx="1662175" cy="1662175"/>
      </dsp:txXfrm>
    </dsp:sp>
    <dsp:sp modelId="{762D90EA-B5CE-41E5-B4C2-ED907B8554BD}">
      <dsp:nvSpPr>
        <dsp:cNvPr id="0" name=""/>
        <dsp:cNvSpPr/>
      </dsp:nvSpPr>
      <dsp:spPr>
        <a:xfrm rot="16200000">
          <a:off x="2525816" y="2787963"/>
          <a:ext cx="2350670" cy="2350670"/>
        </a:xfrm>
        <a:prstGeom prst="pieWedge">
          <a:avLst/>
        </a:prstGeom>
        <a:solidFill>
          <a:schemeClr val="accent1">
            <a:lumMod val="60000"/>
            <a:lumOff val="40000"/>
          </a:schemeClr>
        </a:solidFill>
        <a:ln w="19050" cap="rnd"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lumMod val="85000"/>
                  <a:lumOff val="15000"/>
                </a:schemeClr>
              </a:solidFill>
              <a:latin typeface="Cambria Math" panose="02040503050406030204" pitchFamily="18" charset="0"/>
              <a:ea typeface="Cambria Math" panose="02040503050406030204" pitchFamily="18" charset="0"/>
            </a:rPr>
            <a:t>IQ imbalance</a:t>
          </a:r>
        </a:p>
      </dsp:txBody>
      <dsp:txXfrm rot="5400000">
        <a:off x="3214311" y="2787963"/>
        <a:ext cx="1662175" cy="1662175"/>
      </dsp:txXfrm>
    </dsp:sp>
    <dsp:sp modelId="{5DF6D180-7162-455C-9213-7A5EC9AB293A}">
      <dsp:nvSpPr>
        <dsp:cNvPr id="0" name=""/>
        <dsp:cNvSpPr/>
      </dsp:nvSpPr>
      <dsp:spPr>
        <a:xfrm>
          <a:off x="4523268" y="2312728"/>
          <a:ext cx="811605" cy="705744"/>
        </a:xfrm>
        <a:prstGeom prst="ellipse">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537689-9DA3-4F69-BDFA-5B247E63E327}">
      <dsp:nvSpPr>
        <dsp:cNvPr id="0" name=""/>
        <dsp:cNvSpPr/>
      </dsp:nvSpPr>
      <dsp:spPr>
        <a:xfrm rot="10800000">
          <a:off x="4521888" y="2298504"/>
          <a:ext cx="811605" cy="705744"/>
        </a:xfrm>
        <a:prstGeom prst="ellipse">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08C5C-6DAB-4F15-BF59-A30F30D1C168}">
      <dsp:nvSpPr>
        <dsp:cNvPr id="0" name=""/>
        <dsp:cNvSpPr/>
      </dsp:nvSpPr>
      <dsp:spPr>
        <a:xfrm>
          <a:off x="4045" y="608835"/>
          <a:ext cx="2433613" cy="3329592"/>
        </a:xfrm>
        <a:prstGeom prst="roundRect">
          <a:avLst>
            <a:gd name="adj" fmla="val 5000"/>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b="1" kern="1200" dirty="0">
              <a:solidFill>
                <a:schemeClr val="bg1"/>
              </a:solidFill>
            </a:rPr>
            <a:t>DC Blocker </a:t>
          </a:r>
        </a:p>
      </dsp:txBody>
      <dsp:txXfrm rot="16200000">
        <a:off x="-1117725" y="1730606"/>
        <a:ext cx="2730265" cy="486722"/>
      </dsp:txXfrm>
    </dsp:sp>
    <dsp:sp modelId="{BB021E7E-55FA-43E2-B46A-BF1567F9B135}">
      <dsp:nvSpPr>
        <dsp:cNvPr id="0" name=""/>
        <dsp:cNvSpPr/>
      </dsp:nvSpPr>
      <dsp:spPr>
        <a:xfrm>
          <a:off x="490768" y="608835"/>
          <a:ext cx="1813042" cy="3329592"/>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latin typeface="Cambria Math" panose="02040503050406030204" pitchFamily="18" charset="0"/>
              <a:ea typeface="Cambria Math" panose="02040503050406030204" pitchFamily="18" charset="0"/>
            </a:rPr>
            <a:t>Compensates DC offsets.</a:t>
          </a:r>
        </a:p>
      </dsp:txBody>
      <dsp:txXfrm>
        <a:off x="490768" y="608835"/>
        <a:ext cx="1813042" cy="3329592"/>
      </dsp:txXfrm>
    </dsp:sp>
    <dsp:sp modelId="{94826199-A2C1-4557-94E3-4B63364376E8}">
      <dsp:nvSpPr>
        <dsp:cNvPr id="0" name=""/>
        <dsp:cNvSpPr/>
      </dsp:nvSpPr>
      <dsp:spPr>
        <a:xfrm>
          <a:off x="2522836" y="608835"/>
          <a:ext cx="2433613" cy="3358562"/>
        </a:xfrm>
        <a:prstGeom prst="roundRect">
          <a:avLst>
            <a:gd name="adj" fmla="val 5000"/>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b="1" kern="1200" dirty="0"/>
            <a:t>AGC</a:t>
          </a:r>
          <a:r>
            <a:rPr lang="en-US" sz="1500" kern="1200" dirty="0"/>
            <a:t> </a:t>
          </a:r>
        </a:p>
      </dsp:txBody>
      <dsp:txXfrm rot="16200000">
        <a:off x="1389186" y="1742484"/>
        <a:ext cx="2754020" cy="486722"/>
      </dsp:txXfrm>
    </dsp:sp>
    <dsp:sp modelId="{EDC6B8DC-417C-4A22-9E7B-9E35F263EF73}">
      <dsp:nvSpPr>
        <dsp:cNvPr id="0" name=""/>
        <dsp:cNvSpPr/>
      </dsp:nvSpPr>
      <dsp:spPr>
        <a:xfrm rot="5400000">
          <a:off x="2296852" y="3253524"/>
          <a:ext cx="429147" cy="365042"/>
        </a:xfrm>
        <a:prstGeom prst="flowChartExtract">
          <a:avLst/>
        </a:prstGeom>
        <a:gradFill rotWithShape="0">
          <a:gsLst>
            <a:gs pos="0">
              <a:schemeClr val="lt1">
                <a:hueOff val="0"/>
                <a:satOff val="0"/>
                <a:lumOff val="0"/>
                <a:alphaOff val="0"/>
                <a:tint val="70000"/>
                <a:lumMod val="110000"/>
              </a:schemeClr>
            </a:gs>
            <a:gs pos="100000">
              <a:schemeClr val="lt1">
                <a:hueOff val="0"/>
                <a:satOff val="0"/>
                <a:lumOff val="0"/>
                <a:alphaOff val="0"/>
                <a:tint val="82000"/>
                <a:alpha val="7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7F0ED00-6997-4F95-82CB-DE180EAAC5E8}">
      <dsp:nvSpPr>
        <dsp:cNvPr id="0" name=""/>
        <dsp:cNvSpPr/>
      </dsp:nvSpPr>
      <dsp:spPr>
        <a:xfrm>
          <a:off x="3009558" y="608835"/>
          <a:ext cx="1813042" cy="3358562"/>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rtl="0">
            <a:lnSpc>
              <a:spcPct val="90000"/>
            </a:lnSpc>
            <a:spcBef>
              <a:spcPct val="0"/>
            </a:spcBef>
            <a:spcAft>
              <a:spcPct val="35000"/>
            </a:spcAft>
            <a:buNone/>
          </a:pPr>
          <a:r>
            <a:rPr lang="en-US" sz="2000" b="0" i="0" u="none" kern="1200" dirty="0">
              <a:latin typeface="Cambria Math" panose="02040503050406030204" pitchFamily="18" charset="0"/>
              <a:ea typeface="Cambria Math" panose="02040503050406030204" pitchFamily="18" charset="0"/>
            </a:rPr>
            <a:t>Adaptively adjusts its gain to achieve a constant signal level at the output.</a:t>
          </a:r>
          <a:endParaRPr lang="en-US" sz="2000" kern="1200" dirty="0">
            <a:latin typeface="Cambria Math" panose="02040503050406030204" pitchFamily="18" charset="0"/>
            <a:ea typeface="Cambria Math" panose="02040503050406030204" pitchFamily="18" charset="0"/>
          </a:endParaRPr>
        </a:p>
        <a:p>
          <a:pPr marL="0" lvl="0" indent="0" algn="l" defTabSz="1111250">
            <a:lnSpc>
              <a:spcPct val="90000"/>
            </a:lnSpc>
            <a:spcBef>
              <a:spcPct val="0"/>
            </a:spcBef>
            <a:spcAft>
              <a:spcPct val="35000"/>
            </a:spcAft>
            <a:buNone/>
          </a:pPr>
          <a:endParaRPr lang="en-US" sz="2500" kern="1200" dirty="0"/>
        </a:p>
      </dsp:txBody>
      <dsp:txXfrm>
        <a:off x="3009558" y="608835"/>
        <a:ext cx="1813042" cy="3358562"/>
      </dsp:txXfrm>
    </dsp:sp>
    <dsp:sp modelId="{76B9E6F9-4599-4F8C-AE94-121708C82AD1}">
      <dsp:nvSpPr>
        <dsp:cNvPr id="0" name=""/>
        <dsp:cNvSpPr/>
      </dsp:nvSpPr>
      <dsp:spPr>
        <a:xfrm>
          <a:off x="5041626" y="608835"/>
          <a:ext cx="2433613" cy="3349421"/>
        </a:xfrm>
        <a:prstGeom prst="roundRect">
          <a:avLst>
            <a:gd name="adj" fmla="val 5000"/>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US" sz="1800" b="1" kern="1200" dirty="0"/>
            <a:t>IQ Imbalance Compensator</a:t>
          </a:r>
        </a:p>
      </dsp:txBody>
      <dsp:txXfrm rot="16200000">
        <a:off x="3911724" y="1738736"/>
        <a:ext cx="2746525" cy="486722"/>
      </dsp:txXfrm>
    </dsp:sp>
    <dsp:sp modelId="{0EBC6E31-575D-4C62-8122-0C07A0FF3685}">
      <dsp:nvSpPr>
        <dsp:cNvPr id="0" name=""/>
        <dsp:cNvSpPr/>
      </dsp:nvSpPr>
      <dsp:spPr>
        <a:xfrm rot="5400000">
          <a:off x="4838483" y="3272574"/>
          <a:ext cx="429147" cy="365042"/>
        </a:xfrm>
        <a:prstGeom prst="flowChartExtract">
          <a:avLst/>
        </a:prstGeom>
        <a:gradFill rotWithShape="0">
          <a:gsLst>
            <a:gs pos="0">
              <a:schemeClr val="lt1">
                <a:hueOff val="0"/>
                <a:satOff val="0"/>
                <a:lumOff val="0"/>
                <a:alphaOff val="0"/>
                <a:tint val="70000"/>
                <a:lumMod val="110000"/>
              </a:schemeClr>
            </a:gs>
            <a:gs pos="100000">
              <a:schemeClr val="lt1">
                <a:hueOff val="0"/>
                <a:satOff val="0"/>
                <a:lumOff val="0"/>
                <a:alphaOff val="0"/>
                <a:tint val="82000"/>
                <a:alpha val="7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D438FE3-AA2A-4A6B-B188-04823B44C7BC}">
      <dsp:nvSpPr>
        <dsp:cNvPr id="0" name=""/>
        <dsp:cNvSpPr/>
      </dsp:nvSpPr>
      <dsp:spPr>
        <a:xfrm>
          <a:off x="5528348" y="608835"/>
          <a:ext cx="1813042" cy="3349421"/>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b="0" i="0" u="none" kern="1200" dirty="0">
              <a:latin typeface="Cambria Math" panose="02040503050406030204" pitchFamily="18" charset="0"/>
              <a:ea typeface="Cambria Math" panose="02040503050406030204" pitchFamily="18" charset="0"/>
            </a:rPr>
            <a:t>Mitigates the effects of an amplitude and phase imbalance between the in-phase and quadrature components of a modulated signal.</a:t>
          </a:r>
          <a:endParaRPr lang="en-US" sz="2000" kern="1200" dirty="0">
            <a:latin typeface="Cambria Math" panose="02040503050406030204" pitchFamily="18" charset="0"/>
            <a:ea typeface="Cambria Math" panose="02040503050406030204" pitchFamily="18" charset="0"/>
          </a:endParaRPr>
        </a:p>
      </dsp:txBody>
      <dsp:txXfrm>
        <a:off x="5528348" y="608835"/>
        <a:ext cx="1813042" cy="3349421"/>
      </dsp:txXfrm>
    </dsp:sp>
    <dsp:sp modelId="{A50B48DA-E795-47D7-8445-4ADA4E26C893}">
      <dsp:nvSpPr>
        <dsp:cNvPr id="0" name=""/>
        <dsp:cNvSpPr/>
      </dsp:nvSpPr>
      <dsp:spPr>
        <a:xfrm>
          <a:off x="7560416" y="608835"/>
          <a:ext cx="2433613" cy="3291482"/>
        </a:xfrm>
        <a:prstGeom prst="roundRect">
          <a:avLst>
            <a:gd name="adj" fmla="val 5000"/>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b="1" kern="1200" dirty="0"/>
            <a:t>Carrier Synchronizer</a:t>
          </a:r>
        </a:p>
      </dsp:txBody>
      <dsp:txXfrm rot="16200000">
        <a:off x="6454270" y="1714981"/>
        <a:ext cx="2699015" cy="486722"/>
      </dsp:txXfrm>
    </dsp:sp>
    <dsp:sp modelId="{95AC9666-90B2-4988-AA53-D189931E9147}">
      <dsp:nvSpPr>
        <dsp:cNvPr id="0" name=""/>
        <dsp:cNvSpPr/>
      </dsp:nvSpPr>
      <dsp:spPr>
        <a:xfrm rot="5400000">
          <a:off x="7415161" y="3244001"/>
          <a:ext cx="429147" cy="365042"/>
        </a:xfrm>
        <a:prstGeom prst="flowChartExtract">
          <a:avLst/>
        </a:prstGeom>
        <a:gradFill rotWithShape="0">
          <a:gsLst>
            <a:gs pos="0">
              <a:schemeClr val="lt1">
                <a:hueOff val="0"/>
                <a:satOff val="0"/>
                <a:lumOff val="0"/>
                <a:alphaOff val="0"/>
                <a:tint val="70000"/>
                <a:lumMod val="110000"/>
              </a:schemeClr>
            </a:gs>
            <a:gs pos="100000">
              <a:schemeClr val="lt1">
                <a:hueOff val="0"/>
                <a:satOff val="0"/>
                <a:lumOff val="0"/>
                <a:alphaOff val="0"/>
                <a:tint val="82000"/>
                <a:alpha val="7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7/25/2021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7/25/2021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23</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7/25/2021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7/25/2021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alpha val="97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7/25/2021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5035" y="1387048"/>
            <a:ext cx="11441929" cy="1200329"/>
          </a:xfrm>
          <a:prstGeom prst="rect">
            <a:avLst/>
          </a:prstGeom>
          <a:noFill/>
        </p:spPr>
        <p:txBody>
          <a:bodyPr wrap="square" rtlCol="0">
            <a:spAutoFit/>
          </a:bodyPr>
          <a:lstStyle/>
          <a:p>
            <a:pPr algn="ctr"/>
            <a:r>
              <a:rPr lang="en-US" sz="3600" b="1" dirty="0">
                <a:latin typeface="Cambria Math" panose="02040503050406030204" pitchFamily="18" charset="0"/>
                <a:ea typeface="Cambria Math" panose="02040503050406030204" pitchFamily="18" charset="0"/>
              </a:rPr>
              <a:t>Modeling &amp; Performance Analysis of RF Satellite</a:t>
            </a:r>
          </a:p>
          <a:p>
            <a:pPr algn="ctr"/>
            <a:r>
              <a:rPr lang="en-US" sz="3600" b="1" dirty="0">
                <a:latin typeface="Cambria Math" panose="02040503050406030204" pitchFamily="18" charset="0"/>
                <a:ea typeface="Cambria Math" panose="02040503050406030204" pitchFamily="18" charset="0"/>
              </a:rPr>
              <a:t>Downlink</a:t>
            </a:r>
          </a:p>
        </p:txBody>
      </p:sp>
      <p:sp>
        <p:nvSpPr>
          <p:cNvPr id="9" name="Subtitle 2"/>
          <p:cNvSpPr>
            <a:spLocks noGrp="1"/>
          </p:cNvSpPr>
          <p:nvPr>
            <p:ph type="subTitle" idx="1"/>
          </p:nvPr>
        </p:nvSpPr>
        <p:spPr>
          <a:xfrm>
            <a:off x="1725226" y="3111809"/>
            <a:ext cx="9077325" cy="647700"/>
          </a:xfrm>
        </p:spPr>
        <p:txBody>
          <a:bodyPr>
            <a:normAutofit/>
          </a:bodyPr>
          <a:lstStyle/>
          <a:p>
            <a:pPr algn="ctr"/>
            <a:r>
              <a:rPr lang="en-US" sz="2400" b="1" dirty="0">
                <a:solidFill>
                  <a:schemeClr val="tx1"/>
                </a:solidFill>
                <a:latin typeface="Cambria Math" panose="02040503050406030204" pitchFamily="18" charset="0"/>
                <a:ea typeface="Cambria Math" panose="02040503050406030204" pitchFamily="18" charset="0"/>
              </a:rPr>
              <a:t>Project demonstration</a:t>
            </a:r>
          </a:p>
        </p:txBody>
      </p:sp>
      <p:sp>
        <p:nvSpPr>
          <p:cNvPr id="10" name="TextBox 9"/>
          <p:cNvSpPr txBox="1"/>
          <p:nvPr/>
        </p:nvSpPr>
        <p:spPr>
          <a:xfrm>
            <a:off x="1386951" y="4024403"/>
            <a:ext cx="10334625" cy="1384995"/>
          </a:xfrm>
          <a:prstGeom prst="rect">
            <a:avLst/>
          </a:prstGeom>
          <a:noFill/>
        </p:spPr>
        <p:txBody>
          <a:bodyPr wrap="square" rtlCol="0">
            <a:spAutoFit/>
          </a:bodyPr>
          <a:lstStyle/>
          <a:p>
            <a:r>
              <a:rPr lang="en-US" sz="2800" b="1" dirty="0">
                <a:latin typeface="Cambria Math" panose="02040503050406030204" pitchFamily="18" charset="0"/>
                <a:ea typeface="Cambria Math" panose="02040503050406030204" pitchFamily="18" charset="0"/>
              </a:rPr>
              <a:t>Group No: 07</a:t>
            </a:r>
          </a:p>
          <a:p>
            <a:r>
              <a:rPr lang="en-US" sz="2800" b="1" dirty="0">
                <a:latin typeface="Cambria Math" panose="02040503050406030204" pitchFamily="18" charset="0"/>
                <a:ea typeface="Cambria Math" panose="02040503050406030204" pitchFamily="18" charset="0"/>
              </a:rPr>
              <a:t>Group Member’s ID: 1706013|1706016|1706029|1706032</a:t>
            </a:r>
          </a:p>
          <a:p>
            <a:r>
              <a:rPr lang="en-US" sz="2800" b="1" dirty="0">
                <a:latin typeface="Cambria Math" panose="02040503050406030204" pitchFamily="18" charset="0"/>
                <a:ea typeface="Cambria Math" panose="02040503050406030204" pitchFamily="18" charset="0"/>
              </a:rPr>
              <a:t>Course No: EEE 310</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101" y="-223309"/>
            <a:ext cx="4991099" cy="1456267"/>
          </a:xfrm>
        </p:spPr>
        <p:txBody>
          <a:bodyPr>
            <a:normAutofit/>
          </a:bodyPr>
          <a:lstStyle/>
          <a:p>
            <a:r>
              <a:rPr lang="en-US" b="1" cap="none" dirty="0">
                <a:latin typeface="Cambria Math" panose="02040503050406030204" pitchFamily="18" charset="0"/>
                <a:ea typeface="Cambria Math" panose="02040503050406030204" pitchFamily="18" charset="0"/>
              </a:rPr>
              <a:t>Impairments</a:t>
            </a:r>
          </a:p>
        </p:txBody>
      </p:sp>
      <p:graphicFrame>
        <p:nvGraphicFramePr>
          <p:cNvPr id="4" name="Diagram 3"/>
          <p:cNvGraphicFramePr/>
          <p:nvPr>
            <p:extLst>
              <p:ext uri="{D42A27DB-BD31-4B8C-83A1-F6EECF244321}">
                <p14:modId xmlns:p14="http://schemas.microsoft.com/office/powerpoint/2010/main" val="4125158814"/>
              </p:ext>
            </p:extLst>
          </p:nvPr>
        </p:nvGraphicFramePr>
        <p:xfrm>
          <a:off x="1082674" y="1019175"/>
          <a:ext cx="9861551" cy="5467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33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025" y="1238934"/>
            <a:ext cx="6924675"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Impairments Correction</a:t>
            </a:r>
          </a:p>
        </p:txBody>
      </p:sp>
      <p:graphicFrame>
        <p:nvGraphicFramePr>
          <p:cNvPr id="6" name="Diagram 5"/>
          <p:cNvGraphicFramePr/>
          <p:nvPr>
            <p:extLst>
              <p:ext uri="{D42A27DB-BD31-4B8C-83A1-F6EECF244321}">
                <p14:modId xmlns:p14="http://schemas.microsoft.com/office/powerpoint/2010/main" val="986660261"/>
              </p:ext>
            </p:extLst>
          </p:nvPr>
        </p:nvGraphicFramePr>
        <p:xfrm>
          <a:off x="860424" y="1562100"/>
          <a:ext cx="9998076" cy="4576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810625" y="2438400"/>
            <a:ext cx="1838325" cy="1323439"/>
          </a:xfrm>
          <a:prstGeom prst="rect">
            <a:avLst/>
          </a:prstGeom>
          <a:noFill/>
        </p:spPr>
        <p:txBody>
          <a:bodyPr wrap="square" rtlCol="0">
            <a:spAutoFit/>
          </a:bodyPr>
          <a:lstStyle/>
          <a:p>
            <a:r>
              <a:rPr lang="en-US" sz="2000" dirty="0">
                <a:solidFill>
                  <a:schemeClr val="bg1"/>
                </a:solidFill>
                <a:latin typeface="Cambria Math" panose="02040503050406030204" pitchFamily="18" charset="0"/>
                <a:ea typeface="Cambria Math" panose="02040503050406030204" pitchFamily="18" charset="0"/>
              </a:rPr>
              <a:t>Compensates for carrier frequency and phase offsets</a:t>
            </a:r>
          </a:p>
        </p:txBody>
      </p:sp>
    </p:spTree>
    <p:extLst>
      <p:ext uri="{BB962C8B-B14F-4D97-AF65-F5344CB8AC3E}">
        <p14:creationId xmlns:p14="http://schemas.microsoft.com/office/powerpoint/2010/main" val="365510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57700" y="883171"/>
            <a:ext cx="3603224" cy="707886"/>
          </a:xfrm>
          <a:prstGeom prst="rect">
            <a:avLst/>
          </a:prstGeom>
          <a:noFill/>
        </p:spPr>
        <p:txBody>
          <a:bodyPr wrap="square" rtlCol="0">
            <a:spAutoFit/>
          </a:bodyPr>
          <a:lstStyle/>
          <a:p>
            <a:r>
              <a:rPr lang="en-US" sz="4000" b="1" dirty="0">
                <a:latin typeface="Cambria Math" panose="02040503050406030204" pitchFamily="18" charset="0"/>
                <a:ea typeface="Cambria Math" panose="02040503050406030204" pitchFamily="18" charset="0"/>
              </a:rPr>
              <a:t>Observation 1</a:t>
            </a:r>
          </a:p>
        </p:txBody>
      </p:sp>
      <p:sp>
        <p:nvSpPr>
          <p:cNvPr id="5" name="TextBox 4"/>
          <p:cNvSpPr txBox="1"/>
          <p:nvPr/>
        </p:nvSpPr>
        <p:spPr>
          <a:xfrm>
            <a:off x="1228725" y="1771650"/>
            <a:ext cx="9906000" cy="1200329"/>
          </a:xfrm>
          <a:prstGeom prst="rect">
            <a:avLst/>
          </a:prstGeom>
          <a:noFill/>
        </p:spPr>
        <p:txBody>
          <a:bodyPr wrap="square" rtlCol="0">
            <a:spAutoFit/>
          </a:bodyPr>
          <a:lstStyle/>
          <a:p>
            <a:pPr marL="457200" indent="-457200">
              <a:buAutoNum type="arabicPeriod"/>
            </a:pPr>
            <a:r>
              <a:rPr lang="en-US" sz="2400" dirty="0">
                <a:latin typeface="Cambria Math" panose="02040503050406030204" pitchFamily="18" charset="0"/>
                <a:ea typeface="Cambria Math" panose="02040503050406030204" pitchFamily="18" charset="0"/>
              </a:rPr>
              <a:t>We tried to show the BER(bit error rate) variations for the change in antenna diameter which eventually changes the gain of the antenna. </a:t>
            </a:r>
          </a:p>
          <a:p>
            <a:pPr marL="457200" indent="-457200">
              <a:buAutoNum type="arabicPeriod"/>
            </a:pPr>
            <a:r>
              <a:rPr lang="en-US" sz="2400" dirty="0">
                <a:latin typeface="Cambria Math" panose="02040503050406030204" pitchFamily="18" charset="0"/>
                <a:ea typeface="Cambria Math" panose="02040503050406030204" pitchFamily="18" charset="0"/>
              </a:rPr>
              <a:t>At two different configuration of frequency offset – 0Hz and 2Hz</a:t>
            </a:r>
          </a:p>
        </p:txBody>
      </p:sp>
      <p:graphicFrame>
        <p:nvGraphicFramePr>
          <p:cNvPr id="6" name="Table 5"/>
          <p:cNvGraphicFramePr>
            <a:graphicFrameLocks noGrp="1"/>
          </p:cNvGraphicFramePr>
          <p:nvPr>
            <p:extLst>
              <p:ext uri="{D42A27DB-BD31-4B8C-83A1-F6EECF244321}">
                <p14:modId xmlns:p14="http://schemas.microsoft.com/office/powerpoint/2010/main" val="3055967533"/>
              </p:ext>
            </p:extLst>
          </p:nvPr>
        </p:nvGraphicFramePr>
        <p:xfrm>
          <a:off x="1819274" y="3142844"/>
          <a:ext cx="8836026" cy="3298285"/>
        </p:xfrm>
        <a:graphic>
          <a:graphicData uri="http://schemas.openxmlformats.org/drawingml/2006/table">
            <a:tbl>
              <a:tblPr firstRow="1" bandRow="1">
                <a:tableStyleId>{93296810-A885-4BE3-A3E7-6D5BEEA58F35}</a:tableStyleId>
              </a:tblPr>
              <a:tblGrid>
                <a:gridCol w="4418013">
                  <a:extLst>
                    <a:ext uri="{9D8B030D-6E8A-4147-A177-3AD203B41FA5}">
                      <a16:colId xmlns:a16="http://schemas.microsoft.com/office/drawing/2014/main" val="20000"/>
                    </a:ext>
                  </a:extLst>
                </a:gridCol>
                <a:gridCol w="4418013">
                  <a:extLst>
                    <a:ext uri="{9D8B030D-6E8A-4147-A177-3AD203B41FA5}">
                      <a16:colId xmlns:a16="http://schemas.microsoft.com/office/drawing/2014/main" val="20001"/>
                    </a:ext>
                  </a:extLst>
                </a:gridCol>
              </a:tblGrid>
              <a:tr h="659657">
                <a:tc>
                  <a:txBody>
                    <a:bodyPr/>
                    <a:lstStyle/>
                    <a:p>
                      <a:r>
                        <a:rPr lang="en-US" sz="2400" dirty="0"/>
                        <a:t>System Parameters</a:t>
                      </a:r>
                    </a:p>
                  </a:txBody>
                  <a:tcPr/>
                </a:tc>
                <a:tc>
                  <a:txBody>
                    <a:bodyPr/>
                    <a:lstStyle/>
                    <a:p>
                      <a:r>
                        <a:rPr lang="en-US" sz="2400" dirty="0"/>
                        <a:t>    Values</a:t>
                      </a:r>
                    </a:p>
                  </a:txBody>
                  <a:tcPr/>
                </a:tc>
                <a:extLst>
                  <a:ext uri="{0D108BD9-81ED-4DB2-BD59-A6C34878D82A}">
                    <a16:rowId xmlns:a16="http://schemas.microsoft.com/office/drawing/2014/main" val="10000"/>
                  </a:ext>
                </a:extLst>
              </a:tr>
              <a:tr h="659657">
                <a:tc>
                  <a:txBody>
                    <a:bodyPr/>
                    <a:lstStyle/>
                    <a:p>
                      <a:r>
                        <a:rPr lang="en-US" dirty="0"/>
                        <a:t>Altitude</a:t>
                      </a:r>
                    </a:p>
                  </a:txBody>
                  <a:tcPr/>
                </a:tc>
                <a:tc>
                  <a:txBody>
                    <a:bodyPr/>
                    <a:lstStyle/>
                    <a:p>
                      <a:r>
                        <a:rPr lang="en-US" dirty="0"/>
                        <a:t>35600Km</a:t>
                      </a:r>
                    </a:p>
                  </a:txBody>
                  <a:tcPr/>
                </a:tc>
                <a:extLst>
                  <a:ext uri="{0D108BD9-81ED-4DB2-BD59-A6C34878D82A}">
                    <a16:rowId xmlns:a16="http://schemas.microsoft.com/office/drawing/2014/main" val="10001"/>
                  </a:ext>
                </a:extLst>
              </a:tr>
              <a:tr h="659657">
                <a:tc>
                  <a:txBody>
                    <a:bodyPr/>
                    <a:lstStyle/>
                    <a:p>
                      <a:r>
                        <a:rPr lang="en-US" dirty="0"/>
                        <a:t>Carrier Frequency</a:t>
                      </a:r>
                    </a:p>
                  </a:txBody>
                  <a:tcPr/>
                </a:tc>
                <a:tc>
                  <a:txBody>
                    <a:bodyPr/>
                    <a:lstStyle/>
                    <a:p>
                      <a:r>
                        <a:rPr lang="en-US" dirty="0"/>
                        <a:t> 4000MHz</a:t>
                      </a:r>
                    </a:p>
                  </a:txBody>
                  <a:tcPr/>
                </a:tc>
                <a:extLst>
                  <a:ext uri="{0D108BD9-81ED-4DB2-BD59-A6C34878D82A}">
                    <a16:rowId xmlns:a16="http://schemas.microsoft.com/office/drawing/2014/main" val="10002"/>
                  </a:ext>
                </a:extLst>
              </a:tr>
              <a:tr h="659657">
                <a:tc>
                  <a:txBody>
                    <a:bodyPr/>
                    <a:lstStyle/>
                    <a:p>
                      <a:r>
                        <a:rPr lang="en-US" dirty="0"/>
                        <a:t>Total Bits</a:t>
                      </a:r>
                    </a:p>
                  </a:txBody>
                  <a:tcPr/>
                </a:tc>
                <a:tc>
                  <a:txBody>
                    <a:bodyPr/>
                    <a:lstStyle/>
                    <a:p>
                      <a:r>
                        <a:rPr lang="en-US" dirty="0"/>
                        <a:t>4e+6</a:t>
                      </a:r>
                    </a:p>
                  </a:txBody>
                  <a:tcPr/>
                </a:tc>
                <a:extLst>
                  <a:ext uri="{0D108BD9-81ED-4DB2-BD59-A6C34878D82A}">
                    <a16:rowId xmlns:a16="http://schemas.microsoft.com/office/drawing/2014/main" val="2580186721"/>
                  </a:ext>
                </a:extLst>
              </a:tr>
              <a:tr h="659657">
                <a:tc>
                  <a:txBody>
                    <a:bodyPr/>
                    <a:lstStyle/>
                    <a:p>
                      <a:r>
                        <a:rPr lang="en-US" dirty="0"/>
                        <a:t>Simulation run time</a:t>
                      </a:r>
                    </a:p>
                  </a:txBody>
                  <a:tcPr/>
                </a:tc>
                <a:tc>
                  <a:txBody>
                    <a:bodyPr/>
                    <a:lstStyle/>
                    <a:p>
                      <a:r>
                        <a:rPr lang="en-US" dirty="0"/>
                        <a:t>40 seconds</a:t>
                      </a:r>
                    </a:p>
                  </a:txBody>
                  <a:tcPr/>
                </a:tc>
                <a:extLst>
                  <a:ext uri="{0D108BD9-81ED-4DB2-BD59-A6C34878D82A}">
                    <a16:rowId xmlns:a16="http://schemas.microsoft.com/office/drawing/2014/main" val="2344198420"/>
                  </a:ext>
                </a:extLst>
              </a:tr>
            </a:tbl>
          </a:graphicData>
        </a:graphic>
      </p:graphicFrame>
    </p:spTree>
    <p:extLst>
      <p:ext uri="{BB962C8B-B14F-4D97-AF65-F5344CB8AC3E}">
        <p14:creationId xmlns:p14="http://schemas.microsoft.com/office/powerpoint/2010/main" val="275638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5392568" y="1838325"/>
            <a:ext cx="1735144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Chart 7">
            <a:extLst>
              <a:ext uri="{FF2B5EF4-FFF2-40B4-BE49-F238E27FC236}">
                <a16:creationId xmlns:a16="http://schemas.microsoft.com/office/drawing/2014/main" id="{D6212640-229C-4DEC-A63D-A96E7A77FB7B}"/>
              </a:ext>
            </a:extLst>
          </p:cNvPr>
          <p:cNvGraphicFramePr/>
          <p:nvPr>
            <p:extLst>
              <p:ext uri="{D42A27DB-BD31-4B8C-83A1-F6EECF244321}">
                <p14:modId xmlns:p14="http://schemas.microsoft.com/office/powerpoint/2010/main" val="606379106"/>
              </p:ext>
            </p:extLst>
          </p:nvPr>
        </p:nvGraphicFramePr>
        <p:xfrm>
          <a:off x="186446" y="710119"/>
          <a:ext cx="11819107" cy="55934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902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96BE038-0B0B-4388-B8C5-8B9A52C56A8F}"/>
              </a:ext>
            </a:extLst>
          </p:cNvPr>
          <p:cNvGraphicFramePr/>
          <p:nvPr>
            <p:extLst>
              <p:ext uri="{D42A27DB-BD31-4B8C-83A1-F6EECF244321}">
                <p14:modId xmlns:p14="http://schemas.microsoft.com/office/powerpoint/2010/main" val="1157450640"/>
              </p:ext>
            </p:extLst>
          </p:nvPr>
        </p:nvGraphicFramePr>
        <p:xfrm>
          <a:off x="457200" y="581024"/>
          <a:ext cx="11525249" cy="56864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0521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BDF6C5F-9668-4AE7-B5F0-44AB24E77F1F}"/>
              </a:ext>
            </a:extLst>
          </p:cNvPr>
          <p:cNvGraphicFramePr/>
          <p:nvPr>
            <p:extLst>
              <p:ext uri="{D42A27DB-BD31-4B8C-83A1-F6EECF244321}">
                <p14:modId xmlns:p14="http://schemas.microsoft.com/office/powerpoint/2010/main" val="1711859123"/>
              </p:ext>
            </p:extLst>
          </p:nvPr>
        </p:nvGraphicFramePr>
        <p:xfrm>
          <a:off x="450056" y="600076"/>
          <a:ext cx="11291888" cy="5505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8611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C6CFCD2-A769-412B-9DD9-FDB4787F3D06}"/>
              </a:ext>
            </a:extLst>
          </p:cNvPr>
          <p:cNvGraphicFramePr/>
          <p:nvPr>
            <p:extLst>
              <p:ext uri="{D42A27DB-BD31-4B8C-83A1-F6EECF244321}">
                <p14:modId xmlns:p14="http://schemas.microsoft.com/office/powerpoint/2010/main" val="4099433534"/>
              </p:ext>
            </p:extLst>
          </p:nvPr>
        </p:nvGraphicFramePr>
        <p:xfrm>
          <a:off x="76200" y="19049"/>
          <a:ext cx="11906250" cy="53054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95262" y="5476875"/>
            <a:ext cx="11801475" cy="707886"/>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So, we can see that with the increase in antenna diameter (and eventually antenna gain). At first the bit error decreased and then  after a certain limit it became increasing in both different frequency offsets. </a:t>
            </a:r>
          </a:p>
        </p:txBody>
      </p:sp>
    </p:spTree>
    <p:extLst>
      <p:ext uri="{BB962C8B-B14F-4D97-AF65-F5344CB8AC3E}">
        <p14:creationId xmlns:p14="http://schemas.microsoft.com/office/powerpoint/2010/main" val="150827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60410" y="0"/>
            <a:ext cx="5671179" cy="1077218"/>
          </a:xfrm>
          <a:prstGeom prst="rect">
            <a:avLst/>
          </a:prstGeom>
          <a:noFill/>
        </p:spPr>
        <p:txBody>
          <a:bodyPr wrap="square" rtlCol="0">
            <a:spAutoFit/>
          </a:bodyPr>
          <a:lstStyle/>
          <a:p>
            <a:endParaRPr lang="en-US" sz="2000" dirty="0">
              <a:latin typeface="Cambria Math" panose="02040503050406030204" pitchFamily="18" charset="0"/>
              <a:ea typeface="Cambria Math" panose="02040503050406030204" pitchFamily="18" charset="0"/>
            </a:endParaRPr>
          </a:p>
          <a:p>
            <a:pPr algn="ctr"/>
            <a:r>
              <a:rPr lang="en-US" sz="2000" dirty="0">
                <a:latin typeface="Cambria Math" panose="02040503050406030204" pitchFamily="18" charset="0"/>
                <a:ea typeface="Cambria Math" panose="02040503050406030204" pitchFamily="18" charset="0"/>
              </a:rPr>
              <a:t>Observation 2:</a:t>
            </a:r>
          </a:p>
          <a:p>
            <a:pPr algn="ctr"/>
            <a:r>
              <a:rPr lang="en-US" sz="2000" dirty="0">
                <a:latin typeface="Cambria Math" panose="02040503050406030204" pitchFamily="18" charset="0"/>
                <a:ea typeface="Cambria Math" panose="02040503050406030204" pitchFamily="18" charset="0"/>
              </a:rPr>
              <a:t>BER vs Altitude graph at 4GHz carrier frequency</a:t>
            </a:r>
            <a:r>
              <a:rPr lang="en-US" sz="2400" dirty="0">
                <a:latin typeface="Cambria Math" panose="02040503050406030204" pitchFamily="18" charset="0"/>
                <a:ea typeface="Cambria Math" panose="02040503050406030204" pitchFamily="18" charset="0"/>
              </a:rPr>
              <a:t>. </a:t>
            </a:r>
          </a:p>
        </p:txBody>
      </p:sp>
      <p:sp>
        <p:nvSpPr>
          <p:cNvPr id="6" name="TextBox 5"/>
          <p:cNvSpPr txBox="1"/>
          <p:nvPr/>
        </p:nvSpPr>
        <p:spPr>
          <a:xfrm>
            <a:off x="1754928" y="5838263"/>
            <a:ext cx="8867775"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With the increase in altitude loss increases and gain decreases. So bit error rate increases with decrease in gain.</a:t>
            </a:r>
          </a:p>
        </p:txBody>
      </p:sp>
      <p:graphicFrame>
        <p:nvGraphicFramePr>
          <p:cNvPr id="7" name="Chart 6">
            <a:extLst>
              <a:ext uri="{FF2B5EF4-FFF2-40B4-BE49-F238E27FC236}">
                <a16:creationId xmlns:a16="http://schemas.microsoft.com/office/drawing/2014/main" id="{D79D7707-E071-4081-889E-711A72452623}"/>
              </a:ext>
            </a:extLst>
          </p:cNvPr>
          <p:cNvGraphicFramePr>
            <a:graphicFrameLocks/>
          </p:cNvGraphicFramePr>
          <p:nvPr>
            <p:extLst>
              <p:ext uri="{D42A27DB-BD31-4B8C-83A1-F6EECF244321}">
                <p14:modId xmlns:p14="http://schemas.microsoft.com/office/powerpoint/2010/main" val="3074188192"/>
              </p:ext>
            </p:extLst>
          </p:nvPr>
        </p:nvGraphicFramePr>
        <p:xfrm>
          <a:off x="1944210" y="1077218"/>
          <a:ext cx="8176334" cy="45778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2789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6DB071BD-4445-4D21-9565-CC27813E8149}"/>
              </a:ext>
            </a:extLst>
          </p:cNvPr>
          <p:cNvGraphicFramePr/>
          <p:nvPr>
            <p:extLst>
              <p:ext uri="{D42A27DB-BD31-4B8C-83A1-F6EECF244321}">
                <p14:modId xmlns:p14="http://schemas.microsoft.com/office/powerpoint/2010/main" val="3115408010"/>
              </p:ext>
            </p:extLst>
          </p:nvPr>
        </p:nvGraphicFramePr>
        <p:xfrm>
          <a:off x="1304926" y="1447801"/>
          <a:ext cx="9258300" cy="470535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9BFC323E-5246-459B-B18B-861100646E4F}"/>
              </a:ext>
            </a:extLst>
          </p:cNvPr>
          <p:cNvSpPr txBox="1"/>
          <p:nvPr/>
        </p:nvSpPr>
        <p:spPr>
          <a:xfrm>
            <a:off x="3719513" y="801470"/>
            <a:ext cx="4429125" cy="646331"/>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Observation 3</a:t>
            </a:r>
          </a:p>
          <a:p>
            <a:pPr algn="ctr"/>
            <a:r>
              <a:rPr lang="en-US" dirty="0">
                <a:latin typeface="Cambria" panose="02040503050406030204" pitchFamily="18" charset="0"/>
                <a:ea typeface="Cambria" panose="02040503050406030204" pitchFamily="18" charset="0"/>
              </a:rPr>
              <a:t>BER vs Carrier Frequency </a:t>
            </a:r>
          </a:p>
        </p:txBody>
      </p:sp>
    </p:spTree>
    <p:extLst>
      <p:ext uri="{BB962C8B-B14F-4D97-AF65-F5344CB8AC3E}">
        <p14:creationId xmlns:p14="http://schemas.microsoft.com/office/powerpoint/2010/main" val="2652436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A2B551B-E2D1-4972-8427-55C73682BAED}"/>
              </a:ext>
            </a:extLst>
          </p:cNvPr>
          <p:cNvGraphicFramePr/>
          <p:nvPr>
            <p:extLst>
              <p:ext uri="{D42A27DB-BD31-4B8C-83A1-F6EECF244321}">
                <p14:modId xmlns:p14="http://schemas.microsoft.com/office/powerpoint/2010/main" val="2215847491"/>
              </p:ext>
            </p:extLst>
          </p:nvPr>
        </p:nvGraphicFramePr>
        <p:xfrm>
          <a:off x="1233487" y="824863"/>
          <a:ext cx="9725025" cy="53949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260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9700" y="857249"/>
            <a:ext cx="9989228" cy="5755422"/>
          </a:xfrm>
          <a:prstGeom prst="rect">
            <a:avLst/>
          </a:prstGeom>
          <a:noFill/>
        </p:spPr>
        <p:txBody>
          <a:bodyPr wrap="square" rtlCol="0">
            <a:spAutoFit/>
          </a:bodyPr>
          <a:lstStyle/>
          <a:p>
            <a:r>
              <a:rPr lang="en-US" sz="2800" b="1" dirty="0">
                <a:latin typeface="Cambria Math" panose="02040503050406030204" pitchFamily="18" charset="0"/>
                <a:ea typeface="Cambria Math" panose="02040503050406030204" pitchFamily="18" charset="0"/>
              </a:rPr>
              <a:t>Summary</a:t>
            </a:r>
          </a:p>
          <a:p>
            <a:endParaRPr lang="en-US" sz="2000" dirty="0">
              <a:latin typeface="Cambria Math" panose="02040503050406030204" pitchFamily="18" charset="0"/>
              <a:ea typeface="Cambria Math" panose="02040503050406030204" pitchFamily="18" charset="0"/>
            </a:endParaRPr>
          </a:p>
          <a:p>
            <a:pPr algn="just"/>
            <a:r>
              <a:rPr lang="en-US" sz="2000" dirty="0">
                <a:latin typeface="Cambria Math" panose="02040503050406030204" pitchFamily="18" charset="0"/>
                <a:ea typeface="Cambria Math" panose="02040503050406030204" pitchFamily="18" charset="0"/>
              </a:rPr>
              <a:t>This project shows a model of a satellite link, using the blocks from the Communication </a:t>
            </a:r>
            <a:r>
              <a:rPr lang="en-US" sz="2000" dirty="0" err="1">
                <a:latin typeface="Cambria Math" panose="02040503050406030204" pitchFamily="18" charset="0"/>
                <a:ea typeface="Cambria Math" panose="02040503050406030204" pitchFamily="18" charset="0"/>
              </a:rPr>
              <a:t>Toolbox</a:t>
            </a:r>
            <a:r>
              <a:rPr lang="en-US" sz="2000" baseline="30000" dirty="0" err="1">
                <a:latin typeface="Cambria Math" panose="02040503050406030204" pitchFamily="18" charset="0"/>
                <a:ea typeface="Cambria Math" panose="02040503050406030204" pitchFamily="18" charset="0"/>
              </a:rPr>
              <a:t>TM</a:t>
            </a:r>
            <a:r>
              <a:rPr lang="en-US" sz="2000" dirty="0">
                <a:latin typeface="Cambria Math" panose="02040503050406030204" pitchFamily="18" charset="0"/>
                <a:ea typeface="Cambria Math" panose="02040503050406030204" pitchFamily="18" charset="0"/>
              </a:rPr>
              <a:t> in Simulink. It models some impairments of the communication link and then optionally corrects the impairments imposed.</a:t>
            </a:r>
          </a:p>
          <a:p>
            <a:pPr algn="just"/>
            <a:endParaRPr lang="en-US" sz="2000" dirty="0">
              <a:latin typeface="Cambria Math" panose="02040503050406030204" pitchFamily="18" charset="0"/>
              <a:ea typeface="Cambria Math" panose="02040503050406030204" pitchFamily="18" charset="0"/>
            </a:endParaRPr>
          </a:p>
          <a:p>
            <a:pPr algn="just"/>
            <a:r>
              <a:rPr lang="en-US" sz="2000" dirty="0">
                <a:latin typeface="Cambria Math" panose="02040503050406030204" pitchFamily="18" charset="0"/>
                <a:ea typeface="Cambria Math" panose="02040503050406030204" pitchFamily="18" charset="0"/>
              </a:rPr>
              <a:t>The model consists of a Satellite Downlink Transmitter, Downlink Path, and Ground Station Downlink Receiver. The performance of the satellite system using 16 QAM digital modulation technique is analyzed and investigated  which is a spectrally more efficient digital modulation scheme.</a:t>
            </a:r>
          </a:p>
          <a:p>
            <a:endParaRPr lang="en-US" sz="200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rPr>
              <a:t>We analyzed performance of the satellite link by observing Bit Error rate. We varied antenna diameter, carrier frequency and altitude of the satellite to see the variations in BER.</a:t>
            </a:r>
          </a:p>
          <a:p>
            <a:endParaRPr lang="en-US" sz="200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52141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7174" y="400050"/>
            <a:ext cx="5029200" cy="584775"/>
          </a:xfrm>
          <a:prstGeom prst="rect">
            <a:avLst/>
          </a:prstGeom>
          <a:noFill/>
        </p:spPr>
        <p:txBody>
          <a:bodyPr wrap="square" rtlCol="0">
            <a:spAutoFit/>
          </a:bodyPr>
          <a:lstStyle/>
          <a:p>
            <a:r>
              <a:rPr lang="en-US" sz="3200" b="1" dirty="0">
                <a:latin typeface="Cambria Math" panose="02040503050406030204" pitchFamily="18" charset="0"/>
                <a:ea typeface="Cambria Math" panose="02040503050406030204" pitchFamily="18" charset="0"/>
              </a:rPr>
              <a:t>Constellation Diagrams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9298" t="12639" r="28281" b="11111"/>
          <a:stretch/>
        </p:blipFill>
        <p:spPr>
          <a:xfrm>
            <a:off x="700087" y="1506668"/>
            <a:ext cx="5133975" cy="488632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0391" t="28611" r="7109" b="27500"/>
          <a:stretch/>
        </p:blipFill>
        <p:spPr>
          <a:xfrm>
            <a:off x="6357940" y="1506668"/>
            <a:ext cx="5357810" cy="4870288"/>
          </a:xfrm>
          <a:prstGeom prst="rect">
            <a:avLst/>
          </a:prstGeom>
        </p:spPr>
      </p:pic>
      <p:sp>
        <p:nvSpPr>
          <p:cNvPr id="7" name="TextBox 6"/>
          <p:cNvSpPr txBox="1"/>
          <p:nvPr/>
        </p:nvSpPr>
        <p:spPr>
          <a:xfrm>
            <a:off x="1695450" y="6376956"/>
            <a:ext cx="4400550"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Fig: End to End Constellation </a:t>
            </a:r>
          </a:p>
        </p:txBody>
      </p:sp>
      <p:sp>
        <p:nvSpPr>
          <p:cNvPr id="8" name="TextBox 7"/>
          <p:cNvSpPr txBox="1"/>
          <p:nvPr/>
        </p:nvSpPr>
        <p:spPr>
          <a:xfrm>
            <a:off x="6829424" y="6334125"/>
            <a:ext cx="5457825"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Fig: Constellation before and after amplification</a:t>
            </a:r>
          </a:p>
        </p:txBody>
      </p:sp>
      <p:sp>
        <p:nvSpPr>
          <p:cNvPr id="9" name="TextBox 8"/>
          <p:cNvSpPr txBox="1"/>
          <p:nvPr/>
        </p:nvSpPr>
        <p:spPr>
          <a:xfrm>
            <a:off x="3648074" y="998309"/>
            <a:ext cx="5867400"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(Altitude=35600Km, Carrier Frequency=4000MHz</a:t>
            </a:r>
            <a:r>
              <a:rPr lang="en-US" dirty="0"/>
              <a:t>)</a:t>
            </a:r>
          </a:p>
        </p:txBody>
      </p:sp>
    </p:spTree>
    <p:extLst>
      <p:ext uri="{BB962C8B-B14F-4D97-AF65-F5344CB8AC3E}">
        <p14:creationId xmlns:p14="http://schemas.microsoft.com/office/powerpoint/2010/main" val="3367608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4025" y="533400"/>
            <a:ext cx="8743950"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Power Spectrum of Input and Output Signal</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5625" t="13056" r="7032" b="11945"/>
          <a:stretch/>
        </p:blipFill>
        <p:spPr>
          <a:xfrm>
            <a:off x="962025" y="1276350"/>
            <a:ext cx="10525125" cy="5143500"/>
          </a:xfrm>
          <a:prstGeom prst="rect">
            <a:avLst/>
          </a:prstGeom>
        </p:spPr>
      </p:pic>
    </p:spTree>
    <p:extLst>
      <p:ext uri="{BB962C8B-B14F-4D97-AF65-F5344CB8AC3E}">
        <p14:creationId xmlns:p14="http://schemas.microsoft.com/office/powerpoint/2010/main" val="174169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B94AAF-39B7-44FA-A9E1-7866228C4E4A}"/>
              </a:ext>
            </a:extLst>
          </p:cNvPr>
          <p:cNvSpPr txBox="1"/>
          <p:nvPr/>
        </p:nvSpPr>
        <p:spPr>
          <a:xfrm>
            <a:off x="428625" y="438150"/>
            <a:ext cx="10648949" cy="3693319"/>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Conclusion</a:t>
            </a:r>
          </a:p>
          <a:p>
            <a:endParaRPr lang="en-US" dirty="0"/>
          </a:p>
          <a:p>
            <a:pPr algn="just"/>
            <a:r>
              <a:rPr lang="en-US" sz="2400" dirty="0">
                <a:latin typeface="Cambria" panose="02040503050406030204" pitchFamily="18" charset="0"/>
                <a:ea typeface="Cambria" panose="02040503050406030204" pitchFamily="18" charset="0"/>
              </a:rPr>
              <a:t>To conclude, we simulated a satellite downlink channel with impairments and their remedies. We showcased the resulted BER values for different antenna diameters. We understand that the effect of noise is the main issue regarding BER. That’s why increasing gain not always leads to a better BER.</a:t>
            </a:r>
          </a:p>
          <a:p>
            <a:pPr algn="just"/>
            <a:endParaRPr lang="en-US" sz="2400"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Other impairment handlings - IQ imbalance compensation, carrier frequency synchronization, AGC, DC Blocking were used to mitigate the impairments.  </a:t>
            </a:r>
          </a:p>
          <a:p>
            <a:pPr algn="just"/>
            <a:r>
              <a:rPr lang="en-US" sz="2400" dirty="0">
                <a:latin typeface="Cambria" panose="02040503050406030204" pitchFamily="18" charset="0"/>
                <a:ea typeface="Cambria" panose="02040503050406030204" pitchFamily="18" charset="0"/>
              </a:rPr>
              <a:t>This simulation can be a projection of a real-life satellite downlink channel.</a:t>
            </a:r>
          </a:p>
        </p:txBody>
      </p:sp>
    </p:spTree>
    <p:extLst>
      <p:ext uri="{BB962C8B-B14F-4D97-AF65-F5344CB8AC3E}">
        <p14:creationId xmlns:p14="http://schemas.microsoft.com/office/powerpoint/2010/main" val="703069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6654" y="154427"/>
            <a:ext cx="3466172" cy="1456267"/>
          </a:xfrm>
        </p:spPr>
        <p:txBody>
          <a:bodyPr>
            <a:normAutofit/>
          </a:bodyPr>
          <a:lstStyle/>
          <a:p>
            <a:r>
              <a:rPr lang="en-US" sz="4000" b="1" dirty="0">
                <a:latin typeface="Cambria Math" panose="02040503050406030204" pitchFamily="18" charset="0"/>
                <a:ea typeface="Cambria Math" panose="02040503050406030204" pitchFamily="18" charset="0"/>
              </a:rPr>
              <a:t>Work Flow</a:t>
            </a:r>
          </a:p>
        </p:txBody>
      </p:sp>
      <p:grpSp>
        <p:nvGrpSpPr>
          <p:cNvPr id="65" name="Group 64"/>
          <p:cNvGrpSpPr/>
          <p:nvPr/>
        </p:nvGrpSpPr>
        <p:grpSpPr>
          <a:xfrm>
            <a:off x="567111" y="2319112"/>
            <a:ext cx="11115464" cy="3281632"/>
            <a:chOff x="777036" y="2343020"/>
            <a:chExt cx="11115464" cy="3281632"/>
          </a:xfrm>
        </p:grpSpPr>
        <p:sp>
          <p:nvSpPr>
            <p:cNvPr id="33" name="Left Arrow 32"/>
            <p:cNvSpPr/>
            <p:nvPr/>
          </p:nvSpPr>
          <p:spPr>
            <a:xfrm>
              <a:off x="9542203" y="4517574"/>
              <a:ext cx="1552575" cy="901360"/>
            </a:xfrm>
            <a:prstGeom prst="lef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1470244" y="2709244"/>
              <a:ext cx="1676400" cy="92310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p:cNvGrpSpPr/>
            <p:nvPr/>
          </p:nvGrpSpPr>
          <p:grpSpPr>
            <a:xfrm>
              <a:off x="777036" y="2391287"/>
              <a:ext cx="1703477" cy="794750"/>
              <a:chOff x="497269" y="1351660"/>
              <a:chExt cx="1703477" cy="794750"/>
            </a:xfrm>
          </p:grpSpPr>
          <p:sp>
            <p:nvSpPr>
              <p:cNvPr id="36" name="Rounded Rectangle 35"/>
              <p:cNvSpPr/>
              <p:nvPr/>
            </p:nvSpPr>
            <p:spPr>
              <a:xfrm>
                <a:off x="528778" y="1351660"/>
                <a:ext cx="1671968" cy="7642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Rounded Rectangle 4"/>
              <p:cNvSpPr/>
              <p:nvPr/>
            </p:nvSpPr>
            <p:spPr>
              <a:xfrm>
                <a:off x="497269" y="1426915"/>
                <a:ext cx="1627198" cy="7194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a:latin typeface="Cambria Math" panose="02040503050406030204" pitchFamily="18" charset="0"/>
                    <a:ea typeface="Cambria Math" panose="02040503050406030204" pitchFamily="18" charset="0"/>
                  </a:rPr>
                  <a:t>Binary Bit Generation</a:t>
                </a:r>
              </a:p>
            </p:txBody>
          </p:sp>
        </p:grpSp>
        <p:sp>
          <p:nvSpPr>
            <p:cNvPr id="44" name="Right Arrow 43"/>
            <p:cNvSpPr/>
            <p:nvPr/>
          </p:nvSpPr>
          <p:spPr>
            <a:xfrm>
              <a:off x="3811996" y="2691600"/>
              <a:ext cx="1676400" cy="92310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6226550" y="2696287"/>
              <a:ext cx="1676400" cy="92310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3212636" y="2348431"/>
              <a:ext cx="1658477" cy="785236"/>
              <a:chOff x="4372283" y="1466941"/>
              <a:chExt cx="999437" cy="456848"/>
            </a:xfrm>
          </p:grpSpPr>
          <p:sp>
            <p:nvSpPr>
              <p:cNvPr id="39" name="Rounded Rectangle 38"/>
              <p:cNvSpPr/>
              <p:nvPr/>
            </p:nvSpPr>
            <p:spPr>
              <a:xfrm>
                <a:off x="4372283" y="1466941"/>
                <a:ext cx="999437" cy="456848"/>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0" name="Rounded Rectangle 4"/>
              <p:cNvSpPr/>
              <p:nvPr/>
            </p:nvSpPr>
            <p:spPr>
              <a:xfrm>
                <a:off x="4385664" y="1480322"/>
                <a:ext cx="972675" cy="4300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600" b="1" kern="1200" dirty="0">
                    <a:latin typeface="Cambria Math" panose="02040503050406030204" pitchFamily="18" charset="0"/>
                    <a:ea typeface="Cambria Math" panose="02040503050406030204" pitchFamily="18" charset="0"/>
                  </a:rPr>
                  <a:t>16- QAM Modulation</a:t>
                </a:r>
              </a:p>
            </p:txBody>
          </p:sp>
        </p:grpSp>
        <p:grpSp>
          <p:nvGrpSpPr>
            <p:cNvPr id="41" name="Group 40"/>
            <p:cNvGrpSpPr/>
            <p:nvPr/>
          </p:nvGrpSpPr>
          <p:grpSpPr>
            <a:xfrm>
              <a:off x="5394270" y="2343020"/>
              <a:ext cx="1770054" cy="732447"/>
              <a:chOff x="4766184" y="1495601"/>
              <a:chExt cx="832241" cy="380421"/>
            </a:xfrm>
          </p:grpSpPr>
          <p:sp>
            <p:nvSpPr>
              <p:cNvPr id="42" name="Rounded Rectangle 41"/>
              <p:cNvSpPr/>
              <p:nvPr/>
            </p:nvSpPr>
            <p:spPr>
              <a:xfrm>
                <a:off x="4766184" y="1495601"/>
                <a:ext cx="832241" cy="380421"/>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3" name="Rounded Rectangle 4"/>
              <p:cNvSpPr/>
              <p:nvPr/>
            </p:nvSpPr>
            <p:spPr>
              <a:xfrm>
                <a:off x="4777326" y="1506743"/>
                <a:ext cx="809957" cy="3581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b="1" kern="1200" dirty="0">
                    <a:latin typeface="Cambria Math" panose="02040503050406030204" pitchFamily="18" charset="0"/>
                    <a:ea typeface="Cambria Math" panose="02040503050406030204" pitchFamily="18" charset="0"/>
                  </a:rPr>
                  <a:t>Up-sampling</a:t>
                </a:r>
              </a:p>
            </p:txBody>
          </p:sp>
        </p:grpSp>
        <p:sp>
          <p:nvSpPr>
            <p:cNvPr id="46" name="Right Arrow 45"/>
            <p:cNvSpPr/>
            <p:nvPr/>
          </p:nvSpPr>
          <p:spPr>
            <a:xfrm>
              <a:off x="8681097" y="2736646"/>
              <a:ext cx="1676400" cy="92310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034794" y="2406529"/>
              <a:ext cx="1671968" cy="764265"/>
              <a:chOff x="5051893" y="1351660"/>
              <a:chExt cx="1671968" cy="764265"/>
            </a:xfrm>
          </p:grpSpPr>
          <p:sp>
            <p:nvSpPr>
              <p:cNvPr id="13" name="Rounded Rectangle 12"/>
              <p:cNvSpPr/>
              <p:nvPr/>
            </p:nvSpPr>
            <p:spPr>
              <a:xfrm>
                <a:off x="5051893" y="1351660"/>
                <a:ext cx="1671968" cy="7642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ounded Rectangle 4"/>
              <p:cNvSpPr/>
              <p:nvPr/>
            </p:nvSpPr>
            <p:spPr>
              <a:xfrm>
                <a:off x="5074278" y="1374045"/>
                <a:ext cx="1627198" cy="7194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dirty="0">
                    <a:latin typeface="Cambria Math" panose="02040503050406030204" pitchFamily="18" charset="0"/>
                    <a:ea typeface="Cambria Math" panose="02040503050406030204" pitchFamily="18" charset="0"/>
                  </a:rPr>
                  <a:t>Transmission Antenna</a:t>
                </a:r>
                <a:endParaRPr lang="en-US" sz="1700" b="1" kern="1200" dirty="0">
                  <a:latin typeface="Cambria Math" panose="02040503050406030204" pitchFamily="18" charset="0"/>
                  <a:ea typeface="Cambria Math" panose="02040503050406030204" pitchFamily="18" charset="0"/>
                </a:endParaRPr>
              </a:p>
            </p:txBody>
          </p:sp>
        </p:grpSp>
        <p:sp>
          <p:nvSpPr>
            <p:cNvPr id="47" name="Down Arrow 46"/>
            <p:cNvSpPr/>
            <p:nvPr/>
          </p:nvSpPr>
          <p:spPr>
            <a:xfrm>
              <a:off x="10685543" y="2877810"/>
              <a:ext cx="771525" cy="1326179"/>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0220532" y="2406528"/>
              <a:ext cx="1671968" cy="764265"/>
              <a:chOff x="5051893" y="1351660"/>
              <a:chExt cx="1671968" cy="764265"/>
            </a:xfrm>
          </p:grpSpPr>
          <p:sp>
            <p:nvSpPr>
              <p:cNvPr id="17" name="Rounded Rectangle 16"/>
              <p:cNvSpPr/>
              <p:nvPr/>
            </p:nvSpPr>
            <p:spPr>
              <a:xfrm>
                <a:off x="5051893" y="1351660"/>
                <a:ext cx="1671968" cy="7642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4"/>
              <p:cNvSpPr/>
              <p:nvPr/>
            </p:nvSpPr>
            <p:spPr>
              <a:xfrm>
                <a:off x="5074278" y="1374045"/>
                <a:ext cx="1627198" cy="7194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a:latin typeface="Cambria Math" panose="02040503050406030204" pitchFamily="18" charset="0"/>
                    <a:ea typeface="Cambria Math" panose="02040503050406030204" pitchFamily="18" charset="0"/>
                  </a:rPr>
                  <a:t>Free Space Path</a:t>
                </a:r>
              </a:p>
            </p:txBody>
          </p:sp>
        </p:grpSp>
        <p:sp>
          <p:nvSpPr>
            <p:cNvPr id="48" name="Left Arrow 47"/>
            <p:cNvSpPr/>
            <p:nvPr/>
          </p:nvSpPr>
          <p:spPr>
            <a:xfrm>
              <a:off x="7383071" y="4608506"/>
              <a:ext cx="1552575" cy="901360"/>
            </a:xfrm>
            <a:prstGeom prst="lef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eft Arrow 48"/>
            <p:cNvSpPr/>
            <p:nvPr/>
          </p:nvSpPr>
          <p:spPr>
            <a:xfrm>
              <a:off x="5033450" y="4723292"/>
              <a:ext cx="1552575" cy="901360"/>
            </a:xfrm>
            <a:prstGeom prst="lef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eft Arrow 49"/>
            <p:cNvSpPr/>
            <p:nvPr/>
          </p:nvSpPr>
          <p:spPr>
            <a:xfrm>
              <a:off x="2582846" y="4699514"/>
              <a:ext cx="1552575" cy="901360"/>
            </a:xfrm>
            <a:prstGeom prst="lef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7992898" y="4278545"/>
              <a:ext cx="1690870" cy="764265"/>
              <a:chOff x="6466880" y="318462"/>
              <a:chExt cx="1690870" cy="764265"/>
            </a:xfrm>
          </p:grpSpPr>
          <p:sp>
            <p:nvSpPr>
              <p:cNvPr id="52" name="Rounded Rectangle 51"/>
              <p:cNvSpPr/>
              <p:nvPr/>
            </p:nvSpPr>
            <p:spPr>
              <a:xfrm>
                <a:off x="6466880" y="318462"/>
                <a:ext cx="1671968" cy="7642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3" name="Rounded Rectangle 4"/>
              <p:cNvSpPr/>
              <p:nvPr/>
            </p:nvSpPr>
            <p:spPr>
              <a:xfrm>
                <a:off x="6530552" y="363232"/>
                <a:ext cx="1627198" cy="7194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a:t>Down-sampling</a:t>
                </a:r>
              </a:p>
            </p:txBody>
          </p:sp>
        </p:grpSp>
        <p:grpSp>
          <p:nvGrpSpPr>
            <p:cNvPr id="54" name="Group 53"/>
            <p:cNvGrpSpPr/>
            <p:nvPr/>
          </p:nvGrpSpPr>
          <p:grpSpPr>
            <a:xfrm>
              <a:off x="5702178" y="4318775"/>
              <a:ext cx="1690870" cy="764265"/>
              <a:chOff x="6466880" y="318462"/>
              <a:chExt cx="1690870" cy="764265"/>
            </a:xfrm>
          </p:grpSpPr>
          <p:sp>
            <p:nvSpPr>
              <p:cNvPr id="55" name="Rounded Rectangle 54"/>
              <p:cNvSpPr/>
              <p:nvPr/>
            </p:nvSpPr>
            <p:spPr>
              <a:xfrm>
                <a:off x="6466880" y="318462"/>
                <a:ext cx="1671968" cy="7642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6" name="Rounded Rectangle 4"/>
              <p:cNvSpPr/>
              <p:nvPr/>
            </p:nvSpPr>
            <p:spPr>
              <a:xfrm>
                <a:off x="6530552" y="363232"/>
                <a:ext cx="1627198" cy="7194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a:t>Impairment Handling</a:t>
                </a:r>
              </a:p>
            </p:txBody>
          </p:sp>
        </p:grpSp>
        <p:grpSp>
          <p:nvGrpSpPr>
            <p:cNvPr id="61" name="Group 60"/>
            <p:cNvGrpSpPr/>
            <p:nvPr/>
          </p:nvGrpSpPr>
          <p:grpSpPr>
            <a:xfrm>
              <a:off x="3390969" y="4341159"/>
              <a:ext cx="1690870" cy="764265"/>
              <a:chOff x="6466880" y="318462"/>
              <a:chExt cx="1690870" cy="764265"/>
            </a:xfrm>
          </p:grpSpPr>
          <p:sp>
            <p:nvSpPr>
              <p:cNvPr id="62" name="Rounded Rectangle 61"/>
              <p:cNvSpPr/>
              <p:nvPr/>
            </p:nvSpPr>
            <p:spPr>
              <a:xfrm>
                <a:off x="6466880" y="318462"/>
                <a:ext cx="1671968" cy="7642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3" name="Rounded Rectangle 4"/>
              <p:cNvSpPr/>
              <p:nvPr/>
            </p:nvSpPr>
            <p:spPr>
              <a:xfrm>
                <a:off x="6530552" y="363232"/>
                <a:ext cx="1627198" cy="7194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a:t>16- QAM Demodulation</a:t>
                </a:r>
              </a:p>
            </p:txBody>
          </p:sp>
        </p:grpSp>
        <p:sp>
          <p:nvSpPr>
            <p:cNvPr id="64" name="Rounded Rectangle 63"/>
            <p:cNvSpPr/>
            <p:nvPr/>
          </p:nvSpPr>
          <p:spPr>
            <a:xfrm>
              <a:off x="847166" y="4377541"/>
              <a:ext cx="1671968" cy="7642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r>
                <a:rPr lang="en-US" b="1" dirty="0"/>
                <a:t>Receiver Binary Bit</a:t>
              </a:r>
            </a:p>
          </p:txBody>
        </p:sp>
        <p:grpSp>
          <p:nvGrpSpPr>
            <p:cNvPr id="28" name="Group 27"/>
            <p:cNvGrpSpPr/>
            <p:nvPr/>
          </p:nvGrpSpPr>
          <p:grpSpPr>
            <a:xfrm>
              <a:off x="10179245" y="4203989"/>
              <a:ext cx="1690870" cy="764265"/>
              <a:chOff x="6466880" y="318462"/>
              <a:chExt cx="1690870" cy="764265"/>
            </a:xfrm>
          </p:grpSpPr>
          <p:sp>
            <p:nvSpPr>
              <p:cNvPr id="29" name="Rounded Rectangle 28"/>
              <p:cNvSpPr/>
              <p:nvPr/>
            </p:nvSpPr>
            <p:spPr>
              <a:xfrm>
                <a:off x="6466880" y="318462"/>
                <a:ext cx="1671968" cy="7642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Rounded Rectangle 4"/>
              <p:cNvSpPr/>
              <p:nvPr/>
            </p:nvSpPr>
            <p:spPr>
              <a:xfrm>
                <a:off x="6530552" y="363232"/>
                <a:ext cx="1627198" cy="7194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a:t>Receiver Antenna</a:t>
                </a:r>
              </a:p>
            </p:txBody>
          </p:sp>
        </p:grpSp>
      </p:grpSp>
    </p:spTree>
    <p:extLst>
      <p:ext uri="{BB962C8B-B14F-4D97-AF65-F5344CB8AC3E}">
        <p14:creationId xmlns:p14="http://schemas.microsoft.com/office/powerpoint/2010/main" val="356955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76" y="67733"/>
            <a:ext cx="10131425" cy="1456267"/>
          </a:xfrm>
        </p:spPr>
        <p:txBody>
          <a:bodyPr>
            <a:normAutofit/>
          </a:bodyPr>
          <a:lstStyle/>
          <a:p>
            <a:r>
              <a:rPr lang="en-US" sz="4000" b="1" dirty="0">
                <a:latin typeface="Cambria Math" panose="02040503050406030204" pitchFamily="18" charset="0"/>
                <a:ea typeface="Cambria Math" panose="02040503050406030204" pitchFamily="18" charset="0"/>
              </a:rPr>
              <a:t> satellite down-link Simulink model</a:t>
            </a:r>
          </a:p>
        </p:txBody>
      </p:sp>
      <p:pic>
        <p:nvPicPr>
          <p:cNvPr id="4" name="Picture 3">
            <a:extLst>
              <a:ext uri="{FF2B5EF4-FFF2-40B4-BE49-F238E27FC236}">
                <a16:creationId xmlns:a16="http://schemas.microsoft.com/office/drawing/2014/main" id="{3022BF64-E0DC-44F4-BA18-A999F7457F24}"/>
              </a:ext>
            </a:extLst>
          </p:cNvPr>
          <p:cNvPicPr>
            <a:picLocks noChangeAspect="1"/>
          </p:cNvPicPr>
          <p:nvPr/>
        </p:nvPicPr>
        <p:blipFill>
          <a:blip r:embed="rId2"/>
          <a:stretch>
            <a:fillRect/>
          </a:stretch>
        </p:blipFill>
        <p:spPr>
          <a:xfrm>
            <a:off x="471952" y="1374524"/>
            <a:ext cx="11248095" cy="5067739"/>
          </a:xfrm>
          <a:prstGeom prst="rect">
            <a:avLst/>
          </a:prstGeom>
        </p:spPr>
      </p:pic>
    </p:spTree>
    <p:extLst>
      <p:ext uri="{BB962C8B-B14F-4D97-AF65-F5344CB8AC3E}">
        <p14:creationId xmlns:p14="http://schemas.microsoft.com/office/powerpoint/2010/main" val="290366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59154" y="3532562"/>
            <a:ext cx="3588706" cy="307777"/>
          </a:xfrm>
          <a:prstGeom prst="rect">
            <a:avLst/>
          </a:prstGeom>
          <a:noFill/>
        </p:spPr>
        <p:txBody>
          <a:bodyPr wrap="square" rtlCol="0">
            <a:spAutoFit/>
          </a:bodyPr>
          <a:lstStyle/>
          <a:p>
            <a:r>
              <a:rPr lang="en-US" sz="1400" b="1" dirty="0">
                <a:latin typeface="Cambria" panose="02040503050406030204" pitchFamily="18" charset="0"/>
                <a:ea typeface="Cambria" panose="02040503050406030204" pitchFamily="18" charset="0"/>
              </a:rPr>
              <a:t>Fig: Receiver Antenna and RX Front End</a:t>
            </a:r>
          </a:p>
        </p:txBody>
      </p:sp>
      <p:sp>
        <p:nvSpPr>
          <p:cNvPr id="6" name="TextBox 5"/>
          <p:cNvSpPr txBox="1"/>
          <p:nvPr/>
        </p:nvSpPr>
        <p:spPr>
          <a:xfrm>
            <a:off x="4259154" y="812039"/>
            <a:ext cx="4038600" cy="523220"/>
          </a:xfrm>
          <a:prstGeom prst="rect">
            <a:avLst/>
          </a:prstGeom>
          <a:noFill/>
        </p:spPr>
        <p:txBody>
          <a:bodyPr wrap="square" rtlCol="0">
            <a:spAutoFit/>
          </a:bodyPr>
          <a:lstStyle/>
          <a:p>
            <a:r>
              <a:rPr lang="en-US" sz="2800" b="1" dirty="0">
                <a:latin typeface="Cambria Math" panose="02040503050406030204" pitchFamily="18" charset="0"/>
                <a:ea typeface="Cambria Math" panose="02040503050406030204" pitchFamily="18" charset="0"/>
              </a:rPr>
              <a:t>Internal Subsystems </a:t>
            </a:r>
          </a:p>
        </p:txBody>
      </p:sp>
      <p:sp>
        <p:nvSpPr>
          <p:cNvPr id="8" name="TextBox 7"/>
          <p:cNvSpPr txBox="1"/>
          <p:nvPr/>
        </p:nvSpPr>
        <p:spPr>
          <a:xfrm>
            <a:off x="4410076" y="6142705"/>
            <a:ext cx="3189210" cy="307777"/>
          </a:xfrm>
          <a:prstGeom prst="rect">
            <a:avLst/>
          </a:prstGeom>
          <a:noFill/>
        </p:spPr>
        <p:txBody>
          <a:bodyPr wrap="square" rtlCol="0">
            <a:spAutoFit/>
          </a:bodyPr>
          <a:lstStyle/>
          <a:p>
            <a:r>
              <a:rPr lang="en-US" sz="1400" b="1" dirty="0">
                <a:latin typeface="Cambria" panose="02040503050406030204" pitchFamily="18" charset="0"/>
                <a:ea typeface="Cambria" panose="02040503050406030204" pitchFamily="18" charset="0"/>
              </a:rPr>
              <a:t>Fig : Bit Error Rate Calculation Block</a:t>
            </a:r>
          </a:p>
        </p:txBody>
      </p:sp>
      <p:pic>
        <p:nvPicPr>
          <p:cNvPr id="3" name="Picture 2">
            <a:extLst>
              <a:ext uri="{FF2B5EF4-FFF2-40B4-BE49-F238E27FC236}">
                <a16:creationId xmlns:a16="http://schemas.microsoft.com/office/drawing/2014/main" id="{D6B127D5-3B9F-4295-9FB3-C90A9D15621E}"/>
              </a:ext>
            </a:extLst>
          </p:cNvPr>
          <p:cNvPicPr>
            <a:picLocks noChangeAspect="1"/>
          </p:cNvPicPr>
          <p:nvPr/>
        </p:nvPicPr>
        <p:blipFill>
          <a:blip r:embed="rId2"/>
          <a:stretch>
            <a:fillRect/>
          </a:stretch>
        </p:blipFill>
        <p:spPr>
          <a:xfrm>
            <a:off x="2848217" y="3996177"/>
            <a:ext cx="6104947" cy="2085751"/>
          </a:xfrm>
          <a:prstGeom prst="rect">
            <a:avLst/>
          </a:prstGeom>
        </p:spPr>
      </p:pic>
      <p:pic>
        <p:nvPicPr>
          <p:cNvPr id="10" name="Picture 9">
            <a:extLst>
              <a:ext uri="{FF2B5EF4-FFF2-40B4-BE49-F238E27FC236}">
                <a16:creationId xmlns:a16="http://schemas.microsoft.com/office/drawing/2014/main" id="{0CABAAF0-E07B-4FFB-89B3-9633CD63A694}"/>
              </a:ext>
            </a:extLst>
          </p:cNvPr>
          <p:cNvPicPr>
            <a:picLocks noChangeAspect="1"/>
          </p:cNvPicPr>
          <p:nvPr/>
        </p:nvPicPr>
        <p:blipFill>
          <a:blip r:embed="rId3"/>
          <a:stretch>
            <a:fillRect/>
          </a:stretch>
        </p:blipFill>
        <p:spPr>
          <a:xfrm>
            <a:off x="1312380" y="1491097"/>
            <a:ext cx="8973726" cy="1980688"/>
          </a:xfrm>
          <a:prstGeom prst="rect">
            <a:avLst/>
          </a:prstGeom>
        </p:spPr>
      </p:pic>
    </p:spTree>
    <p:extLst>
      <p:ext uri="{BB962C8B-B14F-4D97-AF65-F5344CB8AC3E}">
        <p14:creationId xmlns:p14="http://schemas.microsoft.com/office/powerpoint/2010/main" val="31785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Diagram 93"/>
          <p:cNvGraphicFramePr/>
          <p:nvPr>
            <p:extLst>
              <p:ext uri="{D42A27DB-BD31-4B8C-83A1-F6EECF244321}">
                <p14:modId xmlns:p14="http://schemas.microsoft.com/office/powerpoint/2010/main" val="3339129246"/>
              </p:ext>
            </p:extLst>
          </p:nvPr>
        </p:nvGraphicFramePr>
        <p:xfrm>
          <a:off x="190499" y="715432"/>
          <a:ext cx="1145857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799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fontScale="90000"/>
          </a:bodyPr>
          <a:lstStyle/>
          <a:p>
            <a:r>
              <a:rPr lang="en-US" b="1" dirty="0">
                <a:latin typeface="Cambria Math" panose="02040503050406030204" pitchFamily="18" charset="0"/>
                <a:ea typeface="Cambria Math" panose="02040503050406030204" pitchFamily="18" charset="0"/>
              </a:rPr>
              <a:t>Modulation Scheme</a:t>
            </a:r>
            <a:br>
              <a:rPr lang="en-US" b="1" dirty="0">
                <a:latin typeface="Cambria Math" panose="02040503050406030204" pitchFamily="18" charset="0"/>
                <a:ea typeface="Cambria Math" panose="02040503050406030204" pitchFamily="18" charset="0"/>
              </a:rPr>
            </a:br>
            <a:br>
              <a:rPr lang="en-US" b="1" dirty="0">
                <a:latin typeface="Cambria Math" panose="02040503050406030204" pitchFamily="18" charset="0"/>
                <a:ea typeface="Cambria Math" panose="02040503050406030204" pitchFamily="18" charset="0"/>
              </a:rPr>
            </a:br>
            <a:r>
              <a:rPr lang="en-US" sz="3100" b="1" dirty="0">
                <a:latin typeface="Cambria Math" panose="02040503050406030204" pitchFamily="18" charset="0"/>
                <a:ea typeface="Cambria Math" panose="02040503050406030204" pitchFamily="18" charset="0"/>
              </a:rPr>
              <a:t>16-QAM</a:t>
            </a:r>
            <a:endParaRPr lang="ru-RU" sz="3100" b="1" dirty="0">
              <a:latin typeface="Cambria Math" panose="02040503050406030204" pitchFamily="18" charset="0"/>
              <a:ea typeface="Cambria Math" panose="02040503050406030204" pitchFamily="18" charset="0"/>
            </a:endParaRPr>
          </a:p>
        </p:txBody>
      </p:sp>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9" name="TextBox 8"/>
          <p:cNvSpPr txBox="1"/>
          <p:nvPr/>
        </p:nvSpPr>
        <p:spPr>
          <a:xfrm>
            <a:off x="685801" y="2152506"/>
            <a:ext cx="11073763" cy="1384995"/>
          </a:xfrm>
          <a:prstGeom prst="rect">
            <a:avLst/>
          </a:prstGeom>
          <a:noFill/>
        </p:spPr>
        <p:txBody>
          <a:bodyPr wrap="square" rtlCol="0">
            <a:spAutoFit/>
          </a:bodyPr>
          <a:lstStyle/>
          <a:p>
            <a:r>
              <a:rPr lang="en-US" sz="2000" b="1" dirty="0">
                <a:latin typeface="Cambria Math" panose="02040503050406030204" pitchFamily="18" charset="0"/>
                <a:ea typeface="Cambria Math" panose="02040503050406030204" pitchFamily="18" charset="0"/>
              </a:rPr>
              <a:t>In our model we used “16-QAM” scheme. To execute it </a:t>
            </a:r>
            <a:r>
              <a:rPr lang="en-US" sz="2400" b="1" dirty="0">
                <a:solidFill>
                  <a:schemeClr val="accent1">
                    <a:lumMod val="40000"/>
                    <a:lumOff val="60000"/>
                  </a:schemeClr>
                </a:solidFill>
                <a:latin typeface="Cambria Math" panose="02040503050406030204" pitchFamily="18" charset="0"/>
                <a:ea typeface="Cambria Math" panose="02040503050406030204" pitchFamily="18" charset="0"/>
              </a:rPr>
              <a:t>“Rectangular QAM”</a:t>
            </a:r>
            <a:r>
              <a:rPr lang="en-US" sz="2400" b="1" dirty="0">
                <a:latin typeface="Cambria Math" panose="02040503050406030204" pitchFamily="18" charset="0"/>
                <a:ea typeface="Cambria Math" panose="02040503050406030204" pitchFamily="18" charset="0"/>
              </a:rPr>
              <a:t> </a:t>
            </a:r>
            <a:r>
              <a:rPr lang="en-US" sz="2000" b="1" dirty="0">
                <a:latin typeface="Cambria Math" panose="02040503050406030204" pitchFamily="18" charset="0"/>
                <a:ea typeface="Cambria Math" panose="02040503050406030204" pitchFamily="18" charset="0"/>
              </a:rPr>
              <a:t>Simulink block is used at both transmission(modulation) and receiving(demodulation) end. </a:t>
            </a:r>
            <a:r>
              <a:rPr lang="en-US" sz="2000" dirty="0">
                <a:latin typeface="Cambria Math" panose="02040503050406030204" pitchFamily="18" charset="0"/>
                <a:ea typeface="Cambria Math" panose="02040503050406030204" pitchFamily="18" charset="0"/>
              </a:rPr>
              <a:t>The Rectangular QAM Baseband block works using M-</a:t>
            </a:r>
            <a:r>
              <a:rPr lang="en-US" sz="2000" dirty="0" err="1">
                <a:latin typeface="Cambria Math" panose="02040503050406030204" pitchFamily="18" charset="0"/>
                <a:ea typeface="Cambria Math" panose="02040503050406030204" pitchFamily="18" charset="0"/>
              </a:rPr>
              <a:t>ary</a:t>
            </a:r>
            <a:r>
              <a:rPr lang="en-US" sz="2000" dirty="0">
                <a:latin typeface="Cambria Math" panose="02040503050406030204" pitchFamily="18" charset="0"/>
                <a:ea typeface="Cambria Math" panose="02040503050406030204" pitchFamily="18" charset="0"/>
              </a:rPr>
              <a:t> quadrature amplitude modulation with a constellation on a rectangular lattice</a:t>
            </a:r>
            <a:r>
              <a:rPr lang="en-US" dirty="0"/>
              <a:t>. </a:t>
            </a:r>
            <a:endParaRPr lang="en-US" b="1" dirty="0"/>
          </a:p>
        </p:txBody>
      </p:sp>
      <p:pic>
        <p:nvPicPr>
          <p:cNvPr id="1026" name="Picture 2" descr="Rectangular QAM Modulator Baseband b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955" y="3769371"/>
            <a:ext cx="2586373" cy="16945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440688" y="5566006"/>
            <a:ext cx="3419475"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Fig: Simulink block for 16- QAM</a:t>
            </a:r>
          </a:p>
        </p:txBody>
      </p:sp>
      <p:sp>
        <p:nvSpPr>
          <p:cNvPr id="11" name="TextBox 10"/>
          <p:cNvSpPr txBox="1"/>
          <p:nvPr/>
        </p:nvSpPr>
        <p:spPr>
          <a:xfrm>
            <a:off x="7385588" y="6015697"/>
            <a:ext cx="3553021" cy="646331"/>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Here, the M-</a:t>
            </a:r>
            <a:r>
              <a:rPr lang="en-US" dirty="0" err="1">
                <a:latin typeface="Cambria Math" panose="02040503050406030204" pitchFamily="18" charset="0"/>
                <a:ea typeface="Cambria Math" panose="02040503050406030204" pitchFamily="18" charset="0"/>
              </a:rPr>
              <a:t>ary</a:t>
            </a:r>
            <a:r>
              <a:rPr lang="en-US" dirty="0">
                <a:latin typeface="Cambria Math" panose="02040503050406030204" pitchFamily="18" charset="0"/>
                <a:ea typeface="Cambria Math" panose="02040503050406030204" pitchFamily="18" charset="0"/>
              </a:rPr>
              <a:t> number is set to 16 to execute 16- QAM scheme.</a:t>
            </a:r>
          </a:p>
        </p:txBody>
      </p:sp>
      <p:pic>
        <p:nvPicPr>
          <p:cNvPr id="4" name="Picture 3">
            <a:extLst>
              <a:ext uri="{FF2B5EF4-FFF2-40B4-BE49-F238E27FC236}">
                <a16:creationId xmlns:a16="http://schemas.microsoft.com/office/drawing/2014/main" id="{F515D78E-4D55-4987-A627-A985E9957F24}"/>
              </a:ext>
            </a:extLst>
          </p:cNvPr>
          <p:cNvPicPr>
            <a:picLocks noChangeAspect="1"/>
          </p:cNvPicPr>
          <p:nvPr/>
        </p:nvPicPr>
        <p:blipFill>
          <a:blip r:embed="rId4"/>
          <a:stretch>
            <a:fillRect/>
          </a:stretch>
        </p:blipFill>
        <p:spPr>
          <a:xfrm>
            <a:off x="2449616" y="3450034"/>
            <a:ext cx="2703488" cy="2690121"/>
          </a:xfrm>
          <a:prstGeom prst="rect">
            <a:avLst/>
          </a:prstGeom>
        </p:spPr>
      </p:pic>
      <p:sp>
        <p:nvSpPr>
          <p:cNvPr id="5" name="TextBox 4">
            <a:extLst>
              <a:ext uri="{FF2B5EF4-FFF2-40B4-BE49-F238E27FC236}">
                <a16:creationId xmlns:a16="http://schemas.microsoft.com/office/drawing/2014/main" id="{B2CB920E-9CC0-4614-9988-2CABB71B2AC4}"/>
              </a:ext>
            </a:extLst>
          </p:cNvPr>
          <p:cNvSpPr txBox="1"/>
          <p:nvPr/>
        </p:nvSpPr>
        <p:spPr>
          <a:xfrm>
            <a:off x="2452308" y="6213312"/>
            <a:ext cx="3178206" cy="307777"/>
          </a:xfrm>
          <a:prstGeom prst="rect">
            <a:avLst/>
          </a:prstGeom>
          <a:noFill/>
        </p:spPr>
        <p:txBody>
          <a:bodyPr wrap="square" rtlCol="0">
            <a:spAutoFit/>
          </a:bodyPr>
          <a:lstStyle/>
          <a:p>
            <a:r>
              <a:rPr lang="en-US" sz="1400" dirty="0"/>
              <a:t>Constellation Diagram of 16 QAM</a:t>
            </a:r>
          </a:p>
        </p:txBody>
      </p:sp>
    </p:spTree>
    <p:extLst>
      <p:ext uri="{BB962C8B-B14F-4D97-AF65-F5344CB8AC3E}">
        <p14:creationId xmlns:p14="http://schemas.microsoft.com/office/powerpoint/2010/main" val="291382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5" y="914400"/>
            <a:ext cx="10026651" cy="400050"/>
          </a:xfrm>
        </p:spPr>
        <p:txBody>
          <a:bodyPr>
            <a:normAutofit fontScale="90000"/>
          </a:bodyPr>
          <a:lstStyle/>
          <a:p>
            <a:r>
              <a:rPr lang="en-US" b="1" cap="none" dirty="0">
                <a:latin typeface="Cambria Math" panose="02040503050406030204" pitchFamily="18" charset="0"/>
                <a:ea typeface="Cambria Math" panose="02040503050406030204" pitchFamily="18" charset="0"/>
              </a:rPr>
              <a:t>Memoryless Nonlinearity</a:t>
            </a:r>
            <a:br>
              <a:rPr lang="en-US" cap="none" dirty="0"/>
            </a:br>
            <a:r>
              <a:rPr lang="en-US" sz="3100" b="1" cap="none" dirty="0">
                <a:latin typeface="Cambria Math" panose="02040503050406030204" pitchFamily="18" charset="0"/>
                <a:ea typeface="Cambria Math" panose="02040503050406030204" pitchFamily="18" charset="0"/>
              </a:rPr>
              <a:t>Saleh model</a:t>
            </a:r>
            <a:br>
              <a:rPr lang="en-US" sz="3100" b="1" cap="none" dirty="0">
                <a:latin typeface="Cambria Math" panose="02040503050406030204" pitchFamily="18" charset="0"/>
                <a:ea typeface="Cambria Math" panose="02040503050406030204" pitchFamily="18" charset="0"/>
              </a:rPr>
            </a:br>
            <a:endParaRPr lang="en-US" b="1" cap="none" dirty="0">
              <a:latin typeface="Cambria Math" panose="02040503050406030204" pitchFamily="18" charset="0"/>
              <a:ea typeface="Cambria Math" panose="02040503050406030204" pitchFamily="18" charset="0"/>
            </a:endParaRPr>
          </a:p>
        </p:txBody>
      </p:sp>
      <p:sp>
        <p:nvSpPr>
          <p:cNvPr id="4" name="TextBox 3"/>
          <p:cNvSpPr txBox="1"/>
          <p:nvPr/>
        </p:nvSpPr>
        <p:spPr>
          <a:xfrm>
            <a:off x="698501" y="1658882"/>
            <a:ext cx="10725149" cy="4401205"/>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Memory-less nonlinear impairments occur due to signal amplification in the radio frequency (RF) transmitter or receiver. For nonlinearity modeling method Saleh model is used.</a:t>
            </a:r>
          </a:p>
          <a:p>
            <a:endParaRPr lang="en-US" sz="200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rPr>
              <a:t>The </a:t>
            </a:r>
            <a:r>
              <a:rPr lang="en-US" sz="2000" b="1" dirty="0">
                <a:latin typeface="Cambria Math" panose="02040503050406030204" pitchFamily="18" charset="0"/>
                <a:ea typeface="Cambria Math" panose="02040503050406030204" pitchFamily="18" charset="0"/>
              </a:rPr>
              <a:t>Saleh</a:t>
            </a:r>
            <a:r>
              <a:rPr lang="en-US" sz="2000" dirty="0">
                <a:latin typeface="Cambria Math" panose="02040503050406030204" pitchFamily="18" charset="0"/>
                <a:ea typeface="Cambria Math" panose="02040503050406030204" pitchFamily="18" charset="0"/>
              </a:rPr>
              <a:t> </a:t>
            </a:r>
            <a:r>
              <a:rPr lang="en-US" sz="2000" b="1" dirty="0">
                <a:latin typeface="Cambria Math" panose="02040503050406030204" pitchFamily="18" charset="0"/>
                <a:ea typeface="Cambria Math" panose="02040503050406030204" pitchFamily="18" charset="0"/>
              </a:rPr>
              <a:t>model</a:t>
            </a:r>
            <a:r>
              <a:rPr lang="en-US" sz="2000" dirty="0">
                <a:latin typeface="Cambria Math" panose="02040503050406030204" pitchFamily="18" charset="0"/>
                <a:ea typeface="Cambria Math" panose="02040503050406030204" pitchFamily="18" charset="0"/>
              </a:rPr>
              <a:t> is an empirical </a:t>
            </a:r>
            <a:r>
              <a:rPr lang="en-US" sz="2000" b="1" dirty="0">
                <a:latin typeface="Cambria Math" panose="02040503050406030204" pitchFamily="18" charset="0"/>
                <a:ea typeface="Cambria Math" panose="02040503050406030204" pitchFamily="18" charset="0"/>
              </a:rPr>
              <a:t>model</a:t>
            </a:r>
            <a:r>
              <a:rPr lang="en-US" sz="2000" dirty="0">
                <a:latin typeface="Cambria Math" panose="02040503050406030204" pitchFamily="18" charset="0"/>
                <a:ea typeface="Cambria Math" panose="02040503050406030204" pitchFamily="18" charset="0"/>
              </a:rPr>
              <a:t> for memory-less nonlinearity of the power amplifier. The gain and saturation level of the </a:t>
            </a:r>
            <a:r>
              <a:rPr lang="en-US" sz="2000" b="1" dirty="0">
                <a:latin typeface="Cambria Math" panose="02040503050406030204" pitchFamily="18" charset="0"/>
                <a:ea typeface="Cambria Math" panose="02040503050406030204" pitchFamily="18" charset="0"/>
              </a:rPr>
              <a:t>model</a:t>
            </a:r>
            <a:r>
              <a:rPr lang="en-US" sz="2000" dirty="0">
                <a:latin typeface="Cambria Math" panose="02040503050406030204" pitchFamily="18" charset="0"/>
                <a:ea typeface="Cambria Math" panose="02040503050406030204" pitchFamily="18" charset="0"/>
              </a:rPr>
              <a:t> are specified by the values of the parameters α and β which are positive and real numbers.</a:t>
            </a:r>
          </a:p>
          <a:p>
            <a:r>
              <a:rPr lang="en-US" sz="2000" dirty="0">
                <a:latin typeface="Cambria Math" panose="02040503050406030204" pitchFamily="18" charset="0"/>
                <a:ea typeface="Cambria Math" panose="02040503050406030204" pitchFamily="18" charset="0"/>
              </a:rPr>
              <a:t>The AM/AM parameters, α</a:t>
            </a:r>
            <a:r>
              <a:rPr lang="en-US" sz="2000" baseline="-25000" dirty="0">
                <a:latin typeface="Cambria Math" panose="02040503050406030204" pitchFamily="18" charset="0"/>
                <a:ea typeface="Cambria Math" panose="02040503050406030204" pitchFamily="18" charset="0"/>
              </a:rPr>
              <a:t>AMAM</a:t>
            </a:r>
            <a:r>
              <a:rPr lang="en-US" sz="2000" dirty="0">
                <a:latin typeface="Cambria Math" panose="02040503050406030204" pitchFamily="18" charset="0"/>
                <a:ea typeface="Cambria Math" panose="02040503050406030204" pitchFamily="18" charset="0"/>
              </a:rPr>
              <a:t> and β</a:t>
            </a:r>
            <a:r>
              <a:rPr lang="en-US" sz="2000" baseline="-25000" dirty="0">
                <a:latin typeface="Cambria Math" panose="02040503050406030204" pitchFamily="18" charset="0"/>
                <a:ea typeface="Cambria Math" panose="02040503050406030204" pitchFamily="18" charset="0"/>
              </a:rPr>
              <a:t>AMAM</a:t>
            </a:r>
            <a:r>
              <a:rPr lang="en-US" sz="2000" dirty="0">
                <a:latin typeface="Cambria Math" panose="02040503050406030204" pitchFamily="18" charset="0"/>
                <a:ea typeface="Cambria Math" panose="02040503050406030204" pitchFamily="18" charset="0"/>
              </a:rPr>
              <a:t>, are used to compute the amplitude distortion of the input signal by using  </a:t>
            </a:r>
          </a:p>
          <a:p>
            <a:br>
              <a:rPr lang="en-US" sz="2000" dirty="0">
                <a:latin typeface="Cambria Math" panose="02040503050406030204" pitchFamily="18" charset="0"/>
                <a:ea typeface="Cambria Math" panose="02040503050406030204" pitchFamily="18" charset="0"/>
              </a:rPr>
            </a:br>
            <a:endParaRPr lang="en-US" sz="200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rPr>
              <a:t>The AM/PM parameters, α</a:t>
            </a:r>
            <a:r>
              <a:rPr lang="en-US" sz="2000" baseline="-25000" dirty="0">
                <a:latin typeface="Cambria Math" panose="02040503050406030204" pitchFamily="18" charset="0"/>
                <a:ea typeface="Cambria Math" panose="02040503050406030204" pitchFamily="18" charset="0"/>
              </a:rPr>
              <a:t>AMPM</a:t>
            </a:r>
            <a:r>
              <a:rPr lang="en-US" sz="2000" dirty="0">
                <a:latin typeface="Cambria Math" panose="02040503050406030204" pitchFamily="18" charset="0"/>
                <a:ea typeface="Cambria Math" panose="02040503050406030204" pitchFamily="18" charset="0"/>
              </a:rPr>
              <a:t> and β</a:t>
            </a:r>
            <a:r>
              <a:rPr lang="en-US" sz="2000" baseline="-25000" dirty="0">
                <a:latin typeface="Cambria Math" panose="02040503050406030204" pitchFamily="18" charset="0"/>
                <a:ea typeface="Cambria Math" panose="02040503050406030204" pitchFamily="18" charset="0"/>
              </a:rPr>
              <a:t>AMPM</a:t>
            </a:r>
            <a:r>
              <a:rPr lang="en-US" sz="2000" dirty="0">
                <a:latin typeface="Cambria Math" panose="02040503050406030204" pitchFamily="18" charset="0"/>
                <a:ea typeface="Cambria Math" panose="02040503050406030204" pitchFamily="18" charset="0"/>
              </a:rPr>
              <a:t>, are used to compute the phase distortion of the input signal by using</a:t>
            </a:r>
          </a:p>
          <a:p>
            <a:br>
              <a:rPr lang="en-US" sz="2000" dirty="0">
                <a:latin typeface="Cambria Math" panose="02040503050406030204" pitchFamily="18" charset="0"/>
                <a:ea typeface="Cambria Math" panose="02040503050406030204" pitchFamily="18" charset="0"/>
              </a:rPr>
            </a:br>
            <a:endParaRPr lang="en-US" sz="2000" dirty="0">
              <a:latin typeface="Cambria Math" panose="02040503050406030204" pitchFamily="18" charset="0"/>
              <a:ea typeface="Cambria Math" panose="02040503050406030204" pitchFamily="18" charset="0"/>
            </a:endParaRPr>
          </a:p>
        </p:txBody>
      </p:sp>
      <p:pic>
        <p:nvPicPr>
          <p:cNvPr id="2050" name="Picture 2" descr="https://lh3.googleusercontent.com/CxdieS27fo-B6WMpJ1uW1LGs5os1c23g2c5ue6w1eQE1eRw1p-LafHOcLpqvNNDDgueey1SlCHmA4PvS2o-sCePTm7kI416xymE-BS4PZbYsY0qLdP7rvOaChYB5cwBw2yo4p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49" y="3996822"/>
            <a:ext cx="2219326" cy="5437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8EMG1GqlN4QE2xZyp_gaoxk_QMJKm_aOd1H5ITmfgvoiUoqdYhfS6GpPbuzN_-l5E7Fo_YriNxLD0kOhRByZ6-AR3kKVROP6DvpYVS6STPqXfRx1aRN6CKFOXEccV1LLZ2uQz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449" y="5178409"/>
            <a:ext cx="2219326" cy="5872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98501" y="5765623"/>
            <a:ext cx="10448925" cy="707886"/>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The parameter values (AM/AM, AM/PM, Input scaling and Output scaling) are set according to our satellite model requirements.</a:t>
            </a:r>
          </a:p>
        </p:txBody>
      </p:sp>
    </p:spTree>
    <p:extLst>
      <p:ext uri="{BB962C8B-B14F-4D97-AF65-F5344CB8AC3E}">
        <p14:creationId xmlns:p14="http://schemas.microsoft.com/office/powerpoint/2010/main" val="69890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5051" y="399310"/>
            <a:ext cx="8772525"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Gain at Downlink Transmitter and Receiver</a:t>
            </a:r>
          </a:p>
        </p:txBody>
      </p:sp>
      <p:sp>
        <p:nvSpPr>
          <p:cNvPr id="5" name="TextBox 4"/>
          <p:cNvSpPr txBox="1"/>
          <p:nvPr/>
        </p:nvSpPr>
        <p:spPr>
          <a:xfrm>
            <a:off x="876300" y="1428750"/>
            <a:ext cx="10858500" cy="3970318"/>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The antenna gain is parameterized by the antenna diameter. We created a mask to take the antenna diameter as user input. This input is used to measure antenna gain. The Gain block multiplies the input by a constant value (gain). The input and the gain can each be a scalar, vector, or matrix.</a:t>
            </a:r>
          </a:p>
          <a:p>
            <a:endParaRPr lang="en-US" sz="200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rPr>
              <a:t>We specify the value of gain in the </a:t>
            </a:r>
            <a:r>
              <a:rPr lang="en-US" sz="2000" b="1" dirty="0">
                <a:latin typeface="Cambria Math" panose="02040503050406030204" pitchFamily="18" charset="0"/>
                <a:ea typeface="Cambria Math" panose="02040503050406030204" pitchFamily="18" charset="0"/>
              </a:rPr>
              <a:t>Gain</a:t>
            </a:r>
            <a:r>
              <a:rPr lang="en-US" sz="2000" dirty="0">
                <a:latin typeface="Cambria Math" panose="02040503050406030204" pitchFamily="18" charset="0"/>
                <a:ea typeface="Cambria Math" panose="02040503050406030204" pitchFamily="18" charset="0"/>
              </a:rPr>
              <a:t> parameter as a variable “</a:t>
            </a:r>
            <a:r>
              <a:rPr lang="en-US" sz="2000" dirty="0" err="1">
                <a:latin typeface="Cambria Math" panose="02040503050406030204" pitchFamily="18" charset="0"/>
                <a:ea typeface="Cambria Math" panose="02040503050406030204" pitchFamily="18" charset="0"/>
              </a:rPr>
              <a:t>TxGain</a:t>
            </a:r>
            <a:r>
              <a:rPr lang="en-US" sz="2000" dirty="0">
                <a:latin typeface="Cambria Math" panose="02040503050406030204" pitchFamily="18" charset="0"/>
                <a:ea typeface="Cambria Math" panose="02040503050406030204" pitchFamily="18" charset="0"/>
              </a:rPr>
              <a:t>” for the transmitter and “</a:t>
            </a:r>
            <a:r>
              <a:rPr lang="en-US" sz="2000" dirty="0" err="1">
                <a:latin typeface="Cambria Math" panose="02040503050406030204" pitchFamily="18" charset="0"/>
                <a:ea typeface="Cambria Math" panose="02040503050406030204" pitchFamily="18" charset="0"/>
              </a:rPr>
              <a:t>RxGain</a:t>
            </a:r>
            <a:r>
              <a:rPr lang="en-US" sz="2000" dirty="0">
                <a:latin typeface="Cambria Math" panose="02040503050406030204" pitchFamily="18" charset="0"/>
                <a:ea typeface="Cambria Math" panose="02040503050406030204" pitchFamily="18" charset="0"/>
              </a:rPr>
              <a:t>” for the receiver.</a:t>
            </a:r>
          </a:p>
          <a:p>
            <a:endParaRPr lang="en-US" sz="2000" dirty="0">
              <a:latin typeface="Cambria Math" panose="02040503050406030204" pitchFamily="18" charset="0"/>
              <a:ea typeface="Cambria Math" panose="02040503050406030204" pitchFamily="18" charset="0"/>
            </a:endParaRPr>
          </a:p>
          <a:p>
            <a:r>
              <a:rPr lang="en-US" sz="2400" dirty="0">
                <a:solidFill>
                  <a:srgbClr val="FFFF00"/>
                </a:solidFill>
                <a:latin typeface="Cambria Math" panose="02040503050406030204" pitchFamily="18" charset="0"/>
                <a:ea typeface="Cambria Math" panose="02040503050406030204" pitchFamily="18" charset="0"/>
              </a:rPr>
              <a:t>Gain = sqrt(</a:t>
            </a:r>
            <a:r>
              <a:rPr lang="en-US" sz="2400" dirty="0" err="1">
                <a:solidFill>
                  <a:srgbClr val="FFFF00"/>
                </a:solidFill>
                <a:latin typeface="Cambria Math" panose="02040503050406030204" pitchFamily="18" charset="0"/>
                <a:ea typeface="Cambria Math" panose="02040503050406030204" pitchFamily="18" charset="0"/>
              </a:rPr>
              <a:t>neff</a:t>
            </a:r>
            <a:r>
              <a:rPr lang="en-US" sz="2400" dirty="0">
                <a:solidFill>
                  <a:srgbClr val="FFFF00"/>
                </a:solidFill>
                <a:latin typeface="Cambria Math" panose="02040503050406030204" pitchFamily="18" charset="0"/>
                <a:ea typeface="Cambria Math" panose="02040503050406030204" pitchFamily="18" charset="0"/>
              </a:rPr>
              <a:t>)*pi*</a:t>
            </a:r>
            <a:r>
              <a:rPr lang="en-US" sz="2400" dirty="0" err="1">
                <a:solidFill>
                  <a:srgbClr val="FFFF00"/>
                </a:solidFill>
                <a:latin typeface="Cambria Math" panose="02040503050406030204" pitchFamily="18" charset="0"/>
                <a:ea typeface="Cambria Math" panose="02040503050406030204" pitchFamily="18" charset="0"/>
              </a:rPr>
              <a:t>antDiam</a:t>
            </a:r>
            <a:r>
              <a:rPr lang="en-US" sz="2400" dirty="0">
                <a:solidFill>
                  <a:srgbClr val="FFFF00"/>
                </a:solidFill>
                <a:latin typeface="Cambria Math" panose="02040503050406030204" pitchFamily="18" charset="0"/>
                <a:ea typeface="Cambria Math" panose="02040503050406030204" pitchFamily="18" charset="0"/>
              </a:rPr>
              <a:t>*(frequency * 1e6)/3e8;  </a:t>
            </a:r>
          </a:p>
          <a:p>
            <a:endParaRPr lang="en-US" sz="2400" dirty="0">
              <a:solidFill>
                <a:srgbClr val="FFFF00"/>
              </a:solidFill>
              <a:latin typeface="Cambria Math" panose="02040503050406030204" pitchFamily="18" charset="0"/>
              <a:ea typeface="Cambria Math" panose="02040503050406030204" pitchFamily="18" charset="0"/>
            </a:endParaRPr>
          </a:p>
          <a:p>
            <a:r>
              <a:rPr lang="en-US" sz="2400" dirty="0">
                <a:solidFill>
                  <a:srgbClr val="FFFF00"/>
                </a:solidFill>
                <a:latin typeface="Cambria Math" panose="02040503050406030204" pitchFamily="18" charset="0"/>
                <a:ea typeface="Cambria Math" panose="02040503050406030204" pitchFamily="18" charset="0"/>
              </a:rPr>
              <a:t>where, </a:t>
            </a:r>
            <a:r>
              <a:rPr lang="en-US" sz="2400" dirty="0" err="1">
                <a:solidFill>
                  <a:srgbClr val="FFFF00"/>
                </a:solidFill>
                <a:latin typeface="Cambria Math" panose="02040503050406030204" pitchFamily="18" charset="0"/>
                <a:ea typeface="Cambria Math" panose="02040503050406030204" pitchFamily="18" charset="0"/>
              </a:rPr>
              <a:t>neff</a:t>
            </a:r>
            <a:r>
              <a:rPr lang="en-US" sz="2400" dirty="0">
                <a:solidFill>
                  <a:srgbClr val="FFFF00"/>
                </a:solidFill>
                <a:latin typeface="Cambria Math" panose="02040503050406030204" pitchFamily="18" charset="0"/>
                <a:ea typeface="Cambria Math" panose="02040503050406030204" pitchFamily="18" charset="0"/>
              </a:rPr>
              <a:t>= 0.55;  ( middle of the road efficiency)</a:t>
            </a:r>
          </a:p>
          <a:p>
            <a:br>
              <a:rPr lang="en-US" sz="2000" dirty="0">
                <a:latin typeface="Cambria Math" panose="02040503050406030204" pitchFamily="18" charset="0"/>
                <a:ea typeface="Cambria Math" panose="02040503050406030204" pitchFamily="18" charset="0"/>
              </a:rPr>
            </a:br>
            <a:endParaRPr lang="en-US"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462989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2.xml><?xml version="1.0" encoding="utf-8"?>
<ds:datastoreItem xmlns:ds="http://schemas.openxmlformats.org/officeDocument/2006/customXml" ds:itemID="{4415B3C4-7FB6-414C-8C24-8862C0E6C9F3}">
  <ds:schemaRefs>
    <ds:schemaRef ds:uri="http://schemas.microsoft.com/office/2006/documentManagement/type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terms/"/>
  </ds:schemaRefs>
</ds:datastoreItem>
</file>

<file path=customXml/itemProps3.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1091</Words>
  <Application>Microsoft Office PowerPoint</Application>
  <PresentationFormat>Widescreen</PresentationFormat>
  <Paragraphs>148</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vt:lpstr>
      <vt:lpstr>Cambria Math</vt:lpstr>
      <vt:lpstr>Celestial</vt:lpstr>
      <vt:lpstr>PowerPoint Presentation</vt:lpstr>
      <vt:lpstr>PowerPoint Presentation</vt:lpstr>
      <vt:lpstr>Work Flow</vt:lpstr>
      <vt:lpstr> satellite down-link Simulink model</vt:lpstr>
      <vt:lpstr>PowerPoint Presentation</vt:lpstr>
      <vt:lpstr>PowerPoint Presentation</vt:lpstr>
      <vt:lpstr>Modulation Scheme  16-QAM</vt:lpstr>
      <vt:lpstr>Memoryless Nonlinearity Saleh model </vt:lpstr>
      <vt:lpstr>PowerPoint Presentation</vt:lpstr>
      <vt:lpstr>Impairments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 Satellite</dc:title>
  <dc:creator/>
  <cp:lastModifiedBy/>
  <cp:revision>1</cp:revision>
  <dcterms:created xsi:type="dcterms:W3CDTF">2021-07-24T13:45:08Z</dcterms:created>
  <dcterms:modified xsi:type="dcterms:W3CDTF">2021-07-25T08:41:20Z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