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2928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807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8763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558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5662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5814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998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0735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227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3646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625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732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451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386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465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916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397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11/18/2024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027072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7019" y="721857"/>
            <a:ext cx="7315200" cy="1825096"/>
          </a:xfrm>
        </p:spPr>
        <p:txBody>
          <a:bodyPr>
            <a:normAutofit/>
          </a:bodyPr>
          <a:lstStyle/>
          <a:p>
            <a:pPr algn="r"/>
            <a:r>
              <a:rPr lang="en-IN" sz="4000" b="1" dirty="0"/>
              <a:t>AMAZONE SALE REPORT</a:t>
            </a:r>
            <a:endParaRPr sz="4000" b="1" dirty="0"/>
          </a:p>
        </p:txBody>
      </p:sp>
      <p:sp>
        <p:nvSpPr>
          <p:cNvPr id="3" name="Subtitle 2"/>
          <p:cNvSpPr>
            <a:spLocks noGrp="1"/>
          </p:cNvSpPr>
          <p:nvPr>
            <p:ph type="subTitle" idx="1"/>
          </p:nvPr>
        </p:nvSpPr>
        <p:spPr>
          <a:xfrm>
            <a:off x="806245" y="3289301"/>
            <a:ext cx="4021394" cy="685800"/>
          </a:xfrm>
        </p:spPr>
        <p:txBody>
          <a:bodyPr>
            <a:normAutofit/>
          </a:bodyPr>
          <a:lstStyle/>
          <a:p>
            <a:r>
              <a:rPr lang="en-IN" sz="1600" dirty="0"/>
              <a:t>PROJECT MENTOR:			</a:t>
            </a:r>
            <a:endParaRPr lang="en-US" sz="1600" dirty="0"/>
          </a:p>
          <a:p>
            <a:r>
              <a:rPr lang="en-US" sz="1600" dirty="0"/>
              <a:t> </a:t>
            </a:r>
            <a:r>
              <a:rPr lang="en-US" sz="1600" b="1" dirty="0"/>
              <a:t>PROF.ARNAB CHAKRABORTY</a:t>
            </a:r>
          </a:p>
        </p:txBody>
      </p:sp>
      <p:sp>
        <p:nvSpPr>
          <p:cNvPr id="4" name="TextBox 3">
            <a:extLst>
              <a:ext uri="{FF2B5EF4-FFF2-40B4-BE49-F238E27FC236}">
                <a16:creationId xmlns:a16="http://schemas.microsoft.com/office/drawing/2014/main" id="{A94ADFA1-B435-D591-AE79-097B427E490C}"/>
              </a:ext>
            </a:extLst>
          </p:cNvPr>
          <p:cNvSpPr txBox="1"/>
          <p:nvPr/>
        </p:nvSpPr>
        <p:spPr>
          <a:xfrm>
            <a:off x="4827639" y="3185652"/>
            <a:ext cx="3834580" cy="1200329"/>
          </a:xfrm>
          <a:prstGeom prst="rect">
            <a:avLst/>
          </a:prstGeom>
          <a:noFill/>
        </p:spPr>
        <p:txBody>
          <a:bodyPr wrap="square" rtlCol="0">
            <a:spAutoFit/>
          </a:bodyPr>
          <a:lstStyle/>
          <a:p>
            <a:r>
              <a:rPr lang="en-IN" dirty="0"/>
              <a:t>Team Members:</a:t>
            </a:r>
          </a:p>
          <a:p>
            <a:pPr marL="285750" indent="-285750">
              <a:buFont typeface="Arial" panose="020B0604020202020204" pitchFamily="34" charset="0"/>
              <a:buChar char="•"/>
            </a:pPr>
            <a:r>
              <a:rPr lang="en-IN" b="1" dirty="0"/>
              <a:t>Ayan Kundu</a:t>
            </a:r>
          </a:p>
          <a:p>
            <a:pPr marL="285750" indent="-285750">
              <a:buFont typeface="Arial" panose="020B0604020202020204" pitchFamily="34" charset="0"/>
              <a:buChar char="•"/>
            </a:pPr>
            <a:r>
              <a:rPr lang="en-IN" b="1" dirty="0" err="1"/>
              <a:t>Neloofer</a:t>
            </a:r>
            <a:r>
              <a:rPr lang="en-IN" b="1" dirty="0"/>
              <a:t> </a:t>
            </a:r>
            <a:r>
              <a:rPr lang="en-IN" b="1" dirty="0" err="1"/>
              <a:t>Yashmeen</a:t>
            </a:r>
            <a:endParaRPr lang="en-IN" b="1" dirty="0"/>
          </a:p>
          <a:p>
            <a:pPr marL="285750" indent="-285750">
              <a:buFont typeface="Arial" panose="020B0604020202020204" pitchFamily="34" charset="0"/>
              <a:buChar char="•"/>
            </a:pPr>
            <a:r>
              <a:rPr lang="en-IN" b="1" dirty="0"/>
              <a:t>Moupiya Das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K-Means Clustering</a:t>
            </a:r>
          </a:p>
        </p:txBody>
      </p:sp>
      <p:sp>
        <p:nvSpPr>
          <p:cNvPr id="3" name="Content Placeholder 2"/>
          <p:cNvSpPr>
            <a:spLocks noGrp="1"/>
          </p:cNvSpPr>
          <p:nvPr>
            <p:ph idx="1"/>
          </p:nvPr>
        </p:nvSpPr>
        <p:spPr>
          <a:xfrm>
            <a:off x="365760" y="2194560"/>
            <a:ext cx="8363712" cy="4069080"/>
          </a:xfrm>
        </p:spPr>
        <p:txBody>
          <a:bodyPr/>
          <a:lstStyle/>
          <a:p>
            <a:pPr marL="0" indent="0">
              <a:buNone/>
            </a:pPr>
            <a:r>
              <a:rPr lang="en-US" b="0" i="0" dirty="0">
                <a:solidFill>
                  <a:srgbClr val="FFFFFF"/>
                </a:solidFill>
                <a:effectLst/>
                <a:latin typeface="Nunito" pitchFamily="2" charset="0"/>
              </a:rPr>
              <a:t>K means clustering, assigns data points to one of the K clusters depending on their distance from the center of the clusters. It starts by randomly assigning the clusters centroid in the space. Then each data point assign to one of the cluster based on its distance from centroid of the cluster. After assigning each point to one of the cluster, new cluster centroids are assigned. This process runs iteratively until it finds good cluster. </a:t>
            </a:r>
          </a:p>
          <a:p>
            <a:pPr marL="0" indent="0">
              <a:buNone/>
            </a:pPr>
            <a:r>
              <a:rPr lang="en-US" b="0" i="0" dirty="0">
                <a:solidFill>
                  <a:srgbClr val="FFFFFF"/>
                </a:solidFill>
                <a:effectLst/>
                <a:latin typeface="Nunito" pitchFamily="2" charset="0"/>
              </a:rPr>
              <a:t>In the analysis we assume that number of cluster is given in advanced and we have to put points in one of the group.</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KNN Model</a:t>
            </a:r>
          </a:p>
        </p:txBody>
      </p:sp>
      <p:sp>
        <p:nvSpPr>
          <p:cNvPr id="3" name="Content Placeholder 2"/>
          <p:cNvSpPr>
            <a:spLocks noGrp="1"/>
          </p:cNvSpPr>
          <p:nvPr>
            <p:ph idx="1"/>
          </p:nvPr>
        </p:nvSpPr>
        <p:spPr/>
        <p:txBody>
          <a:bodyPr/>
          <a:lstStyle/>
          <a:p>
            <a:pPr algn="just">
              <a:buNone/>
            </a:pPr>
            <a:r>
              <a:rPr lang="en-US" sz="2400" dirty="0">
                <a:ea typeface="+mn-lt"/>
                <a:cs typeface="+mn-lt"/>
              </a:rPr>
              <a:t>A k-nearest-neighbor algorithm, often abbreviated k-</a:t>
            </a:r>
            <a:r>
              <a:rPr lang="en-US" sz="2400" dirty="0" err="1">
                <a:ea typeface="+mn-lt"/>
                <a:cs typeface="+mn-lt"/>
              </a:rPr>
              <a:t>nn</a:t>
            </a:r>
            <a:r>
              <a:rPr lang="en-US" sz="2400" dirty="0">
                <a:ea typeface="+mn-lt"/>
                <a:cs typeface="+mn-lt"/>
              </a:rPr>
              <a:t>, is an approach to data classification that estimates how likely a data point is to be a member of one group or the other depending on what group the data points nearest to it are in.</a:t>
            </a:r>
          </a:p>
          <a:p>
            <a:pPr algn="just">
              <a:buNone/>
            </a:pPr>
            <a:endParaRPr lang="en-US" sz="2400" dirty="0">
              <a:cs typeface="Calibri"/>
            </a:endParaRPr>
          </a:p>
          <a:p>
            <a:pPr algn="just">
              <a:buNone/>
            </a:pPr>
            <a:r>
              <a:rPr lang="en-US" sz="2400" dirty="0">
                <a:ea typeface="+mn-lt"/>
                <a:cs typeface="+mn-lt"/>
              </a:rPr>
              <a:t>The k-nearest-neighbor is an example of a "lazy learner" algorithm, meaning that it does not build a model using the training set until a query of the data set is performed. </a:t>
            </a:r>
            <a:endParaRPr lang="en-US" sz="2400" dirty="0">
              <a:cs typeface="Calibri"/>
            </a:endParaRPr>
          </a:p>
          <a:p>
            <a:pPr algn="just">
              <a:buNone/>
            </a:pPr>
            <a:endParaRPr lang="en-US" sz="2400" dirty="0">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Random Forest Model</a:t>
            </a:r>
          </a:p>
        </p:txBody>
      </p:sp>
      <p:sp>
        <p:nvSpPr>
          <p:cNvPr id="3" name="Content Placeholder 2"/>
          <p:cNvSpPr>
            <a:spLocks noGrp="1"/>
          </p:cNvSpPr>
          <p:nvPr>
            <p:ph idx="1"/>
          </p:nvPr>
        </p:nvSpPr>
        <p:spPr>
          <a:xfrm>
            <a:off x="155448" y="2106169"/>
            <a:ext cx="4806696" cy="4069080"/>
          </a:xfrm>
        </p:spPr>
        <p:txBody>
          <a:bodyPr>
            <a:normAutofit/>
          </a:bodyPr>
          <a:lstStyle/>
          <a:p>
            <a:r>
              <a:rPr lang="en-US" sz="2000" dirty="0"/>
              <a:t>The </a:t>
            </a:r>
            <a:r>
              <a:rPr lang="en-US" sz="2000" b="1" dirty="0"/>
              <a:t>Random Forest</a:t>
            </a:r>
            <a:r>
              <a:rPr lang="en-US" sz="2000" dirty="0"/>
              <a:t> is an ensemble learning technique used for both classification and regression tasks. It constructs multiple decision trees during training and merges their outputs for more robust and accurate predictions. Each tree is trained on a subset of the data (using a technique called </a:t>
            </a:r>
            <a:r>
              <a:rPr lang="en-US" sz="2000" i="1" dirty="0"/>
              <a:t>bagging</a:t>
            </a:r>
            <a:r>
              <a:rPr lang="en-US" sz="2000" dirty="0"/>
              <a:t>), and the final output is determined by a majority vote (for classification) or the average (for regression).</a:t>
            </a:r>
          </a:p>
          <a:p>
            <a:endParaRPr sz="2000" dirty="0"/>
          </a:p>
        </p:txBody>
      </p:sp>
      <p:pic>
        <p:nvPicPr>
          <p:cNvPr id="5" name="Picture 4">
            <a:extLst>
              <a:ext uri="{FF2B5EF4-FFF2-40B4-BE49-F238E27FC236}">
                <a16:creationId xmlns:a16="http://schemas.microsoft.com/office/drawing/2014/main" id="{FD246459-943B-9E6E-105A-B1DC13E3C77C}"/>
              </a:ext>
            </a:extLst>
          </p:cNvPr>
          <p:cNvPicPr>
            <a:picLocks noChangeAspect="1"/>
          </p:cNvPicPr>
          <p:nvPr/>
        </p:nvPicPr>
        <p:blipFill>
          <a:blip r:embed="rId2"/>
          <a:stretch>
            <a:fillRect/>
          </a:stretch>
        </p:blipFill>
        <p:spPr>
          <a:xfrm>
            <a:off x="5071872" y="2560320"/>
            <a:ext cx="3742944" cy="2686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Linear Regression Model</a:t>
            </a:r>
          </a:p>
        </p:txBody>
      </p:sp>
      <p:sp>
        <p:nvSpPr>
          <p:cNvPr id="3" name="Content Placeholder 2"/>
          <p:cNvSpPr>
            <a:spLocks noGrp="1"/>
          </p:cNvSpPr>
          <p:nvPr>
            <p:ph idx="1"/>
          </p:nvPr>
        </p:nvSpPr>
        <p:spPr>
          <a:xfrm>
            <a:off x="5334" y="2170176"/>
            <a:ext cx="5355336" cy="4069080"/>
          </a:xfrm>
        </p:spPr>
        <p:txBody>
          <a:bodyPr>
            <a:normAutofit/>
          </a:bodyPr>
          <a:lstStyle/>
          <a:p>
            <a:pPr algn="l" rtl="0" fontAlgn="base">
              <a:spcAft>
                <a:spcPts val="750"/>
              </a:spcAft>
            </a:pPr>
            <a:r>
              <a:rPr lang="en-US" sz="2000" b="0" i="0" dirty="0">
                <a:solidFill>
                  <a:srgbClr val="FFFFFF"/>
                </a:solidFill>
                <a:effectLst/>
                <a:latin typeface="Nunito" pitchFamily="2" charset="0"/>
              </a:rPr>
              <a:t>Linear regression is a type of supervised machine learning algorithm that computes the linear relationship between the dependent variable and one or more independent features by fitting a linear equation to observed data.</a:t>
            </a:r>
          </a:p>
          <a:p>
            <a:pPr marL="0" indent="0" algn="l" rtl="0" fontAlgn="base">
              <a:spcAft>
                <a:spcPts val="750"/>
              </a:spcAft>
              <a:buNone/>
            </a:pPr>
            <a:r>
              <a:rPr lang="en-US" sz="2000" b="0" i="0" dirty="0">
                <a:solidFill>
                  <a:srgbClr val="FFFFFF"/>
                </a:solidFill>
                <a:effectLst/>
                <a:latin typeface="Nunito" pitchFamily="2" charset="0"/>
              </a:rPr>
              <a:t>When there is only one independent feature, it is known as Simple Linear Regression, and when there are more than one feature, it is known as Multiple Linear Regression.</a:t>
            </a:r>
            <a:endParaRPr sz="2000" dirty="0"/>
          </a:p>
        </p:txBody>
      </p:sp>
      <p:pic>
        <p:nvPicPr>
          <p:cNvPr id="4" name="Picture 3">
            <a:extLst>
              <a:ext uri="{FF2B5EF4-FFF2-40B4-BE49-F238E27FC236}">
                <a16:creationId xmlns:a16="http://schemas.microsoft.com/office/drawing/2014/main" id="{33D5ECBF-700B-D866-3CC8-9DEE797B89A0}"/>
              </a:ext>
            </a:extLst>
          </p:cNvPr>
          <p:cNvPicPr>
            <a:picLocks noChangeAspect="1"/>
          </p:cNvPicPr>
          <p:nvPr/>
        </p:nvPicPr>
        <p:blipFill>
          <a:blip r:embed="rId2"/>
          <a:stretch>
            <a:fillRect/>
          </a:stretch>
        </p:blipFill>
        <p:spPr>
          <a:xfrm>
            <a:off x="5230368" y="2731008"/>
            <a:ext cx="3694176" cy="31699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Model Comparison</a:t>
            </a:r>
          </a:p>
        </p:txBody>
      </p:sp>
      <p:sp>
        <p:nvSpPr>
          <p:cNvPr id="4" name="Rectangle 1">
            <a:extLst>
              <a:ext uri="{FF2B5EF4-FFF2-40B4-BE49-F238E27FC236}">
                <a16:creationId xmlns:a16="http://schemas.microsoft.com/office/drawing/2014/main" id="{FA88AC6A-FB96-8036-CBFE-A5DA50B14D3A}"/>
              </a:ext>
            </a:extLst>
          </p:cNvPr>
          <p:cNvSpPr>
            <a:spLocks noGrp="1" noChangeArrowheads="1"/>
          </p:cNvSpPr>
          <p:nvPr>
            <p:ph idx="1"/>
          </p:nvPr>
        </p:nvSpPr>
        <p:spPr bwMode="auto">
          <a:xfrm>
            <a:off x="663186" y="2509383"/>
            <a:ext cx="80361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a:t>
            </a:r>
            <a:r>
              <a:rPr kumimoji="0" lang="en-US" altLang="en-US" sz="1800" b="0" i="0" u="none" strike="noStrike" cap="none" normalizeH="0" baseline="0" dirty="0">
                <a:ln>
                  <a:noFill/>
                </a:ln>
                <a:solidFill>
                  <a:schemeClr val="tx1"/>
                </a:solidFill>
                <a:effectLst/>
                <a:latin typeface="Arial" panose="020B0604020202020204" pitchFamily="34" charset="0"/>
              </a:rPr>
              <a:t>: Highest accuracy for classification tasks; ideal for complex</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relationships. Evaluated with accuracy and F1-score.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Linear Regression</a:t>
            </a:r>
            <a:r>
              <a:rPr kumimoji="0" lang="en-US" altLang="en-US" sz="1800" b="0" i="0" u="none" strike="noStrike" cap="none" normalizeH="0" baseline="0" dirty="0">
                <a:ln>
                  <a:noFill/>
                </a:ln>
                <a:solidFill>
                  <a:schemeClr val="tx1"/>
                </a:solidFill>
                <a:effectLst/>
                <a:latin typeface="Arial" panose="020B0604020202020204" pitchFamily="34" charset="0"/>
              </a:rPr>
              <a:t>: Good for trend analysis and continuous predictions.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Assessed using MSE and R-squared.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K-Means Clustering</a:t>
            </a:r>
            <a:r>
              <a:rPr kumimoji="0" lang="en-US" altLang="en-US" sz="1800" b="0" i="0" u="none" strike="noStrike" cap="none" normalizeH="0" baseline="0" dirty="0">
                <a:ln>
                  <a:noFill/>
                </a:ln>
                <a:solidFill>
                  <a:schemeClr val="tx1"/>
                </a:solidFill>
                <a:effectLst/>
                <a:latin typeface="Arial" panose="020B0604020202020204" pitchFamily="34" charset="0"/>
              </a:rPr>
              <a:t>: Best for uncovering patterns in unlabeled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Measured by silhouette score for cluster quality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Conclusions</a:t>
            </a:r>
          </a:p>
        </p:txBody>
      </p:sp>
      <p:sp>
        <p:nvSpPr>
          <p:cNvPr id="3" name="Content Placeholder 2"/>
          <p:cNvSpPr>
            <a:spLocks noGrp="1"/>
          </p:cNvSpPr>
          <p:nvPr>
            <p:ph idx="1"/>
          </p:nvPr>
        </p:nvSpPr>
        <p:spPr/>
        <p:txBody>
          <a:bodyPr/>
          <a:lstStyle/>
          <a:p>
            <a:pPr marL="0" indent="0">
              <a:buNone/>
            </a:pPr>
            <a:endParaRPr dirty="0"/>
          </a:p>
          <a:p>
            <a:r>
              <a:rPr dirty="0"/>
              <a:t>Popular categories drive most sales.</a:t>
            </a:r>
          </a:p>
          <a:p>
            <a:r>
              <a:rPr dirty="0"/>
              <a:t>Regional trends influence demand.</a:t>
            </a:r>
          </a:p>
          <a:p>
            <a:r>
              <a:rPr dirty="0"/>
              <a:t>Random Forest provided the best predictions.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Future Improvements</a:t>
            </a:r>
          </a:p>
        </p:txBody>
      </p:sp>
      <p:sp>
        <p:nvSpPr>
          <p:cNvPr id="3" name="Content Placeholder 2"/>
          <p:cNvSpPr>
            <a:spLocks noGrp="1"/>
          </p:cNvSpPr>
          <p:nvPr>
            <p:ph idx="1"/>
          </p:nvPr>
        </p:nvSpPr>
        <p:spPr/>
        <p:txBody>
          <a:bodyPr/>
          <a:lstStyle/>
          <a:p>
            <a:r>
              <a:t>1. Use larger datasets for better training.</a:t>
            </a:r>
          </a:p>
          <a:p>
            <a:r>
              <a:t>2. Include additional features like customer demographics.</a:t>
            </a:r>
          </a:p>
          <a:p>
            <a:r>
              <a:t>3. Optimize models for real-time predictions.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CE7E-9ED8-3F07-448A-42FFFD2A075B}"/>
              </a:ext>
            </a:extLst>
          </p:cNvPr>
          <p:cNvSpPr>
            <a:spLocks noGrp="1"/>
          </p:cNvSpPr>
          <p:nvPr>
            <p:ph type="title"/>
          </p:nvPr>
        </p:nvSpPr>
        <p:spPr/>
        <p:txBody>
          <a:bodyPr/>
          <a:lstStyle/>
          <a:p>
            <a:r>
              <a:rPr lang="en-IN" b="1" dirty="0"/>
              <a:t>Contents</a:t>
            </a:r>
          </a:p>
        </p:txBody>
      </p:sp>
      <p:cxnSp>
        <p:nvCxnSpPr>
          <p:cNvPr id="6" name="Straight Connector 5">
            <a:extLst>
              <a:ext uri="{FF2B5EF4-FFF2-40B4-BE49-F238E27FC236}">
                <a16:creationId xmlns:a16="http://schemas.microsoft.com/office/drawing/2014/main" id="{0545B1D5-8CE1-40A4-EAC4-C4C91068D6BC}"/>
              </a:ext>
            </a:extLst>
          </p:cNvPr>
          <p:cNvCxnSpPr/>
          <p:nvPr/>
        </p:nvCxnSpPr>
        <p:spPr>
          <a:xfrm>
            <a:off x="3156155" y="1150374"/>
            <a:ext cx="0" cy="4483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D20E58-450F-ADF9-7C91-102DAB162A54}"/>
              </a:ext>
            </a:extLst>
          </p:cNvPr>
          <p:cNvSpPr txBox="1"/>
          <p:nvPr/>
        </p:nvSpPr>
        <p:spPr>
          <a:xfrm>
            <a:off x="3588773" y="1160206"/>
            <a:ext cx="4516446" cy="4247317"/>
          </a:xfrm>
          <a:prstGeom prst="rect">
            <a:avLst/>
          </a:prstGeom>
          <a:noFill/>
        </p:spPr>
        <p:txBody>
          <a:bodyPr wrap="square" rtlCol="0">
            <a:spAutoFit/>
          </a:bodyPr>
          <a:lstStyle/>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DATASET OVERVIEW</a:t>
            </a:r>
          </a:p>
          <a:p>
            <a:pPr marL="285750" indent="-285750">
              <a:buFont typeface="Arial" panose="020B0604020202020204" pitchFamily="34" charset="0"/>
              <a:buChar char="•"/>
            </a:pPr>
            <a:r>
              <a:rPr lang="en-IN" dirty="0"/>
              <a:t>Methodology</a:t>
            </a:r>
          </a:p>
          <a:p>
            <a:pPr marL="285750" indent="-285750">
              <a:buFont typeface="Arial" panose="020B0604020202020204" pitchFamily="34" charset="0"/>
              <a:buChar char="•"/>
            </a:pPr>
            <a:r>
              <a:rPr lang="en-IN" dirty="0"/>
              <a:t>Data Preprocessing - Part 1</a:t>
            </a:r>
          </a:p>
          <a:p>
            <a:pPr marL="285750" indent="-285750">
              <a:buFont typeface="Arial" panose="020B0604020202020204" pitchFamily="34" charset="0"/>
              <a:buChar char="•"/>
            </a:pPr>
            <a:r>
              <a:rPr lang="en-IN" dirty="0"/>
              <a:t>Data Preprocessing - Part 2</a:t>
            </a:r>
          </a:p>
          <a:p>
            <a:pPr marL="285750" indent="-285750">
              <a:buFont typeface="Arial" panose="020B0604020202020204" pitchFamily="34" charset="0"/>
              <a:buChar char="•"/>
            </a:pPr>
            <a:r>
              <a:rPr lang="en-IN" dirty="0"/>
              <a:t>Exploratory Data Analysis</a:t>
            </a:r>
          </a:p>
          <a:p>
            <a:pPr marL="285750" indent="-285750">
              <a:buFont typeface="Arial" panose="020B0604020202020204" pitchFamily="34" charset="0"/>
              <a:buChar char="•"/>
            </a:pPr>
            <a:r>
              <a:rPr lang="en-IN" dirty="0"/>
              <a:t>Model Implementations</a:t>
            </a:r>
          </a:p>
          <a:p>
            <a:pPr marL="285750" indent="-285750">
              <a:buFont typeface="Arial" panose="020B0604020202020204" pitchFamily="34" charset="0"/>
              <a:buChar char="•"/>
            </a:pPr>
            <a:r>
              <a:rPr lang="en-IN" dirty="0"/>
              <a:t>K-Means Clustering</a:t>
            </a:r>
          </a:p>
          <a:p>
            <a:pPr marL="285750" indent="-285750">
              <a:buFont typeface="Arial" panose="020B0604020202020204" pitchFamily="34" charset="0"/>
              <a:buChar char="•"/>
            </a:pPr>
            <a:r>
              <a:rPr lang="en-IN" dirty="0"/>
              <a:t>KNN Model</a:t>
            </a:r>
          </a:p>
          <a:p>
            <a:pPr marL="285750" indent="-285750">
              <a:buFont typeface="Arial" panose="020B0604020202020204" pitchFamily="34" charset="0"/>
              <a:buChar char="•"/>
            </a:pPr>
            <a:r>
              <a:rPr lang="en-IN" dirty="0"/>
              <a:t>Random Forest Model</a:t>
            </a:r>
          </a:p>
          <a:p>
            <a:pPr marL="285750" indent="-285750">
              <a:buFont typeface="Arial" panose="020B0604020202020204" pitchFamily="34" charset="0"/>
              <a:buChar char="•"/>
            </a:pPr>
            <a:r>
              <a:rPr lang="en-IN" dirty="0"/>
              <a:t>Linear Regression Model</a:t>
            </a:r>
          </a:p>
          <a:p>
            <a:pPr marL="285750" indent="-285750">
              <a:buFont typeface="Arial" panose="020B0604020202020204" pitchFamily="34" charset="0"/>
              <a:buChar char="•"/>
            </a:pPr>
            <a:r>
              <a:rPr lang="en-IN" dirty="0"/>
              <a:t>Model Comparison</a:t>
            </a:r>
          </a:p>
          <a:p>
            <a:pPr marL="285750" indent="-285750">
              <a:buFont typeface="Arial" panose="020B0604020202020204" pitchFamily="34" charset="0"/>
              <a:buChar char="•"/>
            </a:pPr>
            <a:r>
              <a:rPr lang="en-IN" dirty="0"/>
              <a:t>Conclusions</a:t>
            </a:r>
          </a:p>
          <a:p>
            <a:pPr marL="285750" indent="-285750">
              <a:buFont typeface="Arial" panose="020B0604020202020204" pitchFamily="34" charset="0"/>
              <a:buChar char="•"/>
            </a:pPr>
            <a:r>
              <a:rPr lang="en-IN" dirty="0"/>
              <a:t>Future Improvements</a:t>
            </a:r>
          </a:p>
          <a:p>
            <a:pPr marL="285750" indent="-285750">
              <a:buFont typeface="Arial" panose="020B0604020202020204" pitchFamily="34" charset="0"/>
              <a:buChar char="•"/>
            </a:pPr>
            <a:r>
              <a:rPr lang="en-IN" dirty="0"/>
              <a:t>Acknowledgments</a:t>
            </a:r>
          </a:p>
        </p:txBody>
      </p:sp>
    </p:spTree>
    <p:extLst>
      <p:ext uri="{BB962C8B-B14F-4D97-AF65-F5344CB8AC3E}">
        <p14:creationId xmlns:p14="http://schemas.microsoft.com/office/powerpoint/2010/main" val="428885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Introduction</a:t>
            </a:r>
          </a:p>
        </p:txBody>
      </p:sp>
      <p:sp>
        <p:nvSpPr>
          <p:cNvPr id="3" name="Content Placeholder 2"/>
          <p:cNvSpPr>
            <a:spLocks noGrp="1"/>
          </p:cNvSpPr>
          <p:nvPr>
            <p:ph idx="1"/>
          </p:nvPr>
        </p:nvSpPr>
        <p:spPr>
          <a:xfrm>
            <a:off x="594360" y="1769806"/>
            <a:ext cx="7955280" cy="4493834"/>
          </a:xfrm>
        </p:spPr>
        <p:txBody>
          <a:bodyPr>
            <a:normAutofit lnSpcReduction="10000"/>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Amazon Sales Analysis project aims to utilize machine learning techniques to uncover patterns and trends within sales data. By analyzing attributes such as order details, categories, and sales channels, the objective is to identify actionable insights that can help improve inventory management and forecast future sales trends effectively.  </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Scope:  </a:t>
            </a:r>
          </a:p>
          <a:p>
            <a:pPr marL="0" indent="0">
              <a:buNone/>
            </a:pPr>
            <a:r>
              <a:rPr lang="en-US" dirty="0">
                <a:latin typeface="Arial" panose="020B0604020202020204" pitchFamily="34" charset="0"/>
                <a:cs typeface="Arial" panose="020B0604020202020204" pitchFamily="34" charset="0"/>
              </a:rPr>
              <a:t>The insights from this analysis can aid businesses in understanding customer preferences, optimizing stock levels, and enhancing the efficiency of sales strategies. Moreover, the machine learning models developed can be extended to larger datasets for broader applications in e-commerce analytics.</a:t>
            </a:r>
            <a:endParaRPr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Dataset Overview</a:t>
            </a:r>
          </a:p>
        </p:txBody>
      </p:sp>
      <p:sp>
        <p:nvSpPr>
          <p:cNvPr id="3" name="Content Placeholder 2"/>
          <p:cNvSpPr>
            <a:spLocks noGrp="1"/>
          </p:cNvSpPr>
          <p:nvPr>
            <p:ph idx="1"/>
          </p:nvPr>
        </p:nvSpPr>
        <p:spPr>
          <a:xfrm>
            <a:off x="0" y="3059799"/>
            <a:ext cx="2939845" cy="2102137"/>
          </a:xfrm>
        </p:spPr>
        <p:txBody>
          <a:bodyPr>
            <a:normAutofit/>
          </a:bodyPr>
          <a:lstStyle/>
          <a:p>
            <a:r>
              <a:rPr lang="en-US" sz="2000" b="1" dirty="0"/>
              <a:t>The description of the data with type and description of each Attribute is given/shown in the table</a:t>
            </a:r>
            <a:endParaRPr sz="2000" b="1" dirty="0"/>
          </a:p>
        </p:txBody>
      </p:sp>
      <p:pic>
        <p:nvPicPr>
          <p:cNvPr id="5" name="Picture 4">
            <a:extLst>
              <a:ext uri="{FF2B5EF4-FFF2-40B4-BE49-F238E27FC236}">
                <a16:creationId xmlns:a16="http://schemas.microsoft.com/office/drawing/2014/main" id="{AF11E441-71D9-AA82-2F6C-853311EE4C88}"/>
              </a:ext>
            </a:extLst>
          </p:cNvPr>
          <p:cNvPicPr>
            <a:picLocks noChangeAspect="1"/>
          </p:cNvPicPr>
          <p:nvPr/>
        </p:nvPicPr>
        <p:blipFill>
          <a:blip r:embed="rId2"/>
          <a:stretch>
            <a:fillRect/>
          </a:stretch>
        </p:blipFill>
        <p:spPr>
          <a:xfrm>
            <a:off x="2733367" y="1936009"/>
            <a:ext cx="6223819" cy="39535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164" y="2679226"/>
            <a:ext cx="6303705" cy="1293028"/>
          </a:xfrm>
        </p:spPr>
        <p:txBody>
          <a:bodyPr/>
          <a:lstStyle/>
          <a:p>
            <a:r>
              <a:rPr lang="en-IN" b="1" dirty="0"/>
              <a:t>Methodology</a:t>
            </a:r>
            <a:endParaRPr b="1" dirty="0"/>
          </a:p>
        </p:txBody>
      </p:sp>
      <p:sp>
        <p:nvSpPr>
          <p:cNvPr id="19" name="TextBox 18">
            <a:extLst>
              <a:ext uri="{FF2B5EF4-FFF2-40B4-BE49-F238E27FC236}">
                <a16:creationId xmlns:a16="http://schemas.microsoft.com/office/drawing/2014/main" id="{356717FA-22E4-5782-DC6A-BF30FA65D9E8}"/>
              </a:ext>
            </a:extLst>
          </p:cNvPr>
          <p:cNvSpPr txBox="1"/>
          <p:nvPr/>
        </p:nvSpPr>
        <p:spPr>
          <a:xfrm>
            <a:off x="4188541" y="2057401"/>
            <a:ext cx="4689559" cy="4451554"/>
          </a:xfrm>
          <a:prstGeom prst="rect">
            <a:avLst/>
          </a:prstGeom>
          <a:noFill/>
        </p:spPr>
        <p:txBody>
          <a:bodyPr wrap="square" rtlCol="0">
            <a:spAutoFit/>
          </a:bodyPr>
          <a:lstStyle/>
          <a:p>
            <a:endParaRPr lang="en-IN" dirty="0"/>
          </a:p>
        </p:txBody>
      </p:sp>
      <p:pic>
        <p:nvPicPr>
          <p:cNvPr id="20" name="Picture 19">
            <a:extLst>
              <a:ext uri="{FF2B5EF4-FFF2-40B4-BE49-F238E27FC236}">
                <a16:creationId xmlns:a16="http://schemas.microsoft.com/office/drawing/2014/main" id="{92D9833F-0A0F-4D4A-9843-D70B3BE9660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rcRect l="24335" r="10431"/>
          <a:stretch/>
        </p:blipFill>
        <p:spPr>
          <a:xfrm>
            <a:off x="4285221" y="904568"/>
            <a:ext cx="4707171" cy="54372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Data Preprocessing - Part 1</a:t>
            </a:r>
          </a:p>
        </p:txBody>
      </p:sp>
      <p:pic>
        <p:nvPicPr>
          <p:cNvPr id="4" name="Picture 3">
            <a:extLst>
              <a:ext uri="{FF2B5EF4-FFF2-40B4-BE49-F238E27FC236}">
                <a16:creationId xmlns:a16="http://schemas.microsoft.com/office/drawing/2014/main" id="{94A8FD99-63AB-BC80-84E0-BD49AF73EDC2}"/>
              </a:ext>
            </a:extLst>
          </p:cNvPr>
          <p:cNvPicPr>
            <a:picLocks noChangeAspect="1"/>
          </p:cNvPicPr>
          <p:nvPr/>
        </p:nvPicPr>
        <p:blipFill>
          <a:blip r:embed="rId2"/>
          <a:stretch>
            <a:fillRect/>
          </a:stretch>
        </p:blipFill>
        <p:spPr>
          <a:xfrm>
            <a:off x="199258" y="2445901"/>
            <a:ext cx="3753310" cy="3775545"/>
          </a:xfrm>
          <a:prstGeom prst="rect">
            <a:avLst/>
          </a:prstGeom>
        </p:spPr>
      </p:pic>
      <p:pic>
        <p:nvPicPr>
          <p:cNvPr id="5" name="Picture 4">
            <a:extLst>
              <a:ext uri="{FF2B5EF4-FFF2-40B4-BE49-F238E27FC236}">
                <a16:creationId xmlns:a16="http://schemas.microsoft.com/office/drawing/2014/main" id="{EB2679C9-1622-B936-4393-DD79395E2A0D}"/>
              </a:ext>
            </a:extLst>
          </p:cNvPr>
          <p:cNvPicPr>
            <a:picLocks noChangeAspect="1"/>
          </p:cNvPicPr>
          <p:nvPr/>
        </p:nvPicPr>
        <p:blipFill>
          <a:blip r:embed="rId3"/>
          <a:stretch>
            <a:fillRect/>
          </a:stretch>
        </p:blipFill>
        <p:spPr>
          <a:xfrm>
            <a:off x="4218039" y="2057401"/>
            <a:ext cx="4471065" cy="46187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Data Preprocessing - Part 2</a:t>
            </a:r>
          </a:p>
        </p:txBody>
      </p:sp>
      <p:pic>
        <p:nvPicPr>
          <p:cNvPr id="4" name="Content Placeholder 3">
            <a:extLst>
              <a:ext uri="{FF2B5EF4-FFF2-40B4-BE49-F238E27FC236}">
                <a16:creationId xmlns:a16="http://schemas.microsoft.com/office/drawing/2014/main" id="{D30F2CFE-FE2A-E4F2-88D4-85E0BB1AF0D3}"/>
              </a:ext>
            </a:extLst>
          </p:cNvPr>
          <p:cNvPicPr>
            <a:picLocks noGrp="1" noChangeAspect="1"/>
          </p:cNvPicPr>
          <p:nvPr>
            <p:ph idx="1"/>
          </p:nvPr>
        </p:nvPicPr>
        <p:blipFill>
          <a:blip r:embed="rId2"/>
          <a:stretch>
            <a:fillRect/>
          </a:stretch>
        </p:blipFill>
        <p:spPr>
          <a:xfrm>
            <a:off x="3120097" y="2063937"/>
            <a:ext cx="5429543" cy="4070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b="1" dirty="0"/>
              <a:t>Exploratory Data Analysis</a:t>
            </a:r>
          </a:p>
        </p:txBody>
      </p:sp>
      <p:sp>
        <p:nvSpPr>
          <p:cNvPr id="3" name="Content Placeholder 2"/>
          <p:cNvSpPr>
            <a:spLocks noGrp="1"/>
          </p:cNvSpPr>
          <p:nvPr>
            <p:ph idx="1"/>
          </p:nvPr>
        </p:nvSpPr>
        <p:spPr>
          <a:xfrm>
            <a:off x="594360" y="1789471"/>
            <a:ext cx="7955280" cy="4758813"/>
          </a:xfrm>
        </p:spPr>
        <p:txBody>
          <a:bodyPr>
            <a:normAutofit/>
          </a:bodyPr>
          <a:lstStyle/>
          <a:p>
            <a:pPr marL="0" indent="0">
              <a:buNone/>
            </a:pPr>
            <a:r>
              <a:rPr lang="en-US" sz="1800" b="1" dirty="0"/>
              <a:t>Seasonal Trends:</a:t>
            </a:r>
          </a:p>
          <a:p>
            <a:pPr marL="0" indent="0">
              <a:buNone/>
            </a:pPr>
            <a:r>
              <a:rPr lang="en-US" sz="1800" dirty="0"/>
              <a:t>  Sales peak during holidays and promotional events.</a:t>
            </a:r>
          </a:p>
          <a:p>
            <a:pPr marL="0" indent="0">
              <a:buNone/>
            </a:pPr>
            <a:endParaRPr lang="en-US" sz="1800" dirty="0"/>
          </a:p>
          <a:p>
            <a:pPr marL="0" indent="0">
              <a:buNone/>
            </a:pPr>
            <a:r>
              <a:rPr lang="en-US" sz="1800" b="1" dirty="0"/>
              <a:t>Category Demand:</a:t>
            </a:r>
          </a:p>
          <a:p>
            <a:pPr marL="0" indent="0">
              <a:buNone/>
            </a:pPr>
            <a:r>
              <a:rPr lang="en-US" sz="1800" dirty="0"/>
              <a:t>  - High sales in Electronics, Home Appliances, and Fashion.</a:t>
            </a:r>
          </a:p>
          <a:p>
            <a:pPr marL="0" indent="0">
              <a:buNone/>
            </a:pPr>
            <a:endParaRPr lang="en-US" sz="1800" dirty="0"/>
          </a:p>
          <a:p>
            <a:pPr marL="0" indent="0">
              <a:buNone/>
            </a:pPr>
            <a:r>
              <a:rPr lang="en-US" sz="1800" b="1" dirty="0"/>
              <a:t>Regional Patterns:</a:t>
            </a:r>
          </a:p>
          <a:p>
            <a:pPr marL="0" indent="0">
              <a:buNone/>
            </a:pPr>
            <a:r>
              <a:rPr lang="en-US" sz="1800" dirty="0"/>
              <a:t>  Urban areas lead in sales volume; rural areas show steady demand for essentials.  </a:t>
            </a:r>
          </a:p>
          <a:p>
            <a:pPr marL="0" indent="0">
              <a:buNone/>
            </a:pPr>
            <a:endParaRPr lang="en-US" sz="1800" dirty="0"/>
          </a:p>
          <a:p>
            <a:pPr marL="0" indent="0">
              <a:buNone/>
            </a:pPr>
            <a:r>
              <a:rPr lang="en-US" sz="1800" b="1" dirty="0"/>
              <a:t>Implication:</a:t>
            </a:r>
          </a:p>
          <a:p>
            <a:pPr marL="0" indent="0">
              <a:buNone/>
            </a:pPr>
            <a:r>
              <a:rPr lang="en-US" sz="1800" dirty="0"/>
              <a:t> Guides inventory and marketing strategies.</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314" y="371082"/>
            <a:ext cx="7249500" cy="1293028"/>
          </a:xfrm>
        </p:spPr>
        <p:txBody>
          <a:bodyPr>
            <a:normAutofit/>
          </a:bodyPr>
          <a:lstStyle/>
          <a:p>
            <a:r>
              <a:rPr sz="3200" b="1" dirty="0"/>
              <a:t>Model Implementations</a:t>
            </a:r>
          </a:p>
        </p:txBody>
      </p:sp>
      <p:pic>
        <p:nvPicPr>
          <p:cNvPr id="11" name="Content Placeholder 10">
            <a:extLst>
              <a:ext uri="{FF2B5EF4-FFF2-40B4-BE49-F238E27FC236}">
                <a16:creationId xmlns:a16="http://schemas.microsoft.com/office/drawing/2014/main" id="{556EDCB1-5A05-E9C9-381E-7072B71A7EDF}"/>
              </a:ext>
            </a:extLst>
          </p:cNvPr>
          <p:cNvPicPr>
            <a:picLocks noGrp="1" noChangeAspect="1"/>
          </p:cNvPicPr>
          <p:nvPr>
            <p:ph idx="1"/>
          </p:nvPr>
        </p:nvPicPr>
        <p:blipFill>
          <a:blip r:embed="rId2">
            <a:alphaModFix amt="35000"/>
          </a:blip>
          <a:stretch>
            <a:fillRect/>
          </a:stretch>
        </p:blipFill>
        <p:spPr>
          <a:xfrm>
            <a:off x="186813" y="1288026"/>
            <a:ext cx="8693612" cy="5319251"/>
          </a:xfrm>
        </p:spPr>
      </p:pic>
      <p:sp>
        <p:nvSpPr>
          <p:cNvPr id="12" name="TextBox 11">
            <a:extLst>
              <a:ext uri="{FF2B5EF4-FFF2-40B4-BE49-F238E27FC236}">
                <a16:creationId xmlns:a16="http://schemas.microsoft.com/office/drawing/2014/main" id="{F50018D1-0EEE-BDA2-7AD4-CCF939A397C6}"/>
              </a:ext>
            </a:extLst>
          </p:cNvPr>
          <p:cNvSpPr txBox="1"/>
          <p:nvPr/>
        </p:nvSpPr>
        <p:spPr>
          <a:xfrm>
            <a:off x="3127606" y="2776126"/>
            <a:ext cx="3139082" cy="1938992"/>
          </a:xfrm>
          <a:prstGeom prst="rect">
            <a:avLst/>
          </a:prstGeom>
          <a:noFill/>
        </p:spPr>
        <p:txBody>
          <a:bodyPr wrap="square" rtlCol="0">
            <a:spAutoFit/>
          </a:bodyPr>
          <a:lstStyle/>
          <a:p>
            <a:pPr marL="285750" indent="-285750">
              <a:buFont typeface="Wingdings" panose="05000000000000000000" pitchFamily="2" charset="2"/>
              <a:buChar char="§"/>
            </a:pPr>
            <a:r>
              <a:rPr lang="en-IN" sz="2000" b="1" dirty="0">
                <a:latin typeface="Aptos Display" panose="020B0004020202020204" pitchFamily="34" charset="0"/>
              </a:rPr>
              <a:t>K-Means Clustering</a:t>
            </a:r>
          </a:p>
          <a:p>
            <a:pPr marL="285750" indent="-285750">
              <a:buFont typeface="Wingdings" panose="05000000000000000000" pitchFamily="2" charset="2"/>
              <a:buChar char="§"/>
            </a:pPr>
            <a:r>
              <a:rPr lang="en-IN" sz="2000" b="1" dirty="0">
                <a:latin typeface="Aptos Display" panose="020B0004020202020204" pitchFamily="34" charset="0"/>
              </a:rPr>
              <a:t>K-Nearest Neighbour</a:t>
            </a:r>
          </a:p>
          <a:p>
            <a:pPr marL="285750" indent="-285750">
              <a:buFont typeface="Wingdings" panose="05000000000000000000" pitchFamily="2" charset="2"/>
              <a:buChar char="§"/>
            </a:pPr>
            <a:r>
              <a:rPr lang="en-IN" sz="2000" b="1" dirty="0">
                <a:latin typeface="Aptos Display" panose="020B0004020202020204" pitchFamily="34" charset="0"/>
              </a:rPr>
              <a:t>Random Forest Classifier</a:t>
            </a:r>
          </a:p>
          <a:p>
            <a:pPr marL="285750" indent="-285750">
              <a:buFont typeface="Wingdings" panose="05000000000000000000" pitchFamily="2" charset="2"/>
              <a:buChar char="§"/>
            </a:pPr>
            <a:r>
              <a:rPr lang="en-IN" sz="2000" b="1" dirty="0">
                <a:latin typeface="Aptos Display" panose="020B0004020202020204" pitchFamily="34" charset="0"/>
              </a:rPr>
              <a:t>Logistic Regression</a:t>
            </a:r>
          </a:p>
          <a:p>
            <a:pPr marL="285750" indent="-285750">
              <a:buFont typeface="Wingdings" panose="05000000000000000000" pitchFamily="2" charset="2"/>
              <a:buChar char="§"/>
            </a:pPr>
            <a:r>
              <a:rPr lang="en-IN" sz="2000" b="1" dirty="0">
                <a:latin typeface="Aptos Display" panose="020B0004020202020204" pitchFamily="34" charset="0"/>
              </a:rPr>
              <a:t>Linear Regression</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185</TotalTime>
  <Words>706</Words>
  <Application>Microsoft Office PowerPoint</Application>
  <PresentationFormat>On-screen Show (4:3)</PresentationFormat>
  <Paragraphs>82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 Display</vt:lpstr>
      <vt:lpstr>Arial</vt:lpstr>
      <vt:lpstr>Calibri</vt:lpstr>
      <vt:lpstr>Century Gothic</vt:lpstr>
      <vt:lpstr>Nunito</vt:lpstr>
      <vt:lpstr>Wingdings</vt:lpstr>
      <vt:lpstr>Vapor Trail</vt:lpstr>
      <vt:lpstr>AMAZONE SALE REPORT</vt:lpstr>
      <vt:lpstr>Contents</vt:lpstr>
      <vt:lpstr>Introduction</vt:lpstr>
      <vt:lpstr>Dataset Overview</vt:lpstr>
      <vt:lpstr>Methodology</vt:lpstr>
      <vt:lpstr>Data Preprocessing - Part 1</vt:lpstr>
      <vt:lpstr>Data Preprocessing - Part 2</vt:lpstr>
      <vt:lpstr>Exploratory Data Analysis</vt:lpstr>
      <vt:lpstr>Model Implementations</vt:lpstr>
      <vt:lpstr>K-Means Clustering</vt:lpstr>
      <vt:lpstr>KNN Model</vt:lpstr>
      <vt:lpstr>Random Forest Model</vt:lpstr>
      <vt:lpstr>Linear Regression Model</vt:lpstr>
      <vt:lpstr>Model Comparison</vt:lpstr>
      <vt:lpstr>Conclusions</vt:lpstr>
      <vt:lpstr>Future Improvements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Moupiya Das</dc:creator>
  <cp:keywords/>
  <dc:description>generated using python-pptx</dc:description>
  <cp:lastModifiedBy>Moupiya Das</cp:lastModifiedBy>
  <cp:revision>2</cp:revision>
  <dcterms:created xsi:type="dcterms:W3CDTF">2013-01-27T09:14:16Z</dcterms:created>
  <dcterms:modified xsi:type="dcterms:W3CDTF">2024-11-18T16:16:33Z</dcterms:modified>
  <cp:category/>
</cp:coreProperties>
</file>