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5" r:id="rId8"/>
    <p:sldId id="262" r:id="rId9"/>
    <p:sldId id="264" r:id="rId10"/>
    <p:sldId id="263"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C32461-A225-496C-A243-8FC73BAC8F58}" v="94" dt="2024-03-17T19:39:40.387"/>
    <p1510:client id="{F06C6E28-4FFC-4939-AF15-63EC857BBCE7}" v="1204" dt="2024-03-17T19:30:34.1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n Adhikary" userId="5e90a50e993b531a" providerId="Windows Live" clId="Web-{9BC32461-A225-496C-A243-8FC73BAC8F58}"/>
    <pc:docChg chg="modSld">
      <pc:chgData name="Ayan Adhikary" userId="5e90a50e993b531a" providerId="Windows Live" clId="Web-{9BC32461-A225-496C-A243-8FC73BAC8F58}" dt="2024-03-17T19:39:40.387" v="93"/>
      <pc:docMkLst>
        <pc:docMk/>
      </pc:docMkLst>
      <pc:sldChg chg="modSp">
        <pc:chgData name="Ayan Adhikary" userId="5e90a50e993b531a" providerId="Windows Live" clId="Web-{9BC32461-A225-496C-A243-8FC73BAC8F58}" dt="2024-03-17T19:39:40.387" v="93"/>
        <pc:sldMkLst>
          <pc:docMk/>
          <pc:sldMk cId="109857222" sldId="256"/>
        </pc:sldMkLst>
        <pc:graphicFrameChg chg="mod modGraphic">
          <ac:chgData name="Ayan Adhikary" userId="5e90a50e993b531a" providerId="Windows Live" clId="Web-{9BC32461-A225-496C-A243-8FC73BAC8F58}" dt="2024-03-17T19:39:40.387" v="93"/>
          <ac:graphicFrameMkLst>
            <pc:docMk/>
            <pc:sldMk cId="109857222" sldId="256"/>
            <ac:graphicFrameMk id="4" creationId="{95EA2A6E-6F08-C554-EC5D-1A951B22C98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17/03/2024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17/03/2024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17/03/2024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17/03/2024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17/03/2024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17/03/2024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17/03/2024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17/03/2024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17/03/2024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Table 3">
            <a:extLst>
              <a:ext uri="{FF2B5EF4-FFF2-40B4-BE49-F238E27FC236}">
                <a16:creationId xmlns:a16="http://schemas.microsoft.com/office/drawing/2014/main" id="{95EA2A6E-6F08-C554-EC5D-1A951B22C980}"/>
              </a:ext>
            </a:extLst>
          </p:cNvPr>
          <p:cNvGraphicFramePr>
            <a:graphicFrameLocks noGrp="1"/>
          </p:cNvGraphicFramePr>
          <p:nvPr>
            <p:extLst>
              <p:ext uri="{D42A27DB-BD31-4B8C-83A1-F6EECF244321}">
                <p14:modId xmlns:p14="http://schemas.microsoft.com/office/powerpoint/2010/main" val="1828327117"/>
              </p:ext>
            </p:extLst>
          </p:nvPr>
        </p:nvGraphicFramePr>
        <p:xfrm>
          <a:off x="228600" y="285870"/>
          <a:ext cx="11658600" cy="4838461"/>
        </p:xfrm>
        <a:graphic>
          <a:graphicData uri="http://schemas.openxmlformats.org/drawingml/2006/table">
            <a:tbl>
              <a:tblPr firstRow="1" bandRow="1">
                <a:noFill/>
                <a:tableStyleId>{5C22544A-7EE6-4342-B048-85BDC9FD1C3A}</a:tableStyleId>
              </a:tblPr>
              <a:tblGrid>
                <a:gridCol w="11658600">
                  <a:extLst>
                    <a:ext uri="{9D8B030D-6E8A-4147-A177-3AD203B41FA5}">
                      <a16:colId xmlns:a16="http://schemas.microsoft.com/office/drawing/2014/main" val="1569706779"/>
                    </a:ext>
                  </a:extLst>
                </a:gridCol>
              </a:tblGrid>
              <a:tr h="4838461">
                <a:tc>
                  <a:txBody>
                    <a:bodyPr/>
                    <a:lstStyle/>
                    <a:p>
                      <a:pPr marL="0" marR="0" lvl="0" indent="0" algn="l">
                        <a:lnSpc>
                          <a:spcPct val="100000"/>
                        </a:lnSpc>
                        <a:spcBef>
                          <a:spcPts val="0"/>
                        </a:spcBef>
                        <a:spcAft>
                          <a:spcPts val="0"/>
                        </a:spcAft>
                        <a:buNone/>
                      </a:pPr>
                      <a:r>
                        <a:rPr lang="en-US" sz="3000" b="0" i="0" u="none" strike="noStrike" cap="none" spc="0" noProof="0">
                          <a:solidFill>
                            <a:schemeClr val="tx1"/>
                          </a:solidFill>
                          <a:latin typeface="Aptos"/>
                        </a:rPr>
                        <a:t>                                                        Python Project on</a:t>
                      </a:r>
                    </a:p>
                    <a:p>
                      <a:pPr marL="0" marR="0" lvl="0" indent="0" algn="l">
                        <a:lnSpc>
                          <a:spcPct val="100000"/>
                        </a:lnSpc>
                        <a:spcBef>
                          <a:spcPts val="0"/>
                        </a:spcBef>
                        <a:spcAft>
                          <a:spcPts val="0"/>
                        </a:spcAft>
                        <a:buNone/>
                      </a:pPr>
                      <a:r>
                        <a:rPr lang="en-US" sz="3000" b="0" i="0" u="none" strike="noStrike" cap="none" spc="0" noProof="0">
                          <a:solidFill>
                            <a:schemeClr val="tx1"/>
                          </a:solidFill>
                          <a:latin typeface="Aptos"/>
                        </a:rPr>
                        <a:t>                           "Stock market prediction Using Python Libraries“</a:t>
                      </a:r>
                    </a:p>
                    <a:p>
                      <a:pPr marL="0" marR="0" lvl="0" indent="0" algn="l">
                        <a:lnSpc>
                          <a:spcPct val="100000"/>
                        </a:lnSpc>
                        <a:spcBef>
                          <a:spcPts val="0"/>
                        </a:spcBef>
                        <a:spcAft>
                          <a:spcPts val="0"/>
                        </a:spcAft>
                        <a:buNone/>
                      </a:pPr>
                      <a:endParaRPr lang="en-IN" sz="3000" b="0" i="0" u="none" strike="noStrike" cap="none" spc="0" noProof="0">
                        <a:solidFill>
                          <a:schemeClr val="tx1"/>
                        </a:solidFill>
                        <a:latin typeface="Aptos"/>
                      </a:endParaRPr>
                    </a:p>
                    <a:p>
                      <a:pPr lvl="0">
                        <a:buNone/>
                      </a:pPr>
                      <a:endParaRPr lang="en-GB" sz="3000" b="0" cap="none" spc="0">
                        <a:solidFill>
                          <a:schemeClr val="tx1"/>
                        </a:solidFill>
                      </a:endParaRPr>
                    </a:p>
                    <a:p>
                      <a:pPr lvl="0">
                        <a:buNone/>
                      </a:pPr>
                      <a:endParaRPr lang="en-GB" sz="3000" b="0" cap="none" spc="0">
                        <a:solidFill>
                          <a:schemeClr val="tx1"/>
                        </a:solidFill>
                      </a:endParaRPr>
                    </a:p>
                    <a:p>
                      <a:pPr lvl="0">
                        <a:buNone/>
                      </a:pPr>
                      <a:endParaRPr lang="en-GB" sz="3000" b="0" cap="none" spc="0">
                        <a:solidFill>
                          <a:schemeClr val="tx1"/>
                        </a:solidFill>
                      </a:endParaRPr>
                    </a:p>
                    <a:p>
                      <a:pPr lvl="0">
                        <a:buNone/>
                      </a:pPr>
                      <a:r>
                        <a:rPr lang="en-GB" sz="3000" b="0" cap="none" spc="0">
                          <a:solidFill>
                            <a:schemeClr val="tx1"/>
                          </a:solidFill>
                        </a:rPr>
                        <a:t>                                                                                  Presented By</a:t>
                      </a:r>
                    </a:p>
                    <a:p>
                      <a:pPr lvl="0">
                        <a:buNone/>
                      </a:pPr>
                      <a:r>
                        <a:rPr lang="en-GB" sz="3000" b="0" cap="none" spc="0">
                          <a:solidFill>
                            <a:schemeClr val="tx1"/>
                          </a:solidFill>
                        </a:rPr>
                        <a:t>                                                                      </a:t>
                      </a:r>
                    </a:p>
                    <a:p>
                      <a:pPr lvl="0">
                        <a:buNone/>
                      </a:pPr>
                      <a:r>
                        <a:rPr lang="en-GB" sz="3000" b="0" cap="none" spc="0">
                          <a:solidFill>
                            <a:schemeClr val="tx1"/>
                          </a:solidFill>
                        </a:rPr>
                        <a:t>                                                                                  Ayan Adhikary</a:t>
                      </a:r>
                    </a:p>
                    <a:p>
                      <a:pPr lvl="0">
                        <a:buNone/>
                      </a:pPr>
                      <a:r>
                        <a:rPr lang="en-GB" sz="3000" b="0" cap="none" spc="0">
                          <a:solidFill>
                            <a:schemeClr val="tx1"/>
                          </a:solidFill>
                        </a:rPr>
                        <a:t>                                                                       Deepak Kumar Singh</a:t>
                      </a:r>
                    </a:p>
                  </a:txBody>
                  <a:tcPr marL="84687" marR="84687" marT="84687" marB="169374"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691777319"/>
                  </a:ext>
                </a:extLst>
              </a:tr>
            </a:tbl>
          </a:graphicData>
        </a:graphic>
      </p:graphicFrame>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0EB7AC-D913-CC25-3641-D3305BA7593D}"/>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latin typeface="Calibri"/>
                <a:cs typeface="Calibri"/>
              </a:rPr>
              <a:t>Conclusion and Future Directions</a:t>
            </a:r>
            <a:endParaRPr lang="en-GB" sz="4000">
              <a:solidFill>
                <a:srgbClr val="FFFFFF"/>
              </a:solidFill>
              <a:latin typeface="Calibri"/>
              <a:cs typeface="Calibri"/>
            </a:endParaRPr>
          </a:p>
          <a:p>
            <a:pPr algn="r"/>
            <a:endParaRPr lang="en-GB" sz="4000">
              <a:solidFill>
                <a:srgbClr val="FFFFFF"/>
              </a:solidFill>
            </a:endParaRPr>
          </a:p>
        </p:txBody>
      </p:sp>
      <p:sp>
        <p:nvSpPr>
          <p:cNvPr id="3" name="Content Placeholder 2">
            <a:extLst>
              <a:ext uri="{FF2B5EF4-FFF2-40B4-BE49-F238E27FC236}">
                <a16:creationId xmlns:a16="http://schemas.microsoft.com/office/drawing/2014/main" id="{1AC83CC5-0B82-F29F-EC7F-F3CEFF0E2A8D}"/>
              </a:ext>
            </a:extLst>
          </p:cNvPr>
          <p:cNvSpPr>
            <a:spLocks noGrp="1"/>
          </p:cNvSpPr>
          <p:nvPr>
            <p:ph idx="1"/>
          </p:nvPr>
        </p:nvSpPr>
        <p:spPr>
          <a:xfrm>
            <a:off x="4810259" y="649480"/>
            <a:ext cx="6555347" cy="5546047"/>
          </a:xfrm>
        </p:spPr>
        <p:txBody>
          <a:bodyPr vert="horz" lIns="91440" tIns="45720" rIns="91440" bIns="45720" rtlCol="0" anchor="ctr">
            <a:normAutofit/>
          </a:bodyPr>
          <a:lstStyle/>
          <a:p>
            <a:pPr>
              <a:buNone/>
            </a:pPr>
            <a:r>
              <a:rPr lang="en-US" sz="2000">
                <a:latin typeface="Calibri"/>
                <a:cs typeface="Calibri"/>
              </a:rPr>
              <a:t>The project demonstrates the effectiveness of Python libraries for Stock Market Prediction. By leveraging   the capabilities of Pandas, Matplotlib, and </a:t>
            </a:r>
            <a:r>
              <a:rPr lang="en-US" sz="2000" err="1">
                <a:latin typeface="Calibri"/>
                <a:cs typeface="Calibri"/>
              </a:rPr>
              <a:t>Sklearn</a:t>
            </a:r>
            <a:r>
              <a:rPr lang="en-US" sz="2000">
                <a:latin typeface="Calibri"/>
                <a:cs typeface="Calibri"/>
              </a:rPr>
              <a:t>, valuable insights can be derived to support strategic decision-making in Stock market.</a:t>
            </a:r>
            <a:endParaRPr lang="en-GB" sz="2000">
              <a:latin typeface="Calibri"/>
              <a:cs typeface="Calibri"/>
            </a:endParaRPr>
          </a:p>
          <a:p>
            <a:pPr marL="0" indent="0">
              <a:buNone/>
            </a:pPr>
            <a:endParaRPr lang="en-GB" sz="2000"/>
          </a:p>
          <a:p>
            <a:pPr marL="0" indent="0">
              <a:buNone/>
            </a:pPr>
            <a:r>
              <a:rPr lang="en-GB" sz="2000" b="1"/>
              <a:t>Future Direction for the project may include:</a:t>
            </a:r>
            <a:endParaRPr lang="en-US" sz="2000" b="1"/>
          </a:p>
          <a:p>
            <a:pPr>
              <a:buFont typeface="Arial"/>
              <a:buChar char="•"/>
            </a:pPr>
            <a:r>
              <a:rPr lang="en-GB" sz="2000" b="1">
                <a:ea typeface="+mn-lt"/>
                <a:cs typeface="+mn-lt"/>
              </a:rPr>
              <a:t>Feature Engineering</a:t>
            </a:r>
            <a:r>
              <a:rPr lang="en-GB" sz="2000">
                <a:ea typeface="+mn-lt"/>
                <a:cs typeface="+mn-lt"/>
              </a:rPr>
              <a:t>: Incorporating additional features such as trading volume, news sentiment, and technical indicators might improve prediction accuracy.</a:t>
            </a:r>
            <a:endParaRPr lang="en-GB" sz="2000"/>
          </a:p>
          <a:p>
            <a:pPr>
              <a:buFont typeface="Arial"/>
              <a:buChar char="•"/>
            </a:pPr>
            <a:r>
              <a:rPr lang="en-GB" sz="2000" b="1">
                <a:ea typeface="+mn-lt"/>
                <a:cs typeface="+mn-lt"/>
              </a:rPr>
              <a:t>Advanced Models</a:t>
            </a:r>
            <a:r>
              <a:rPr lang="en-GB" sz="2000">
                <a:ea typeface="+mn-lt"/>
                <a:cs typeface="+mn-lt"/>
              </a:rPr>
              <a:t>: Exploring more sophisticated machine learning algorithms such as time-series models, neural networks, or ensemble methods could potentially enhance predictive performance.</a:t>
            </a:r>
            <a:endParaRPr lang="en-GB" sz="2000"/>
          </a:p>
          <a:p>
            <a:pPr>
              <a:buFont typeface="Arial"/>
              <a:buChar char="•"/>
            </a:pPr>
            <a:r>
              <a:rPr lang="en-GB" sz="2000" b="1">
                <a:ea typeface="+mn-lt"/>
                <a:cs typeface="+mn-lt"/>
              </a:rPr>
              <a:t>Real-time Prediction</a:t>
            </a:r>
            <a:r>
              <a:rPr lang="en-GB" sz="2000">
                <a:ea typeface="+mn-lt"/>
                <a:cs typeface="+mn-lt"/>
              </a:rPr>
              <a:t>: Implementing real-time prediction pipelines to continuously update the model with new data and adjust predictions accordingly.</a:t>
            </a:r>
            <a:endParaRPr lang="en-GB" sz="2000"/>
          </a:p>
          <a:p>
            <a:pPr marL="0" indent="0">
              <a:buNone/>
            </a:pPr>
            <a:endParaRPr lang="en-GB" sz="2000"/>
          </a:p>
        </p:txBody>
      </p:sp>
    </p:spTree>
    <p:extLst>
      <p:ext uri="{BB962C8B-B14F-4D97-AF65-F5344CB8AC3E}">
        <p14:creationId xmlns:p14="http://schemas.microsoft.com/office/powerpoint/2010/main" val="287248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725CE8F-DABB-EC17-D1CC-FCA52CF99924}"/>
              </a:ext>
            </a:extLst>
          </p:cNvPr>
          <p:cNvSpPr>
            <a:spLocks noGrp="1"/>
          </p:cNvSpPr>
          <p:nvPr>
            <p:ph type="title"/>
          </p:nvPr>
        </p:nvSpPr>
        <p:spPr>
          <a:xfrm>
            <a:off x="826396" y="586855"/>
            <a:ext cx="4230100" cy="3387497"/>
          </a:xfrm>
        </p:spPr>
        <p:txBody>
          <a:bodyPr anchor="b">
            <a:normAutofit/>
          </a:bodyPr>
          <a:lstStyle/>
          <a:p>
            <a:pPr algn="r"/>
            <a:r>
              <a:rPr lang="en-GB" sz="4000">
                <a:solidFill>
                  <a:srgbClr val="FFFFFF"/>
                </a:solidFill>
              </a:rPr>
              <a:t>Introduction</a:t>
            </a:r>
          </a:p>
        </p:txBody>
      </p:sp>
      <p:sp>
        <p:nvSpPr>
          <p:cNvPr id="10" name="Content Placeholder 9">
            <a:extLst>
              <a:ext uri="{FF2B5EF4-FFF2-40B4-BE49-F238E27FC236}">
                <a16:creationId xmlns:a16="http://schemas.microsoft.com/office/drawing/2014/main" id="{E1D6906E-0267-B385-73EB-BD0F52D438FE}"/>
              </a:ext>
            </a:extLst>
          </p:cNvPr>
          <p:cNvSpPr>
            <a:spLocks noGrp="1"/>
          </p:cNvSpPr>
          <p:nvPr>
            <p:ph idx="1"/>
          </p:nvPr>
        </p:nvSpPr>
        <p:spPr>
          <a:xfrm>
            <a:off x="5832144" y="581242"/>
            <a:ext cx="5533461" cy="5398196"/>
          </a:xfrm>
        </p:spPr>
        <p:txBody>
          <a:bodyPr vert="horz" lIns="91440" tIns="45720" rIns="91440" bIns="45720" rtlCol="0" anchor="ctr">
            <a:normAutofit/>
          </a:bodyPr>
          <a:lstStyle/>
          <a:p>
            <a:pPr marL="0" indent="0">
              <a:buNone/>
            </a:pPr>
            <a:r>
              <a:rPr lang="en-US" sz="1700">
                <a:latin typeface="Calibri"/>
                <a:cs typeface="Calibri"/>
              </a:rPr>
              <a:t>In today's competitive business landscape, data analysis plays a crucial role in driving decision-making processes. Creating </a:t>
            </a:r>
            <a:r>
              <a:rPr lang="en-US" sz="1700" err="1">
                <a:latin typeface="Calibri"/>
                <a:cs typeface="Calibri"/>
              </a:rPr>
              <a:t>a</a:t>
            </a:r>
            <a:r>
              <a:rPr lang="en-US" sz="1700">
                <a:latin typeface="Calibri"/>
                <a:cs typeface="Calibri"/>
              </a:rPr>
              <a:t> analysis of stock markets data, and making prediction for the future, and more. Python, with its powerful libraries for data manipulation and visualization, offers an excellent platform for conducting such analysis efficiently.</a:t>
            </a:r>
          </a:p>
          <a:p>
            <a:pPr marL="0" indent="0">
              <a:buNone/>
            </a:pPr>
            <a:endParaRPr lang="en-US" sz="1700">
              <a:latin typeface="Calibri"/>
              <a:cs typeface="Calibri"/>
            </a:endParaRPr>
          </a:p>
          <a:p>
            <a:pPr marL="0" indent="0">
              <a:spcBef>
                <a:spcPts val="0"/>
              </a:spcBef>
              <a:buNone/>
            </a:pPr>
            <a:r>
              <a:rPr lang="en-US" sz="1700">
                <a:latin typeface="Calibri"/>
                <a:cs typeface="Calibri"/>
              </a:rPr>
              <a:t>This report outlines a Python project focused on analyzing Stock market data using various Python libraries. The project aims to demonstrate the capabilities of Python in handling, processing, and visualizing and making a prediction to derive meaningful insights and for traders.</a:t>
            </a:r>
          </a:p>
          <a:p>
            <a:pPr marL="0" indent="0">
              <a:spcBef>
                <a:spcPts val="0"/>
              </a:spcBef>
              <a:buNone/>
            </a:pPr>
            <a:endParaRPr lang="en-US" sz="1700">
              <a:latin typeface="Calibri"/>
              <a:cs typeface="Calibri"/>
            </a:endParaRPr>
          </a:p>
          <a:p>
            <a:pPr marL="0" indent="0">
              <a:spcBef>
                <a:spcPts val="0"/>
              </a:spcBef>
              <a:buNone/>
            </a:pPr>
            <a:r>
              <a:rPr lang="en-US" sz="2400">
                <a:latin typeface="Calibri"/>
                <a:cs typeface="Calibri"/>
              </a:rPr>
              <a:t>Overview:</a:t>
            </a:r>
          </a:p>
          <a:p>
            <a:pPr marL="0" indent="0">
              <a:spcBef>
                <a:spcPts val="0"/>
              </a:spcBef>
              <a:buNone/>
            </a:pPr>
            <a:r>
              <a:rPr lang="en-US" sz="1700">
                <a:latin typeface="Roboto"/>
                <a:ea typeface="Roboto"/>
                <a:cs typeface="Roboto"/>
              </a:rPr>
              <a:t>Predicting stock market movements is a challenging task due to its inherent complexity and numerous influencing factors. However, Python provides a variety of tools and libraries that can be utilized for stock market prediction.</a:t>
            </a:r>
            <a:endParaRPr lang="en-US" sz="1700"/>
          </a:p>
          <a:p>
            <a:pPr marL="0" indent="0">
              <a:spcBef>
                <a:spcPts val="0"/>
              </a:spcBef>
              <a:buNone/>
            </a:pPr>
            <a:endParaRPr lang="en-US" sz="1700">
              <a:latin typeface="Calibri"/>
              <a:cs typeface="Calibri"/>
            </a:endParaRPr>
          </a:p>
          <a:p>
            <a:pPr marL="0" indent="0">
              <a:buNone/>
            </a:pPr>
            <a:endParaRPr lang="en-US" sz="1700">
              <a:latin typeface="Calibri"/>
              <a:cs typeface="Calibri"/>
            </a:endParaRPr>
          </a:p>
          <a:p>
            <a:pPr marL="0" indent="0">
              <a:buNone/>
            </a:pPr>
            <a:endParaRPr lang="en-GB" sz="1700">
              <a:latin typeface="Aptos" panose="020B0004020202020204"/>
              <a:cs typeface="Calibri"/>
            </a:endParaRPr>
          </a:p>
        </p:txBody>
      </p:sp>
    </p:spTree>
    <p:extLst>
      <p:ext uri="{BB962C8B-B14F-4D97-AF65-F5344CB8AC3E}">
        <p14:creationId xmlns:p14="http://schemas.microsoft.com/office/powerpoint/2010/main" val="317507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E002C6-6551-4307-DE7B-3E908245651A}"/>
              </a:ext>
            </a:extLst>
          </p:cNvPr>
          <p:cNvSpPr>
            <a:spLocks noGrp="1"/>
          </p:cNvSpPr>
          <p:nvPr>
            <p:ph type="title"/>
          </p:nvPr>
        </p:nvSpPr>
        <p:spPr>
          <a:xfrm>
            <a:off x="826396" y="586855"/>
            <a:ext cx="4230100" cy="3387497"/>
          </a:xfrm>
        </p:spPr>
        <p:txBody>
          <a:bodyPr anchor="b">
            <a:normAutofit/>
          </a:bodyPr>
          <a:lstStyle/>
          <a:p>
            <a:pPr algn="r"/>
            <a:r>
              <a:rPr lang="en-GB" sz="4000">
                <a:solidFill>
                  <a:srgbClr val="FFFFFF"/>
                </a:solidFill>
              </a:rPr>
              <a:t>Implementation</a:t>
            </a:r>
          </a:p>
        </p:txBody>
      </p:sp>
      <p:sp>
        <p:nvSpPr>
          <p:cNvPr id="4" name="Content Placeholder 3">
            <a:extLst>
              <a:ext uri="{FF2B5EF4-FFF2-40B4-BE49-F238E27FC236}">
                <a16:creationId xmlns:a16="http://schemas.microsoft.com/office/drawing/2014/main" id="{F4DC8EFF-FFBC-3F02-F4E9-648AD98BE59C}"/>
              </a:ext>
            </a:extLst>
          </p:cNvPr>
          <p:cNvSpPr>
            <a:spLocks noGrp="1"/>
          </p:cNvSpPr>
          <p:nvPr>
            <p:ph idx="1"/>
          </p:nvPr>
        </p:nvSpPr>
        <p:spPr>
          <a:xfrm>
            <a:off x="5900382" y="319660"/>
            <a:ext cx="5965640" cy="6069210"/>
          </a:xfrm>
        </p:spPr>
        <p:txBody>
          <a:bodyPr anchor="ctr">
            <a:normAutofit/>
          </a:bodyPr>
          <a:lstStyle/>
          <a:p>
            <a:pPr marL="342900" indent="-342900"/>
            <a:r>
              <a:rPr lang="en-GB" sz="2000"/>
              <a:t>Data Collection</a:t>
            </a:r>
          </a:p>
          <a:p>
            <a:pPr marL="342900" indent="-342900"/>
            <a:r>
              <a:rPr lang="en-GB" sz="2000"/>
              <a:t>Data Preprocessing</a:t>
            </a:r>
          </a:p>
          <a:p>
            <a:pPr marL="342900" indent="-342900"/>
            <a:r>
              <a:rPr lang="en-GB" sz="2000"/>
              <a:t>Libraries for model</a:t>
            </a:r>
          </a:p>
          <a:p>
            <a:pPr marL="342900" indent="-342900"/>
            <a:endParaRPr lang="en-GB" sz="2000"/>
          </a:p>
        </p:txBody>
      </p:sp>
    </p:spTree>
    <p:extLst>
      <p:ext uri="{BB962C8B-B14F-4D97-AF65-F5344CB8AC3E}">
        <p14:creationId xmlns:p14="http://schemas.microsoft.com/office/powerpoint/2010/main" val="1744767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F151D-0A27-DBD9-D676-C0242975F5ED}"/>
              </a:ext>
            </a:extLst>
          </p:cNvPr>
          <p:cNvSpPr>
            <a:spLocks noGrp="1"/>
          </p:cNvSpPr>
          <p:nvPr>
            <p:ph type="title"/>
          </p:nvPr>
        </p:nvSpPr>
        <p:spPr>
          <a:xfrm>
            <a:off x="826396" y="586855"/>
            <a:ext cx="4230100" cy="3387497"/>
          </a:xfrm>
        </p:spPr>
        <p:txBody>
          <a:bodyPr anchor="b">
            <a:normAutofit/>
          </a:bodyPr>
          <a:lstStyle/>
          <a:p>
            <a:pPr algn="r"/>
            <a:r>
              <a:rPr lang="en-GB" sz="4000">
                <a:solidFill>
                  <a:srgbClr val="FFFFFF"/>
                </a:solidFill>
              </a:rPr>
              <a:t>Correlation Analysis</a:t>
            </a:r>
          </a:p>
        </p:txBody>
      </p:sp>
      <p:sp>
        <p:nvSpPr>
          <p:cNvPr id="3" name="Content Placeholder 2">
            <a:extLst>
              <a:ext uri="{FF2B5EF4-FFF2-40B4-BE49-F238E27FC236}">
                <a16:creationId xmlns:a16="http://schemas.microsoft.com/office/drawing/2014/main" id="{8CC02D31-507F-5406-8720-1CAD69CB7BFA}"/>
              </a:ext>
            </a:extLst>
          </p:cNvPr>
          <p:cNvSpPr>
            <a:spLocks noGrp="1"/>
          </p:cNvSpPr>
          <p:nvPr>
            <p:ph idx="1"/>
          </p:nvPr>
        </p:nvSpPr>
        <p:spPr>
          <a:xfrm>
            <a:off x="6503158" y="649480"/>
            <a:ext cx="4862447" cy="5546047"/>
          </a:xfrm>
        </p:spPr>
        <p:txBody>
          <a:bodyPr anchor="ctr">
            <a:normAutofit/>
          </a:bodyPr>
          <a:lstStyle/>
          <a:p>
            <a:pPr marL="0" indent="0">
              <a:buNone/>
            </a:pPr>
            <a:r>
              <a:rPr lang="en-US" sz="2000">
                <a:solidFill>
                  <a:srgbClr val="0D0D0D"/>
                </a:solidFill>
                <a:ea typeface="+mn-lt"/>
                <a:cs typeface="+mn-lt"/>
              </a:rPr>
              <a:t>Correlation analysis helps in identifying the strength and direction of relationships between different variables, such as stock prices, trading volumes, economic indicators, etc. Understanding correlation helps to uncovering patterns and trends that may influence stock prices.</a:t>
            </a:r>
            <a:r>
              <a:rPr lang="en-US" sz="2000">
                <a:latin typeface="Calibri"/>
                <a:cs typeface="Calibri"/>
              </a:rPr>
              <a:t> </a:t>
            </a:r>
            <a:endParaRPr lang="en-US" sz="2000"/>
          </a:p>
        </p:txBody>
      </p:sp>
    </p:spTree>
    <p:extLst>
      <p:ext uri="{BB962C8B-B14F-4D97-AF65-F5344CB8AC3E}">
        <p14:creationId xmlns:p14="http://schemas.microsoft.com/office/powerpoint/2010/main" val="3382685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5262AA-56C7-8EBA-45EB-B541F99D22A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Correlation Analysis</a:t>
            </a:r>
          </a:p>
        </p:txBody>
      </p:sp>
      <p:pic>
        <p:nvPicPr>
          <p:cNvPr id="4" name="Content Placeholder 3" descr="A chart of different colored squares&#10;&#10;Description automatically generated">
            <a:extLst>
              <a:ext uri="{FF2B5EF4-FFF2-40B4-BE49-F238E27FC236}">
                <a16:creationId xmlns:a16="http://schemas.microsoft.com/office/drawing/2014/main" id="{D39BC774-823E-CDC0-29FC-5FE7CFA11E86}"/>
              </a:ext>
            </a:extLst>
          </p:cNvPr>
          <p:cNvPicPr>
            <a:picLocks noGrp="1" noChangeAspect="1"/>
          </p:cNvPicPr>
          <p:nvPr>
            <p:ph idx="1"/>
          </p:nvPr>
        </p:nvPicPr>
        <p:blipFill>
          <a:blip r:embed="rId2"/>
          <a:stretch>
            <a:fillRect/>
          </a:stretch>
        </p:blipFill>
        <p:spPr>
          <a:xfrm>
            <a:off x="495799" y="1966293"/>
            <a:ext cx="10916073" cy="4452160"/>
          </a:xfrm>
          <a:prstGeom prst="rect">
            <a:avLst/>
          </a:prstGeom>
        </p:spPr>
      </p:pic>
    </p:spTree>
    <p:extLst>
      <p:ext uri="{BB962C8B-B14F-4D97-AF65-F5344CB8AC3E}">
        <p14:creationId xmlns:p14="http://schemas.microsoft.com/office/powerpoint/2010/main" val="3159338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B75C3C-4685-4109-60CB-36F6B521AB94}"/>
              </a:ext>
            </a:extLst>
          </p:cNvPr>
          <p:cNvSpPr>
            <a:spLocks noGrp="1"/>
          </p:cNvSpPr>
          <p:nvPr>
            <p:ph type="title"/>
          </p:nvPr>
        </p:nvSpPr>
        <p:spPr>
          <a:xfrm>
            <a:off x="818984" y="4230093"/>
            <a:ext cx="4150581" cy="1800165"/>
          </a:xfrm>
        </p:spPr>
        <p:txBody>
          <a:bodyPr anchor="t">
            <a:normAutofit/>
          </a:bodyPr>
          <a:lstStyle/>
          <a:p>
            <a:pPr algn="r"/>
            <a:r>
              <a:rPr lang="en-GB" sz="4000"/>
              <a:t>Analysing the price</a:t>
            </a:r>
          </a:p>
        </p:txBody>
      </p:sp>
      <p:pic>
        <p:nvPicPr>
          <p:cNvPr id="5" name="Picture 4" descr="A graph with a line&#10;&#10;Description automatically generated">
            <a:extLst>
              <a:ext uri="{FF2B5EF4-FFF2-40B4-BE49-F238E27FC236}">
                <a16:creationId xmlns:a16="http://schemas.microsoft.com/office/drawing/2014/main" id="{A6D0A7A8-52EA-AC49-0904-37A9C80CA0B0}"/>
              </a:ext>
            </a:extLst>
          </p:cNvPr>
          <p:cNvPicPr>
            <a:picLocks noChangeAspect="1"/>
          </p:cNvPicPr>
          <p:nvPr/>
        </p:nvPicPr>
        <p:blipFill>
          <a:blip r:embed="rId2"/>
          <a:stretch>
            <a:fillRect/>
          </a:stretch>
        </p:blipFill>
        <p:spPr>
          <a:xfrm>
            <a:off x="1807326" y="457200"/>
            <a:ext cx="8638309" cy="3455325"/>
          </a:xfrm>
          <a:prstGeom prst="rect">
            <a:avLst/>
          </a:prstGeom>
        </p:spPr>
      </p:pic>
      <p:sp>
        <p:nvSpPr>
          <p:cNvPr id="3" name="Content Placeholder 2">
            <a:extLst>
              <a:ext uri="{FF2B5EF4-FFF2-40B4-BE49-F238E27FC236}">
                <a16:creationId xmlns:a16="http://schemas.microsoft.com/office/drawing/2014/main" id="{6D862925-08F9-51E9-218F-454D82FDDF91}"/>
              </a:ext>
            </a:extLst>
          </p:cNvPr>
          <p:cNvSpPr>
            <a:spLocks noGrp="1"/>
          </p:cNvSpPr>
          <p:nvPr>
            <p:ph idx="1"/>
          </p:nvPr>
        </p:nvSpPr>
        <p:spPr>
          <a:xfrm>
            <a:off x="5246415" y="4230094"/>
            <a:ext cx="6235268" cy="1800164"/>
          </a:xfrm>
        </p:spPr>
        <p:txBody>
          <a:bodyPr vert="horz" lIns="91440" tIns="45720" rIns="91440" bIns="45720" rtlCol="0" anchor="t">
            <a:normAutofit/>
          </a:bodyPr>
          <a:lstStyle/>
          <a:p>
            <a:pPr marL="0" indent="0">
              <a:buNone/>
            </a:pPr>
            <a:r>
              <a:rPr lang="en-GB" sz="2000">
                <a:ea typeface="+mn-lt"/>
                <a:cs typeface="+mn-lt"/>
              </a:rPr>
              <a:t>By analyzing historical stock prices, investors can identify trends in the market, such as whether the market is bullish (prices increasing) or bearish (prices decreasing). Understanding these trends helps investors make informed decisions about when to buy or sell stocks.</a:t>
            </a:r>
          </a:p>
          <a:p>
            <a:pPr marL="0" indent="0">
              <a:buNone/>
            </a:pPr>
            <a:endParaRPr lang="en-GB" sz="2000"/>
          </a:p>
        </p:txBody>
      </p:sp>
      <p:sp>
        <p:nvSpPr>
          <p:cNvPr id="12"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331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5BC7D-FDE7-FD3C-4129-FA1CF43A1083}"/>
              </a:ext>
            </a:extLst>
          </p:cNvPr>
          <p:cNvSpPr>
            <a:spLocks noGrp="1"/>
          </p:cNvSpPr>
          <p:nvPr>
            <p:ph type="title"/>
          </p:nvPr>
        </p:nvSpPr>
        <p:spPr>
          <a:xfrm>
            <a:off x="818984" y="4230093"/>
            <a:ext cx="4150581" cy="1800165"/>
          </a:xfrm>
        </p:spPr>
        <p:txBody>
          <a:bodyPr anchor="t">
            <a:normAutofit/>
          </a:bodyPr>
          <a:lstStyle/>
          <a:p>
            <a:pPr algn="r"/>
            <a:r>
              <a:rPr lang="en-GB" sz="4000"/>
              <a:t>Distribution Of Close price</a:t>
            </a:r>
          </a:p>
        </p:txBody>
      </p:sp>
      <p:pic>
        <p:nvPicPr>
          <p:cNvPr id="5" name="Picture 4" descr="A pie chart with numbers and a number of percentages">
            <a:extLst>
              <a:ext uri="{FF2B5EF4-FFF2-40B4-BE49-F238E27FC236}">
                <a16:creationId xmlns:a16="http://schemas.microsoft.com/office/drawing/2014/main" id="{D19A5A6F-7114-C115-D728-6CEEAA7F7420}"/>
              </a:ext>
            </a:extLst>
          </p:cNvPr>
          <p:cNvPicPr>
            <a:picLocks noChangeAspect="1"/>
          </p:cNvPicPr>
          <p:nvPr/>
        </p:nvPicPr>
        <p:blipFill>
          <a:blip r:embed="rId2"/>
          <a:stretch>
            <a:fillRect/>
          </a:stretch>
        </p:blipFill>
        <p:spPr>
          <a:xfrm>
            <a:off x="1780160" y="457200"/>
            <a:ext cx="8692641" cy="3455325"/>
          </a:xfrm>
          <a:prstGeom prst="rect">
            <a:avLst/>
          </a:prstGeom>
        </p:spPr>
      </p:pic>
      <p:sp>
        <p:nvSpPr>
          <p:cNvPr id="3" name="Content Placeholder 2">
            <a:extLst>
              <a:ext uri="{FF2B5EF4-FFF2-40B4-BE49-F238E27FC236}">
                <a16:creationId xmlns:a16="http://schemas.microsoft.com/office/drawing/2014/main" id="{656CD65B-973A-285E-C7C2-AA65FEB8483B}"/>
              </a:ext>
            </a:extLst>
          </p:cNvPr>
          <p:cNvSpPr>
            <a:spLocks noGrp="1"/>
          </p:cNvSpPr>
          <p:nvPr>
            <p:ph idx="1"/>
          </p:nvPr>
        </p:nvSpPr>
        <p:spPr>
          <a:xfrm>
            <a:off x="5246415" y="4230094"/>
            <a:ext cx="6235268" cy="901687"/>
          </a:xfrm>
        </p:spPr>
        <p:txBody>
          <a:bodyPr vert="horz" lIns="91440" tIns="45720" rIns="91440" bIns="45720" rtlCol="0" anchor="t">
            <a:normAutofit/>
          </a:bodyPr>
          <a:lstStyle/>
          <a:p>
            <a:pPr marL="0" indent="0">
              <a:buNone/>
            </a:pPr>
            <a:r>
              <a:rPr lang="en-GB" sz="2000">
                <a:ea typeface="+mn-lt"/>
                <a:cs typeface="+mn-lt"/>
              </a:rPr>
              <a:t>The distribution of closing prices over time helps in identifying trends in the stock's performance. </a:t>
            </a:r>
            <a:endParaRPr lang="en-GB" sz="2000"/>
          </a:p>
        </p:txBody>
      </p:sp>
      <p:sp>
        <p:nvSpPr>
          <p:cNvPr id="12"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750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8738D-E8D2-63FF-AA58-BD2D3F5F193B}"/>
              </a:ext>
            </a:extLst>
          </p:cNvPr>
          <p:cNvSpPr>
            <a:spLocks noGrp="1"/>
          </p:cNvSpPr>
          <p:nvPr>
            <p:ph type="title"/>
          </p:nvPr>
        </p:nvSpPr>
        <p:spPr>
          <a:xfrm>
            <a:off x="481013" y="3752849"/>
            <a:ext cx="3290887" cy="2452687"/>
          </a:xfrm>
        </p:spPr>
        <p:txBody>
          <a:bodyPr anchor="ctr">
            <a:normAutofit/>
          </a:bodyPr>
          <a:lstStyle/>
          <a:p>
            <a:r>
              <a:rPr lang="en-GB" sz="3600"/>
              <a:t>Predicted price using Linear Regression </a:t>
            </a:r>
          </a:p>
        </p:txBody>
      </p:sp>
      <p:sp>
        <p:nvSpPr>
          <p:cNvPr id="3" name="Content Placeholder 2">
            <a:extLst>
              <a:ext uri="{FF2B5EF4-FFF2-40B4-BE49-F238E27FC236}">
                <a16:creationId xmlns:a16="http://schemas.microsoft.com/office/drawing/2014/main" id="{28012941-637B-4469-D20A-00EA7FA452FC}"/>
              </a:ext>
            </a:extLst>
          </p:cNvPr>
          <p:cNvSpPr>
            <a:spLocks noGrp="1"/>
          </p:cNvSpPr>
          <p:nvPr>
            <p:ph idx="1"/>
          </p:nvPr>
        </p:nvSpPr>
        <p:spPr>
          <a:xfrm>
            <a:off x="4223982" y="3752850"/>
            <a:ext cx="7485413" cy="2452687"/>
          </a:xfrm>
        </p:spPr>
        <p:txBody>
          <a:bodyPr vert="horz" lIns="91440" tIns="45720" rIns="91440" bIns="45720" rtlCol="0" anchor="ctr">
            <a:normAutofit/>
          </a:bodyPr>
          <a:lstStyle/>
          <a:p>
            <a:pPr marL="0" indent="0">
              <a:buNone/>
            </a:pPr>
            <a:r>
              <a:rPr lang="en-GB" sz="1800">
                <a:ea typeface="+mn-lt"/>
                <a:cs typeface="+mn-lt"/>
              </a:rPr>
              <a:t>Regression models can help identify and quantify patterns and relationships in historical stock price data. This allows analysts to understand how various factors contribute to stock price movements. By fitting a regression model to historical data, you can generate predictions for future stock prices. While these predictions are not guaranteed to be accurate, they provide valuable insights for investors and traders in making informed decisions.</a:t>
            </a:r>
            <a:endParaRPr lang="en-US" sz="1800"/>
          </a:p>
        </p:txBody>
      </p:sp>
      <p:pic>
        <p:nvPicPr>
          <p:cNvPr id="5" name="Picture 4" descr="A graph with a line going up&#10;&#10;Description automatically generated">
            <a:extLst>
              <a:ext uri="{FF2B5EF4-FFF2-40B4-BE49-F238E27FC236}">
                <a16:creationId xmlns:a16="http://schemas.microsoft.com/office/drawing/2014/main" id="{8FB438CF-07B1-36AA-7401-8820D5E2DA9A}"/>
              </a:ext>
            </a:extLst>
          </p:cNvPr>
          <p:cNvPicPr>
            <a:picLocks noChangeAspect="1"/>
          </p:cNvPicPr>
          <p:nvPr/>
        </p:nvPicPr>
        <p:blipFill>
          <a:blip r:embed="rId2"/>
          <a:stretch>
            <a:fillRect/>
          </a:stretch>
        </p:blipFill>
        <p:spPr>
          <a:xfrm>
            <a:off x="1171433" y="57715"/>
            <a:ext cx="9485193" cy="3751436"/>
          </a:xfrm>
          <a:prstGeom prst="rect">
            <a:avLst/>
          </a:prstGeom>
        </p:spPr>
      </p:pic>
    </p:spTree>
    <p:extLst>
      <p:ext uri="{BB962C8B-B14F-4D97-AF65-F5344CB8AC3E}">
        <p14:creationId xmlns:p14="http://schemas.microsoft.com/office/powerpoint/2010/main" val="865057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2E8B4-22A8-3464-4476-31C4702599C3}"/>
              </a:ext>
            </a:extLst>
          </p:cNvPr>
          <p:cNvSpPr>
            <a:spLocks noGrp="1"/>
          </p:cNvSpPr>
          <p:nvPr>
            <p:ph type="title"/>
          </p:nvPr>
        </p:nvSpPr>
        <p:spPr/>
        <p:txBody>
          <a:bodyPr/>
          <a:lstStyle/>
          <a:p>
            <a:r>
              <a:rPr lang="en-GB" sz="4000" i="1">
                <a:solidFill>
                  <a:srgbClr val="0D0D0D"/>
                </a:solidFill>
                <a:ea typeface="+mj-lt"/>
                <a:cs typeface="+mj-lt"/>
              </a:rPr>
              <a:t>Role of R</a:t>
            </a:r>
            <a:r>
              <a:rPr lang="en-GB" sz="4000">
                <a:solidFill>
                  <a:srgbClr val="0D0D0D"/>
                </a:solidFill>
                <a:ea typeface="+mj-lt"/>
                <a:cs typeface="+mj-lt"/>
              </a:rPr>
              <a:t>2 and MSE</a:t>
            </a:r>
            <a:endParaRPr lang="en-GB" sz="4000">
              <a:solidFill>
                <a:srgbClr val="0D0D0D"/>
              </a:solidFill>
            </a:endParaRPr>
          </a:p>
        </p:txBody>
      </p:sp>
      <p:sp>
        <p:nvSpPr>
          <p:cNvPr id="3" name="Content Placeholder 2">
            <a:extLst>
              <a:ext uri="{FF2B5EF4-FFF2-40B4-BE49-F238E27FC236}">
                <a16:creationId xmlns:a16="http://schemas.microsoft.com/office/drawing/2014/main" id="{4000116E-CFD5-BE1A-327B-F6C0F02DE66D}"/>
              </a:ext>
            </a:extLst>
          </p:cNvPr>
          <p:cNvSpPr>
            <a:spLocks noGrp="1"/>
          </p:cNvSpPr>
          <p:nvPr>
            <p:ph idx="1"/>
          </p:nvPr>
        </p:nvSpPr>
        <p:spPr/>
        <p:txBody>
          <a:bodyPr vert="horz" lIns="91440" tIns="45720" rIns="91440" bIns="45720" rtlCol="0" anchor="t">
            <a:normAutofit/>
          </a:bodyPr>
          <a:lstStyle/>
          <a:p>
            <a:r>
              <a:rPr lang="en-GB" sz="1800">
                <a:solidFill>
                  <a:srgbClr val="0D0D0D"/>
                </a:solidFill>
                <a:ea typeface="+mn-lt"/>
                <a:cs typeface="+mn-lt"/>
              </a:rPr>
              <a:t> </a:t>
            </a:r>
            <a:r>
              <a:rPr lang="en-GB" sz="1800" i="1">
                <a:solidFill>
                  <a:srgbClr val="0D0D0D"/>
                </a:solidFill>
                <a:ea typeface="+mn-lt"/>
                <a:cs typeface="+mn-lt"/>
              </a:rPr>
              <a:t>R</a:t>
            </a:r>
            <a:r>
              <a:rPr lang="en-GB" sz="1800">
                <a:solidFill>
                  <a:srgbClr val="0D0D0D"/>
                </a:solidFill>
                <a:ea typeface="+mn-lt"/>
                <a:cs typeface="+mn-lt"/>
              </a:rPr>
              <a:t>2  indicates the proportion of the variance in the dependent variable that is predictable from the independent variable(s) in a regression model. </a:t>
            </a:r>
            <a:endParaRPr lang="en-US">
              <a:solidFill>
                <a:srgbClr val="000000"/>
              </a:solidFill>
              <a:ea typeface="+mn-lt"/>
              <a:cs typeface="+mn-lt"/>
            </a:endParaRPr>
          </a:p>
          <a:p>
            <a:r>
              <a:rPr lang="en-GB" sz="1800">
                <a:solidFill>
                  <a:srgbClr val="0D0D0D"/>
                </a:solidFill>
                <a:ea typeface="+mn-lt"/>
                <a:cs typeface="+mn-lt"/>
              </a:rPr>
              <a:t>Mean Squared Error measures the average squared difference between the actual stock prices and the predicted values.</a:t>
            </a:r>
            <a:br>
              <a:rPr lang="en-US"/>
            </a:br>
            <a:endParaRPr lang="en-US" sz="1800"/>
          </a:p>
        </p:txBody>
      </p:sp>
      <p:pic>
        <p:nvPicPr>
          <p:cNvPr id="4" name="Picture 3" descr="A black background with white text&#10;&#10;Description automatically generated">
            <a:extLst>
              <a:ext uri="{FF2B5EF4-FFF2-40B4-BE49-F238E27FC236}">
                <a16:creationId xmlns:a16="http://schemas.microsoft.com/office/drawing/2014/main" id="{3846B15B-B1BD-48D8-0E33-2E801760EF18}"/>
              </a:ext>
            </a:extLst>
          </p:cNvPr>
          <p:cNvPicPr>
            <a:picLocks noChangeAspect="1"/>
          </p:cNvPicPr>
          <p:nvPr/>
        </p:nvPicPr>
        <p:blipFill>
          <a:blip r:embed="rId2"/>
          <a:stretch>
            <a:fillRect/>
          </a:stretch>
        </p:blipFill>
        <p:spPr>
          <a:xfrm>
            <a:off x="2704390" y="4418818"/>
            <a:ext cx="5418444" cy="1762124"/>
          </a:xfrm>
          <a:prstGeom prst="rect">
            <a:avLst/>
          </a:prstGeom>
        </p:spPr>
      </p:pic>
    </p:spTree>
    <p:extLst>
      <p:ext uri="{BB962C8B-B14F-4D97-AF65-F5344CB8AC3E}">
        <p14:creationId xmlns:p14="http://schemas.microsoft.com/office/powerpoint/2010/main" val="87222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Introduction</vt:lpstr>
      <vt:lpstr>Implementation</vt:lpstr>
      <vt:lpstr>Correlation Analysis</vt:lpstr>
      <vt:lpstr>Correlation Analysis</vt:lpstr>
      <vt:lpstr>Analysing the price</vt:lpstr>
      <vt:lpstr>Distribution Of Close price</vt:lpstr>
      <vt:lpstr>Predicted price using Linear Regression </vt:lpstr>
      <vt:lpstr>Role of R2 and MSE</vt:lpstr>
      <vt:lpstr>Conclusion and Future Directions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2024-03-17T17:22:23Z</dcterms:created>
  <dcterms:modified xsi:type="dcterms:W3CDTF">2024-03-17T19:40:09Z</dcterms:modified>
</cp:coreProperties>
</file>