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8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78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3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1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6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76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6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D5AA-71AD-4AF3-A438-9086C0959CC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A910-B757-46BD-9515-716ACAE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4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8491-846E-489A-97B5-F8D2D9EBC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9479"/>
            <a:ext cx="9144000" cy="2144438"/>
          </a:xfrm>
        </p:spPr>
        <p:txBody>
          <a:bodyPr>
            <a:normAutofit/>
          </a:bodyPr>
          <a:lstStyle/>
          <a:p>
            <a:r>
              <a:rPr lang="en-IN" b="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THE SHAPE OF</a:t>
            </a:r>
            <a:br>
              <a:rPr lang="en-IN" b="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LEIDENFROST DROPLET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1609F-1BA1-423D-A520-CCC3E742D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782" y="3804083"/>
            <a:ext cx="9144000" cy="2450236"/>
          </a:xfrm>
        </p:spPr>
        <p:txBody>
          <a:bodyPr/>
          <a:lstStyle/>
          <a:p>
            <a:pPr algn="l"/>
            <a:r>
              <a:rPr lang="en-IN" dirty="0"/>
              <a:t>NAME: Ayan Panja</a:t>
            </a:r>
          </a:p>
          <a:p>
            <a:pPr algn="l"/>
            <a:r>
              <a:rPr lang="en-IN" dirty="0"/>
              <a:t>CLASS: BME-III</a:t>
            </a:r>
          </a:p>
          <a:p>
            <a:pPr algn="l"/>
            <a:r>
              <a:rPr lang="en-IN" dirty="0"/>
              <a:t>ROLL: 001811201007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02C00-52AE-41BA-80D2-14947D6CA33B}"/>
              </a:ext>
            </a:extLst>
          </p:cNvPr>
          <p:cNvSpPr txBox="1"/>
          <p:nvPr/>
        </p:nvSpPr>
        <p:spPr>
          <a:xfrm>
            <a:off x="6681926" y="4675258"/>
            <a:ext cx="34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DEPT. OF </a:t>
            </a:r>
          </a:p>
          <a:p>
            <a:r>
              <a:rPr lang="en-I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6421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E66435-6586-479F-A6F0-C19EABE0175A}"/>
                  </a:ext>
                </a:extLst>
              </p:cNvPr>
              <p:cNvSpPr txBox="1"/>
              <p:nvPr/>
            </p:nvSpPr>
            <p:spPr>
              <a:xfrm>
                <a:off x="399494" y="346229"/>
                <a:ext cx="10937290" cy="6431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ii.    </a:t>
                </a:r>
                <a:r>
                  <a:rPr lang="en-IN" sz="2400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LOWER DROPLET SURFACE</a:t>
                </a:r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u="sng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curvature of the lower surface of the droplet is approximated from </a:t>
                </a:r>
                <a:r>
                  <a:rPr lang="en-IN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Lubrication approximation</a:t>
                </a:r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as</a:t>
                </a:r>
              </a:p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∗2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IN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effectLst>
                                                      <a:outerShdw blurRad="38100" dist="38100" dir="2700000" algn="tl">
                                                        <a:srgbClr val="000000">
                                                          <a:alpha val="43137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i="1">
                                                    <a:effectLst>
                                                      <a:outerShdw blurRad="38100" dist="38100" dir="2700000" algn="tl">
                                                        <a:srgbClr val="000000">
                                                          <a:alpha val="43137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effectLst>
                                                      <a:outerShdw blurRad="38100" dist="38100" dir="2700000" algn="tl">
                                                        <a:srgbClr val="000000">
                                                          <a:alpha val="43137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IN" i="1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effectLst>
                                                      <a:outerShdw blurRad="38100" dist="38100" dir="2700000" algn="tl">
                                                        <a:srgbClr val="000000">
                                                          <a:alpha val="43137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i="1">
                                                    <a:effectLst>
                                                      <a:outerShdw blurRad="38100" dist="38100" dir="2700000" algn="tl">
                                                        <a:srgbClr val="000000">
                                                          <a:alpha val="43137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effectLst>
                                                      <a:outerShdw blurRad="38100" dist="38100" dir="2700000" algn="tl">
                                                        <a:srgbClr val="000000">
                                                          <a:alpha val="43137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----(17)</a:t>
                </a:r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=the nondimensional</a:t>
                </a:r>
              </a:p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     vapor layer thickness beneath the sessile droplet.]</a:t>
                </a:r>
              </a:p>
              <a:p>
                <a:endParaRPr lang="en-I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Introducing the two variables f</a:t>
                </a:r>
                <a:r>
                  <a:rPr lang="en-IN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f</a:t>
                </a:r>
                <a:r>
                  <a:rPr lang="en-IN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defined as </a:t>
                </a:r>
              </a:p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-------(18a)</a:t>
                </a:r>
              </a:p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-------(18b)</a:t>
                </a:r>
              </a:p>
              <a:p>
                <a:endParaRPr lang="en-I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Eq. (17) and (11) can be rearranged, respectively, into the two following ordinary differential equations,</a:t>
                </a:r>
              </a:p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--------(19)</a:t>
                </a:r>
              </a:p>
              <a:p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∗3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∗3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--------(20)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E66435-6586-479F-A6F0-C19EABE0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4" y="346229"/>
                <a:ext cx="10937290" cy="6431120"/>
              </a:xfrm>
              <a:prstGeom prst="rect">
                <a:avLst/>
              </a:prstGeom>
              <a:blipFill>
                <a:blip r:embed="rId2"/>
                <a:stretch>
                  <a:fillRect l="-892" t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7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530D98-0B22-4919-BE18-60B649DC7EF3}"/>
                  </a:ext>
                </a:extLst>
              </p:cNvPr>
              <p:cNvSpPr txBox="1"/>
              <p:nvPr/>
            </p:nvSpPr>
            <p:spPr>
              <a:xfrm>
                <a:off x="479392" y="355106"/>
                <a:ext cx="10821882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ensure a continuous droplet shape the position, slope, curvature should match that of the upper at the patching point and the curve should be continuous. Therefore the boundary conditions for 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eqs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(17)-(20) are 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(due to zero slope and curvature from symmetry),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b)   At r=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𝑝𝑎𝑡𝑐h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k must match corresponding values obtained from the upper surface solution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Eqs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(17)-(20) along with the boundary conditions are solved by the Runge-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Kutta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shooting methods.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530D98-0B22-4919-BE18-60B649DC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2" y="355106"/>
                <a:ext cx="10821882" cy="2329740"/>
              </a:xfrm>
              <a:prstGeom prst="rect">
                <a:avLst/>
              </a:prstGeom>
              <a:blipFill>
                <a:blip r:embed="rId2"/>
                <a:stretch>
                  <a:fillRect l="-507" t="-1571" b="-31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3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69A2-6F5D-4111-9A91-16895B1D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F30C-90A9-47FF-9597-4A154BE3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 case of the upper curve there are three simultaneous O.D.E. [</a:t>
            </a:r>
            <a:r>
              <a:rPr lang="en-IN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eqs</a:t>
            </a:r>
            <a:r>
              <a:rPr lang="en-IN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(15a),(15b),(15c)] which along with the boundary conditions [</a:t>
            </a:r>
            <a:r>
              <a:rPr lang="en-IN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eqs</a:t>
            </a:r>
            <a:r>
              <a:rPr lang="en-IN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(16a),(16b),(16c)] constitutes a typical boundary value problem.</a:t>
            </a:r>
          </a:p>
          <a:p>
            <a:r>
              <a:rPr lang="en-IN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It’s solved by fourth order Runge-</a:t>
            </a:r>
            <a:r>
              <a:rPr lang="en-IN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Kutta</a:t>
            </a:r>
            <a:r>
              <a:rPr lang="en-IN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method using a </a:t>
            </a:r>
            <a:r>
              <a:rPr lang="en-IN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en-IN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code and the r vs z curve is further </a:t>
            </a:r>
            <a:r>
              <a:rPr lang="en-IN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plotted by </a:t>
            </a:r>
            <a:r>
              <a:rPr lang="en-IN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en-IN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E472-6BCE-4A9F-97AF-1084EA90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8675"/>
            <a:ext cx="10353761" cy="71021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FDE3A-D174-4B07-A71D-DD894132C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5" y="878888"/>
                <a:ext cx="10353762" cy="5979112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  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=1:length(s</a:t>
                </a:r>
                <a:r>
                  <a:rPr lang="en-IN" sz="5600" baseline="300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*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)-1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j0=(z(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k0=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l0=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j1=(z(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)+0.5*h*l0)+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k1=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)+0.5*h*j0);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l1=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)+0.5*h*j0);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j2=(z(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)+0.5*h*l1)+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k2=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)+0.5*h*j1);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l2=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)+0.5*h*j1);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j3=(z(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)+h*l2)+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k3=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)+h*j2);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l3=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)+h*j2);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(i+1)=</a:t>
                </a:r>
                <a:r>
                  <a:rPr lang="en-IN" sz="5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5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)+(h/6)*(j0+2*j1+2*j2+j3);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 r(i+1)=r(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)+(h/6)*(k0+2*k1+2*k2+k3);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  z(i+1)=z(</a:t>
                </a:r>
                <a:r>
                  <a:rPr lang="en-IN" sz="5600" dirty="0" err="1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)+(h/6)*(l0+2*l1+2*l2+l3);</a:t>
                </a:r>
              </a:p>
              <a:p>
                <a:pPr marL="0" indent="0">
                  <a:buNone/>
                </a:pPr>
                <a:r>
                  <a:rPr lang="en-IN" sz="5600" dirty="0">
                    <a:effectLst/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FDE3A-D174-4B07-A71D-DD894132C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5" y="878888"/>
                <a:ext cx="10353762" cy="5979112"/>
              </a:xfrm>
              <a:blipFill>
                <a:blip r:embed="rId2"/>
                <a:stretch>
                  <a:fillRect l="-118" t="-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8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D94A-A733-47F6-B458-A4566841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69A35-491C-4C2F-9327-B34454CA37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3" t="12053" r="27809" b="40201"/>
          <a:stretch/>
        </p:blipFill>
        <p:spPr bwMode="auto">
          <a:xfrm>
            <a:off x="2299318" y="1935920"/>
            <a:ext cx="5619564" cy="4456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CD590E-55A7-4176-A405-36ADE9F7505C}"/>
                  </a:ext>
                </a:extLst>
              </p:cNvPr>
              <p:cNvSpPr txBox="1"/>
              <p:nvPr/>
            </p:nvSpPr>
            <p:spPr>
              <a:xfrm>
                <a:off x="8736233" y="2601157"/>
                <a:ext cx="27958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 we’ve plotted the curve between r &amp; z after solving the equation for 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=0.2.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CD590E-55A7-4176-A405-36ADE9F7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233" y="2601157"/>
                <a:ext cx="2795860" cy="1477328"/>
              </a:xfrm>
              <a:prstGeom prst="rect">
                <a:avLst/>
              </a:prstGeom>
              <a:blipFill>
                <a:blip r:embed="rId3"/>
                <a:stretch>
                  <a:fillRect l="-1307" t="-2893" b="-5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8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4C04-35B6-4252-9F4F-54DE2FA8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3165"/>
            <a:ext cx="10353761" cy="58651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6197-E4F6-4E8C-A515-778122DE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632828"/>
            <a:ext cx="10353762" cy="6291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err="1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clc</a:t>
            </a:r>
            <a:endParaRPr lang="en-IN" sz="1800" dirty="0">
              <a:effectLst/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clear all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h=0.001; </a:t>
            </a:r>
            <a:r>
              <a:rPr lang="en-IN" sz="1800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%initializing step size 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s=0:h:2; </a:t>
            </a:r>
            <a:r>
              <a:rPr lang="en-IN" sz="1800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%initializing domain of independent variable s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n=length(s);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q=zeros(1,n); </a:t>
            </a:r>
            <a:r>
              <a:rPr lang="en-IN" sz="1800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%angle of tangent of arc with horizontal line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r=zeros(1,n); </a:t>
            </a:r>
            <a:r>
              <a:rPr lang="en-IN" sz="1800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%radius of droplet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z=zeros(1,n); </a:t>
            </a:r>
            <a:r>
              <a:rPr lang="en-IN" sz="1800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%height of droplet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k=input('enter value of curvature at apex :    ');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F=@(z)(</a:t>
            </a:r>
            <a:r>
              <a:rPr lang="en-IN" sz="1800" dirty="0" err="1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z+k</a:t>
            </a: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G=@(q)(cos(q));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H=@(q)(sin(q));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02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5B447-FB23-47EA-8DBB-8E60C44483EF}"/>
              </a:ext>
            </a:extLst>
          </p:cNvPr>
          <p:cNvSpPr txBox="1"/>
          <p:nvPr/>
        </p:nvSpPr>
        <p:spPr>
          <a:xfrm>
            <a:off x="568170" y="248575"/>
            <a:ext cx="77857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=1:n-1   </a:t>
            </a:r>
            <a:r>
              <a:rPr lang="en-I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%implementing RK-4 method</a:t>
            </a:r>
          </a:p>
          <a:p>
            <a:r>
              <a:rPr lang="en-I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j0=F(z(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k0=G(q(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l0=H(q(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j1=F(z(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)+0.5*h*l0);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k1=G(q(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)+0.5*h*j0);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l1=H(q(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)+0.5*h*j0);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j2=F(z(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)+0.5*h*l1);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k2=G(q(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)+0.5*h*j1);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l2=H(q(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)+0.5*h*j1);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j3=F(z(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)+h*l2);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k3=G(q(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)+h*j2);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l3=H(q(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)+h*j2);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s(i+1)=s(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)+h;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q(i+1)=q(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)+(h/6)*(j0+2*j1+2*j2+j3);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r(i+1)=r(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)+(h/6)*(k0+2*k1+2*k2+k3);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z(i+1)=z(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)+(h/6)*(l0+2*l1+2*l2+l3);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plot(r,-z)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33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C78B-0C69-4485-A1F9-8CC97808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DCAA-37ED-43FD-9FFF-CE1B40D4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The term </a:t>
            </a:r>
            <a:r>
              <a:rPr lang="en-I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Leidenfrost</a:t>
            </a: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droplet refers to the effect called “</a:t>
            </a:r>
            <a:r>
              <a:rPr lang="en-I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Leidenfrost</a:t>
            </a: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effect”. This effect is observed during the boiling of a liquid.</a:t>
            </a:r>
          </a:p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a physical phenomenon where a liquid close to a surface whose temperature is significantly higher than the liquid’s boiling point produces a insulated vapor layer which significantly reduces the boiling heat flux from the solid surface.</a:t>
            </a:r>
          </a:p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effect is named after the German doctor Jonathan </a:t>
            </a:r>
            <a:r>
              <a:rPr lang="en-I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Gottlob</a:t>
            </a: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Leidenfrost</a:t>
            </a: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who described it in A Tract about some qualities of Common Water in 1751.</a:t>
            </a:r>
          </a:p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droplets usually have a Pan cake shape and these’ve a self propelling nature hence used widely in industries as no additional power is required.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 This effect heat flux is minimum. So at this temperature a person can easily dip a wet finger in molten lead, blow out a mouthful of liquid nitrogen without causing any damage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10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7209-063E-44B9-BA6B-32FF10C3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STAGES OF BOILING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1F73F-A30F-4EEB-B309-F5AF15910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42453"/>
                <a:ext cx="10353762" cy="44915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Prof. </a:t>
                </a:r>
                <a:r>
                  <a:rPr lang="en-IN" sz="2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S.Nukiyama</a:t>
                </a:r>
                <a:r>
                  <a:rPr lang="en-IN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1934 did an initial work and noticed boiling heat flux of the surface changes with change in excess temperature(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𝑒𝑥𝑐𝑒𝑠𝑠</m:t>
                        </m:r>
                      </m:sub>
                    </m:sSub>
                  </m:oMath>
                </a14:m>
                <a:r>
                  <a:rPr lang="en-IN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</a:p>
              <a:p>
                <a:r>
                  <a:rPr lang="en-IN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a form of convection heat transfer the </a:t>
                </a:r>
              </a:p>
              <a:p>
                <a:pPr marL="0" indent="0">
                  <a:buNone/>
                </a:pPr>
                <a:r>
                  <a:rPr lang="en-IN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boiling heat flux can be expressed as,</a:t>
                </a:r>
              </a:p>
              <a:p>
                <a:pPr marL="0" indent="0">
                  <a:buNone/>
                </a:pPr>
                <a:r>
                  <a:rPr lang="en-IN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𝑏𝑜𝑖𝑙𝑖𝑛𝑔</m:t>
                        </m:r>
                      </m:sub>
                    </m:sSub>
                  </m:oMath>
                </a14:m>
                <a:r>
                  <a:rPr lang="en-IN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r>
                  <a:rPr lang="en-IN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)=h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𝑒𝑥𝑐𝑒𝑠𝑠</m:t>
                        </m:r>
                      </m:sub>
                    </m:sSub>
                  </m:oMath>
                </a14:m>
                <a:r>
                  <a:rPr lang="en-IN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IN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 different boiling regimes are observed</a:t>
                </a:r>
              </a:p>
              <a:p>
                <a:pPr marL="0" indent="0">
                  <a:buNone/>
                </a:pPr>
                <a:r>
                  <a:rPr lang="en-IN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in the boiling curve- </a:t>
                </a:r>
                <a:r>
                  <a:rPr lang="en-IN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natural convection </a:t>
                </a:r>
              </a:p>
              <a:p>
                <a:pPr marL="0" indent="0">
                  <a:buNone/>
                </a:pPr>
                <a:r>
                  <a:rPr lang="en-IN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boiling, nucleate boiling, transition boiling,</a:t>
                </a:r>
              </a:p>
              <a:p>
                <a:pPr marL="0" indent="0">
                  <a:buNone/>
                </a:pPr>
                <a:r>
                  <a:rPr lang="en-IN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film boiling.</a:t>
                </a:r>
              </a:p>
              <a:p>
                <a:pPr marL="0" indent="0">
                  <a:buNone/>
                </a:pPr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</a:p>
              <a:p>
                <a:pPr marL="0" indent="0">
                  <a:buNone/>
                </a:pP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1F73F-A30F-4EEB-B309-F5AF15910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42453"/>
                <a:ext cx="10353762" cy="4491512"/>
              </a:xfrm>
              <a:blipFill>
                <a:blip r:embed="rId2"/>
                <a:stretch>
                  <a:fillRect l="-471" t="-1085" r="-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217FD07-364D-4A6D-BC1C-D3A4E5549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89" y="2907133"/>
            <a:ext cx="5578135" cy="29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8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0421E6-CCB9-448E-BA04-73A8DECD07B3}"/>
                  </a:ext>
                </a:extLst>
              </p:cNvPr>
              <p:cNvSpPr txBox="1"/>
              <p:nvPr/>
            </p:nvSpPr>
            <p:spPr>
              <a:xfrm>
                <a:off x="596283" y="251117"/>
                <a:ext cx="10999433" cy="606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point D where heat flux reaches the minimum value, is called 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Leidenfrost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point. Here the heater surface is completely covered by a continuous stable vapor film. Vapor being a bad conductor of heat it acts like an insulator. 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case of typical boiling process it won’t follow the curve beyond C. In case of heater having nichrome wire when heat flux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burnout occurs.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So platinum wire is used instead as it has higher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melting point.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 we’ve taken case of approaching LFP from film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boiling  region. In gradually reducing power a sudden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drop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𝑒𝑥𝑐𝑒𝑠𝑠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observed after point D.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Minimum heat flux at 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Leidenfrost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point, from Zuber’s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equation using stability theory is given by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=0.09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𝑓𝑔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density of vapor, liquid, surface tension of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liquid,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𝑓𝑔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latent heat of vaporisation]</a:t>
                </a:r>
              </a:p>
              <a:p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0421E6-CCB9-448E-BA04-73A8DECD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3" y="251117"/>
                <a:ext cx="10999433" cy="6066597"/>
              </a:xfrm>
              <a:prstGeom prst="rect">
                <a:avLst/>
              </a:prstGeom>
              <a:blipFill>
                <a:blip r:embed="rId2"/>
                <a:stretch>
                  <a:fillRect l="-388" t="-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5AE1F1-004D-462C-B26E-FE283235DB8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5852" y="1853676"/>
            <a:ext cx="5089864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834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712D-3B9D-4819-84C0-822C1C9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1376-CC64-4B42-84B5-4800E064E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11979"/>
            <a:ext cx="10353762" cy="3695136"/>
          </a:xfrm>
        </p:spPr>
        <p:txBody>
          <a:bodyPr/>
          <a:lstStyle/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We’ve formulated the problem by approaching the LFP from film boiling (higher temp)side.</a:t>
            </a:r>
          </a:p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In spray quenching water is deposited in form of droplets over the hot surface. When surface attains </a:t>
            </a:r>
            <a:r>
              <a:rPr lang="en-IN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Leidenfrost</a:t>
            </a: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temperature the droplets attains a specific shape i.e. pancake.</a:t>
            </a:r>
          </a:p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model that particular shape is captured along with some assumptions-</a:t>
            </a:r>
          </a:p>
          <a:p>
            <a:pPr marL="0" indent="0">
              <a:buNone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97EA4-4DCC-4EED-8CF3-F270381ECFB3}"/>
                  </a:ext>
                </a:extLst>
              </p:cNvPr>
              <p:cNvSpPr txBox="1"/>
              <p:nvPr/>
            </p:nvSpPr>
            <p:spPr>
              <a:xfrm>
                <a:off x="1544716" y="3737499"/>
                <a:ext cx="97334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Upper surface of the droplet is exposed to constant ambient pressure.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subcooling of the droplet shortly following deposition is ignored.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Any internal circulation within the liquid droplet is neglected.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Any temperature variation within the droplet during the evaporation process is ignored.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wall,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assumed to remain unchanged during the evaporation.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vapor layer is very thin compared to the droplet size.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97EA4-4DCC-4EED-8CF3-F270381E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16" y="3737499"/>
                <a:ext cx="9733490" cy="2031325"/>
              </a:xfrm>
              <a:prstGeom prst="rect">
                <a:avLst/>
              </a:prstGeom>
              <a:blipFill>
                <a:blip r:embed="rId2"/>
                <a:stretch>
                  <a:fillRect l="-438" t="-18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E213-E318-480B-8E5B-17CC4762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1460"/>
            <a:ext cx="10353761" cy="61551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 flow 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D7097DDA-AD0E-4207-A0F7-DA5FF95FA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118" y="1190542"/>
                <a:ext cx="10353762" cy="5794730"/>
              </a:xfrm>
            </p:spPr>
            <p:txBody>
              <a:bodyPr>
                <a:normAutofit/>
              </a:bodyPr>
              <a:lstStyle/>
              <a:p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small thickness the momentum equation of vapor</a:t>
                </a:r>
              </a:p>
              <a:p>
                <a:pPr marL="0" indent="0">
                  <a:buNone/>
                </a:pP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layer,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---(1)</a:t>
                </a:r>
              </a:p>
              <a:p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Radial velocity at bottom surface is neglected and for</a:t>
                </a:r>
              </a:p>
              <a:p>
                <a:pPr marL="0" indent="0">
                  <a:buNone/>
                </a:pPr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no-slip condition at solid surface u is zero, Hence B.C. </a:t>
                </a:r>
              </a:p>
              <a:p>
                <a:pPr marL="0" indent="0">
                  <a:buNone/>
                </a:pPr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--(2a) ,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--(2b).</a:t>
                </a:r>
              </a:p>
              <a:p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Integrating (1) with B.C.s yields </a:t>
                </a:r>
              </a:p>
              <a:p>
                <a:pPr marL="0" indent="0">
                  <a:buNone/>
                </a:pPr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----(3)</a:t>
                </a:r>
              </a:p>
              <a:p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Pressure in vapor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𝜎𝜅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---(4)</a:t>
                </a:r>
              </a:p>
              <a:p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Vapor velocity W in z direction, from continuity equation</a:t>
                </a:r>
              </a:p>
              <a:p>
                <a:pPr marL="0" indent="0">
                  <a:buNone/>
                </a:pPr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------(5)</a:t>
                </a:r>
              </a:p>
              <a:p>
                <a:endParaRPr lang="en-IN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D7097DDA-AD0E-4207-A0F7-DA5FF95FA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118" y="1190542"/>
                <a:ext cx="10353762" cy="5794730"/>
              </a:xfrm>
              <a:blipFill>
                <a:blip r:embed="rId2"/>
                <a:stretch>
                  <a:fillRect l="-471" t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31BEA9E-493F-4313-A6C5-01380334BBF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8"/>
          <a:stretch/>
        </p:blipFill>
        <p:spPr bwMode="auto">
          <a:xfrm>
            <a:off x="6509409" y="1343980"/>
            <a:ext cx="5682591" cy="336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A90085-9E84-4270-8230-E7CD201FDE5D}"/>
                  </a:ext>
                </a:extLst>
              </p:cNvPr>
              <p:cNvSpPr txBox="1"/>
              <p:nvPr/>
            </p:nvSpPr>
            <p:spPr>
              <a:xfrm>
                <a:off x="6509409" y="4864823"/>
                <a:ext cx="5223031" cy="60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[P</a:t>
                </a:r>
                <a:r>
                  <a:rPr lang="en-IN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I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liq</a:t>
                </a: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pressure,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,k are </a:t>
                </a:r>
                <a:r>
                  <a:rPr lang="en-IN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liq</a:t>
                </a: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density, gravity, surface tension, surface curvature]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A90085-9E84-4270-8230-E7CD201F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09" y="4864823"/>
                <a:ext cx="5223031" cy="604524"/>
              </a:xfrm>
              <a:prstGeom prst="rect">
                <a:avLst/>
              </a:prstGeom>
              <a:blipFill>
                <a:blip r:embed="rId4"/>
                <a:stretch>
                  <a:fillRect l="-700" t="-4040" r="-933" b="-1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02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7097E2-B2DA-4F40-A485-DFF8B603FC72}"/>
                  </a:ext>
                </a:extLst>
              </p:cNvPr>
              <p:cNvSpPr txBox="1"/>
              <p:nvPr/>
            </p:nvSpPr>
            <p:spPr>
              <a:xfrm>
                <a:off x="861133" y="585926"/>
                <a:ext cx="9783193" cy="6524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boundary condition w=0, z=0 eq. (5) can be integrated  to yield</a:t>
                </a:r>
              </a:p>
              <a:p>
                <a:r>
                  <a:rPr lang="en-IN" dirty="0"/>
                  <a:t>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den>
                        </m:f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 ----(6)</a:t>
                </a:r>
              </a:p>
              <a:p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 combined with eq. (4) simplified to the form</a:t>
                </a:r>
              </a:p>
              <a:p>
                <a:r>
                  <a:rPr lang="en-IN" dirty="0"/>
                  <a:t>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den>
                        </m:f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𝜎𝜅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 ---(7)</a:t>
                </a:r>
              </a:p>
              <a:p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vapor production rate per unit area v from the lower droplet interface can be obtained from heat balance</a:t>
                </a:r>
              </a:p>
              <a:p>
                <a:r>
                  <a:rPr lang="en-I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𝑓𝑔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/>
                  <a:t> ----(8)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Mass conservation for z direction vapor velocity w requires that 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------(9)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substituting (8),(9) into (7) and introducing capillary length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------(10)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following equation is obtained for dimensionless vapor layer thickness: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∗3</m:t>
                            </m:r>
                          </m:sup>
                        </m:sSup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----(11)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7097E2-B2DA-4F40-A485-DFF8B603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33" y="585926"/>
                <a:ext cx="9783193" cy="6524094"/>
              </a:xfrm>
              <a:prstGeom prst="rect">
                <a:avLst/>
              </a:prstGeom>
              <a:blipFill>
                <a:blip r:embed="rId2"/>
                <a:stretch>
                  <a:fillRect l="-374" t="-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DC4-97C0-4A4A-BE51-361C396BB75A}"/>
                  </a:ext>
                </a:extLst>
              </p:cNvPr>
              <p:cNvSpPr txBox="1"/>
              <p:nvPr/>
            </p:nvSpPr>
            <p:spPr>
              <a:xfrm>
                <a:off x="6169979" y="3193755"/>
                <a:ext cx="6022021" cy="9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𝑓𝑔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being the latent heat of vaporisation, vapor conductivity, emissivity and Stefan-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Boltzman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constant respectively.]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DC4-97C0-4A4A-BE51-361C396BB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979" y="3193755"/>
                <a:ext cx="6022021" cy="949555"/>
              </a:xfrm>
              <a:prstGeom prst="rect">
                <a:avLst/>
              </a:prstGeom>
              <a:blipFill>
                <a:blip r:embed="rId3"/>
                <a:stretch>
                  <a:fillRect l="-810" t="-4487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81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7C09E4-A636-4A8D-8A42-20F8BA3E0976}"/>
                  </a:ext>
                </a:extLst>
              </p:cNvPr>
              <p:cNvSpPr txBox="1"/>
              <p:nvPr/>
            </p:nvSpPr>
            <p:spPr>
              <a:xfrm>
                <a:off x="577048" y="346229"/>
                <a:ext cx="11194742" cy="4739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 parameters with asterisk are nondimensionalized forms. Non 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dimensionalization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done 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w.r.t.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capillary length viz.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δ/l,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=kl.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dimensionless parameter accounting for fluid properties and surface heating, </a:t>
                </a:r>
              </a:p>
              <a:p>
                <a:r>
                  <a:rPr lang="en-IN" dirty="0"/>
                  <a:t> 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𝑠𝑎𝑡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𝑠𝑏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𝑠𝑎𝑡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----(12)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3200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DROPLET SHAPE ANALYSIS</a:t>
                </a:r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 illustrated in the figure the surface of a sessile droplet can be divided into</a:t>
                </a:r>
              </a:p>
              <a:p>
                <a:r>
                  <a:rPr lang="en-IN" sz="3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parts along the perimeter of the circle of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𝑝𝑎𝑡𝑐h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 analysis of upper and lower part is given by-</a:t>
                </a:r>
              </a:p>
              <a:p>
                <a:endParaRPr lang="en-I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7C09E4-A636-4A8D-8A42-20F8BA3E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346229"/>
                <a:ext cx="11194742" cy="4739631"/>
              </a:xfrm>
              <a:prstGeom prst="rect">
                <a:avLst/>
              </a:prstGeom>
              <a:blipFill>
                <a:blip r:embed="rId2"/>
                <a:stretch>
                  <a:fillRect l="-1253" t="-901" r="-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6BA84-7BC8-4A80-BE53-65099D1F2EBB}"/>
                  </a:ext>
                </a:extLst>
              </p:cNvPr>
              <p:cNvSpPr txBox="1"/>
              <p:nvPr/>
            </p:nvSpPr>
            <p:spPr>
              <a:xfrm>
                <a:off x="577047" y="4132555"/>
                <a:ext cx="11037905" cy="2976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en-IN" sz="24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Upper droplet surface:</a:t>
                </a:r>
              </a:p>
              <a:p>
                <a:endParaRPr lang="en-IN" sz="240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shape of the upper droplet surface is governed by a balance between hydrostatic pressure and capillary pressure.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𝜎𝜅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----(13) where k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surface curvature at r=0 and z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measured from droplet apex.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introducing capillary length eq. (13) can be nondimensionalized to the form-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---(14)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40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6BA84-7BC8-4A80-BE53-65099D1F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7" y="4132555"/>
                <a:ext cx="11037905" cy="2976905"/>
              </a:xfrm>
              <a:prstGeom prst="rect">
                <a:avLst/>
              </a:prstGeom>
              <a:blipFill>
                <a:blip r:embed="rId3"/>
                <a:stretch>
                  <a:fillRect l="-829" t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55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1E2FB1-7638-4478-B63B-5D12101C252A}"/>
                  </a:ext>
                </a:extLst>
              </p:cNvPr>
              <p:cNvSpPr txBox="1"/>
              <p:nvPr/>
            </p:nvSpPr>
            <p:spPr>
              <a:xfrm>
                <a:off x="506027" y="426128"/>
                <a:ext cx="11345661" cy="5485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angle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introduced which is angle between tangent of arc and horizontal line.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Eq. (14) is solved in terms of arc length s along the droplet surface. It can be transformed into  </a:t>
                </a:r>
              </a:p>
              <a:p>
                <a:r>
                  <a:rPr lang="en-IN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--------(15a)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---------(15b)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-------(15c)</a:t>
                </a: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 are subjected to boundary conditions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0        ----(16a)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----(16b)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----(16c)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the length parameters are nondimensionalized relative to capillary length. The three first order ordinary differential equations can be easily solved by fourth order Runge-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Kutta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method from the droplet apex to the patching point.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1E2FB1-7638-4478-B63B-5D12101C2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7" y="426128"/>
                <a:ext cx="11345661" cy="5485412"/>
              </a:xfrm>
              <a:prstGeom prst="rect">
                <a:avLst/>
              </a:prstGeom>
              <a:blipFill>
                <a:blip r:embed="rId2"/>
                <a:stretch>
                  <a:fillRect l="-322" t="-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1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962</TotalTime>
  <Words>2057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Cambria Math</vt:lpstr>
      <vt:lpstr>Courier New</vt:lpstr>
      <vt:lpstr>Rockwell</vt:lpstr>
      <vt:lpstr>Times New Roman</vt:lpstr>
      <vt:lpstr>Damask</vt:lpstr>
      <vt:lpstr>SIMULATION OF THE SHAPE OF  LEIDENFROST DROPLET</vt:lpstr>
      <vt:lpstr>INTRODUCTION</vt:lpstr>
      <vt:lpstr>DIFFERENT STAGES OF BOILING</vt:lpstr>
      <vt:lpstr>PowerPoint Presentation</vt:lpstr>
      <vt:lpstr>MATHEMATICAL FORMULATION</vt:lpstr>
      <vt:lpstr>VAPOR flow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</vt:lpstr>
      <vt:lpstr>Pseudo code</vt:lpstr>
      <vt:lpstr>plotting</vt:lpstr>
      <vt:lpstr>Submission of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THE SHAPE OF LEIDENFROST DROPLET</dc:title>
  <dc:creator>AYAN PANJA</dc:creator>
  <cp:lastModifiedBy>AYAN PANJA</cp:lastModifiedBy>
  <cp:revision>71</cp:revision>
  <dcterms:created xsi:type="dcterms:W3CDTF">2021-01-31T06:33:17Z</dcterms:created>
  <dcterms:modified xsi:type="dcterms:W3CDTF">2021-02-03T12:19:04Z</dcterms:modified>
</cp:coreProperties>
</file>