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3640" r:id="rId5"/>
    <p:sldId id="3694" r:id="rId6"/>
    <p:sldId id="3697" r:id="rId7"/>
    <p:sldId id="3708" r:id="rId8"/>
    <p:sldId id="3709" r:id="rId9"/>
    <p:sldId id="3707" r:id="rId10"/>
    <p:sldId id="3700" r:id="rId11"/>
    <p:sldId id="3701" r:id="rId12"/>
    <p:sldId id="3702" r:id="rId13"/>
    <p:sldId id="3710" r:id="rId14"/>
    <p:sldId id="3711" r:id="rId15"/>
    <p:sldId id="3703" r:id="rId16"/>
    <p:sldId id="3715" r:id="rId17"/>
    <p:sldId id="3704" r:id="rId18"/>
    <p:sldId id="3719" r:id="rId19"/>
    <p:sldId id="3720" r:id="rId20"/>
    <p:sldId id="3717" r:id="rId21"/>
    <p:sldId id="3718" r:id="rId22"/>
    <p:sldId id="3706" r:id="rId23"/>
    <p:sldId id="3712" r:id="rId24"/>
    <p:sldId id="36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2CFE"/>
    <a:srgbClr val="AE36FF"/>
    <a:srgbClr val="4AAEFC"/>
    <a:srgbClr val="434ACF"/>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6283" autoAdjust="0"/>
  </p:normalViewPr>
  <p:slideViewPr>
    <p:cSldViewPr snapToGrid="0" snapToObjects="1">
      <p:cViewPr varScale="1">
        <p:scale>
          <a:sx n="112" d="100"/>
          <a:sy n="112" d="100"/>
        </p:scale>
        <p:origin x="360"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12/7/2023</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12/7/2023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78gYR8iBX7laRtC49K6hxnCpk0DhvSkK/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4084554" y="2091843"/>
            <a:ext cx="4022892" cy="923330"/>
          </a:xfrm>
          <a:prstGeom prst="rect">
            <a:avLst/>
          </a:prstGeom>
          <a:noFill/>
        </p:spPr>
        <p:txBody>
          <a:bodyPr wrap="square" rtlCol="0">
            <a:spAutoFit/>
          </a:bodyPr>
          <a:lstStyle/>
          <a:p>
            <a:r>
              <a:rPr lang="en-IN" sz="5400" dirty="0"/>
              <a:t>Minor Project</a:t>
            </a:r>
          </a:p>
        </p:txBody>
      </p:sp>
      <p:sp>
        <p:nvSpPr>
          <p:cNvPr id="4" name="TextBox 3"/>
          <p:cNvSpPr txBox="1"/>
          <p:nvPr/>
        </p:nvSpPr>
        <p:spPr>
          <a:xfrm>
            <a:off x="1121722" y="3015173"/>
            <a:ext cx="9948555" cy="1077218"/>
          </a:xfrm>
          <a:prstGeom prst="rect">
            <a:avLst/>
          </a:prstGeom>
          <a:noFill/>
        </p:spPr>
        <p:txBody>
          <a:bodyPr wrap="square" rtlCol="0">
            <a:spAutoFit/>
          </a:bodyPr>
          <a:lstStyle/>
          <a:p>
            <a:pPr algn="ctr"/>
            <a:r>
              <a:rPr lang="en-IN" sz="3200" dirty="0"/>
              <a:t>Title: </a:t>
            </a:r>
            <a:r>
              <a:rPr lang="en-US" sz="3200" dirty="0"/>
              <a:t>A Comparative Study and Analysis of Different Optimized Indexing Algorithms</a:t>
            </a:r>
            <a:r>
              <a:rPr lang="en-IN" sz="3200" dirty="0"/>
              <a:t>  </a:t>
            </a:r>
          </a:p>
        </p:txBody>
      </p:sp>
      <p:sp>
        <p:nvSpPr>
          <p:cNvPr id="6" name="TextBox 5"/>
          <p:cNvSpPr txBox="1"/>
          <p:nvPr/>
        </p:nvSpPr>
        <p:spPr>
          <a:xfrm>
            <a:off x="304829" y="5203635"/>
            <a:ext cx="3174275" cy="923330"/>
          </a:xfrm>
          <a:prstGeom prst="rect">
            <a:avLst/>
          </a:prstGeom>
          <a:noFill/>
        </p:spPr>
        <p:txBody>
          <a:bodyPr wrap="square" rtlCol="0">
            <a:spAutoFit/>
          </a:bodyPr>
          <a:lstStyle/>
          <a:p>
            <a:r>
              <a:rPr lang="en-IN" dirty="0"/>
              <a:t>Presented by:</a:t>
            </a:r>
          </a:p>
          <a:p>
            <a:r>
              <a:rPr lang="en-IN" dirty="0"/>
              <a:t>R2142211229  - Anvi Goel</a:t>
            </a:r>
          </a:p>
          <a:p>
            <a:r>
              <a:rPr lang="en-IN" dirty="0"/>
              <a:t>R2142211202  - Ayan Sar</a:t>
            </a:r>
          </a:p>
        </p:txBody>
      </p:sp>
      <p:sp>
        <p:nvSpPr>
          <p:cNvPr id="9" name="TextBox 8"/>
          <p:cNvSpPr txBox="1"/>
          <p:nvPr/>
        </p:nvSpPr>
        <p:spPr>
          <a:xfrm>
            <a:off x="8712898" y="5203635"/>
            <a:ext cx="2717074" cy="646331"/>
          </a:xfrm>
          <a:prstGeom prst="rect">
            <a:avLst/>
          </a:prstGeom>
          <a:noFill/>
        </p:spPr>
        <p:txBody>
          <a:bodyPr wrap="square" rtlCol="0">
            <a:spAutoFit/>
          </a:bodyPr>
          <a:lstStyle/>
          <a:p>
            <a:r>
              <a:rPr lang="en-IN" dirty="0"/>
              <a:t>Mentored By:</a:t>
            </a:r>
            <a:br>
              <a:rPr lang="en-IN" dirty="0"/>
            </a:br>
            <a:r>
              <a:rPr lang="en-IN" dirty="0"/>
              <a:t>Dr. Kingshuk Srivastava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747943"/>
            <a:ext cx="11494771" cy="6247864"/>
          </a:xfrm>
          <a:prstGeom prst="rect">
            <a:avLst/>
          </a:prstGeom>
          <a:noFill/>
        </p:spPr>
        <p:txBody>
          <a:bodyPr wrap="square" rtlCol="0">
            <a:spAutoFit/>
          </a:bodyPr>
          <a:lstStyle/>
          <a:p>
            <a:pPr algn="just"/>
            <a:r>
              <a:rPr lang="en-US" sz="2000" dirty="0">
                <a:solidFill>
                  <a:srgbClr val="FF0000"/>
                </a:solidFill>
                <a:latin typeface="Times New Roman" panose="02020603050405020304" pitchFamily="18" charset="0"/>
                <a:cs typeface="Times New Roman" panose="02020603050405020304" pitchFamily="18" charset="0"/>
              </a:rPr>
              <a:t>Steps:</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Algorithm Selection</a:t>
            </a:r>
            <a:r>
              <a:rPr lang="en-US" sz="2000" dirty="0">
                <a:solidFill>
                  <a:srgbClr val="FF0000"/>
                </a:solidFill>
                <a:latin typeface="Times New Roman" panose="02020603050405020304" pitchFamily="18" charset="0"/>
                <a:cs typeface="Times New Roman" panose="02020603050405020304" pitchFamily="18" charset="0"/>
              </a:rPr>
              <a:t>: Select a diverse set of indexing algorithms that represent various optimization techniques in the field.</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Data Collection</a:t>
            </a:r>
            <a:r>
              <a:rPr lang="en-US" sz="2000" dirty="0">
                <a:solidFill>
                  <a:srgbClr val="FF0000"/>
                </a:solidFill>
                <a:latin typeface="Times New Roman" panose="02020603050405020304" pitchFamily="18" charset="0"/>
                <a:cs typeface="Times New Roman" panose="02020603050405020304" pitchFamily="18" charset="0"/>
              </a:rPr>
              <a:t>: Gather a range of datasets, including structured, semi-structured, and unstructured data, to evaluate algorithm performance under different data types and sizes.</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Benchmarking Criteria</a:t>
            </a:r>
            <a:r>
              <a:rPr lang="en-US" sz="2000" dirty="0">
                <a:solidFill>
                  <a:srgbClr val="FF0000"/>
                </a:solidFill>
                <a:latin typeface="Times New Roman" panose="02020603050405020304" pitchFamily="18" charset="0"/>
                <a:cs typeface="Times New Roman" panose="02020603050405020304" pitchFamily="18" charset="0"/>
              </a:rPr>
              <a:t>: Define a set of benchmarking criteria, including query response time, insertion and deletion efficiency, storage overhead, scalability, query pattern sensitivity, and concurrency handling.</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Experimental Setup</a:t>
            </a:r>
            <a:r>
              <a:rPr lang="en-US" sz="2000" dirty="0">
                <a:solidFill>
                  <a:srgbClr val="FF0000"/>
                </a:solidFill>
                <a:latin typeface="Times New Roman" panose="02020603050405020304" pitchFamily="18" charset="0"/>
                <a:cs typeface="Times New Roman" panose="02020603050405020304" pitchFamily="18" charset="0"/>
              </a:rPr>
              <a:t>: Establish a controlled experimental environment with consistent hardware, software, and query workloads to ensure reproducibility.</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Algorithm Implementation</a:t>
            </a:r>
            <a:r>
              <a:rPr lang="en-US" sz="2000" dirty="0">
                <a:solidFill>
                  <a:srgbClr val="FF0000"/>
                </a:solidFill>
                <a:latin typeface="Times New Roman" panose="02020603050405020304" pitchFamily="18" charset="0"/>
                <a:cs typeface="Times New Roman" panose="02020603050405020304" pitchFamily="18" charset="0"/>
              </a:rPr>
              <a:t>: Implement each selected indexing algorithm following best practices, ensuring optimization and efficiency.</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Experiment Execution</a:t>
            </a:r>
            <a:r>
              <a:rPr lang="en-US" sz="2000" dirty="0">
                <a:solidFill>
                  <a:srgbClr val="FF0000"/>
                </a:solidFill>
                <a:latin typeface="Times New Roman" panose="02020603050405020304" pitchFamily="18" charset="0"/>
                <a:cs typeface="Times New Roman" panose="02020603050405020304" pitchFamily="18" charset="0"/>
              </a:rPr>
              <a:t>: Execute experiments with each algorithm, measure performance metrics across multiple trials, and record results.</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Data Analysis</a:t>
            </a:r>
            <a:r>
              <a:rPr lang="en-US" sz="2000" dirty="0">
                <a:solidFill>
                  <a:srgbClr val="FF0000"/>
                </a:solidFill>
                <a:latin typeface="Times New Roman" panose="02020603050405020304" pitchFamily="18" charset="0"/>
                <a:cs typeface="Times New Roman" panose="02020603050405020304" pitchFamily="18" charset="0"/>
              </a:rPr>
              <a:t>: Analyze collected data statistically to assess algorithm performance, considering trade-offs and limitations.</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Documentation</a:t>
            </a:r>
            <a:r>
              <a:rPr lang="en-US" sz="2000" dirty="0">
                <a:solidFill>
                  <a:srgbClr val="FF0000"/>
                </a:solidFill>
                <a:latin typeface="Times New Roman" panose="02020603050405020304" pitchFamily="18" charset="0"/>
                <a:cs typeface="Times New Roman" panose="02020603050405020304" pitchFamily="18" charset="0"/>
              </a:rPr>
              <a:t>: Document experimental setup, data sources, and detailed results, using visualizations to represent performance metrics effectively.</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Recommendations</a:t>
            </a:r>
            <a:r>
              <a:rPr lang="en-US" sz="2000" dirty="0">
                <a:solidFill>
                  <a:srgbClr val="FF0000"/>
                </a:solidFill>
                <a:latin typeface="Times New Roman" panose="02020603050405020304" pitchFamily="18" charset="0"/>
                <a:cs typeface="Times New Roman" panose="02020603050405020304" pitchFamily="18" charset="0"/>
              </a:rPr>
              <a:t>: Provide recommendations and guidelines for selecting indexing algorithms based on the analysis, considering dataset types and real-world applications.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88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F8EC9CE-C14C-E8B7-E150-3888970DAD7F}"/>
              </a:ext>
            </a:extLst>
          </p:cNvPr>
          <p:cNvSpPr txBox="1"/>
          <p:nvPr/>
        </p:nvSpPr>
        <p:spPr>
          <a:xfrm>
            <a:off x="325927" y="833401"/>
            <a:ext cx="11494771" cy="400110"/>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Timeline:</a:t>
            </a:r>
          </a:p>
        </p:txBody>
      </p:sp>
      <p:graphicFrame>
        <p:nvGraphicFramePr>
          <p:cNvPr id="5" name="Table 5">
            <a:extLst>
              <a:ext uri="{FF2B5EF4-FFF2-40B4-BE49-F238E27FC236}">
                <a16:creationId xmlns:a16="http://schemas.microsoft.com/office/drawing/2014/main" id="{B7A773FC-5D36-9B20-4303-712929F9A64A}"/>
              </a:ext>
            </a:extLst>
          </p:cNvPr>
          <p:cNvGraphicFramePr>
            <a:graphicFrameLocks noGrp="1"/>
          </p:cNvGraphicFramePr>
          <p:nvPr>
            <p:extLst>
              <p:ext uri="{D42A27DB-BD31-4B8C-83A1-F6EECF244321}">
                <p14:modId xmlns:p14="http://schemas.microsoft.com/office/powerpoint/2010/main" val="3518720774"/>
              </p:ext>
            </p:extLst>
          </p:nvPr>
        </p:nvGraphicFramePr>
        <p:xfrm>
          <a:off x="1364874" y="1262906"/>
          <a:ext cx="9462252" cy="4781550"/>
        </p:xfrm>
        <a:graphic>
          <a:graphicData uri="http://schemas.openxmlformats.org/drawingml/2006/table">
            <a:tbl>
              <a:tblPr firstRow="1" bandRow="1">
                <a:tableStyleId>{5C22544A-7EE6-4342-B048-85BDC9FD1C3A}</a:tableStyleId>
              </a:tblPr>
              <a:tblGrid>
                <a:gridCol w="4731126">
                  <a:extLst>
                    <a:ext uri="{9D8B030D-6E8A-4147-A177-3AD203B41FA5}">
                      <a16:colId xmlns:a16="http://schemas.microsoft.com/office/drawing/2014/main" val="2353546165"/>
                    </a:ext>
                  </a:extLst>
                </a:gridCol>
                <a:gridCol w="4731126">
                  <a:extLst>
                    <a:ext uri="{9D8B030D-6E8A-4147-A177-3AD203B41FA5}">
                      <a16:colId xmlns:a16="http://schemas.microsoft.com/office/drawing/2014/main" val="3622751848"/>
                    </a:ext>
                  </a:extLst>
                </a:gridCol>
              </a:tblGrid>
              <a:tr h="478155">
                <a:tc>
                  <a:txBody>
                    <a:bodyPr/>
                    <a:lstStyle/>
                    <a:p>
                      <a:pPr algn="ctr"/>
                      <a:r>
                        <a:rPr lang="en-US" dirty="0"/>
                        <a:t>Methodological steps</a:t>
                      </a:r>
                      <a:endParaRPr lang="en-IN" dirty="0"/>
                    </a:p>
                  </a:txBody>
                  <a:tcPr anchor="ctr"/>
                </a:tc>
                <a:tc>
                  <a:txBody>
                    <a:bodyPr/>
                    <a:lstStyle/>
                    <a:p>
                      <a:pPr algn="ctr"/>
                      <a:r>
                        <a:rPr lang="en-US" dirty="0"/>
                        <a:t>Time required</a:t>
                      </a:r>
                      <a:endParaRPr lang="en-IN" dirty="0"/>
                    </a:p>
                  </a:txBody>
                  <a:tcPr anchor="ctr"/>
                </a:tc>
                <a:extLst>
                  <a:ext uri="{0D108BD9-81ED-4DB2-BD59-A6C34878D82A}">
                    <a16:rowId xmlns:a16="http://schemas.microsoft.com/office/drawing/2014/main" val="1778662639"/>
                  </a:ext>
                </a:extLst>
              </a:tr>
              <a:tr h="478155">
                <a:tc>
                  <a:txBody>
                    <a:bodyPr/>
                    <a:lstStyle/>
                    <a:p>
                      <a:pPr algn="ctr"/>
                      <a:r>
                        <a:rPr lang="en-US" dirty="0"/>
                        <a:t>Algorithm selection</a:t>
                      </a:r>
                      <a:endParaRPr lang="en-IN" dirty="0"/>
                    </a:p>
                  </a:txBody>
                  <a:tcPr anchor="ctr"/>
                </a:tc>
                <a:tc>
                  <a:txBody>
                    <a:bodyPr/>
                    <a:lstStyle/>
                    <a:p>
                      <a:pPr algn="ctr"/>
                      <a:r>
                        <a:rPr lang="en-US" dirty="0"/>
                        <a:t>1-2 days</a:t>
                      </a:r>
                      <a:endParaRPr lang="en-IN" dirty="0"/>
                    </a:p>
                  </a:txBody>
                  <a:tcPr anchor="ctr"/>
                </a:tc>
                <a:extLst>
                  <a:ext uri="{0D108BD9-81ED-4DB2-BD59-A6C34878D82A}">
                    <a16:rowId xmlns:a16="http://schemas.microsoft.com/office/drawing/2014/main" val="2947724125"/>
                  </a:ext>
                </a:extLst>
              </a:tr>
              <a:tr h="478155">
                <a:tc>
                  <a:txBody>
                    <a:bodyPr/>
                    <a:lstStyle/>
                    <a:p>
                      <a:pPr algn="ctr"/>
                      <a:r>
                        <a:rPr lang="en-US" dirty="0"/>
                        <a:t>Data Collection</a:t>
                      </a:r>
                      <a:endParaRPr lang="en-IN" dirty="0"/>
                    </a:p>
                  </a:txBody>
                  <a:tcPr anchor="ctr"/>
                </a:tc>
                <a:tc>
                  <a:txBody>
                    <a:bodyPr/>
                    <a:lstStyle/>
                    <a:p>
                      <a:pPr algn="ctr"/>
                      <a:r>
                        <a:rPr lang="en-US" dirty="0"/>
                        <a:t>2-3 days</a:t>
                      </a:r>
                      <a:endParaRPr lang="en-IN" dirty="0"/>
                    </a:p>
                  </a:txBody>
                  <a:tcPr anchor="ctr"/>
                </a:tc>
                <a:extLst>
                  <a:ext uri="{0D108BD9-81ED-4DB2-BD59-A6C34878D82A}">
                    <a16:rowId xmlns:a16="http://schemas.microsoft.com/office/drawing/2014/main" val="760438163"/>
                  </a:ext>
                </a:extLst>
              </a:tr>
              <a:tr h="478155">
                <a:tc>
                  <a:txBody>
                    <a:bodyPr/>
                    <a:lstStyle/>
                    <a:p>
                      <a:pPr algn="ctr"/>
                      <a:r>
                        <a:rPr lang="en-US" dirty="0"/>
                        <a:t>Benchmarking Criteria</a:t>
                      </a:r>
                      <a:endParaRPr lang="en-IN" dirty="0"/>
                    </a:p>
                  </a:txBody>
                  <a:tcPr anchor="ctr"/>
                </a:tc>
                <a:tc>
                  <a:txBody>
                    <a:bodyPr/>
                    <a:lstStyle/>
                    <a:p>
                      <a:pPr algn="ctr"/>
                      <a:r>
                        <a:rPr lang="en-US" dirty="0"/>
                        <a:t>2 days</a:t>
                      </a:r>
                      <a:endParaRPr lang="en-IN" dirty="0"/>
                    </a:p>
                  </a:txBody>
                  <a:tcPr anchor="ctr"/>
                </a:tc>
                <a:extLst>
                  <a:ext uri="{0D108BD9-81ED-4DB2-BD59-A6C34878D82A}">
                    <a16:rowId xmlns:a16="http://schemas.microsoft.com/office/drawing/2014/main" val="2293380258"/>
                  </a:ext>
                </a:extLst>
              </a:tr>
              <a:tr h="478155">
                <a:tc>
                  <a:txBody>
                    <a:bodyPr/>
                    <a:lstStyle/>
                    <a:p>
                      <a:pPr algn="ctr"/>
                      <a:r>
                        <a:rPr lang="en-US" dirty="0"/>
                        <a:t>Experimental Setup</a:t>
                      </a:r>
                      <a:endParaRPr lang="en-IN" dirty="0"/>
                    </a:p>
                  </a:txBody>
                  <a:tcPr anchor="ctr"/>
                </a:tc>
                <a:tc>
                  <a:txBody>
                    <a:bodyPr/>
                    <a:lstStyle/>
                    <a:p>
                      <a:pPr algn="ctr"/>
                      <a:r>
                        <a:rPr lang="en-US" dirty="0"/>
                        <a:t>1 day</a:t>
                      </a:r>
                      <a:endParaRPr lang="en-IN" dirty="0"/>
                    </a:p>
                  </a:txBody>
                  <a:tcPr anchor="ctr"/>
                </a:tc>
                <a:extLst>
                  <a:ext uri="{0D108BD9-81ED-4DB2-BD59-A6C34878D82A}">
                    <a16:rowId xmlns:a16="http://schemas.microsoft.com/office/drawing/2014/main" val="1444062057"/>
                  </a:ext>
                </a:extLst>
              </a:tr>
              <a:tr h="478155">
                <a:tc>
                  <a:txBody>
                    <a:bodyPr/>
                    <a:lstStyle/>
                    <a:p>
                      <a:pPr algn="ctr"/>
                      <a:r>
                        <a:rPr lang="en-US" dirty="0"/>
                        <a:t>Algorithm implementation</a:t>
                      </a:r>
                      <a:endParaRPr lang="en-IN" dirty="0"/>
                    </a:p>
                  </a:txBody>
                  <a:tcPr anchor="ctr"/>
                </a:tc>
                <a:tc>
                  <a:txBody>
                    <a:bodyPr/>
                    <a:lstStyle/>
                    <a:p>
                      <a:pPr algn="ctr"/>
                      <a:r>
                        <a:rPr lang="en-US" dirty="0"/>
                        <a:t>2-3 days</a:t>
                      </a:r>
                      <a:endParaRPr lang="en-IN" dirty="0"/>
                    </a:p>
                  </a:txBody>
                  <a:tcPr anchor="ctr"/>
                </a:tc>
                <a:extLst>
                  <a:ext uri="{0D108BD9-81ED-4DB2-BD59-A6C34878D82A}">
                    <a16:rowId xmlns:a16="http://schemas.microsoft.com/office/drawing/2014/main" val="3469833388"/>
                  </a:ext>
                </a:extLst>
              </a:tr>
              <a:tr h="478155">
                <a:tc>
                  <a:txBody>
                    <a:bodyPr/>
                    <a:lstStyle/>
                    <a:p>
                      <a:pPr algn="ctr"/>
                      <a:r>
                        <a:rPr lang="en-US" dirty="0"/>
                        <a:t>Experiment Execution</a:t>
                      </a:r>
                      <a:endParaRPr lang="en-IN" dirty="0"/>
                    </a:p>
                  </a:txBody>
                  <a:tcPr anchor="ctr"/>
                </a:tc>
                <a:tc>
                  <a:txBody>
                    <a:bodyPr/>
                    <a:lstStyle/>
                    <a:p>
                      <a:pPr algn="ctr"/>
                      <a:r>
                        <a:rPr lang="en-US" dirty="0"/>
                        <a:t>2 days</a:t>
                      </a:r>
                      <a:endParaRPr lang="en-IN" dirty="0"/>
                    </a:p>
                  </a:txBody>
                  <a:tcPr anchor="ctr"/>
                </a:tc>
                <a:extLst>
                  <a:ext uri="{0D108BD9-81ED-4DB2-BD59-A6C34878D82A}">
                    <a16:rowId xmlns:a16="http://schemas.microsoft.com/office/drawing/2014/main" val="986202033"/>
                  </a:ext>
                </a:extLst>
              </a:tr>
              <a:tr h="478155">
                <a:tc>
                  <a:txBody>
                    <a:bodyPr/>
                    <a:lstStyle/>
                    <a:p>
                      <a:pPr algn="ctr"/>
                      <a:r>
                        <a:rPr lang="en-US" dirty="0"/>
                        <a:t>Data Analysis</a:t>
                      </a:r>
                      <a:endParaRPr lang="en-IN" dirty="0"/>
                    </a:p>
                  </a:txBody>
                  <a:tcPr anchor="ctr"/>
                </a:tc>
                <a:tc>
                  <a:txBody>
                    <a:bodyPr/>
                    <a:lstStyle/>
                    <a:p>
                      <a:pPr algn="ctr"/>
                      <a:r>
                        <a:rPr lang="en-US" dirty="0"/>
                        <a:t>2 days</a:t>
                      </a:r>
                      <a:endParaRPr lang="en-IN" dirty="0"/>
                    </a:p>
                  </a:txBody>
                  <a:tcPr anchor="ctr"/>
                </a:tc>
                <a:extLst>
                  <a:ext uri="{0D108BD9-81ED-4DB2-BD59-A6C34878D82A}">
                    <a16:rowId xmlns:a16="http://schemas.microsoft.com/office/drawing/2014/main" val="491426271"/>
                  </a:ext>
                </a:extLst>
              </a:tr>
              <a:tr h="478155">
                <a:tc>
                  <a:txBody>
                    <a:bodyPr/>
                    <a:lstStyle/>
                    <a:p>
                      <a:pPr algn="ctr"/>
                      <a:r>
                        <a:rPr lang="en-US" dirty="0"/>
                        <a:t>Documentation</a:t>
                      </a:r>
                      <a:endParaRPr lang="en-IN" dirty="0"/>
                    </a:p>
                  </a:txBody>
                  <a:tcPr anchor="ctr"/>
                </a:tc>
                <a:tc>
                  <a:txBody>
                    <a:bodyPr/>
                    <a:lstStyle/>
                    <a:p>
                      <a:pPr algn="ctr"/>
                      <a:r>
                        <a:rPr lang="en-US" dirty="0"/>
                        <a:t>2 days</a:t>
                      </a:r>
                      <a:endParaRPr lang="en-IN" dirty="0"/>
                    </a:p>
                  </a:txBody>
                  <a:tcPr anchor="ctr"/>
                </a:tc>
                <a:extLst>
                  <a:ext uri="{0D108BD9-81ED-4DB2-BD59-A6C34878D82A}">
                    <a16:rowId xmlns:a16="http://schemas.microsoft.com/office/drawing/2014/main" val="289812026"/>
                  </a:ext>
                </a:extLst>
              </a:tr>
              <a:tr h="478155">
                <a:tc>
                  <a:txBody>
                    <a:bodyPr/>
                    <a:lstStyle/>
                    <a:p>
                      <a:pPr algn="ctr"/>
                      <a:r>
                        <a:rPr lang="en-US" dirty="0"/>
                        <a:t>Recommendations</a:t>
                      </a:r>
                      <a:endParaRPr lang="en-IN" dirty="0"/>
                    </a:p>
                  </a:txBody>
                  <a:tcPr anchor="ctr"/>
                </a:tc>
                <a:tc>
                  <a:txBody>
                    <a:bodyPr/>
                    <a:lstStyle/>
                    <a:p>
                      <a:pPr algn="ctr"/>
                      <a:r>
                        <a:rPr lang="en-US" dirty="0"/>
                        <a:t>1 day</a:t>
                      </a:r>
                      <a:endParaRPr lang="en-IN" dirty="0"/>
                    </a:p>
                  </a:txBody>
                  <a:tcPr anchor="ctr"/>
                </a:tc>
                <a:extLst>
                  <a:ext uri="{0D108BD9-81ED-4DB2-BD59-A6C34878D82A}">
                    <a16:rowId xmlns:a16="http://schemas.microsoft.com/office/drawing/2014/main" val="716343231"/>
                  </a:ext>
                </a:extLst>
              </a:tr>
            </a:tbl>
          </a:graphicData>
        </a:graphic>
      </p:graphicFrame>
    </p:spTree>
    <p:extLst>
      <p:ext uri="{BB962C8B-B14F-4D97-AF65-F5344CB8AC3E}">
        <p14:creationId xmlns:p14="http://schemas.microsoft.com/office/powerpoint/2010/main" val="16090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870789"/>
            <a:ext cx="9901002" cy="2523768"/>
          </a:xfrm>
          <a:prstGeom prst="rect">
            <a:avLst/>
          </a:prstGeom>
          <a:noFill/>
        </p:spPr>
        <p:txBody>
          <a:bodyPr wrap="square" rtlCol="0">
            <a:spAutoFit/>
          </a:bodyPr>
          <a:lstStyle/>
          <a:p>
            <a:r>
              <a:rPr lang="en-US" sz="2000" dirty="0">
                <a:solidFill>
                  <a:schemeClr val="accent2"/>
                </a:solidFill>
                <a:latin typeface="Arial" panose="020B0604020202020204" pitchFamily="34" charset="0"/>
                <a:cs typeface="Arial" panose="020B0604020202020204" pitchFamily="34" charset="0"/>
              </a:rPr>
              <a:t>Requirement analysis (Link of SRS)</a:t>
            </a:r>
          </a:p>
          <a:p>
            <a:endParaRPr lang="en-US" sz="2000" dirty="0">
              <a:solidFill>
                <a:schemeClr val="accent2"/>
              </a:solidFill>
              <a:latin typeface="Arial" panose="020B0604020202020204" pitchFamily="34" charset="0"/>
              <a:cs typeface="Arial" panose="020B0604020202020204" pitchFamily="34" charset="0"/>
            </a:endParaRPr>
          </a:p>
          <a:p>
            <a:r>
              <a:rPr lang="en-US" sz="2000" dirty="0">
                <a:solidFill>
                  <a:schemeClr val="accent2"/>
                </a:solidFill>
                <a:latin typeface="Arial" panose="020B0604020202020204" pitchFamily="34" charset="0"/>
                <a:cs typeface="Arial" panose="020B0604020202020204" pitchFamily="34" charset="0"/>
                <a:hlinkClick r:id="rId2"/>
              </a:rPr>
              <a:t>https://drive.google.com/file/d/178gYR8iBX7laRtC49K6hxnCpk0DhvSkK/view?usp=sharing</a:t>
            </a:r>
            <a:endParaRPr lang="en-US" sz="2000" dirty="0">
              <a:solidFill>
                <a:schemeClr val="accent2"/>
              </a:solidFill>
              <a:latin typeface="Arial" panose="020B0604020202020204" pitchFamily="34" charset="0"/>
              <a:cs typeface="Arial" panose="020B0604020202020204" pitchFamily="34" charset="0"/>
            </a:endParaRPr>
          </a:p>
          <a:p>
            <a:endParaRPr lang="en-US" sz="2000" dirty="0">
              <a:solidFill>
                <a:schemeClr val="accent2"/>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75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34696"/>
            <a:ext cx="9901002" cy="1292662"/>
          </a:xfrm>
          <a:prstGeom prst="rect">
            <a:avLst/>
          </a:prstGeom>
          <a:noFill/>
        </p:spPr>
        <p:txBody>
          <a:bodyPr wrap="square" rtlCol="0">
            <a:spAutoFit/>
          </a:bodyPr>
          <a:lstStyle/>
          <a:p>
            <a:r>
              <a:rPr lang="en-US" sz="2000" dirty="0">
                <a:solidFill>
                  <a:schemeClr val="accent2"/>
                </a:solidFill>
                <a:latin typeface="Arial" panose="020B0604020202020204" pitchFamily="34" charset="0"/>
                <a:cs typeface="Arial" panose="020B0604020202020204" pitchFamily="34" charset="0"/>
              </a:rPr>
              <a:t>Technical Diagram</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B4D07D9-7751-A663-13E7-E5AE33614B90}"/>
              </a:ext>
            </a:extLst>
          </p:cNvPr>
          <p:cNvPicPr>
            <a:picLocks noChangeAspect="1"/>
          </p:cNvPicPr>
          <p:nvPr/>
        </p:nvPicPr>
        <p:blipFill>
          <a:blip r:embed="rId2"/>
          <a:stretch>
            <a:fillRect/>
          </a:stretch>
        </p:blipFill>
        <p:spPr>
          <a:xfrm>
            <a:off x="3431316" y="934696"/>
            <a:ext cx="5329368" cy="5672803"/>
          </a:xfrm>
          <a:prstGeom prst="rect">
            <a:avLst/>
          </a:prstGeom>
        </p:spPr>
      </p:pic>
    </p:spTree>
    <p:extLst>
      <p:ext uri="{BB962C8B-B14F-4D97-AF65-F5344CB8AC3E}">
        <p14:creationId xmlns:p14="http://schemas.microsoft.com/office/powerpoint/2010/main" val="58718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833401"/>
            <a:ext cx="9901002"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Outcome Graphs</a:t>
            </a:r>
          </a:p>
        </p:txBody>
      </p:sp>
      <p:pic>
        <p:nvPicPr>
          <p:cNvPr id="5" name="Picture 4">
            <a:extLst>
              <a:ext uri="{FF2B5EF4-FFF2-40B4-BE49-F238E27FC236}">
                <a16:creationId xmlns:a16="http://schemas.microsoft.com/office/drawing/2014/main" id="{98270262-BDAB-8C50-101C-C0036904ABD6}"/>
              </a:ext>
            </a:extLst>
          </p:cNvPr>
          <p:cNvPicPr>
            <a:picLocks noChangeAspect="1"/>
          </p:cNvPicPr>
          <p:nvPr/>
        </p:nvPicPr>
        <p:blipFill rotWithShape="1">
          <a:blip r:embed="rId2"/>
          <a:srcRect r="1101"/>
          <a:stretch/>
        </p:blipFill>
        <p:spPr>
          <a:xfrm>
            <a:off x="325928" y="1302576"/>
            <a:ext cx="3999888" cy="4578145"/>
          </a:xfrm>
          <a:prstGeom prst="rect">
            <a:avLst/>
          </a:prstGeom>
        </p:spPr>
      </p:pic>
      <p:sp>
        <p:nvSpPr>
          <p:cNvPr id="6" name="TextBox 5">
            <a:extLst>
              <a:ext uri="{FF2B5EF4-FFF2-40B4-BE49-F238E27FC236}">
                <a16:creationId xmlns:a16="http://schemas.microsoft.com/office/drawing/2014/main" id="{2AC1B1AB-EF46-5D69-998C-90F7545058AF}"/>
              </a:ext>
            </a:extLst>
          </p:cNvPr>
          <p:cNvSpPr txBox="1"/>
          <p:nvPr/>
        </p:nvSpPr>
        <p:spPr>
          <a:xfrm>
            <a:off x="867190" y="5959176"/>
            <a:ext cx="3290030"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B Tree without optimization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7717" y="1302576"/>
            <a:ext cx="3999889" cy="4675779"/>
          </a:xfrm>
          <a:prstGeom prst="rect">
            <a:avLst/>
          </a:prstGeom>
        </p:spPr>
      </p:pic>
      <p:sp>
        <p:nvSpPr>
          <p:cNvPr id="10" name="TextBox 9">
            <a:extLst>
              <a:ext uri="{FF2B5EF4-FFF2-40B4-BE49-F238E27FC236}">
                <a16:creationId xmlns:a16="http://schemas.microsoft.com/office/drawing/2014/main" id="{2AC1B1AB-EF46-5D69-998C-90F7545058AF}"/>
              </a:ext>
            </a:extLst>
          </p:cNvPr>
          <p:cNvSpPr txBox="1"/>
          <p:nvPr/>
        </p:nvSpPr>
        <p:spPr>
          <a:xfrm>
            <a:off x="5004925" y="6043613"/>
            <a:ext cx="3590118"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B Tree with AVL Optimization</a:t>
            </a:r>
          </a:p>
        </p:txBody>
      </p:sp>
      <p:sp>
        <p:nvSpPr>
          <p:cNvPr id="7" name="TextBox 6">
            <a:extLst>
              <a:ext uri="{FF2B5EF4-FFF2-40B4-BE49-F238E27FC236}">
                <a16:creationId xmlns:a16="http://schemas.microsoft.com/office/drawing/2014/main" id="{ECA4F55C-154A-6A83-946A-601733F75B8E}"/>
              </a:ext>
            </a:extLst>
          </p:cNvPr>
          <p:cNvSpPr txBox="1"/>
          <p:nvPr/>
        </p:nvSpPr>
        <p:spPr>
          <a:xfrm>
            <a:off x="8946710" y="1418488"/>
            <a:ext cx="3051585" cy="5016758"/>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Implementing a B-Tree with AVL optimization involves merging B-Tree and AVL tree features. This hybrid structure maintains balance through rotations, ensuring efficient search, insertion, and deletion operations. By combining B-Tree's storage efficiency with AVL's balance maintenance, it offers an optimal solution for managing large datasets.</a:t>
            </a:r>
          </a:p>
        </p:txBody>
      </p:sp>
    </p:spTree>
    <p:extLst>
      <p:ext uri="{BB962C8B-B14F-4D97-AF65-F5344CB8AC3E}">
        <p14:creationId xmlns:p14="http://schemas.microsoft.com/office/powerpoint/2010/main" val="274358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833401"/>
            <a:ext cx="9901002"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Outcome Graphs</a:t>
            </a:r>
          </a:p>
        </p:txBody>
      </p:sp>
      <p:sp>
        <p:nvSpPr>
          <p:cNvPr id="6" name="TextBox 5">
            <a:extLst>
              <a:ext uri="{FF2B5EF4-FFF2-40B4-BE49-F238E27FC236}">
                <a16:creationId xmlns:a16="http://schemas.microsoft.com/office/drawing/2014/main" id="{2AC1B1AB-EF46-5D69-998C-90F7545058AF}"/>
              </a:ext>
            </a:extLst>
          </p:cNvPr>
          <p:cNvSpPr txBox="1"/>
          <p:nvPr/>
        </p:nvSpPr>
        <p:spPr>
          <a:xfrm>
            <a:off x="1157307" y="4801340"/>
            <a:ext cx="3525700"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B+ Tree without optimization</a:t>
            </a:r>
          </a:p>
        </p:txBody>
      </p:sp>
      <p:pic>
        <p:nvPicPr>
          <p:cNvPr id="8" name="Picture 7">
            <a:extLst>
              <a:ext uri="{FF2B5EF4-FFF2-40B4-BE49-F238E27FC236}">
                <a16:creationId xmlns:a16="http://schemas.microsoft.com/office/drawing/2014/main" id="{B917ED90-2298-9C2B-836B-1C9EE5388604}"/>
              </a:ext>
            </a:extLst>
          </p:cNvPr>
          <p:cNvPicPr>
            <a:picLocks noChangeAspect="1"/>
          </p:cNvPicPr>
          <p:nvPr/>
        </p:nvPicPr>
        <p:blipFill rotWithShape="1">
          <a:blip r:embed="rId2"/>
          <a:srcRect/>
          <a:stretch/>
        </p:blipFill>
        <p:spPr>
          <a:xfrm>
            <a:off x="466026" y="1221988"/>
            <a:ext cx="4468961" cy="35237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509" y="1221988"/>
            <a:ext cx="4637345" cy="3506771"/>
          </a:xfrm>
          <a:prstGeom prst="rect">
            <a:avLst/>
          </a:prstGeom>
        </p:spPr>
      </p:pic>
      <p:sp>
        <p:nvSpPr>
          <p:cNvPr id="10" name="TextBox 9">
            <a:extLst>
              <a:ext uri="{FF2B5EF4-FFF2-40B4-BE49-F238E27FC236}">
                <a16:creationId xmlns:a16="http://schemas.microsoft.com/office/drawing/2014/main" id="{2AC1B1AB-EF46-5D69-998C-90F7545058AF}"/>
              </a:ext>
            </a:extLst>
          </p:cNvPr>
          <p:cNvSpPr txBox="1"/>
          <p:nvPr/>
        </p:nvSpPr>
        <p:spPr>
          <a:xfrm>
            <a:off x="5569775" y="4817875"/>
            <a:ext cx="4140986"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B+ Tree with Caching Optimization</a:t>
            </a:r>
          </a:p>
        </p:txBody>
      </p:sp>
      <p:sp>
        <p:nvSpPr>
          <p:cNvPr id="7" name="TextBox 6">
            <a:extLst>
              <a:ext uri="{FF2B5EF4-FFF2-40B4-BE49-F238E27FC236}">
                <a16:creationId xmlns:a16="http://schemas.microsoft.com/office/drawing/2014/main" id="{D70E1C45-A5F0-11EF-A156-787BBBEDF6B8}"/>
              </a:ext>
            </a:extLst>
          </p:cNvPr>
          <p:cNvSpPr txBox="1"/>
          <p:nvPr/>
        </p:nvSpPr>
        <p:spPr>
          <a:xfrm>
            <a:off x="325927" y="5562934"/>
            <a:ext cx="11441632" cy="923330"/>
          </a:xfrm>
          <a:prstGeom prst="rect">
            <a:avLst/>
          </a:prstGeom>
          <a:noFill/>
        </p:spPr>
        <p:txBody>
          <a:bodyPr wrap="square">
            <a:spAutoFit/>
          </a:bodyPr>
          <a:lstStyle/>
          <a:p>
            <a:r>
              <a:rPr lang="en-US" b="0" i="0" dirty="0">
                <a:solidFill>
                  <a:srgbClr val="BF2CFE"/>
                </a:solidFill>
                <a:effectLst/>
                <a:latin typeface="Google Sans"/>
              </a:rPr>
              <a:t>To optimize the B+ tree with caching, use smaller node sizes for better cache utilization. Organize data within nodes efficiently and prioritize frequent accesses. Predict future needs and prefetch relevant nodes. Leverage access patterns and data distribution to dynamically adjust optimization strategies.</a:t>
            </a:r>
            <a:endParaRPr lang="en-IN" dirty="0">
              <a:solidFill>
                <a:srgbClr val="BF2CFE"/>
              </a:solidFill>
            </a:endParaRPr>
          </a:p>
        </p:txBody>
      </p:sp>
    </p:spTree>
    <p:extLst>
      <p:ext uri="{BB962C8B-B14F-4D97-AF65-F5344CB8AC3E}">
        <p14:creationId xmlns:p14="http://schemas.microsoft.com/office/powerpoint/2010/main" val="387027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833401"/>
            <a:ext cx="9901002"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Outcome Graphs</a:t>
            </a:r>
          </a:p>
        </p:txBody>
      </p:sp>
      <p:pic>
        <p:nvPicPr>
          <p:cNvPr id="10" name="Picture 9">
            <a:extLst>
              <a:ext uri="{FF2B5EF4-FFF2-40B4-BE49-F238E27FC236}">
                <a16:creationId xmlns:a16="http://schemas.microsoft.com/office/drawing/2014/main" id="{4C1F15E4-1140-0045-0ADE-8F264634BC0C}"/>
              </a:ext>
            </a:extLst>
          </p:cNvPr>
          <p:cNvPicPr>
            <a:picLocks noChangeAspect="1"/>
          </p:cNvPicPr>
          <p:nvPr/>
        </p:nvPicPr>
        <p:blipFill>
          <a:blip r:embed="rId2"/>
          <a:stretch>
            <a:fillRect/>
          </a:stretch>
        </p:blipFill>
        <p:spPr>
          <a:xfrm>
            <a:off x="712880" y="1472605"/>
            <a:ext cx="4807927" cy="3781109"/>
          </a:xfrm>
          <a:prstGeom prst="rect">
            <a:avLst/>
          </a:prstGeom>
        </p:spPr>
      </p:pic>
      <p:sp>
        <p:nvSpPr>
          <p:cNvPr id="11" name="TextBox 10">
            <a:extLst>
              <a:ext uri="{FF2B5EF4-FFF2-40B4-BE49-F238E27FC236}">
                <a16:creationId xmlns:a16="http://schemas.microsoft.com/office/drawing/2014/main" id="{2AC1B1AB-EF46-5D69-998C-90F7545058AF}"/>
              </a:ext>
            </a:extLst>
          </p:cNvPr>
          <p:cNvSpPr txBox="1"/>
          <p:nvPr/>
        </p:nvSpPr>
        <p:spPr>
          <a:xfrm>
            <a:off x="803824" y="5621686"/>
            <a:ext cx="4626037"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HashMap Indexing without optimization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449" y="1646538"/>
            <a:ext cx="4807927" cy="3607176"/>
          </a:xfrm>
          <a:prstGeom prst="rect">
            <a:avLst/>
          </a:prstGeom>
        </p:spPr>
      </p:pic>
      <p:sp>
        <p:nvSpPr>
          <p:cNvPr id="12" name="TextBox 11">
            <a:extLst>
              <a:ext uri="{FF2B5EF4-FFF2-40B4-BE49-F238E27FC236}">
                <a16:creationId xmlns:a16="http://schemas.microsoft.com/office/drawing/2014/main" id="{2AC1B1AB-EF46-5D69-998C-90F7545058AF}"/>
              </a:ext>
            </a:extLst>
          </p:cNvPr>
          <p:cNvSpPr txBox="1"/>
          <p:nvPr/>
        </p:nvSpPr>
        <p:spPr>
          <a:xfrm>
            <a:off x="7085775" y="5467798"/>
            <a:ext cx="4473615" cy="707886"/>
          </a:xfrm>
          <a:prstGeom prst="rect">
            <a:avLst/>
          </a:prstGeom>
          <a:noFill/>
        </p:spPr>
        <p:txBody>
          <a:bodyPr wrap="square" rtlCol="0">
            <a:spAutoFit/>
          </a:bodyPr>
          <a:lstStyle/>
          <a:p>
            <a:pPr algn="ctr"/>
            <a:r>
              <a:rPr lang="en-US" sz="2000" dirty="0">
                <a:solidFill>
                  <a:srgbClr val="AE36FF"/>
                </a:solidFill>
                <a:latin typeface="Arial" panose="020B0604020202020204" pitchFamily="34" charset="0"/>
                <a:cs typeface="Arial" panose="020B0604020202020204" pitchFamily="34" charset="0"/>
              </a:rPr>
              <a:t>Hash Indexing with Batch processing optimization</a:t>
            </a:r>
          </a:p>
        </p:txBody>
      </p:sp>
    </p:spTree>
    <p:extLst>
      <p:ext uri="{BB962C8B-B14F-4D97-AF65-F5344CB8AC3E}">
        <p14:creationId xmlns:p14="http://schemas.microsoft.com/office/powerpoint/2010/main" val="89719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833401"/>
            <a:ext cx="9901002"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Outcome Graphs</a:t>
            </a:r>
          </a:p>
        </p:txBody>
      </p:sp>
      <p:sp>
        <p:nvSpPr>
          <p:cNvPr id="9" name="TextBox 8">
            <a:extLst>
              <a:ext uri="{FF2B5EF4-FFF2-40B4-BE49-F238E27FC236}">
                <a16:creationId xmlns:a16="http://schemas.microsoft.com/office/drawing/2014/main" id="{D3632C71-E3E4-7999-A3B1-1A4EFE635EEA}"/>
              </a:ext>
            </a:extLst>
          </p:cNvPr>
          <p:cNvSpPr txBox="1"/>
          <p:nvPr/>
        </p:nvSpPr>
        <p:spPr>
          <a:xfrm>
            <a:off x="1152695" y="5588346"/>
            <a:ext cx="4305424"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Bitmap indexing without optimization</a:t>
            </a:r>
          </a:p>
        </p:txBody>
      </p:sp>
      <p:pic>
        <p:nvPicPr>
          <p:cNvPr id="11" name="Picture 10">
            <a:extLst>
              <a:ext uri="{FF2B5EF4-FFF2-40B4-BE49-F238E27FC236}">
                <a16:creationId xmlns:a16="http://schemas.microsoft.com/office/drawing/2014/main" id="{FF0DE8B3-E61A-74D8-557B-C1BAE243399B}"/>
              </a:ext>
            </a:extLst>
          </p:cNvPr>
          <p:cNvPicPr>
            <a:picLocks noChangeAspect="1"/>
          </p:cNvPicPr>
          <p:nvPr/>
        </p:nvPicPr>
        <p:blipFill>
          <a:blip r:embed="rId2"/>
          <a:stretch>
            <a:fillRect/>
          </a:stretch>
        </p:blipFill>
        <p:spPr>
          <a:xfrm>
            <a:off x="886794" y="1686034"/>
            <a:ext cx="4499098" cy="34642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400" y="1567895"/>
            <a:ext cx="4534675" cy="3478675"/>
          </a:xfrm>
          <a:prstGeom prst="rect">
            <a:avLst/>
          </a:prstGeom>
        </p:spPr>
      </p:pic>
      <p:sp>
        <p:nvSpPr>
          <p:cNvPr id="10" name="TextBox 9">
            <a:extLst>
              <a:ext uri="{FF2B5EF4-FFF2-40B4-BE49-F238E27FC236}">
                <a16:creationId xmlns:a16="http://schemas.microsoft.com/office/drawing/2014/main" id="{D3632C71-E3E4-7999-A3B1-1A4EFE635EEA}"/>
              </a:ext>
            </a:extLst>
          </p:cNvPr>
          <p:cNvSpPr txBox="1"/>
          <p:nvPr/>
        </p:nvSpPr>
        <p:spPr>
          <a:xfrm>
            <a:off x="7026651" y="5588346"/>
            <a:ext cx="4305424" cy="707886"/>
          </a:xfrm>
          <a:prstGeom prst="rect">
            <a:avLst/>
          </a:prstGeom>
          <a:noFill/>
        </p:spPr>
        <p:txBody>
          <a:bodyPr wrap="square" rtlCol="0">
            <a:spAutoFit/>
          </a:bodyPr>
          <a:lstStyle/>
          <a:p>
            <a:pPr algn="ctr"/>
            <a:r>
              <a:rPr lang="en-US" sz="2000" dirty="0">
                <a:solidFill>
                  <a:srgbClr val="AE36FF"/>
                </a:solidFill>
                <a:latin typeface="Arial" panose="020B0604020202020204" pitchFamily="34" charset="0"/>
                <a:cs typeface="Arial" panose="020B0604020202020204" pitchFamily="34" charset="0"/>
              </a:rPr>
              <a:t>Bitmap indexing with </a:t>
            </a:r>
            <a:r>
              <a:rPr lang="en-US" sz="2000" dirty="0" err="1">
                <a:solidFill>
                  <a:srgbClr val="AE36FF"/>
                </a:solidFill>
                <a:latin typeface="Arial" panose="020B0604020202020204" pitchFamily="34" charset="0"/>
                <a:cs typeface="Arial" panose="020B0604020202020204" pitchFamily="34" charset="0"/>
              </a:rPr>
              <a:t>StringBuilder</a:t>
            </a:r>
            <a:r>
              <a:rPr lang="en-US" sz="2000" dirty="0">
                <a:solidFill>
                  <a:srgbClr val="AE36FF"/>
                </a:solidFill>
                <a:latin typeface="Arial" panose="020B0604020202020204" pitchFamily="34" charset="0"/>
                <a:cs typeface="Arial" panose="020B0604020202020204" pitchFamily="34" charset="0"/>
              </a:rPr>
              <a:t> optimization</a:t>
            </a:r>
          </a:p>
        </p:txBody>
      </p:sp>
    </p:spTree>
    <p:extLst>
      <p:ext uri="{BB962C8B-B14F-4D97-AF65-F5344CB8AC3E}">
        <p14:creationId xmlns:p14="http://schemas.microsoft.com/office/powerpoint/2010/main" val="2099825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833401"/>
            <a:ext cx="9901002"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Outcome Graphs</a:t>
            </a:r>
          </a:p>
        </p:txBody>
      </p:sp>
      <p:sp>
        <p:nvSpPr>
          <p:cNvPr id="6" name="TextBox 5">
            <a:extLst>
              <a:ext uri="{FF2B5EF4-FFF2-40B4-BE49-F238E27FC236}">
                <a16:creationId xmlns:a16="http://schemas.microsoft.com/office/drawing/2014/main" id="{2AC1B1AB-EF46-5D69-998C-90F7545058AF}"/>
              </a:ext>
            </a:extLst>
          </p:cNvPr>
          <p:cNvSpPr txBox="1"/>
          <p:nvPr/>
        </p:nvSpPr>
        <p:spPr>
          <a:xfrm>
            <a:off x="1121096" y="5615324"/>
            <a:ext cx="4532768" cy="400110"/>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Inverted Indexing without optimization</a:t>
            </a:r>
          </a:p>
        </p:txBody>
      </p:sp>
      <p:pic>
        <p:nvPicPr>
          <p:cNvPr id="5" name="Picture 4">
            <a:extLst>
              <a:ext uri="{FF2B5EF4-FFF2-40B4-BE49-F238E27FC236}">
                <a16:creationId xmlns:a16="http://schemas.microsoft.com/office/drawing/2014/main" id="{BE073C34-E75E-78A5-B432-20D3B5FF9CC5}"/>
              </a:ext>
            </a:extLst>
          </p:cNvPr>
          <p:cNvPicPr>
            <a:picLocks noChangeAspect="1"/>
          </p:cNvPicPr>
          <p:nvPr/>
        </p:nvPicPr>
        <p:blipFill>
          <a:blip r:embed="rId2"/>
          <a:stretch>
            <a:fillRect/>
          </a:stretch>
        </p:blipFill>
        <p:spPr>
          <a:xfrm>
            <a:off x="664599" y="1418177"/>
            <a:ext cx="4989265" cy="3842082"/>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486" y="1306359"/>
            <a:ext cx="5540798" cy="4065717"/>
          </a:xfrm>
          <a:prstGeom prst="rect">
            <a:avLst/>
          </a:prstGeom>
        </p:spPr>
      </p:pic>
      <p:sp>
        <p:nvSpPr>
          <p:cNvPr id="7" name="TextBox 6">
            <a:extLst>
              <a:ext uri="{FF2B5EF4-FFF2-40B4-BE49-F238E27FC236}">
                <a16:creationId xmlns:a16="http://schemas.microsoft.com/office/drawing/2014/main" id="{D3632C71-E3E4-7999-A3B1-1A4EFE635EEA}"/>
              </a:ext>
            </a:extLst>
          </p:cNvPr>
          <p:cNvSpPr txBox="1"/>
          <p:nvPr/>
        </p:nvSpPr>
        <p:spPr>
          <a:xfrm>
            <a:off x="6793173" y="5551641"/>
            <a:ext cx="4305424" cy="707886"/>
          </a:xfrm>
          <a:prstGeom prst="rect">
            <a:avLst/>
          </a:prstGeom>
          <a:noFill/>
        </p:spPr>
        <p:txBody>
          <a:bodyPr wrap="square" rtlCol="0">
            <a:spAutoFit/>
          </a:bodyPr>
          <a:lstStyle/>
          <a:p>
            <a:pPr algn="ctr"/>
            <a:r>
              <a:rPr lang="en-US" sz="2000" dirty="0">
                <a:solidFill>
                  <a:srgbClr val="AE36FF"/>
                </a:solidFill>
                <a:latin typeface="Arial" panose="020B0604020202020204" pitchFamily="34" charset="0"/>
                <a:cs typeface="Arial" panose="020B0604020202020204" pitchFamily="34" charset="0"/>
              </a:rPr>
              <a:t>Inverted indexing with Thread pooling optimization</a:t>
            </a:r>
          </a:p>
        </p:txBody>
      </p:sp>
    </p:spTree>
    <p:extLst>
      <p:ext uri="{BB962C8B-B14F-4D97-AF65-F5344CB8AC3E}">
        <p14:creationId xmlns:p14="http://schemas.microsoft.com/office/powerpoint/2010/main" val="129145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706581" y="833401"/>
            <a:ext cx="9901002" cy="5940088"/>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List of cited papers:</a:t>
            </a:r>
          </a:p>
          <a:p>
            <a:pPr marL="457200" indent="-457200">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Kim, H., Lee, H., &amp; Park, K. (2002). The case for a hybrid B+-tree and bitmap index structure. In Proceedings of the 28th international conference on Very Large Data Bases (VLDB '02).</a:t>
            </a:r>
          </a:p>
          <a:p>
            <a:pPr marL="457200" indent="-457200">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Haas, L. M., Naughton, J. F., Seshadri, S., &amp; Stokes, L. (1994). Extensible hashing: A fast access method for dynamic files. ACM Transactions on Database Systems, 19(3), 461-494.</a:t>
            </a:r>
          </a:p>
          <a:p>
            <a:pPr marL="457200" indent="-457200">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Wu, K., </a:t>
            </a:r>
            <a:r>
              <a:rPr lang="en-US" sz="2000" dirty="0" err="1">
                <a:solidFill>
                  <a:srgbClr val="FF0000"/>
                </a:solidFill>
                <a:latin typeface="Times New Roman" panose="02020603050405020304" pitchFamily="18" charset="0"/>
                <a:cs typeface="Times New Roman" panose="02020603050405020304" pitchFamily="18" charset="0"/>
              </a:rPr>
              <a:t>Otoo</a:t>
            </a:r>
            <a:r>
              <a:rPr lang="en-US" sz="2000" dirty="0">
                <a:solidFill>
                  <a:srgbClr val="FF0000"/>
                </a:solidFill>
                <a:latin typeface="Times New Roman" panose="02020603050405020304" pitchFamily="18" charset="0"/>
                <a:cs typeface="Times New Roman" panose="02020603050405020304" pitchFamily="18" charset="0"/>
              </a:rPr>
              <a:t>, E. J., &amp; </a:t>
            </a:r>
            <a:r>
              <a:rPr lang="en-US" sz="2000" dirty="0" err="1">
                <a:solidFill>
                  <a:srgbClr val="FF0000"/>
                </a:solidFill>
                <a:latin typeface="Times New Roman" panose="02020603050405020304" pitchFamily="18" charset="0"/>
                <a:cs typeface="Times New Roman" panose="02020603050405020304" pitchFamily="18" charset="0"/>
              </a:rPr>
              <a:t>Shoshani</a:t>
            </a:r>
            <a:r>
              <a:rPr lang="en-US" sz="2000" dirty="0">
                <a:solidFill>
                  <a:srgbClr val="FF0000"/>
                </a:solidFill>
                <a:latin typeface="Times New Roman" panose="02020603050405020304" pitchFamily="18" charset="0"/>
                <a:cs typeface="Times New Roman" panose="02020603050405020304" pitchFamily="18" charset="0"/>
              </a:rPr>
              <a:t>, A. (2007). Optimizing bitmap indices with efficient compression. In Proceedings of the 2007 ACM SIGMOD international conference on Management of data (SIGMOD '07).</a:t>
            </a:r>
          </a:p>
          <a:p>
            <a:pPr marL="457200" indent="-457200">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Mantas, A., &amp; </a:t>
            </a:r>
            <a:r>
              <a:rPr lang="en-US" sz="2000" dirty="0" err="1">
                <a:solidFill>
                  <a:srgbClr val="FF0000"/>
                </a:solidFill>
                <a:latin typeface="Times New Roman" panose="02020603050405020304" pitchFamily="18" charset="0"/>
                <a:cs typeface="Times New Roman" panose="02020603050405020304" pitchFamily="18" charset="0"/>
              </a:rPr>
              <a:t>Psarakis</a:t>
            </a:r>
            <a:r>
              <a:rPr lang="en-US" sz="2000" dirty="0">
                <a:solidFill>
                  <a:srgbClr val="FF0000"/>
                </a:solidFill>
                <a:latin typeface="Times New Roman" panose="02020603050405020304" pitchFamily="18" charset="0"/>
                <a:cs typeface="Times New Roman" panose="02020603050405020304" pitchFamily="18" charset="0"/>
              </a:rPr>
              <a:t>, S. (2016). A survey of modern bitmap index compression techniques. ACM Computing Surveys, 48(4), 1-41.</a:t>
            </a:r>
          </a:p>
          <a:p>
            <a:pPr marL="457200" indent="-457200">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Beckmann, N., </a:t>
            </a:r>
            <a:r>
              <a:rPr lang="en-US" sz="2000" dirty="0" err="1">
                <a:solidFill>
                  <a:srgbClr val="FF0000"/>
                </a:solidFill>
                <a:latin typeface="Times New Roman" panose="02020603050405020304" pitchFamily="18" charset="0"/>
                <a:cs typeface="Times New Roman" panose="02020603050405020304" pitchFamily="18" charset="0"/>
              </a:rPr>
              <a:t>Kriegel</a:t>
            </a:r>
            <a:r>
              <a:rPr lang="en-US" sz="2000" dirty="0">
                <a:solidFill>
                  <a:srgbClr val="FF0000"/>
                </a:solidFill>
                <a:latin typeface="Times New Roman" panose="02020603050405020304" pitchFamily="18" charset="0"/>
                <a:cs typeface="Times New Roman" panose="02020603050405020304" pitchFamily="18" charset="0"/>
              </a:rPr>
              <a:t>, H. P., Schneider, R., &amp; Seeger, B. (1990). The R*-tree: An efficient and robust access method for points and rectangles. In Proceedings of the 1990 ACM SIGMOD international conference on Management of data (SIGMOD '90).</a:t>
            </a:r>
          </a:p>
          <a:p>
            <a:pPr marL="457200" indent="-457200">
              <a:buFont typeface="+mj-lt"/>
              <a:buAutoNum type="arabicPeriod"/>
            </a:pPr>
            <a:r>
              <a:rPr lang="en-US" sz="2000" dirty="0" err="1">
                <a:solidFill>
                  <a:srgbClr val="FF0000"/>
                </a:solidFill>
                <a:latin typeface="Times New Roman" panose="02020603050405020304" pitchFamily="18" charset="0"/>
                <a:cs typeface="Times New Roman" panose="02020603050405020304" pitchFamily="18" charset="0"/>
              </a:rPr>
              <a:t>Hjaltason</a:t>
            </a:r>
            <a:r>
              <a:rPr lang="en-US" sz="2000" dirty="0">
                <a:solidFill>
                  <a:srgbClr val="FF0000"/>
                </a:solidFill>
                <a:latin typeface="Times New Roman" panose="02020603050405020304" pitchFamily="18" charset="0"/>
                <a:cs typeface="Times New Roman" panose="02020603050405020304" pitchFamily="18" charset="0"/>
              </a:rPr>
              <a:t>, G. R., &amp; </a:t>
            </a:r>
            <a:r>
              <a:rPr lang="en-US" sz="2000" dirty="0" err="1">
                <a:solidFill>
                  <a:srgbClr val="FF0000"/>
                </a:solidFill>
                <a:latin typeface="Times New Roman" panose="02020603050405020304" pitchFamily="18" charset="0"/>
                <a:cs typeface="Times New Roman" panose="02020603050405020304" pitchFamily="18" charset="0"/>
              </a:rPr>
              <a:t>Samet</a:t>
            </a:r>
            <a:r>
              <a:rPr lang="en-US" sz="2000" dirty="0">
                <a:solidFill>
                  <a:srgbClr val="FF0000"/>
                </a:solidFill>
                <a:latin typeface="Times New Roman" panose="02020603050405020304" pitchFamily="18" charset="0"/>
                <a:cs typeface="Times New Roman" panose="02020603050405020304" pitchFamily="18" charset="0"/>
              </a:rPr>
              <a:t>, H. (2003). Speeding up the R*-tree: A case for premature termination. In Proceedings of the 2003 ACM SIGMOD international conference on Management of data (SIGMOD '03).</a:t>
            </a:r>
          </a:p>
          <a:p>
            <a:pPr marL="457200" indent="-457200">
              <a:buFont typeface="+mj-lt"/>
              <a:buAutoNum type="arabicPeriod"/>
            </a:pPr>
            <a:r>
              <a:rPr lang="en-US" sz="2000" dirty="0" err="1">
                <a:solidFill>
                  <a:srgbClr val="FF0000"/>
                </a:solidFill>
                <a:latin typeface="Times New Roman" panose="02020603050405020304" pitchFamily="18" charset="0"/>
                <a:cs typeface="Times New Roman" panose="02020603050405020304" pitchFamily="18" charset="0"/>
              </a:rPr>
              <a:t>Graefe</a:t>
            </a:r>
            <a:r>
              <a:rPr lang="en-US" sz="2000" dirty="0">
                <a:solidFill>
                  <a:srgbClr val="FF0000"/>
                </a:solidFill>
                <a:latin typeface="Times New Roman" panose="02020603050405020304" pitchFamily="18" charset="0"/>
                <a:cs typeface="Times New Roman" panose="02020603050405020304" pitchFamily="18" charset="0"/>
              </a:rPr>
              <a:t>, G. (2014). A survey of cache-conscious algorithms and data structures. ACM Computing Surveys, 45(3), 1-54.</a:t>
            </a:r>
          </a:p>
        </p:txBody>
      </p:sp>
    </p:spTree>
    <p:extLst>
      <p:ext uri="{BB962C8B-B14F-4D97-AF65-F5344CB8AC3E}">
        <p14:creationId xmlns:p14="http://schemas.microsoft.com/office/powerpoint/2010/main" val="135908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
        <p:nvSpPr>
          <p:cNvPr id="4" name="TextBox 3"/>
          <p:cNvSpPr txBox="1"/>
          <p:nvPr/>
        </p:nvSpPr>
        <p:spPr>
          <a:xfrm>
            <a:off x="7615646" y="5323840"/>
            <a:ext cx="4288973" cy="1107996"/>
          </a:xfrm>
          <a:prstGeom prst="rect">
            <a:avLst/>
          </a:prstGeom>
          <a:noFill/>
        </p:spPr>
        <p:txBody>
          <a:bodyPr wrap="square" rtlCol="0">
            <a:spAutoFit/>
          </a:bodyPr>
          <a:lstStyle/>
          <a:p>
            <a:r>
              <a:rPr lang="en-IN" sz="1100" b="1" dirty="0"/>
              <a:t>Colour Code:</a:t>
            </a:r>
          </a:p>
          <a:p>
            <a:r>
              <a:rPr lang="en-IN" sz="1100" dirty="0"/>
              <a:t>Synopsis:  </a:t>
            </a:r>
            <a:r>
              <a:rPr lang="en-IN" sz="1100" dirty="0">
                <a:solidFill>
                  <a:srgbClr val="FF0000"/>
                </a:solidFill>
              </a:rPr>
              <a:t>Red</a:t>
            </a:r>
          </a:p>
          <a:p>
            <a:r>
              <a:rPr lang="en-IN" sz="1100" dirty="0"/>
              <a:t>Mid term: </a:t>
            </a:r>
            <a:r>
              <a:rPr lang="en-IN" sz="1100" dirty="0">
                <a:solidFill>
                  <a:schemeClr val="accent2"/>
                </a:solidFill>
              </a:rPr>
              <a:t>Orange</a:t>
            </a:r>
          </a:p>
          <a:p>
            <a:r>
              <a:rPr lang="en-IN" sz="1100" dirty="0"/>
              <a:t>End Term: </a:t>
            </a:r>
            <a:r>
              <a:rPr lang="en-IN" sz="1100" dirty="0">
                <a:solidFill>
                  <a:srgbClr val="AE36FF"/>
                </a:solidFill>
              </a:rPr>
              <a:t>Purple</a:t>
            </a:r>
          </a:p>
          <a:p>
            <a:pPr algn="r"/>
            <a:r>
              <a:rPr lang="en-IN" sz="1100" b="1" dirty="0"/>
              <a:t>Note: The Following presentation will have all the content of the later.</a:t>
            </a:r>
            <a:endParaRPr lang="en-IN" sz="1100" b="1" dirty="0">
              <a:solidFill>
                <a:srgbClr val="AE36FF"/>
              </a:solidFill>
            </a:endParaRPr>
          </a:p>
          <a:p>
            <a:endParaRPr lang="en-IN" sz="1100" dirty="0">
              <a:solidFill>
                <a:srgbClr val="AE36FF"/>
              </a:solidFill>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706581" y="833401"/>
            <a:ext cx="9901002" cy="3754874"/>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List of cited papers:</a:t>
            </a:r>
          </a:p>
          <a:p>
            <a:pPr marL="457200" indent="-457200">
              <a:buFont typeface="+mj-lt"/>
              <a:buAutoNum type="arabicPeriod" startAt="8"/>
            </a:pPr>
            <a:r>
              <a:rPr lang="en-US" sz="2000" dirty="0">
                <a:solidFill>
                  <a:srgbClr val="FF0000"/>
                </a:solidFill>
                <a:latin typeface="Times New Roman" panose="02020603050405020304" pitchFamily="18" charset="0"/>
                <a:cs typeface="Times New Roman" panose="02020603050405020304" pitchFamily="18" charset="0"/>
              </a:rPr>
              <a:t>Culpepper, J. S., &amp; Moffat, A. (2010). Inverted indexes for text search engines. ACM Computing Surveys, 42(2), 1-38.</a:t>
            </a:r>
          </a:p>
          <a:p>
            <a:pPr marL="457200" indent="-457200">
              <a:buFont typeface="+mj-lt"/>
              <a:buAutoNum type="arabicPeriod" startAt="8"/>
            </a:pPr>
            <a:r>
              <a:rPr lang="en-US" sz="2000" dirty="0">
                <a:solidFill>
                  <a:srgbClr val="FF0000"/>
                </a:solidFill>
                <a:latin typeface="Times New Roman" panose="02020603050405020304" pitchFamily="18" charset="0"/>
                <a:cs typeface="Times New Roman" panose="02020603050405020304" pitchFamily="18" charset="0"/>
              </a:rPr>
              <a:t>Tian, C., Luo, Y., Yang, S., &amp; Guo, M. (2015). A detailed survey on LSM-tree. In Proceedings of the 2015 ACM SIGMOD international conference on Management of data (SIGMOD '15).</a:t>
            </a:r>
          </a:p>
          <a:p>
            <a:pPr marL="457200" indent="-457200">
              <a:buFont typeface="+mj-lt"/>
              <a:buAutoNum type="arabicPeriod" startAt="8"/>
            </a:pPr>
            <a:r>
              <a:rPr lang="en-US" sz="2000" dirty="0" err="1">
                <a:solidFill>
                  <a:srgbClr val="FF0000"/>
                </a:solidFill>
                <a:latin typeface="Times New Roman" panose="02020603050405020304" pitchFamily="18" charset="0"/>
                <a:cs typeface="Times New Roman" panose="02020603050405020304" pitchFamily="18" charset="0"/>
              </a:rPr>
              <a:t>Pavlo</a:t>
            </a:r>
            <a:r>
              <a:rPr lang="en-US" sz="2000" dirty="0">
                <a:solidFill>
                  <a:srgbClr val="FF0000"/>
                </a:solidFill>
                <a:latin typeface="Times New Roman" panose="02020603050405020304" pitchFamily="18" charset="0"/>
                <a:cs typeface="Times New Roman" panose="02020603050405020304" pitchFamily="18" charset="0"/>
              </a:rPr>
              <a:t>, A., Angulo, P., </a:t>
            </a:r>
            <a:r>
              <a:rPr lang="en-US" sz="2000" dirty="0" err="1">
                <a:solidFill>
                  <a:srgbClr val="FF0000"/>
                </a:solidFill>
                <a:latin typeface="Times New Roman" panose="02020603050405020304" pitchFamily="18" charset="0"/>
                <a:cs typeface="Times New Roman" panose="02020603050405020304" pitchFamily="18" charset="0"/>
              </a:rPr>
              <a:t>Arulraj</a:t>
            </a:r>
            <a:r>
              <a:rPr lang="en-US" sz="2000" dirty="0">
                <a:solidFill>
                  <a:srgbClr val="FF0000"/>
                </a:solidFill>
                <a:latin typeface="Times New Roman" panose="02020603050405020304" pitchFamily="18" charset="0"/>
                <a:cs typeface="Times New Roman" panose="02020603050405020304" pitchFamily="18" charset="0"/>
              </a:rPr>
              <a:t>, J., Lin, H., Lin, J., Menon, P., ... &amp; Zhang, L. (2017). Self-driving database management systems. CIDR.</a:t>
            </a:r>
          </a:p>
          <a:p>
            <a:pPr marL="457200" indent="-457200">
              <a:buFont typeface="+mj-lt"/>
              <a:buAutoNum type="arabicPeriod" startAt="8"/>
            </a:pPr>
            <a:r>
              <a:rPr lang="en-US" sz="2000" dirty="0" err="1">
                <a:solidFill>
                  <a:srgbClr val="FF0000"/>
                </a:solidFill>
                <a:latin typeface="Times New Roman" panose="02020603050405020304" pitchFamily="18" charset="0"/>
                <a:cs typeface="Times New Roman" panose="02020603050405020304" pitchFamily="18" charset="0"/>
              </a:rPr>
              <a:t>Kraska</a:t>
            </a:r>
            <a:r>
              <a:rPr lang="en-US" sz="2000" dirty="0">
                <a:solidFill>
                  <a:srgbClr val="FF0000"/>
                </a:solidFill>
                <a:latin typeface="Times New Roman" panose="02020603050405020304" pitchFamily="18" charset="0"/>
                <a:cs typeface="Times New Roman" panose="02020603050405020304" pitchFamily="18" charset="0"/>
              </a:rPr>
              <a:t>, T., </a:t>
            </a:r>
            <a:r>
              <a:rPr lang="en-US" sz="2000" dirty="0" err="1">
                <a:solidFill>
                  <a:srgbClr val="FF0000"/>
                </a:solidFill>
                <a:latin typeface="Times New Roman" panose="02020603050405020304" pitchFamily="18" charset="0"/>
                <a:cs typeface="Times New Roman" panose="02020603050405020304" pitchFamily="18" charset="0"/>
              </a:rPr>
              <a:t>Beutel</a:t>
            </a:r>
            <a:r>
              <a:rPr lang="en-US" sz="2000" dirty="0">
                <a:solidFill>
                  <a:srgbClr val="FF0000"/>
                </a:solidFill>
                <a:latin typeface="Times New Roman" panose="02020603050405020304" pitchFamily="18" charset="0"/>
                <a:cs typeface="Times New Roman" panose="02020603050405020304" pitchFamily="18" charset="0"/>
              </a:rPr>
              <a:t>, A., Chi, E. H., Dean, J., </a:t>
            </a:r>
            <a:r>
              <a:rPr lang="en-US" sz="2000" dirty="0" err="1">
                <a:solidFill>
                  <a:srgbClr val="FF0000"/>
                </a:solidFill>
                <a:latin typeface="Times New Roman" panose="02020603050405020304" pitchFamily="18" charset="0"/>
                <a:cs typeface="Times New Roman" panose="02020603050405020304" pitchFamily="18" charset="0"/>
              </a:rPr>
              <a:t>Diakonikolas</a:t>
            </a:r>
            <a:r>
              <a:rPr lang="en-US" sz="2000" dirty="0">
                <a:solidFill>
                  <a:srgbClr val="FF0000"/>
                </a:solidFill>
                <a:latin typeface="Times New Roman" panose="02020603050405020304" pitchFamily="18" charset="0"/>
                <a:cs typeface="Times New Roman" panose="02020603050405020304" pitchFamily="18" charset="0"/>
              </a:rPr>
              <a:t>, I., Fekete, J., ... &amp; Sugihara, G. (2018). The case for learned index structures. Proceedings of the VLDB Endowment, 11(13), 2013-2026</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84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FB3212F-BBED-ADF9-ECCF-8BF384E18FBD}"/>
              </a:ext>
            </a:extLst>
          </p:cNvPr>
          <p:cNvPicPr>
            <a:picLocks noChangeAspect="1"/>
          </p:cNvPicPr>
          <p:nvPr/>
        </p:nvPicPr>
        <p:blipFill>
          <a:blip r:embed="rId2"/>
          <a:stretch>
            <a:fillRect/>
          </a:stretch>
        </p:blipFill>
        <p:spPr>
          <a:xfrm>
            <a:off x="6700058" y="1696467"/>
            <a:ext cx="5207730" cy="3465066"/>
          </a:xfrm>
          <a:prstGeom prst="rect">
            <a:avLst/>
          </a:prstGeom>
        </p:spPr>
      </p:pic>
      <p:sp>
        <p:nvSpPr>
          <p:cNvPr id="3" name="TextBox 2">
            <a:extLst>
              <a:ext uri="{FF2B5EF4-FFF2-40B4-BE49-F238E27FC236}">
                <a16:creationId xmlns:a16="http://schemas.microsoft.com/office/drawing/2014/main" id="{66168532-D141-4AB0-BD29-1663F2877B3E}"/>
              </a:ext>
            </a:extLst>
          </p:cNvPr>
          <p:cNvSpPr txBox="1"/>
          <p:nvPr/>
        </p:nvSpPr>
        <p:spPr>
          <a:xfrm>
            <a:off x="743791" y="1140185"/>
            <a:ext cx="5956267" cy="400110"/>
          </a:xfrm>
          <a:prstGeom prst="rect">
            <a:avLst/>
          </a:prstGeom>
          <a:noFill/>
        </p:spPr>
        <p:txBody>
          <a:bodyPr wrap="square" rtlCol="0">
            <a:spAutoFit/>
          </a:bodyPr>
          <a:lstStyle/>
          <a:p>
            <a:r>
              <a:rPr lang="en-US" sz="2000" dirty="0">
                <a:solidFill>
                  <a:srgbClr val="AE36FF"/>
                </a:solidFill>
                <a:latin typeface="Times New Roman" panose="02020603050405020304" pitchFamily="18" charset="0"/>
                <a:cs typeface="Times New Roman" panose="02020603050405020304" pitchFamily="18" charset="0"/>
              </a:rPr>
              <a:t>Technical background of the project:</a:t>
            </a:r>
          </a:p>
        </p:txBody>
      </p:sp>
      <p:sp>
        <p:nvSpPr>
          <p:cNvPr id="6" name="Rectangle 5">
            <a:extLst>
              <a:ext uri="{FF2B5EF4-FFF2-40B4-BE49-F238E27FC236}">
                <a16:creationId xmlns:a16="http://schemas.microsoft.com/office/drawing/2014/main" id="{0F309275-996E-BF65-3321-28CDE40D8B76}"/>
              </a:ext>
            </a:extLst>
          </p:cNvPr>
          <p:cNvSpPr/>
          <p:nvPr/>
        </p:nvSpPr>
        <p:spPr>
          <a:xfrm>
            <a:off x="6700058" y="4655127"/>
            <a:ext cx="2543695" cy="3823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60D3E39-6108-1261-0D11-DBC89AEA9E29}"/>
              </a:ext>
            </a:extLst>
          </p:cNvPr>
          <p:cNvSpPr txBox="1"/>
          <p:nvPr/>
        </p:nvSpPr>
        <p:spPr>
          <a:xfrm>
            <a:off x="8123279" y="5144908"/>
            <a:ext cx="2361287" cy="369332"/>
          </a:xfrm>
          <a:prstGeom prst="rect">
            <a:avLst/>
          </a:prstGeom>
          <a:noFill/>
        </p:spPr>
        <p:txBody>
          <a:bodyPr wrap="none" rtlCol="0">
            <a:spAutoFit/>
          </a:bodyPr>
          <a:lstStyle/>
          <a:p>
            <a:r>
              <a:rPr lang="en-US" dirty="0"/>
              <a:t>Basic Indexing in DBMS</a:t>
            </a:r>
            <a:endParaRPr lang="en-IN" dirty="0"/>
          </a:p>
        </p:txBody>
      </p:sp>
      <p:sp>
        <p:nvSpPr>
          <p:cNvPr id="4" name="TextBox 3">
            <a:extLst>
              <a:ext uri="{FF2B5EF4-FFF2-40B4-BE49-F238E27FC236}">
                <a16:creationId xmlns:a16="http://schemas.microsoft.com/office/drawing/2014/main" id="{3D82E172-5699-0B7C-4A1A-2756A6B7A7A3}"/>
              </a:ext>
            </a:extLst>
          </p:cNvPr>
          <p:cNvSpPr txBox="1"/>
          <p:nvPr/>
        </p:nvSpPr>
        <p:spPr>
          <a:xfrm>
            <a:off x="743791" y="1472423"/>
            <a:ext cx="5956267"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u="sng" dirty="0">
                <a:solidFill>
                  <a:srgbClr val="AE36FF"/>
                </a:solidFill>
                <a:latin typeface="Times New Roman" panose="02020603050405020304" pitchFamily="18" charset="0"/>
                <a:cs typeface="Times New Roman" panose="02020603050405020304" pitchFamily="18" charset="0"/>
              </a:rPr>
              <a:t>Indexing in Database systems</a:t>
            </a:r>
            <a:r>
              <a:rPr lang="en-US" sz="2000" dirty="0">
                <a:solidFill>
                  <a:srgbClr val="AE36FF"/>
                </a:solidFill>
                <a:latin typeface="Times New Roman" panose="02020603050405020304" pitchFamily="18" charset="0"/>
                <a:cs typeface="Times New Roman" panose="02020603050405020304" pitchFamily="18" charset="0"/>
              </a:rPr>
              <a:t>: Databases contain large volumes of data that require indexing for easy and efficient data retrieval.</a:t>
            </a:r>
          </a:p>
        </p:txBody>
      </p:sp>
      <p:sp>
        <p:nvSpPr>
          <p:cNvPr id="7" name="TextBox 6">
            <a:extLst>
              <a:ext uri="{FF2B5EF4-FFF2-40B4-BE49-F238E27FC236}">
                <a16:creationId xmlns:a16="http://schemas.microsoft.com/office/drawing/2014/main" id="{A21E7657-24DD-100D-9A53-6C03B06BB031}"/>
              </a:ext>
            </a:extLst>
          </p:cNvPr>
          <p:cNvSpPr txBox="1"/>
          <p:nvPr/>
        </p:nvSpPr>
        <p:spPr>
          <a:xfrm>
            <a:off x="743790" y="3639464"/>
            <a:ext cx="5956267"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u="sng" dirty="0">
                <a:solidFill>
                  <a:srgbClr val="AE36FF"/>
                </a:solidFill>
                <a:latin typeface="Times New Roman" panose="02020603050405020304" pitchFamily="18" charset="0"/>
                <a:cs typeface="Times New Roman" panose="02020603050405020304" pitchFamily="18" charset="0"/>
              </a:rPr>
              <a:t>Need for optimization</a:t>
            </a:r>
            <a:r>
              <a:rPr lang="en-US" sz="2000" dirty="0">
                <a:solidFill>
                  <a:srgbClr val="AE36FF"/>
                </a:solidFill>
                <a:latin typeface="Times New Roman" panose="02020603050405020304" pitchFamily="18" charset="0"/>
                <a:cs typeface="Times New Roman" panose="02020603050405020304" pitchFamily="18" charset="0"/>
              </a:rPr>
              <a:t>: As databases grow in size, indexing algorithms’ performance becomes increasingly important.</a:t>
            </a:r>
          </a:p>
        </p:txBody>
      </p:sp>
      <p:sp>
        <p:nvSpPr>
          <p:cNvPr id="9" name="TextBox 8">
            <a:extLst>
              <a:ext uri="{FF2B5EF4-FFF2-40B4-BE49-F238E27FC236}">
                <a16:creationId xmlns:a16="http://schemas.microsoft.com/office/drawing/2014/main" id="{663891C0-BFBB-2ED4-5F2A-95F3E0FC398A}"/>
              </a:ext>
            </a:extLst>
          </p:cNvPr>
          <p:cNvSpPr txBox="1"/>
          <p:nvPr/>
        </p:nvSpPr>
        <p:spPr>
          <a:xfrm>
            <a:off x="743791" y="2409216"/>
            <a:ext cx="5956267"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u="sng" dirty="0">
                <a:solidFill>
                  <a:srgbClr val="AE36FF"/>
                </a:solidFill>
                <a:latin typeface="Times New Roman" panose="02020603050405020304" pitchFamily="18" charset="0"/>
                <a:cs typeface="Times New Roman" panose="02020603050405020304" pitchFamily="18" charset="0"/>
              </a:rPr>
              <a:t>Types of Indexing algorithms</a:t>
            </a:r>
            <a:r>
              <a:rPr lang="en-US" sz="2000" dirty="0">
                <a:solidFill>
                  <a:srgbClr val="AE36FF"/>
                </a:solidFill>
                <a:latin typeface="Times New Roman" panose="02020603050405020304" pitchFamily="18" charset="0"/>
                <a:cs typeface="Times New Roman" panose="02020603050405020304" pitchFamily="18" charset="0"/>
              </a:rPr>
              <a:t>: Many indexing algorithms like B-tree, B+ trees, hash indexes, bitmap indexes, etc. are available for efficient information retrieval systems.</a:t>
            </a:r>
          </a:p>
        </p:txBody>
      </p:sp>
      <p:sp>
        <p:nvSpPr>
          <p:cNvPr id="10" name="TextBox 9">
            <a:extLst>
              <a:ext uri="{FF2B5EF4-FFF2-40B4-BE49-F238E27FC236}">
                <a16:creationId xmlns:a16="http://schemas.microsoft.com/office/drawing/2014/main" id="{3F9735E1-1378-A95A-4D00-25FF0E984FB2}"/>
              </a:ext>
            </a:extLst>
          </p:cNvPr>
          <p:cNvSpPr txBox="1"/>
          <p:nvPr/>
        </p:nvSpPr>
        <p:spPr>
          <a:xfrm>
            <a:off x="743789" y="4599128"/>
            <a:ext cx="5956267"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u="sng" dirty="0">
                <a:solidFill>
                  <a:srgbClr val="AE36FF"/>
                </a:solidFill>
                <a:latin typeface="Times New Roman" panose="02020603050405020304" pitchFamily="18" charset="0"/>
                <a:cs typeface="Times New Roman" panose="02020603050405020304" pitchFamily="18" charset="0"/>
              </a:rPr>
              <a:t>Optimization techniques</a:t>
            </a:r>
            <a:r>
              <a:rPr lang="en-US" sz="2000" dirty="0">
                <a:solidFill>
                  <a:srgbClr val="AE36FF"/>
                </a:solidFill>
                <a:latin typeface="Times New Roman" panose="02020603050405020304" pitchFamily="18" charset="0"/>
                <a:cs typeface="Times New Roman" panose="02020603050405020304" pitchFamily="18" charset="0"/>
              </a:rPr>
              <a:t>: These indexing algorithms can be optimized in various ways like AVL Tree, Caching, Batch processing, StringBuilder, and Thread pooling to improve their performance.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4" grpId="0"/>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pic>
        <p:nvPicPr>
          <p:cNvPr id="1026" name="Picture 2" descr="Introduction of B-Tree - GeeksforGeeks">
            <a:extLst>
              <a:ext uri="{FF2B5EF4-FFF2-40B4-BE49-F238E27FC236}">
                <a16:creationId xmlns:a16="http://schemas.microsoft.com/office/drawing/2014/main" id="{93944284-E3A5-E878-9E65-CEE4DAFF5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780" y="1472893"/>
            <a:ext cx="6234452" cy="15324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 Tree">
            <a:extLst>
              <a:ext uri="{FF2B5EF4-FFF2-40B4-BE49-F238E27FC236}">
                <a16:creationId xmlns:a16="http://schemas.microsoft.com/office/drawing/2014/main" id="{22ACAE8C-45D8-7B0F-505B-C4DFB9729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676" y="3688883"/>
            <a:ext cx="7599556" cy="14160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168532-D141-4AB0-BD29-1663F2877B3E}"/>
              </a:ext>
            </a:extLst>
          </p:cNvPr>
          <p:cNvSpPr txBox="1"/>
          <p:nvPr/>
        </p:nvSpPr>
        <p:spPr>
          <a:xfrm>
            <a:off x="743790" y="1148196"/>
            <a:ext cx="4991991" cy="400110"/>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Technical Concepts (Algorithms) used:</a:t>
            </a:r>
          </a:p>
        </p:txBody>
      </p:sp>
      <p:sp>
        <p:nvSpPr>
          <p:cNvPr id="4" name="TextBox 3">
            <a:extLst>
              <a:ext uri="{FF2B5EF4-FFF2-40B4-BE49-F238E27FC236}">
                <a16:creationId xmlns:a16="http://schemas.microsoft.com/office/drawing/2014/main" id="{8812F6C3-5CAF-3F8D-47D7-FAF2FAC846D1}"/>
              </a:ext>
            </a:extLst>
          </p:cNvPr>
          <p:cNvSpPr txBox="1"/>
          <p:nvPr/>
        </p:nvSpPr>
        <p:spPr>
          <a:xfrm>
            <a:off x="8458940" y="3115870"/>
            <a:ext cx="786113" cy="369332"/>
          </a:xfrm>
          <a:prstGeom prst="rect">
            <a:avLst/>
          </a:prstGeom>
          <a:noFill/>
        </p:spPr>
        <p:txBody>
          <a:bodyPr wrap="none" rtlCol="0">
            <a:spAutoFit/>
          </a:bodyPr>
          <a:lstStyle/>
          <a:p>
            <a:r>
              <a:rPr lang="en-US" dirty="0"/>
              <a:t>B-Tree</a:t>
            </a:r>
            <a:endParaRPr lang="en-IN" dirty="0"/>
          </a:p>
        </p:txBody>
      </p:sp>
      <p:sp>
        <p:nvSpPr>
          <p:cNvPr id="5" name="TextBox 4">
            <a:extLst>
              <a:ext uri="{FF2B5EF4-FFF2-40B4-BE49-F238E27FC236}">
                <a16:creationId xmlns:a16="http://schemas.microsoft.com/office/drawing/2014/main" id="{D78D4F06-EFB4-018E-B79A-585FA5860871}"/>
              </a:ext>
            </a:extLst>
          </p:cNvPr>
          <p:cNvSpPr txBox="1"/>
          <p:nvPr/>
        </p:nvSpPr>
        <p:spPr>
          <a:xfrm>
            <a:off x="7777397" y="5244925"/>
            <a:ext cx="883896" cy="369332"/>
          </a:xfrm>
          <a:prstGeom prst="rect">
            <a:avLst/>
          </a:prstGeom>
          <a:noFill/>
        </p:spPr>
        <p:txBody>
          <a:bodyPr wrap="none" rtlCol="0">
            <a:spAutoFit/>
          </a:bodyPr>
          <a:lstStyle/>
          <a:p>
            <a:r>
              <a:rPr lang="en-US" dirty="0"/>
              <a:t>B+ Tree</a:t>
            </a:r>
            <a:endParaRPr lang="en-IN" dirty="0"/>
          </a:p>
        </p:txBody>
      </p:sp>
      <p:sp>
        <p:nvSpPr>
          <p:cNvPr id="6" name="TextBox 5">
            <a:extLst>
              <a:ext uri="{FF2B5EF4-FFF2-40B4-BE49-F238E27FC236}">
                <a16:creationId xmlns:a16="http://schemas.microsoft.com/office/drawing/2014/main" id="{7088EDDF-CF9B-41D1-2D36-24BE410C3D7F}"/>
              </a:ext>
            </a:extLst>
          </p:cNvPr>
          <p:cNvSpPr txBox="1"/>
          <p:nvPr/>
        </p:nvSpPr>
        <p:spPr>
          <a:xfrm>
            <a:off x="743789" y="1472892"/>
            <a:ext cx="4991991"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B-tree: Traditionally balanced tree structure used in many relational databases.</a:t>
            </a:r>
          </a:p>
        </p:txBody>
      </p:sp>
      <p:sp>
        <p:nvSpPr>
          <p:cNvPr id="7" name="TextBox 6">
            <a:extLst>
              <a:ext uri="{FF2B5EF4-FFF2-40B4-BE49-F238E27FC236}">
                <a16:creationId xmlns:a16="http://schemas.microsoft.com/office/drawing/2014/main" id="{B964DA5A-FF3F-4E4B-B67D-2D8B1064F63E}"/>
              </a:ext>
            </a:extLst>
          </p:cNvPr>
          <p:cNvSpPr txBox="1"/>
          <p:nvPr/>
        </p:nvSpPr>
        <p:spPr>
          <a:xfrm>
            <a:off x="743790" y="2090796"/>
            <a:ext cx="4991991"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B+ tree: A Variant of B-tree, often preferred for disk-based storage due to its efficient data retrieval.</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161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43790" y="1148196"/>
            <a:ext cx="4991991" cy="400110"/>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Technical Concepts (Algorithms) used:</a:t>
            </a:r>
            <a:endParaRPr lang="en-US" sz="2000" dirty="0">
              <a:latin typeface="Arial" panose="020B0604020202020204" pitchFamily="34" charset="0"/>
              <a:cs typeface="Arial" panose="020B0604020202020204" pitchFamily="34" charset="0"/>
            </a:endParaRPr>
          </a:p>
        </p:txBody>
      </p:sp>
      <p:pic>
        <p:nvPicPr>
          <p:cNvPr id="1030" name="Picture 6" descr="Hashing in DBMS - javatpoint">
            <a:extLst>
              <a:ext uri="{FF2B5EF4-FFF2-40B4-BE49-F238E27FC236}">
                <a16:creationId xmlns:a16="http://schemas.microsoft.com/office/drawing/2014/main" id="{44080EEA-B6B1-6ED0-9CEB-16469DAE1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221" y="1020963"/>
            <a:ext cx="3799223" cy="26424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inverted index?">
            <a:extLst>
              <a:ext uri="{FF2B5EF4-FFF2-40B4-BE49-F238E27FC236}">
                <a16:creationId xmlns:a16="http://schemas.microsoft.com/office/drawing/2014/main" id="{489C0FFA-4F32-E319-5DC0-A1AC39B48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221" y="3877060"/>
            <a:ext cx="3799223" cy="27584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tmap Indexing - javatpoint">
            <a:extLst>
              <a:ext uri="{FF2B5EF4-FFF2-40B4-BE49-F238E27FC236}">
                <a16:creationId xmlns:a16="http://schemas.microsoft.com/office/drawing/2014/main" id="{15870948-6B55-74EE-4918-666BC54EB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895" y="4079749"/>
            <a:ext cx="4331780" cy="25557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0443FE-DCD8-CFE2-DC9E-AB556C7B02D0}"/>
              </a:ext>
            </a:extLst>
          </p:cNvPr>
          <p:cNvSpPr txBox="1"/>
          <p:nvPr/>
        </p:nvSpPr>
        <p:spPr>
          <a:xfrm>
            <a:off x="7605593" y="3692393"/>
            <a:ext cx="1500475" cy="369332"/>
          </a:xfrm>
          <a:prstGeom prst="rect">
            <a:avLst/>
          </a:prstGeom>
          <a:noFill/>
        </p:spPr>
        <p:txBody>
          <a:bodyPr wrap="none" rtlCol="0">
            <a:spAutoFit/>
          </a:bodyPr>
          <a:lstStyle/>
          <a:p>
            <a:r>
              <a:rPr lang="en-US" dirty="0"/>
              <a:t>Hash Indexing</a:t>
            </a:r>
            <a:endParaRPr lang="en-IN" dirty="0"/>
          </a:p>
        </p:txBody>
      </p:sp>
      <p:sp>
        <p:nvSpPr>
          <p:cNvPr id="6" name="TextBox 5">
            <a:extLst>
              <a:ext uri="{FF2B5EF4-FFF2-40B4-BE49-F238E27FC236}">
                <a16:creationId xmlns:a16="http://schemas.microsoft.com/office/drawing/2014/main" id="{7C0CEAA8-FB55-1C9E-800E-F897C3170106}"/>
              </a:ext>
            </a:extLst>
          </p:cNvPr>
          <p:cNvSpPr txBox="1"/>
          <p:nvPr/>
        </p:nvSpPr>
        <p:spPr>
          <a:xfrm>
            <a:off x="7446382" y="6294580"/>
            <a:ext cx="1818896" cy="369332"/>
          </a:xfrm>
          <a:prstGeom prst="rect">
            <a:avLst/>
          </a:prstGeom>
          <a:noFill/>
        </p:spPr>
        <p:txBody>
          <a:bodyPr wrap="none" rtlCol="0">
            <a:spAutoFit/>
          </a:bodyPr>
          <a:lstStyle/>
          <a:p>
            <a:r>
              <a:rPr lang="en-US" dirty="0"/>
              <a:t>Inverted Indexing</a:t>
            </a:r>
            <a:endParaRPr lang="en-IN" dirty="0"/>
          </a:p>
        </p:txBody>
      </p:sp>
      <p:sp>
        <p:nvSpPr>
          <p:cNvPr id="5" name="TextBox 4">
            <a:extLst>
              <a:ext uri="{FF2B5EF4-FFF2-40B4-BE49-F238E27FC236}">
                <a16:creationId xmlns:a16="http://schemas.microsoft.com/office/drawing/2014/main" id="{A57249A7-DDE1-70A1-E92B-DC90770EC7CD}"/>
              </a:ext>
            </a:extLst>
          </p:cNvPr>
          <p:cNvSpPr txBox="1"/>
          <p:nvPr/>
        </p:nvSpPr>
        <p:spPr>
          <a:xfrm>
            <a:off x="743788" y="2413337"/>
            <a:ext cx="4991991"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Bitmap index: Uses bitmaps to represent the presence or absence of values for specific attributes.</a:t>
            </a:r>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0AB82CA-8B00-0FA9-CF30-47BAE5104DD9}"/>
              </a:ext>
            </a:extLst>
          </p:cNvPr>
          <p:cNvSpPr txBox="1"/>
          <p:nvPr/>
        </p:nvSpPr>
        <p:spPr>
          <a:xfrm>
            <a:off x="743787" y="3373161"/>
            <a:ext cx="4991991"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Inverted Index: Commonly used in full-text search engines, mapping terms to its documents.</a:t>
            </a:r>
          </a:p>
        </p:txBody>
      </p:sp>
      <p:sp>
        <p:nvSpPr>
          <p:cNvPr id="8" name="TextBox 7">
            <a:extLst>
              <a:ext uri="{FF2B5EF4-FFF2-40B4-BE49-F238E27FC236}">
                <a16:creationId xmlns:a16="http://schemas.microsoft.com/office/drawing/2014/main" id="{8EE66475-7CC3-A5A6-29B3-F71E4C05BE4E}"/>
              </a:ext>
            </a:extLst>
          </p:cNvPr>
          <p:cNvSpPr txBox="1"/>
          <p:nvPr/>
        </p:nvSpPr>
        <p:spPr>
          <a:xfrm>
            <a:off x="743789" y="1480861"/>
            <a:ext cx="4991991"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Hash index: Uses hash function to directly map keys to locations in a data structure, suitable for exact-match queries.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1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fade">
                                      <p:cBhvr>
                                        <p:cTn id="32" dur="500"/>
                                        <p:tgtEl>
                                          <p:spTgt spid="10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fade">
                                      <p:cBhvr>
                                        <p:cTn id="42" dur="500"/>
                                        <p:tgtEl>
                                          <p:spTgt spid="205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5"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0829FDF-087E-B4C4-D2AF-DA5BAD8D3ED7}"/>
              </a:ext>
            </a:extLst>
          </p:cNvPr>
          <p:cNvSpPr txBox="1"/>
          <p:nvPr/>
        </p:nvSpPr>
        <p:spPr>
          <a:xfrm>
            <a:off x="743790" y="806281"/>
            <a:ext cx="10910653" cy="1323439"/>
          </a:xfrm>
          <a:prstGeom prst="rect">
            <a:avLst/>
          </a:prstGeom>
          <a:noFill/>
        </p:spPr>
        <p:txBody>
          <a:bodyPr wrap="square" rtlCol="0">
            <a:spAutoFit/>
          </a:bodyPr>
          <a:lstStyle/>
          <a:p>
            <a:pPr algn="just"/>
            <a:r>
              <a:rPr lang="en-US" sz="2000" dirty="0">
                <a:solidFill>
                  <a:srgbClr val="FF0000"/>
                </a:solidFill>
                <a:latin typeface="Times New Roman" panose="02020603050405020304" pitchFamily="18" charset="0"/>
                <a:cs typeface="Times New Roman" panose="02020603050405020304" pitchFamily="18" charset="0"/>
              </a:rPr>
              <a:t>Motivation:</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Aims for improvement of system performance and reduction of resource consumption.</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Also cut the costs for resource acquisition.</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Improves scalability and manages ever-expanding datasets.</a:t>
            </a:r>
          </a:p>
        </p:txBody>
      </p:sp>
      <p:sp>
        <p:nvSpPr>
          <p:cNvPr id="3" name="TextBox 2">
            <a:extLst>
              <a:ext uri="{FF2B5EF4-FFF2-40B4-BE49-F238E27FC236}">
                <a16:creationId xmlns:a16="http://schemas.microsoft.com/office/drawing/2014/main" id="{AFA945A0-49CF-E00D-A987-FFFF107D5E69}"/>
              </a:ext>
            </a:extLst>
          </p:cNvPr>
          <p:cNvSpPr txBox="1"/>
          <p:nvPr/>
        </p:nvSpPr>
        <p:spPr>
          <a:xfrm>
            <a:off x="743790" y="3973084"/>
            <a:ext cx="10910653" cy="1323439"/>
          </a:xfrm>
          <a:prstGeom prst="rect">
            <a:avLst/>
          </a:prstGeom>
          <a:noFill/>
        </p:spPr>
        <p:txBody>
          <a:bodyPr wrap="square" rtlCol="0">
            <a:spAutoFit/>
          </a:bodyPr>
          <a:lstStyle/>
          <a:p>
            <a:pPr algn="just"/>
            <a:r>
              <a:rPr lang="en-US" sz="2000" dirty="0">
                <a:solidFill>
                  <a:srgbClr val="FF0000"/>
                </a:solidFill>
                <a:latin typeface="Times New Roman" panose="02020603050405020304" pitchFamily="18" charset="0"/>
                <a:cs typeface="Times New Roman" panose="02020603050405020304" pitchFamily="18" charset="0"/>
              </a:rPr>
              <a:t>Area of Application:</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Optimized indexing algorithms, impacting the speed of data retrieval, can be crucial in applications involving financial transactions, customer data management, e-commerce, healthcare records, etc.</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Efficient indexing can also be beneficial in product search, recommendation systems, etc.</a:t>
            </a:r>
          </a:p>
        </p:txBody>
      </p:sp>
      <p:sp>
        <p:nvSpPr>
          <p:cNvPr id="5" name="TextBox 4">
            <a:extLst>
              <a:ext uri="{FF2B5EF4-FFF2-40B4-BE49-F238E27FC236}">
                <a16:creationId xmlns:a16="http://schemas.microsoft.com/office/drawing/2014/main" id="{0BB804A8-70D3-832F-DB94-877366CDE9C1}"/>
              </a:ext>
            </a:extLst>
          </p:cNvPr>
          <p:cNvSpPr txBox="1"/>
          <p:nvPr/>
        </p:nvSpPr>
        <p:spPr>
          <a:xfrm>
            <a:off x="743789" y="2082403"/>
            <a:ext cx="10910653" cy="1938992"/>
          </a:xfrm>
          <a:prstGeom prst="rect">
            <a:avLst/>
          </a:prstGeom>
          <a:noFill/>
        </p:spPr>
        <p:txBody>
          <a:bodyPr wrap="square" rtlCol="0">
            <a:spAutoFit/>
          </a:bodyPr>
          <a:lstStyle/>
          <a:p>
            <a:pPr algn="just"/>
            <a:r>
              <a:rPr lang="en-US" sz="2000" dirty="0">
                <a:solidFill>
                  <a:srgbClr val="FF0000"/>
                </a:solidFill>
                <a:latin typeface="Times New Roman" panose="02020603050405020304" pitchFamily="18" charset="0"/>
                <a:cs typeface="Times New Roman" panose="02020603050405020304" pitchFamily="18" charset="0"/>
              </a:rPr>
              <a:t>Problem Statement:</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In this era of expanding the size of data, and especially in the sector of structured data, data retrieval time has become a major area of research. </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The problem statement delves around this area and this project aims to compare and analyze the performance of various optimized indexing algorithms to determine their suitability for different data access and applications.</a:t>
            </a:r>
          </a:p>
        </p:txBody>
      </p:sp>
      <p:sp>
        <p:nvSpPr>
          <p:cNvPr id="6" name="TextBox 5">
            <a:extLst>
              <a:ext uri="{FF2B5EF4-FFF2-40B4-BE49-F238E27FC236}">
                <a16:creationId xmlns:a16="http://schemas.microsoft.com/office/drawing/2014/main" id="{CFEA6BE4-ABEC-26B4-A775-B8B7C86EF75A}"/>
              </a:ext>
            </a:extLst>
          </p:cNvPr>
          <p:cNvSpPr txBox="1"/>
          <p:nvPr/>
        </p:nvSpPr>
        <p:spPr>
          <a:xfrm>
            <a:off x="743790" y="5296523"/>
            <a:ext cx="10910653" cy="707886"/>
          </a:xfrm>
          <a:prstGeom prst="rect">
            <a:avLst/>
          </a:prstGeom>
          <a:noFill/>
        </p:spPr>
        <p:txBody>
          <a:bodyPr wrap="square" rtlCol="0">
            <a:spAutoFit/>
          </a:bodyPr>
          <a:lstStyle/>
          <a:p>
            <a:pPr algn="just"/>
            <a:r>
              <a:rPr lang="en-US" sz="2000" dirty="0">
                <a:solidFill>
                  <a:srgbClr val="FF0000"/>
                </a:solidFill>
                <a:latin typeface="Times New Roman" panose="02020603050405020304" pitchFamily="18" charset="0"/>
                <a:cs typeface="Times New Roman" panose="02020603050405020304" pitchFamily="18" charset="0"/>
              </a:rPr>
              <a:t>Dataset and input format: </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Various datasets like Synthetic, and Real-World including CSV files, JSON files, and SQL Databases.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4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774270" y="977063"/>
            <a:ext cx="10680667"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Inference from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A diverse range of optimized indexing algorithms were explored</a:t>
            </a:r>
            <a:r>
              <a:rPr lang="en-US" sz="2000" dirty="0">
                <a:solidFill>
                  <a:schemeClr val="accent2"/>
                </a:solidFill>
                <a:latin typeface="Times New Roman" panose="02020603050405020304" pitchFamily="18" charset="0"/>
                <a:cs typeface="Times New Roman" panose="02020603050405020304" pitchFamily="18" charset="0"/>
              </a:rPr>
              <a:t>, along with their strengths and applications. B-tree and its variants, as discussed in [1], offer balanced structures with the B+-tree proving efficient for range queries and updates [2]. Bitmap indexing, as outlined in [3] and [4], provides an effective solution for high-dimensional data, with a focus on space efficiency. Spatial data indexing is addressed through R-trees and their variants, including the R*-tree. Which reduces overlap among nodes [5] and [6]. Hash indexing, as studied in [7] showcases constant-time lookup benefits but necessitates careful consideration of hash functions and collision resolution strategies. Trie-based indexing, as exemplified by [8], suits dictionary-like data and may benefit from compression techniques. LSM trees, such as the LevelDB LSM tree proposed by [9], offer an alternative to traditional B-trees for write-intensive workloads. Finally. From [10], it introduces the concept of learned index structures, harnessing machine learning for adaptive indexing, and challenging established methods with data-driven optimizations.</a:t>
            </a:r>
            <a:endParaRPr kumimoji="0" lang="en-US" sz="2000" b="0"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4678204"/>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Main Objective:</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Systematically evaluate and compare various indexing algorithms to identify performance characteristics, strengths, and weaknesses.</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Finding the suitability for different applications and data access patterns.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solidFill>
                  <a:schemeClr val="accent2"/>
                </a:solidFill>
                <a:latin typeface="Times New Roman" panose="02020603050405020304" pitchFamily="18" charset="0"/>
                <a:cs typeface="Times New Roman" panose="02020603050405020304" pitchFamily="18" charset="0"/>
              </a:rPr>
              <a:t>Sub Objective:</a:t>
            </a:r>
          </a:p>
          <a:p>
            <a:pPr marL="342900" indent="-342900" algn="just">
              <a:buFont typeface="Arial" panose="020B0604020202020204" pitchFamily="34" charset="0"/>
              <a:buChar char="•"/>
            </a:pPr>
            <a:r>
              <a:rPr lang="en-US" sz="2000" dirty="0">
                <a:solidFill>
                  <a:schemeClr val="accent2"/>
                </a:solidFill>
                <a:latin typeface="Times New Roman" panose="02020603050405020304" pitchFamily="18" charset="0"/>
                <a:cs typeface="Times New Roman" panose="02020603050405020304" pitchFamily="18" charset="0"/>
              </a:rPr>
              <a:t>Conducting a thorough assessment of various indexing algorithms.</a:t>
            </a:r>
          </a:p>
          <a:p>
            <a:pPr marL="342900" indent="-342900" algn="just">
              <a:buFont typeface="Arial" panose="020B0604020202020204" pitchFamily="34" charset="0"/>
              <a:buChar char="•"/>
            </a:pPr>
            <a:r>
              <a:rPr lang="en-US" sz="2000" dirty="0">
                <a:solidFill>
                  <a:schemeClr val="accent2"/>
                </a:solidFill>
                <a:latin typeface="Times New Roman" panose="02020603050405020304" pitchFamily="18" charset="0"/>
                <a:cs typeface="Times New Roman" panose="02020603050405020304" pitchFamily="18" charset="0"/>
              </a:rPr>
              <a:t>Measuring query response times, insertion and deleting speeds, and scalability.</a:t>
            </a:r>
          </a:p>
          <a:p>
            <a:pPr marL="342900" indent="-342900" algn="just">
              <a:buFont typeface="Arial" panose="020B0604020202020204" pitchFamily="34" charset="0"/>
              <a:buChar char="•"/>
            </a:pPr>
            <a:r>
              <a:rPr lang="en-US" sz="2000" dirty="0">
                <a:solidFill>
                  <a:schemeClr val="accent2"/>
                </a:solidFill>
                <a:latin typeface="Times New Roman" panose="02020603050405020304" pitchFamily="18" charset="0"/>
                <a:cs typeface="Times New Roman" panose="02020603050405020304" pitchFamily="18" charset="0"/>
              </a:rPr>
              <a:t>Determining the suitability of these algorithms for specific application scenarios, benchmarking their performance.</a:t>
            </a:r>
          </a:p>
          <a:p>
            <a:pPr marL="342900" indent="-342900" algn="just">
              <a:buFont typeface="Arial" panose="020B0604020202020204" pitchFamily="34" charset="0"/>
              <a:buChar char="•"/>
            </a:pPr>
            <a:r>
              <a:rPr lang="en-US" sz="2000" dirty="0">
                <a:solidFill>
                  <a:schemeClr val="accent2"/>
                </a:solidFill>
                <a:latin typeface="Times New Roman" panose="02020603050405020304" pitchFamily="18" charset="0"/>
                <a:cs typeface="Times New Roman" panose="02020603050405020304" pitchFamily="18" charset="0"/>
              </a:rPr>
              <a:t>Investigating the various optimization techniques.</a:t>
            </a:r>
          </a:p>
          <a:p>
            <a:pPr marL="342900" indent="-342900" algn="just">
              <a:buFont typeface="Arial" panose="020B0604020202020204" pitchFamily="34" charset="0"/>
              <a:buChar char="•"/>
            </a:pPr>
            <a:r>
              <a:rPr lang="en-US" sz="2000" dirty="0">
                <a:solidFill>
                  <a:schemeClr val="accent2"/>
                </a:solidFill>
                <a:latin typeface="Times New Roman" panose="02020603050405020304" pitchFamily="18" charset="0"/>
                <a:cs typeface="Times New Roman" panose="02020603050405020304" pitchFamily="18" charset="0"/>
              </a:rPr>
              <a:t>Recommendations for the selection and optimization of algorithms practically.</a:t>
            </a:r>
          </a:p>
          <a:p>
            <a:endParaRPr lang="en-US" sz="2000" dirty="0">
              <a:solidFill>
                <a:schemeClr val="accent2"/>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89508" y="846762"/>
            <a:ext cx="9901002" cy="984885"/>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Reference Software model:</a:t>
            </a:r>
          </a:p>
          <a:p>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3A24C5-ECDC-1F5D-C53C-DBE29EBF53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7953" y="308983"/>
            <a:ext cx="4576093" cy="6240034"/>
          </a:xfrm>
          <a:prstGeom prst="rect">
            <a:avLst/>
          </a:prstGeom>
        </p:spPr>
      </p:pic>
    </p:spTree>
    <p:extLst>
      <p:ext uri="{BB962C8B-B14F-4D97-AF65-F5344CB8AC3E}">
        <p14:creationId xmlns:p14="http://schemas.microsoft.com/office/powerpoint/2010/main" val="57966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64008d2-ed49-4767-91e6-69f53a08cef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558EE890FFFCF48BD720151CFB43A30" ma:contentTypeVersion="10" ma:contentTypeDescription="Create a new document." ma:contentTypeScope="" ma:versionID="8a1e6bbe1f54d9cd2131dc7f669f2c12">
  <xsd:schema xmlns:xsd="http://www.w3.org/2001/XMLSchema" xmlns:xs="http://www.w3.org/2001/XMLSchema" xmlns:p="http://schemas.microsoft.com/office/2006/metadata/properties" xmlns:ns3="e64008d2-ed49-4767-91e6-69f53a08cef2" targetNamespace="http://schemas.microsoft.com/office/2006/metadata/properties" ma:root="true" ma:fieldsID="26bd4aa2c83b93287cb651bb72676421" ns3:_="">
    <xsd:import namespace="e64008d2-ed49-4767-91e6-69f53a08cef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008d2-ed49-4767-91e6-69f53a08ce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ACA8EF-AC6F-494B-ABB6-EED92E42FD39}">
  <ds:schemaRefs>
    <ds:schemaRef ds:uri="http://purl.org/dc/elements/1.1/"/>
    <ds:schemaRef ds:uri="e64008d2-ed49-4767-91e6-69f53a08cef2"/>
    <ds:schemaRef ds:uri="http://schemas.microsoft.com/office/2006/documentManagement/types"/>
    <ds:schemaRef ds:uri="http://purl.org/dc/terms/"/>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74E4ECE-7245-49E6-AF6B-73B2C1294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4008d2-ed49-4767-91e6-69f53a08ce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EEB787-9F32-4803-8C9B-4393E9595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12767</TotalTime>
  <Words>1663</Words>
  <Application>Microsoft Office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Google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Ayan Sar</cp:lastModifiedBy>
  <cp:revision>584</cp:revision>
  <dcterms:created xsi:type="dcterms:W3CDTF">2021-05-06T09:42:21Z</dcterms:created>
  <dcterms:modified xsi:type="dcterms:W3CDTF">2023-12-07T07:22:58Z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0x0101003558EE890FFFCF48BD720151CFB43A30</vt:lpwstr>
  </property>
</Properties>
</file>